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146" d="100"/>
          <a:sy n="146" d="100"/>
        </p:scale>
        <p:origin x="11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0B727D-A464-4B61-89F1-079341B5A8B4}" type="datetimeFigureOut">
              <a:rPr lang="en-GB" smtClean="0"/>
              <a:t>29/02/2024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1564896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B727D-A464-4B61-89F1-079341B5A8B4}" type="datetimeFigureOut">
              <a:rPr lang="en-GB" smtClean="0"/>
              <a:t>29/02/2024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343687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B727D-A464-4B61-89F1-079341B5A8B4}" type="datetimeFigureOut">
              <a:rPr lang="en-GB" smtClean="0"/>
              <a:t>29/02/2024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315985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B727D-A464-4B61-89F1-079341B5A8B4}" type="datetimeFigureOut">
              <a:rPr lang="en-GB" smtClean="0"/>
              <a:t>29/02/2024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1885825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B727D-A464-4B61-89F1-079341B5A8B4}" type="datetimeFigureOut">
              <a:rPr lang="en-GB" smtClean="0"/>
              <a:t>29/02/2024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354258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0B727D-A464-4B61-89F1-079341B5A8B4}" type="datetimeFigureOut">
              <a:rPr lang="en-GB" smtClean="0"/>
              <a:t>29/02/2024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174432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0B727D-A464-4B61-89F1-079341B5A8B4}" type="datetimeFigureOut">
              <a:rPr lang="en-GB" smtClean="0"/>
              <a:t>29/02/2024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339895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0B727D-A464-4B61-89F1-079341B5A8B4}" type="datetimeFigureOut">
              <a:rPr lang="en-GB" smtClean="0"/>
              <a:t>29/02/2024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292559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B727D-A464-4B61-89F1-079341B5A8B4}" type="datetimeFigureOut">
              <a:rPr lang="en-GB" smtClean="0"/>
              <a:t>29/02/2024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1880992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0B727D-A464-4B61-89F1-079341B5A8B4}" type="datetimeFigureOut">
              <a:rPr lang="en-GB" smtClean="0"/>
              <a:t>29/02/2024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1226763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0B727D-A464-4B61-89F1-079341B5A8B4}" type="datetimeFigureOut">
              <a:rPr lang="en-GB" smtClean="0"/>
              <a:t>29/02/2024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422469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0B727D-A464-4B61-89F1-079341B5A8B4}" type="datetimeFigureOut">
              <a:rPr lang="en-GB" smtClean="0"/>
              <a:t>29/02/2024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E26661A-BEE2-4192-81E0-28FD7D7D17A8}" type="slidenum">
              <a:rPr lang="en-GB" smtClean="0"/>
              <a:t>‹#›</a:t>
            </a:fld>
            <a:endParaRPr lang="en-GB"/>
          </a:p>
        </p:txBody>
      </p:sp>
    </p:spTree>
    <p:extLst>
      <p:ext uri="{BB962C8B-B14F-4D97-AF65-F5344CB8AC3E}">
        <p14:creationId xmlns:p14="http://schemas.microsoft.com/office/powerpoint/2010/main" val="2318670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5095-F2CD-93E3-A618-2666C740FF1B}"/>
              </a:ext>
            </a:extLst>
          </p:cNvPr>
          <p:cNvSpPr>
            <a:spLocks noGrp="1"/>
          </p:cNvSpPr>
          <p:nvPr>
            <p:ph type="ctrTitle"/>
          </p:nvPr>
        </p:nvSpPr>
        <p:spPr/>
        <p:txBody>
          <a:bodyPr/>
          <a:lstStyle/>
          <a:p>
            <a:r>
              <a:rPr lang="en-150" dirty="0"/>
              <a:t>Mapping FOAs</a:t>
            </a:r>
            <a:endParaRPr lang="en-GB" dirty="0"/>
          </a:p>
        </p:txBody>
      </p:sp>
      <p:sp>
        <p:nvSpPr>
          <p:cNvPr id="3" name="Subtitle 2">
            <a:extLst>
              <a:ext uri="{FF2B5EF4-FFF2-40B4-BE49-F238E27FC236}">
                <a16:creationId xmlns:a16="http://schemas.microsoft.com/office/drawing/2014/main" id="{31270687-843F-12F9-B3D8-F78470ADF98D}"/>
              </a:ext>
            </a:extLst>
          </p:cNvPr>
          <p:cNvSpPr>
            <a:spLocks noGrp="1"/>
          </p:cNvSpPr>
          <p:nvPr>
            <p:ph type="subTitle" idx="1"/>
          </p:nvPr>
        </p:nvSpPr>
        <p:spPr/>
        <p:txBody>
          <a:bodyPr/>
          <a:lstStyle/>
          <a:p>
            <a:r>
              <a:rPr lang="en-150" dirty="0"/>
              <a:t>Across time and data collection instruments</a:t>
            </a:r>
            <a:endParaRPr lang="en-GB" dirty="0"/>
          </a:p>
        </p:txBody>
      </p:sp>
    </p:spTree>
    <p:extLst>
      <p:ext uri="{BB962C8B-B14F-4D97-AF65-F5344CB8AC3E}">
        <p14:creationId xmlns:p14="http://schemas.microsoft.com/office/powerpoint/2010/main" val="1871055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FF0C-F7EA-8C21-C9B7-0BAD9DF3A951}"/>
              </a:ext>
            </a:extLst>
          </p:cNvPr>
          <p:cNvSpPr>
            <a:spLocks noGrp="1"/>
          </p:cNvSpPr>
          <p:nvPr>
            <p:ph type="title"/>
          </p:nvPr>
        </p:nvSpPr>
        <p:spPr/>
        <p:txBody>
          <a:bodyPr/>
          <a:lstStyle/>
          <a:p>
            <a:r>
              <a:rPr lang="en-150" dirty="0"/>
              <a:t>Impacts</a:t>
            </a:r>
            <a:endParaRPr lang="en-GB" dirty="0"/>
          </a:p>
        </p:txBody>
      </p:sp>
      <p:sp>
        <p:nvSpPr>
          <p:cNvPr id="3" name="Content Placeholder 2">
            <a:extLst>
              <a:ext uri="{FF2B5EF4-FFF2-40B4-BE49-F238E27FC236}">
                <a16:creationId xmlns:a16="http://schemas.microsoft.com/office/drawing/2014/main" id="{F2425229-CC01-A221-5ED7-818387C6C161}"/>
              </a:ext>
            </a:extLst>
          </p:cNvPr>
          <p:cNvSpPr>
            <a:spLocks noGrp="1"/>
          </p:cNvSpPr>
          <p:nvPr>
            <p:ph idx="1"/>
          </p:nvPr>
        </p:nvSpPr>
        <p:spPr>
          <a:xfrm>
            <a:off x="628650" y="1632939"/>
            <a:ext cx="7886700" cy="4351338"/>
          </a:xfrm>
        </p:spPr>
        <p:txBody>
          <a:bodyPr>
            <a:normAutofit/>
          </a:bodyPr>
          <a:lstStyle/>
          <a:p>
            <a:pPr marL="0" indent="0">
              <a:buNone/>
            </a:pPr>
            <a:r>
              <a:rPr lang="en-150" sz="1800" dirty="0"/>
              <a:t>Finally, all the NEW FOAs were associated to an expected impact. The objective, is to understand, for every FOA, what impact is expected from the support provided by the TCP:</a:t>
            </a:r>
            <a:endParaRPr lang="en-GB" sz="1800" dirty="0"/>
          </a:p>
        </p:txBody>
      </p:sp>
      <p:pic>
        <p:nvPicPr>
          <p:cNvPr id="8" name="Picture 7">
            <a:extLst>
              <a:ext uri="{FF2B5EF4-FFF2-40B4-BE49-F238E27FC236}">
                <a16:creationId xmlns:a16="http://schemas.microsoft.com/office/drawing/2014/main" id="{E1000273-CB07-C7F1-0C2E-B2192A406380}"/>
              </a:ext>
            </a:extLst>
          </p:cNvPr>
          <p:cNvPicPr>
            <a:picLocks noChangeAspect="1"/>
          </p:cNvPicPr>
          <p:nvPr/>
        </p:nvPicPr>
        <p:blipFill>
          <a:blip r:embed="rId2"/>
          <a:stretch>
            <a:fillRect/>
          </a:stretch>
        </p:blipFill>
        <p:spPr>
          <a:xfrm>
            <a:off x="402640" y="2737665"/>
            <a:ext cx="8001000" cy="2559242"/>
          </a:xfrm>
          <a:prstGeom prst="rect">
            <a:avLst/>
          </a:prstGeom>
        </p:spPr>
      </p:pic>
      <p:sp>
        <p:nvSpPr>
          <p:cNvPr id="10" name="TextBox 9">
            <a:extLst>
              <a:ext uri="{FF2B5EF4-FFF2-40B4-BE49-F238E27FC236}">
                <a16:creationId xmlns:a16="http://schemas.microsoft.com/office/drawing/2014/main" id="{D5306A78-1336-7356-49DA-CA60B960A63E}"/>
              </a:ext>
            </a:extLst>
          </p:cNvPr>
          <p:cNvSpPr txBox="1"/>
          <p:nvPr/>
        </p:nvSpPr>
        <p:spPr>
          <a:xfrm>
            <a:off x="514351" y="5465090"/>
            <a:ext cx="8000999" cy="1200329"/>
          </a:xfrm>
          <a:prstGeom prst="rect">
            <a:avLst/>
          </a:prstGeom>
          <a:noFill/>
        </p:spPr>
        <p:txBody>
          <a:bodyPr wrap="square">
            <a:spAutoFit/>
          </a:bodyPr>
          <a:lstStyle/>
          <a:p>
            <a:pPr marL="0" indent="0">
              <a:buNone/>
            </a:pPr>
            <a:r>
              <a:rPr lang="en-150" sz="1800" dirty="0"/>
              <a:t>Having a complete map, or association, between FOAs, improvements, and impact, will allow to conduct an analysis that explores the effectiveness</a:t>
            </a:r>
            <a:r>
              <a:rPr lang="en-GB" sz="1800" dirty="0"/>
              <a:t>s</a:t>
            </a:r>
            <a:r>
              <a:rPr lang="en-150" sz="1800" dirty="0"/>
              <a:t> of the assumptions of the mechanisms in which the TCP is expected to achieve its objectives. </a:t>
            </a:r>
            <a:endParaRPr lang="en-GB" sz="1800" dirty="0"/>
          </a:p>
        </p:txBody>
      </p:sp>
    </p:spTree>
    <p:extLst>
      <p:ext uri="{BB962C8B-B14F-4D97-AF65-F5344CB8AC3E}">
        <p14:creationId xmlns:p14="http://schemas.microsoft.com/office/powerpoint/2010/main" val="288696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F251-428A-A1E8-3DAD-C76762EE43C0}"/>
              </a:ext>
            </a:extLst>
          </p:cNvPr>
          <p:cNvSpPr>
            <a:spLocks noGrp="1"/>
          </p:cNvSpPr>
          <p:nvPr>
            <p:ph type="title"/>
          </p:nvPr>
        </p:nvSpPr>
        <p:spPr/>
        <p:txBody>
          <a:bodyPr/>
          <a:lstStyle/>
          <a:p>
            <a:r>
              <a:rPr lang="en-150" dirty="0"/>
              <a:t>What is the challenge?</a:t>
            </a:r>
            <a:endParaRPr lang="en-GB" dirty="0"/>
          </a:p>
        </p:txBody>
      </p:sp>
      <p:sp>
        <p:nvSpPr>
          <p:cNvPr id="3" name="Content Placeholder 2">
            <a:extLst>
              <a:ext uri="{FF2B5EF4-FFF2-40B4-BE49-F238E27FC236}">
                <a16:creationId xmlns:a16="http://schemas.microsoft.com/office/drawing/2014/main" id="{A3746C6E-4101-D3CC-2EC9-ABF6A567CF4D}"/>
              </a:ext>
            </a:extLst>
          </p:cNvPr>
          <p:cNvSpPr>
            <a:spLocks noGrp="1"/>
          </p:cNvSpPr>
          <p:nvPr>
            <p:ph idx="1"/>
          </p:nvPr>
        </p:nvSpPr>
        <p:spPr>
          <a:xfrm>
            <a:off x="628650" y="1825624"/>
            <a:ext cx="7886700" cy="4667249"/>
          </a:xfrm>
        </p:spPr>
        <p:txBody>
          <a:bodyPr>
            <a:normAutofit lnSpcReduction="10000"/>
          </a:bodyPr>
          <a:lstStyle/>
          <a:p>
            <a:r>
              <a:rPr lang="en-150" sz="1800" dirty="0"/>
              <a:t>FOAs have changed names over time.</a:t>
            </a:r>
          </a:p>
          <a:p>
            <a:pPr marL="0" indent="0">
              <a:buNone/>
            </a:pPr>
            <a:endParaRPr lang="en-150" sz="1800" dirty="0"/>
          </a:p>
          <a:p>
            <a:r>
              <a:rPr lang="en-150" sz="1800" dirty="0"/>
              <a:t>FOAs are named differently across data collection tools: Sometimes, questions were phrased refer</a:t>
            </a:r>
            <a:r>
              <a:rPr lang="en-GB" sz="1800" dirty="0"/>
              <a:t>r</a:t>
            </a:r>
            <a:r>
              <a:rPr lang="en-150" sz="1800" dirty="0" err="1"/>
              <a:t>ing</a:t>
            </a:r>
            <a:r>
              <a:rPr lang="en-150" sz="1800" dirty="0"/>
              <a:t> to a technology or to an improvement. </a:t>
            </a:r>
          </a:p>
          <a:p>
            <a:endParaRPr lang="en-150" sz="1800" dirty="0"/>
          </a:p>
          <a:p>
            <a:r>
              <a:rPr lang="en-150" sz="1800" dirty="0"/>
              <a:t>If the data is to be comparable across instruments, and if the analysis is expected to conduct aggregations, a mapping should be conducted.</a:t>
            </a:r>
          </a:p>
          <a:p>
            <a:endParaRPr lang="en-150" sz="1800" dirty="0"/>
          </a:p>
          <a:p>
            <a:pPr marL="0" indent="0">
              <a:buNone/>
            </a:pPr>
            <a:r>
              <a:rPr lang="en-150" sz="1800" dirty="0"/>
              <a:t>*Remember. T</a:t>
            </a:r>
            <a:r>
              <a:rPr lang="en-GB" sz="1800" dirty="0"/>
              <a:t>h</a:t>
            </a:r>
            <a:r>
              <a:rPr lang="en-150" sz="1800" dirty="0"/>
              <a:t>ere are 4 main data sources used for the analysis:</a:t>
            </a:r>
          </a:p>
          <a:p>
            <a:pPr marL="0" indent="0">
              <a:buNone/>
            </a:pPr>
            <a:endParaRPr lang="en-150" sz="1800" dirty="0"/>
          </a:p>
          <a:p>
            <a:pPr marL="342900" indent="-342900">
              <a:buAutoNum type="arabicPeriod"/>
            </a:pPr>
            <a:r>
              <a:rPr lang="en-150" sz="1800" dirty="0"/>
              <a:t>Historical list of projects supported</a:t>
            </a:r>
          </a:p>
          <a:p>
            <a:pPr marL="342900" indent="-342900">
              <a:buAutoNum type="arabicPeriod"/>
            </a:pPr>
            <a:r>
              <a:rPr lang="en-150" sz="1800" dirty="0"/>
              <a:t>NLO 1</a:t>
            </a:r>
          </a:p>
          <a:p>
            <a:pPr marL="342900" indent="-342900">
              <a:buAutoNum type="arabicPeriod"/>
            </a:pPr>
            <a:r>
              <a:rPr lang="en-150" sz="1800" dirty="0"/>
              <a:t>NLO 2</a:t>
            </a:r>
          </a:p>
          <a:p>
            <a:pPr marL="342900" indent="-342900">
              <a:buAutoNum type="arabicPeriod"/>
            </a:pPr>
            <a:r>
              <a:rPr lang="en-150" sz="1800" dirty="0"/>
              <a:t>CP</a:t>
            </a:r>
          </a:p>
          <a:p>
            <a:pPr marL="0" indent="0">
              <a:buNone/>
            </a:pPr>
            <a:endParaRPr lang="en-GB" sz="1800" dirty="0"/>
          </a:p>
        </p:txBody>
      </p:sp>
    </p:spTree>
    <p:extLst>
      <p:ext uri="{BB962C8B-B14F-4D97-AF65-F5344CB8AC3E}">
        <p14:creationId xmlns:p14="http://schemas.microsoft.com/office/powerpoint/2010/main" val="406652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3B31-1312-187F-2A74-951CA9E82A50}"/>
              </a:ext>
            </a:extLst>
          </p:cNvPr>
          <p:cNvSpPr>
            <a:spLocks noGrp="1"/>
          </p:cNvSpPr>
          <p:nvPr>
            <p:ph type="title"/>
          </p:nvPr>
        </p:nvSpPr>
        <p:spPr/>
        <p:txBody>
          <a:bodyPr/>
          <a:lstStyle/>
          <a:p>
            <a:r>
              <a:rPr lang="en-150" dirty="0"/>
              <a:t>Old Naming</a:t>
            </a:r>
            <a:endParaRPr lang="en-GB" dirty="0"/>
          </a:p>
        </p:txBody>
      </p:sp>
      <p:sp>
        <p:nvSpPr>
          <p:cNvPr id="3" name="Content Placeholder 2">
            <a:extLst>
              <a:ext uri="{FF2B5EF4-FFF2-40B4-BE49-F238E27FC236}">
                <a16:creationId xmlns:a16="http://schemas.microsoft.com/office/drawing/2014/main" id="{52817516-9B51-4D05-296A-AB074689EE1B}"/>
              </a:ext>
            </a:extLst>
          </p:cNvPr>
          <p:cNvSpPr>
            <a:spLocks noGrp="1"/>
          </p:cNvSpPr>
          <p:nvPr>
            <p:ph idx="1"/>
          </p:nvPr>
        </p:nvSpPr>
        <p:spPr/>
        <p:txBody>
          <a:bodyPr>
            <a:normAutofit/>
          </a:bodyPr>
          <a:lstStyle/>
          <a:p>
            <a:pPr marL="0" indent="0">
              <a:buNone/>
            </a:pPr>
            <a:r>
              <a:rPr lang="en-150" sz="1800" dirty="0"/>
              <a:t>An old ID system and naming convention is </a:t>
            </a:r>
            <a:r>
              <a:rPr lang="en-150" sz="1800" u="sng" dirty="0"/>
              <a:t>used in the data that contains all the projects supported by the TCP historically</a:t>
            </a:r>
            <a:r>
              <a:rPr lang="en-150" sz="1800" dirty="0"/>
              <a:t>. </a:t>
            </a:r>
          </a:p>
          <a:p>
            <a:pPr marL="0" indent="0">
              <a:buNone/>
            </a:pPr>
            <a:endParaRPr lang="en-150" sz="1800" dirty="0"/>
          </a:p>
          <a:p>
            <a:pPr marL="0" indent="0">
              <a:buNone/>
            </a:pPr>
            <a:r>
              <a:rPr lang="en-150" sz="1800" dirty="0"/>
              <a:t>Summary:</a:t>
            </a:r>
          </a:p>
          <a:p>
            <a:pPr marL="0" indent="0">
              <a:buNone/>
            </a:pPr>
            <a:r>
              <a:rPr lang="en-150" sz="1800" dirty="0"/>
              <a:t>There are 136 “Old FOAs”, distributed as follows:</a:t>
            </a:r>
            <a:endParaRPr lang="en-GB" sz="1800" dirty="0"/>
          </a:p>
        </p:txBody>
      </p:sp>
      <p:pic>
        <p:nvPicPr>
          <p:cNvPr id="6" name="Picture 5">
            <a:extLst>
              <a:ext uri="{FF2B5EF4-FFF2-40B4-BE49-F238E27FC236}">
                <a16:creationId xmlns:a16="http://schemas.microsoft.com/office/drawing/2014/main" id="{F3B02172-2B7C-1449-4E0C-225DDC7EAB9D}"/>
              </a:ext>
            </a:extLst>
          </p:cNvPr>
          <p:cNvPicPr>
            <a:picLocks noChangeAspect="1"/>
          </p:cNvPicPr>
          <p:nvPr/>
        </p:nvPicPr>
        <p:blipFill>
          <a:blip r:embed="rId2"/>
          <a:stretch>
            <a:fillRect/>
          </a:stretch>
        </p:blipFill>
        <p:spPr>
          <a:xfrm>
            <a:off x="2443653" y="3589874"/>
            <a:ext cx="4035975" cy="3268126"/>
          </a:xfrm>
          <a:prstGeom prst="rect">
            <a:avLst/>
          </a:prstGeom>
        </p:spPr>
      </p:pic>
    </p:spTree>
    <p:extLst>
      <p:ext uri="{BB962C8B-B14F-4D97-AF65-F5344CB8AC3E}">
        <p14:creationId xmlns:p14="http://schemas.microsoft.com/office/powerpoint/2010/main" val="1694627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1454-01AE-97E2-4279-4740B2F9149F}"/>
              </a:ext>
            </a:extLst>
          </p:cNvPr>
          <p:cNvSpPr>
            <a:spLocks noGrp="1"/>
          </p:cNvSpPr>
          <p:nvPr>
            <p:ph type="title"/>
          </p:nvPr>
        </p:nvSpPr>
        <p:spPr/>
        <p:txBody>
          <a:bodyPr/>
          <a:lstStyle/>
          <a:p>
            <a:r>
              <a:rPr lang="en-150" dirty="0"/>
              <a:t>New Naming</a:t>
            </a:r>
            <a:endParaRPr lang="en-GB" dirty="0"/>
          </a:p>
        </p:txBody>
      </p:sp>
      <p:sp>
        <p:nvSpPr>
          <p:cNvPr id="3" name="Content Placeholder 2">
            <a:extLst>
              <a:ext uri="{FF2B5EF4-FFF2-40B4-BE49-F238E27FC236}">
                <a16:creationId xmlns:a16="http://schemas.microsoft.com/office/drawing/2014/main" id="{7B0700DE-ACA4-2D5C-4B52-85F67AE98756}"/>
              </a:ext>
            </a:extLst>
          </p:cNvPr>
          <p:cNvSpPr>
            <a:spLocks noGrp="1"/>
          </p:cNvSpPr>
          <p:nvPr>
            <p:ph idx="1"/>
          </p:nvPr>
        </p:nvSpPr>
        <p:spPr/>
        <p:txBody>
          <a:bodyPr/>
          <a:lstStyle/>
          <a:p>
            <a:pPr marL="0" indent="0">
              <a:buNone/>
            </a:pPr>
            <a:r>
              <a:rPr lang="en-150" sz="1800" dirty="0"/>
              <a:t>A new naming convention was developed. However, the list of historical projects does not contain information about this new naming.</a:t>
            </a:r>
          </a:p>
          <a:p>
            <a:pPr marL="0" indent="0">
              <a:buNone/>
            </a:pPr>
            <a:r>
              <a:rPr lang="en-150" sz="1800" dirty="0"/>
              <a:t>Summary:</a:t>
            </a:r>
          </a:p>
          <a:p>
            <a:pPr marL="0" indent="0">
              <a:buNone/>
            </a:pPr>
            <a:r>
              <a:rPr lang="en-150" sz="1800" dirty="0"/>
              <a:t>The 136 “Old FOAs” were grouped into “33 New FOAs”:</a:t>
            </a:r>
          </a:p>
          <a:p>
            <a:pPr marL="0" indent="0">
              <a:buNone/>
            </a:pPr>
            <a:endParaRPr lang="en-150" sz="1800" dirty="0"/>
          </a:p>
          <a:p>
            <a:pPr marL="0" indent="0">
              <a:buNone/>
            </a:pPr>
            <a:endParaRPr lang="en-GB" sz="1800" dirty="0"/>
          </a:p>
        </p:txBody>
      </p:sp>
      <p:pic>
        <p:nvPicPr>
          <p:cNvPr id="6" name="Picture 5">
            <a:extLst>
              <a:ext uri="{FF2B5EF4-FFF2-40B4-BE49-F238E27FC236}">
                <a16:creationId xmlns:a16="http://schemas.microsoft.com/office/drawing/2014/main" id="{450B7B64-86FA-07D1-513C-1930F1B0934C}"/>
              </a:ext>
            </a:extLst>
          </p:cNvPr>
          <p:cNvPicPr>
            <a:picLocks noChangeAspect="1"/>
          </p:cNvPicPr>
          <p:nvPr/>
        </p:nvPicPr>
        <p:blipFill>
          <a:blip r:embed="rId2"/>
          <a:stretch>
            <a:fillRect/>
          </a:stretch>
        </p:blipFill>
        <p:spPr>
          <a:xfrm>
            <a:off x="2356945" y="3429000"/>
            <a:ext cx="4036810" cy="3268800"/>
          </a:xfrm>
          <a:prstGeom prst="rect">
            <a:avLst/>
          </a:prstGeom>
        </p:spPr>
      </p:pic>
    </p:spTree>
    <p:extLst>
      <p:ext uri="{BB962C8B-B14F-4D97-AF65-F5344CB8AC3E}">
        <p14:creationId xmlns:p14="http://schemas.microsoft.com/office/powerpoint/2010/main" val="229006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7210-6313-977F-B48F-D0086F7CB6E8}"/>
              </a:ext>
            </a:extLst>
          </p:cNvPr>
          <p:cNvSpPr>
            <a:spLocks noGrp="1"/>
          </p:cNvSpPr>
          <p:nvPr>
            <p:ph type="title"/>
          </p:nvPr>
        </p:nvSpPr>
        <p:spPr/>
        <p:txBody>
          <a:bodyPr/>
          <a:lstStyle/>
          <a:p>
            <a:r>
              <a:rPr lang="en-150" dirty="0"/>
              <a:t>Mapping Old and New names</a:t>
            </a:r>
            <a:endParaRPr lang="en-GB" dirty="0"/>
          </a:p>
        </p:txBody>
      </p:sp>
      <p:sp>
        <p:nvSpPr>
          <p:cNvPr id="3" name="Content Placeholder 2">
            <a:extLst>
              <a:ext uri="{FF2B5EF4-FFF2-40B4-BE49-F238E27FC236}">
                <a16:creationId xmlns:a16="http://schemas.microsoft.com/office/drawing/2014/main" id="{2FA0F7D2-97BC-1093-71EE-49A96521F60C}"/>
              </a:ext>
            </a:extLst>
          </p:cNvPr>
          <p:cNvSpPr>
            <a:spLocks noGrp="1"/>
          </p:cNvSpPr>
          <p:nvPr>
            <p:ph idx="1"/>
          </p:nvPr>
        </p:nvSpPr>
        <p:spPr/>
        <p:txBody>
          <a:bodyPr/>
          <a:lstStyle/>
          <a:p>
            <a:pPr marL="0" indent="0">
              <a:buNone/>
            </a:pPr>
            <a:r>
              <a:rPr lang="en-150" sz="1800" dirty="0"/>
              <a:t>A mapping was conducted to match old names with new ones. Example of how the mapping looks like:</a:t>
            </a:r>
          </a:p>
          <a:p>
            <a:pPr marL="0" indent="0">
              <a:buNone/>
            </a:pPr>
            <a:endParaRPr lang="en-150" dirty="0"/>
          </a:p>
          <a:p>
            <a:pPr marL="0" indent="0">
              <a:buNone/>
            </a:pPr>
            <a:endParaRPr lang="en-GB" dirty="0"/>
          </a:p>
        </p:txBody>
      </p:sp>
      <p:pic>
        <p:nvPicPr>
          <p:cNvPr id="5" name="Picture 4">
            <a:extLst>
              <a:ext uri="{FF2B5EF4-FFF2-40B4-BE49-F238E27FC236}">
                <a16:creationId xmlns:a16="http://schemas.microsoft.com/office/drawing/2014/main" id="{E5B1279E-FA80-488C-A0C9-4DCA09A5D181}"/>
              </a:ext>
            </a:extLst>
          </p:cNvPr>
          <p:cNvPicPr>
            <a:picLocks noChangeAspect="1"/>
          </p:cNvPicPr>
          <p:nvPr/>
        </p:nvPicPr>
        <p:blipFill>
          <a:blip r:embed="rId2"/>
          <a:stretch>
            <a:fillRect/>
          </a:stretch>
        </p:blipFill>
        <p:spPr>
          <a:xfrm>
            <a:off x="331074" y="2421935"/>
            <a:ext cx="8631621" cy="2627285"/>
          </a:xfrm>
          <a:prstGeom prst="rect">
            <a:avLst/>
          </a:prstGeom>
        </p:spPr>
      </p:pic>
      <p:sp>
        <p:nvSpPr>
          <p:cNvPr id="7" name="TextBox 6">
            <a:extLst>
              <a:ext uri="{FF2B5EF4-FFF2-40B4-BE49-F238E27FC236}">
                <a16:creationId xmlns:a16="http://schemas.microsoft.com/office/drawing/2014/main" id="{5F2BCECD-B1AB-B97A-5798-3CD191B5FF5D}"/>
              </a:ext>
            </a:extLst>
          </p:cNvPr>
          <p:cNvSpPr txBox="1"/>
          <p:nvPr/>
        </p:nvSpPr>
        <p:spPr>
          <a:xfrm>
            <a:off x="628650" y="5807631"/>
            <a:ext cx="4572000" cy="369332"/>
          </a:xfrm>
          <a:prstGeom prst="rect">
            <a:avLst/>
          </a:prstGeom>
          <a:noFill/>
        </p:spPr>
        <p:txBody>
          <a:bodyPr wrap="square">
            <a:spAutoFit/>
          </a:bodyPr>
          <a:lstStyle/>
          <a:p>
            <a:pPr marL="0" indent="0">
              <a:buNone/>
            </a:pPr>
            <a:r>
              <a:rPr lang="en-150" sz="1800" dirty="0"/>
              <a:t>* T</a:t>
            </a:r>
            <a:r>
              <a:rPr lang="en-GB" sz="1800" dirty="0"/>
              <a:t>h</a:t>
            </a:r>
            <a:r>
              <a:rPr lang="en-150" sz="1800" dirty="0"/>
              <a:t>e full mapping is attached in the email</a:t>
            </a:r>
          </a:p>
        </p:txBody>
      </p:sp>
    </p:spTree>
    <p:extLst>
      <p:ext uri="{BB962C8B-B14F-4D97-AF65-F5344CB8AC3E}">
        <p14:creationId xmlns:p14="http://schemas.microsoft.com/office/powerpoint/2010/main" val="4002394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DC8B-CD7E-BA8B-CF66-2FFBD882E70C}"/>
              </a:ext>
            </a:extLst>
          </p:cNvPr>
          <p:cNvSpPr>
            <a:spLocks noGrp="1"/>
          </p:cNvSpPr>
          <p:nvPr>
            <p:ph type="title"/>
          </p:nvPr>
        </p:nvSpPr>
        <p:spPr/>
        <p:txBody>
          <a:bodyPr/>
          <a:lstStyle/>
          <a:p>
            <a:r>
              <a:rPr lang="en-150" dirty="0"/>
              <a:t>Use of the FOAs in NLO1</a:t>
            </a:r>
            <a:endParaRPr lang="en-GB" dirty="0"/>
          </a:p>
        </p:txBody>
      </p:sp>
      <p:sp>
        <p:nvSpPr>
          <p:cNvPr id="3" name="Content Placeholder 2">
            <a:extLst>
              <a:ext uri="{FF2B5EF4-FFF2-40B4-BE49-F238E27FC236}">
                <a16:creationId xmlns:a16="http://schemas.microsoft.com/office/drawing/2014/main" id="{5BB5901B-E4E8-4342-6DEA-C5878DF2ED47}"/>
              </a:ext>
            </a:extLst>
          </p:cNvPr>
          <p:cNvSpPr>
            <a:spLocks noGrp="1"/>
          </p:cNvSpPr>
          <p:nvPr>
            <p:ph idx="1"/>
          </p:nvPr>
        </p:nvSpPr>
        <p:spPr>
          <a:xfrm>
            <a:off x="628650" y="1690689"/>
            <a:ext cx="7886700" cy="4351338"/>
          </a:xfrm>
        </p:spPr>
        <p:txBody>
          <a:bodyPr>
            <a:normAutofit/>
          </a:bodyPr>
          <a:lstStyle/>
          <a:p>
            <a:pPr marL="0" indent="0">
              <a:buNone/>
            </a:pPr>
            <a:r>
              <a:rPr lang="en-150" sz="1800" dirty="0"/>
              <a:t>Although the NLO1 </a:t>
            </a:r>
            <a:r>
              <a:rPr lang="en-150" sz="1800" dirty="0" err="1"/>
              <a:t>inc</a:t>
            </a:r>
            <a:r>
              <a:rPr lang="en-GB" sz="1800" dirty="0"/>
              <a:t>l</a:t>
            </a:r>
            <a:r>
              <a:rPr lang="en-150" sz="1800" dirty="0" err="1"/>
              <a:t>uded</a:t>
            </a:r>
            <a:r>
              <a:rPr lang="en-150" sz="1800" dirty="0"/>
              <a:t> questions about the perception of the progress made on each FOA, the questions were phrased refer</a:t>
            </a:r>
            <a:r>
              <a:rPr lang="en-GB" sz="1800" dirty="0"/>
              <a:t>r</a:t>
            </a:r>
            <a:r>
              <a:rPr lang="en-150" sz="1800" dirty="0" err="1"/>
              <a:t>ing</a:t>
            </a:r>
            <a:r>
              <a:rPr lang="en-150" sz="1800" dirty="0"/>
              <a:t> to the outcome expected in each FOA and not the FOA explicitly.</a:t>
            </a:r>
          </a:p>
          <a:p>
            <a:pPr marL="0" indent="0">
              <a:buNone/>
            </a:pPr>
            <a:r>
              <a:rPr lang="en-150" sz="1800" dirty="0"/>
              <a:t>For example:</a:t>
            </a:r>
          </a:p>
          <a:p>
            <a:pPr marL="0" indent="0">
              <a:buNone/>
            </a:pPr>
            <a:r>
              <a:rPr lang="en-150" sz="1800" dirty="0"/>
              <a:t>New </a:t>
            </a:r>
            <a:r>
              <a:rPr lang="en-150" sz="1800" i="1" dirty="0"/>
              <a:t>FOA 04 “Energy Planning”:  </a:t>
            </a:r>
            <a:r>
              <a:rPr lang="en-150" sz="1800" dirty="0"/>
              <a:t>questions related to it were phrased as “</a:t>
            </a:r>
            <a:r>
              <a:rPr lang="en-GB" sz="1800" dirty="0"/>
              <a:t>Improve energy planning and inform policies to meet future energy needs</a:t>
            </a:r>
            <a:r>
              <a:rPr lang="en-150" sz="1800" dirty="0"/>
              <a:t>”</a:t>
            </a:r>
          </a:p>
          <a:p>
            <a:pPr marL="0" indent="0">
              <a:buNone/>
            </a:pPr>
            <a:endParaRPr lang="en-150" sz="1800" dirty="0"/>
          </a:p>
          <a:p>
            <a:pPr marL="0" indent="0">
              <a:buNone/>
            </a:pPr>
            <a:r>
              <a:rPr lang="en-150" sz="1800" dirty="0"/>
              <a:t>Summary: </a:t>
            </a:r>
          </a:p>
          <a:p>
            <a:pPr marL="0" indent="0">
              <a:buNone/>
            </a:pPr>
            <a:r>
              <a:rPr lang="en-150" sz="1800" dirty="0"/>
              <a:t>25 FOAs in NLO1</a:t>
            </a:r>
            <a:endParaRPr lang="en-GB" sz="1800" dirty="0"/>
          </a:p>
        </p:txBody>
      </p:sp>
      <p:pic>
        <p:nvPicPr>
          <p:cNvPr id="4" name="Picture 3">
            <a:extLst>
              <a:ext uri="{FF2B5EF4-FFF2-40B4-BE49-F238E27FC236}">
                <a16:creationId xmlns:a16="http://schemas.microsoft.com/office/drawing/2014/main" id="{4FA57316-F416-206A-B130-B15D625B8178}"/>
              </a:ext>
            </a:extLst>
          </p:cNvPr>
          <p:cNvPicPr>
            <a:picLocks noChangeAspect="1"/>
          </p:cNvPicPr>
          <p:nvPr/>
        </p:nvPicPr>
        <p:blipFill>
          <a:blip r:embed="rId2"/>
          <a:stretch>
            <a:fillRect/>
          </a:stretch>
        </p:blipFill>
        <p:spPr>
          <a:xfrm>
            <a:off x="3933495" y="3589200"/>
            <a:ext cx="4036809" cy="3268800"/>
          </a:xfrm>
          <a:prstGeom prst="rect">
            <a:avLst/>
          </a:prstGeom>
        </p:spPr>
      </p:pic>
    </p:spTree>
    <p:extLst>
      <p:ext uri="{BB962C8B-B14F-4D97-AF65-F5344CB8AC3E}">
        <p14:creationId xmlns:p14="http://schemas.microsoft.com/office/powerpoint/2010/main" val="353086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66EE-32B5-F322-E79E-C1D7AB4724AA}"/>
              </a:ext>
            </a:extLst>
          </p:cNvPr>
          <p:cNvSpPr>
            <a:spLocks noGrp="1"/>
          </p:cNvSpPr>
          <p:nvPr>
            <p:ph type="title"/>
          </p:nvPr>
        </p:nvSpPr>
        <p:spPr/>
        <p:txBody>
          <a:bodyPr/>
          <a:lstStyle/>
          <a:p>
            <a:r>
              <a:rPr lang="en-150" dirty="0"/>
              <a:t>Use of FOAs in NLO2</a:t>
            </a:r>
            <a:endParaRPr lang="en-GB" dirty="0"/>
          </a:p>
        </p:txBody>
      </p:sp>
      <p:sp>
        <p:nvSpPr>
          <p:cNvPr id="3" name="Content Placeholder 2">
            <a:extLst>
              <a:ext uri="{FF2B5EF4-FFF2-40B4-BE49-F238E27FC236}">
                <a16:creationId xmlns:a16="http://schemas.microsoft.com/office/drawing/2014/main" id="{51BF24BB-2018-8A40-0A07-4891B61989D6}"/>
              </a:ext>
            </a:extLst>
          </p:cNvPr>
          <p:cNvSpPr>
            <a:spLocks noGrp="1"/>
          </p:cNvSpPr>
          <p:nvPr>
            <p:ph idx="1"/>
          </p:nvPr>
        </p:nvSpPr>
        <p:spPr/>
        <p:txBody>
          <a:bodyPr>
            <a:normAutofit/>
          </a:bodyPr>
          <a:lstStyle/>
          <a:p>
            <a:pPr marL="0" indent="0">
              <a:buNone/>
            </a:pPr>
            <a:r>
              <a:rPr lang="en-150" sz="1800" dirty="0"/>
              <a:t>As for NLO1, in NLO2 the questions related to FOAs were phrased referring to the improvements expected in each FOA. </a:t>
            </a:r>
          </a:p>
          <a:p>
            <a:pPr marL="0" indent="0">
              <a:buNone/>
            </a:pPr>
            <a:endParaRPr lang="en-150" sz="1800" dirty="0"/>
          </a:p>
          <a:p>
            <a:pPr marL="0" indent="0">
              <a:buNone/>
            </a:pPr>
            <a:endParaRPr lang="en-GB" sz="1800" dirty="0"/>
          </a:p>
        </p:txBody>
      </p:sp>
      <p:sp>
        <p:nvSpPr>
          <p:cNvPr id="5" name="TextBox 4">
            <a:extLst>
              <a:ext uri="{FF2B5EF4-FFF2-40B4-BE49-F238E27FC236}">
                <a16:creationId xmlns:a16="http://schemas.microsoft.com/office/drawing/2014/main" id="{CF0AB276-7200-0C90-B0FA-991BD3ADF9C6}"/>
              </a:ext>
            </a:extLst>
          </p:cNvPr>
          <p:cNvSpPr txBox="1"/>
          <p:nvPr/>
        </p:nvSpPr>
        <p:spPr>
          <a:xfrm>
            <a:off x="582930" y="2699381"/>
            <a:ext cx="7932420" cy="1477328"/>
          </a:xfrm>
          <a:prstGeom prst="rect">
            <a:avLst/>
          </a:prstGeom>
          <a:noFill/>
        </p:spPr>
        <p:txBody>
          <a:bodyPr wrap="square">
            <a:spAutoFit/>
          </a:bodyPr>
          <a:lstStyle/>
          <a:p>
            <a:pPr marL="0" indent="0">
              <a:buNone/>
            </a:pPr>
            <a:r>
              <a:rPr lang="en-150" sz="1800" dirty="0"/>
              <a:t>For example:</a:t>
            </a:r>
          </a:p>
          <a:p>
            <a:pPr marL="0" indent="0">
              <a:buNone/>
            </a:pPr>
            <a:r>
              <a:rPr lang="en-150" sz="1800" dirty="0"/>
              <a:t>New </a:t>
            </a:r>
            <a:r>
              <a:rPr lang="en-150" sz="1800" i="1" dirty="0"/>
              <a:t>FOA 05 “Introduction of nuclear power”:  </a:t>
            </a:r>
            <a:r>
              <a:rPr lang="en-150" sz="1800" dirty="0"/>
              <a:t>the questions related to it were phrased as “</a:t>
            </a:r>
            <a:r>
              <a:rPr lang="en-GB" sz="1800" dirty="0"/>
              <a:t>Safe and sustainable introduction, operation, and lifetime management of nuclear power plant/ nuclear fuel cycle</a:t>
            </a:r>
            <a:r>
              <a:rPr lang="en-150" sz="1800" dirty="0"/>
              <a:t>”</a:t>
            </a:r>
            <a:r>
              <a:rPr lang="en-150" dirty="0"/>
              <a:t>.</a:t>
            </a:r>
            <a:endParaRPr lang="en-150" sz="1800" dirty="0"/>
          </a:p>
          <a:p>
            <a:pPr marL="0" indent="0">
              <a:buNone/>
            </a:pPr>
            <a:endParaRPr lang="en-150" sz="1800" dirty="0"/>
          </a:p>
        </p:txBody>
      </p:sp>
    </p:spTree>
    <p:extLst>
      <p:ext uri="{BB962C8B-B14F-4D97-AF65-F5344CB8AC3E}">
        <p14:creationId xmlns:p14="http://schemas.microsoft.com/office/powerpoint/2010/main" val="3389163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DD12-FE4C-6ACD-6246-EA3A18E93B4D}"/>
              </a:ext>
            </a:extLst>
          </p:cNvPr>
          <p:cNvSpPr>
            <a:spLocks noGrp="1"/>
          </p:cNvSpPr>
          <p:nvPr>
            <p:ph type="title"/>
          </p:nvPr>
        </p:nvSpPr>
        <p:spPr/>
        <p:txBody>
          <a:bodyPr/>
          <a:lstStyle/>
          <a:p>
            <a:r>
              <a:rPr lang="en-150" dirty="0"/>
              <a:t>Mapping across NLO surveys</a:t>
            </a:r>
            <a:endParaRPr lang="en-GB" dirty="0"/>
          </a:p>
        </p:txBody>
      </p:sp>
      <p:sp>
        <p:nvSpPr>
          <p:cNvPr id="3" name="Content Placeholder 2">
            <a:extLst>
              <a:ext uri="{FF2B5EF4-FFF2-40B4-BE49-F238E27FC236}">
                <a16:creationId xmlns:a16="http://schemas.microsoft.com/office/drawing/2014/main" id="{687FCA5E-D65D-553B-F688-62833D481AAA}"/>
              </a:ext>
            </a:extLst>
          </p:cNvPr>
          <p:cNvSpPr>
            <a:spLocks noGrp="1"/>
          </p:cNvSpPr>
          <p:nvPr>
            <p:ph idx="1"/>
          </p:nvPr>
        </p:nvSpPr>
        <p:spPr/>
        <p:txBody>
          <a:bodyPr/>
          <a:lstStyle/>
          <a:p>
            <a:pPr marL="0" indent="0">
              <a:buNone/>
            </a:pPr>
            <a:r>
              <a:rPr lang="en-150" sz="1800" dirty="0"/>
              <a:t>As with the old and new naming, the way in which the FOAs were asked in the NLO surveys were mapped against each other. And this mapping was also mapped against the old and new naming:</a:t>
            </a:r>
          </a:p>
          <a:p>
            <a:pPr marL="0" indent="0">
              <a:buNone/>
            </a:pPr>
            <a:r>
              <a:rPr lang="en-150" sz="1800" dirty="0"/>
              <a:t>Example:</a:t>
            </a:r>
          </a:p>
          <a:p>
            <a:pPr marL="0" indent="0">
              <a:buNone/>
            </a:pPr>
            <a:endParaRPr lang="en-GB" dirty="0"/>
          </a:p>
        </p:txBody>
      </p:sp>
      <p:pic>
        <p:nvPicPr>
          <p:cNvPr id="5" name="Picture 4">
            <a:extLst>
              <a:ext uri="{FF2B5EF4-FFF2-40B4-BE49-F238E27FC236}">
                <a16:creationId xmlns:a16="http://schemas.microsoft.com/office/drawing/2014/main" id="{7E19D2F8-E498-97A8-15E8-29849CEE4C3B}"/>
              </a:ext>
            </a:extLst>
          </p:cNvPr>
          <p:cNvPicPr>
            <a:picLocks noChangeAspect="1"/>
          </p:cNvPicPr>
          <p:nvPr/>
        </p:nvPicPr>
        <p:blipFill>
          <a:blip r:embed="rId2"/>
          <a:stretch>
            <a:fillRect/>
          </a:stretch>
        </p:blipFill>
        <p:spPr>
          <a:xfrm>
            <a:off x="235357" y="3577479"/>
            <a:ext cx="8490857" cy="1594105"/>
          </a:xfrm>
          <a:prstGeom prst="rect">
            <a:avLst/>
          </a:prstGeom>
        </p:spPr>
      </p:pic>
      <p:sp>
        <p:nvSpPr>
          <p:cNvPr id="6" name="TextBox 5">
            <a:extLst>
              <a:ext uri="{FF2B5EF4-FFF2-40B4-BE49-F238E27FC236}">
                <a16:creationId xmlns:a16="http://schemas.microsoft.com/office/drawing/2014/main" id="{2E595B4B-D268-C222-E871-9950967CB1E9}"/>
              </a:ext>
            </a:extLst>
          </p:cNvPr>
          <p:cNvSpPr txBox="1"/>
          <p:nvPr/>
        </p:nvSpPr>
        <p:spPr>
          <a:xfrm>
            <a:off x="555172" y="5253633"/>
            <a:ext cx="4572000" cy="369332"/>
          </a:xfrm>
          <a:prstGeom prst="rect">
            <a:avLst/>
          </a:prstGeom>
          <a:noFill/>
        </p:spPr>
        <p:txBody>
          <a:bodyPr wrap="square">
            <a:spAutoFit/>
          </a:bodyPr>
          <a:lstStyle/>
          <a:p>
            <a:pPr marL="0" indent="0">
              <a:buNone/>
            </a:pPr>
            <a:r>
              <a:rPr lang="en-150" sz="1800" dirty="0"/>
              <a:t>* T</a:t>
            </a:r>
            <a:r>
              <a:rPr lang="en-GB" sz="1800" dirty="0"/>
              <a:t>h</a:t>
            </a:r>
            <a:r>
              <a:rPr lang="en-150" sz="1800" dirty="0"/>
              <a:t>e full mapping is attached in the email</a:t>
            </a:r>
          </a:p>
        </p:txBody>
      </p:sp>
    </p:spTree>
    <p:extLst>
      <p:ext uri="{BB962C8B-B14F-4D97-AF65-F5344CB8AC3E}">
        <p14:creationId xmlns:p14="http://schemas.microsoft.com/office/powerpoint/2010/main" val="257375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9FF4-DBE3-3FA5-7080-976FB59AF32E}"/>
              </a:ext>
            </a:extLst>
          </p:cNvPr>
          <p:cNvSpPr>
            <a:spLocks noGrp="1"/>
          </p:cNvSpPr>
          <p:nvPr>
            <p:ph type="title"/>
          </p:nvPr>
        </p:nvSpPr>
        <p:spPr/>
        <p:txBody>
          <a:bodyPr/>
          <a:lstStyle/>
          <a:p>
            <a:r>
              <a:rPr lang="en-150" dirty="0"/>
              <a:t>All the mapping in one file</a:t>
            </a:r>
            <a:endParaRPr lang="en-GB" dirty="0"/>
          </a:p>
        </p:txBody>
      </p:sp>
      <p:sp>
        <p:nvSpPr>
          <p:cNvPr id="3" name="Content Placeholder 2">
            <a:extLst>
              <a:ext uri="{FF2B5EF4-FFF2-40B4-BE49-F238E27FC236}">
                <a16:creationId xmlns:a16="http://schemas.microsoft.com/office/drawing/2014/main" id="{689109A3-FA13-1183-AD95-36980F4F689D}"/>
              </a:ext>
            </a:extLst>
          </p:cNvPr>
          <p:cNvSpPr>
            <a:spLocks noGrp="1"/>
          </p:cNvSpPr>
          <p:nvPr>
            <p:ph idx="1"/>
          </p:nvPr>
        </p:nvSpPr>
        <p:spPr/>
        <p:txBody>
          <a:bodyPr>
            <a:normAutofit/>
          </a:bodyPr>
          <a:lstStyle/>
          <a:p>
            <a:pPr marL="0" indent="0">
              <a:buNone/>
            </a:pPr>
            <a:r>
              <a:rPr lang="en-150" sz="1800" dirty="0"/>
              <a:t>As a result of this process, a single file was created (an excel file). This file can be used as a “dictionary” to move across FOAs’ naming between data sources.</a:t>
            </a:r>
          </a:p>
          <a:p>
            <a:pPr marL="0" indent="0">
              <a:buNone/>
            </a:pPr>
            <a:r>
              <a:rPr lang="en-150" sz="1800" dirty="0"/>
              <a:t> This file, allows to compare answers between surveys, and to aggregate responses using a single naming convention. Whichever naming is more convenient for the analysis or the audience.</a:t>
            </a:r>
            <a:endParaRPr lang="en-GB" sz="1800" dirty="0"/>
          </a:p>
        </p:txBody>
      </p:sp>
    </p:spTree>
    <p:extLst>
      <p:ext uri="{BB962C8B-B14F-4D97-AF65-F5344CB8AC3E}">
        <p14:creationId xmlns:p14="http://schemas.microsoft.com/office/powerpoint/2010/main" val="24737344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78</TotalTime>
  <Words>572</Words>
  <Application>Microsoft Office PowerPoint</Application>
  <PresentationFormat>On-screen Show (4:3)</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Mapping FOAs</vt:lpstr>
      <vt:lpstr>What is the challenge?</vt:lpstr>
      <vt:lpstr>Old Naming</vt:lpstr>
      <vt:lpstr>New Naming</vt:lpstr>
      <vt:lpstr>Mapping Old and New names</vt:lpstr>
      <vt:lpstr>Use of the FOAs in NLO1</vt:lpstr>
      <vt:lpstr>Use of FOAs in NLO2</vt:lpstr>
      <vt:lpstr>Mapping across NLO surveys</vt:lpstr>
      <vt:lpstr>All the mapping in one file</vt:lpstr>
      <vt:lpstr>Impacts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FOAs</dc:title>
  <dc:creator>ARAU Jaime Andres</dc:creator>
  <cp:lastModifiedBy>ARAU Jaime Andres</cp:lastModifiedBy>
  <cp:revision>1</cp:revision>
  <dcterms:created xsi:type="dcterms:W3CDTF">2024-02-29T20:02:54Z</dcterms:created>
  <dcterms:modified xsi:type="dcterms:W3CDTF">2024-02-29T21:21:07Z</dcterms:modified>
</cp:coreProperties>
</file>