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3_AEBCE384.xml" ContentType="application/vnd.ms-powerpoint.comments+xml"/>
  <Override PartName="/ppt/comments/modernComment_104_225261C7.xml" ContentType="application/vnd.ms-powerpoint.comments+xml"/>
  <Override PartName="/ppt/comments/modernComment_108_B61060E9.xml" ContentType="application/vnd.ms-powerpoint.comments+xml"/>
  <Override PartName="/ppt/comments/modernComment_106_56B982B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61" r:id="rId5"/>
    <p:sldId id="259" r:id="rId6"/>
    <p:sldId id="266" r:id="rId7"/>
    <p:sldId id="267" r:id="rId8"/>
    <p:sldId id="260" r:id="rId9"/>
    <p:sldId id="265" r:id="rId10"/>
    <p:sldId id="264"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11E193-D42F-085A-ED6C-F33721E12055}" name="Andrés Arau" initials="AA" userId="Andrés Arau"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D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3_AEBCE384.xml><?xml version="1.0" encoding="utf-8"?>
<p188:cmLst xmlns:a="http://schemas.openxmlformats.org/drawingml/2006/main" xmlns:r="http://schemas.openxmlformats.org/officeDocument/2006/relationships" xmlns:p188="http://schemas.microsoft.com/office/powerpoint/2018/8/main">
  <p188:cm id="{FC54B12E-919E-4D68-BC3E-6975E0037F68}" authorId="{5B11E193-D42F-085A-ED6C-F33721E12055}" created="2022-03-09T12:57:35.572">
    <ac:deMkLst xmlns:ac="http://schemas.microsoft.com/office/drawing/2013/main/command">
      <pc:docMk xmlns:pc="http://schemas.microsoft.com/office/powerpoint/2013/main/command"/>
      <pc:sldMk xmlns:pc="http://schemas.microsoft.com/office/powerpoint/2013/main/command" cId="2931614596" sldId="259"/>
      <ac:picMk id="5" creationId="{02CB52B9-E8E7-4D79-BD2A-C191BD52224B}"/>
    </ac:deMkLst>
    <p188:txBody>
      <a:bodyPr/>
      <a:lstStyle/>
      <a:p>
        <a:r>
          <a:rPr lang="en-GB"/>
          <a:t>we need to consider that some data will live outside the database: selection processes, follow-ups. Thus, we have to consider an effective storing of that data so even that could be connected to dashboards.</a:t>
        </a:r>
      </a:p>
    </p188:txBody>
  </p188:cm>
</p188:cmLst>
</file>

<file path=ppt/comments/modernComment_104_225261C7.xml><?xml version="1.0" encoding="utf-8"?>
<p188:cmLst xmlns:a="http://schemas.openxmlformats.org/drawingml/2006/main" xmlns:r="http://schemas.openxmlformats.org/officeDocument/2006/relationships" xmlns:p188="http://schemas.microsoft.com/office/powerpoint/2018/8/main">
  <p188:cm id="{88EDFEA8-BC0F-44FA-B5B5-087D5130C40D}" authorId="{5B11E193-D42F-085A-ED6C-F33721E12055}" created="2022-03-09T12:59:26.971">
    <ac:deMkLst xmlns:ac="http://schemas.microsoft.com/office/drawing/2013/main/command">
      <pc:docMk xmlns:pc="http://schemas.microsoft.com/office/powerpoint/2013/main/command"/>
      <pc:sldMk xmlns:pc="http://schemas.microsoft.com/office/powerpoint/2013/main/command" cId="575824327" sldId="260"/>
      <ac:picMk id="3" creationId="{FC532412-5A95-44DB-9557-D41A0D9C1961}"/>
    </ac:deMkLst>
    <p188:txBody>
      <a:bodyPr/>
      <a:lstStyle/>
      <a:p>
        <a:r>
          <a:rPr lang="en-GB"/>
          <a:t>This is an example. Looks complex but it is not really. Giving structure to the database will ease the management of the system and to add more elements into it later on.</a:t>
        </a:r>
      </a:p>
    </p188:txBody>
  </p188:cm>
</p188:cmLst>
</file>

<file path=ppt/comments/modernComment_106_56B982B7.xml><?xml version="1.0" encoding="utf-8"?>
<p188:cmLst xmlns:a="http://schemas.openxmlformats.org/drawingml/2006/main" xmlns:r="http://schemas.openxmlformats.org/officeDocument/2006/relationships" xmlns:p188="http://schemas.microsoft.com/office/powerpoint/2018/8/main">
  <p188:cm id="{9BBA49A2-23C4-41C2-BEF6-E2BF40377C12}" authorId="{5B11E193-D42F-085A-ED6C-F33721E12055}" created="2022-03-09T12:54:08.033">
    <ac:txMkLst xmlns:ac="http://schemas.microsoft.com/office/drawing/2013/main/command">
      <pc:docMk xmlns:pc="http://schemas.microsoft.com/office/powerpoint/2013/main/command"/>
      <pc:sldMk xmlns:pc="http://schemas.microsoft.com/office/powerpoint/2013/main/command" cId="1454998199" sldId="262"/>
      <ac:spMk id="3" creationId="{A4353444-3D10-44F5-B8E1-2ECF52F48634}"/>
      <ac:txMk cp="169" len="32">
        <ac:context len="233" hash="3414441925"/>
      </ac:txMk>
    </ac:txMkLst>
    <p188:pos x="6899614" y="3110359"/>
    <p188:txBody>
      <a:bodyPr/>
      <a:lstStyle/>
      <a:p>
        <a:r>
          <a:rPr lang="en-GB"/>
          <a:t>Question for Kerry: Should we define a methodology to facilitate this process?</a:t>
        </a:r>
      </a:p>
    </p188:txBody>
  </p188:cm>
</p188:cmLst>
</file>

<file path=ppt/comments/modernComment_108_B61060E9.xml><?xml version="1.0" encoding="utf-8"?>
<p188:cmLst xmlns:a="http://schemas.openxmlformats.org/drawingml/2006/main" xmlns:r="http://schemas.openxmlformats.org/officeDocument/2006/relationships" xmlns:p188="http://schemas.microsoft.com/office/powerpoint/2018/8/main">
  <p188:cm id="{EEEDC1DA-4036-4812-8788-FCA6F9BD6503}" authorId="{5B11E193-D42F-085A-ED6C-F33721E12055}" created="2022-03-09T13:00:44.809">
    <ac:txMkLst xmlns:ac="http://schemas.microsoft.com/office/drawing/2013/main/command">
      <pc:docMk xmlns:pc="http://schemas.microsoft.com/office/powerpoint/2013/main/command"/>
      <pc:sldMk xmlns:pc="http://schemas.microsoft.com/office/powerpoint/2013/main/command" cId="3054526697" sldId="264"/>
      <ac:spMk id="3" creationId="{23906B84-CC64-435B-9AA1-4091ABBC2CBB}"/>
      <ac:txMk cp="5" len="7">
        <ac:context len="316" hash="3398977144"/>
      </ac:txMk>
    </ac:txMkLst>
    <p188:pos x="2540678" y="260627"/>
    <p188:txBody>
      <a:bodyPr/>
      <a:lstStyle/>
      <a:p>
        <a:r>
          <a:rPr lang="en-GB"/>
          <a:t>I am proposing it because the team feels somehow comfortable with it. this will increase the ownership and will reduce the dependency of externals. Another possibility is to build it with code like the MIS but I think this will be more coplex to update and mantain.</a:t>
        </a:r>
      </a:p>
    </p188:txBody>
  </p188:cm>
  <p188:cm id="{8E394ECD-6356-4C7D-A38F-BB83637396D1}" authorId="{5B11E193-D42F-085A-ED6C-F33721E12055}" created="2022-03-09T13:01:35.210">
    <ac:txMkLst xmlns:ac="http://schemas.microsoft.com/office/drawing/2013/main/command">
      <pc:docMk xmlns:pc="http://schemas.microsoft.com/office/powerpoint/2013/main/command"/>
      <pc:sldMk xmlns:pc="http://schemas.microsoft.com/office/powerpoint/2013/main/command" cId="3054526697" sldId="264"/>
      <ac:spMk id="3" creationId="{23906B84-CC64-435B-9AA1-4091ABBC2CBB}"/>
      <ac:txMk cp="133" len="6">
        <ac:context len="316" hash="3398977144"/>
      </ac:txMk>
    </ac:txMkLst>
    <p188:pos x="1812709" y="1663299"/>
    <p188:txBody>
      <a:bodyPr/>
      <a:lstStyle/>
      <a:p>
        <a:r>
          <a:rPr lang="en-GB"/>
          <a:t>I imagine a MUVA dashboard site that displays the dashboards. It can be linked directly to the database in Zoho and the data that lives outside of it.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14AAF2-AFEB-4633-98DA-DC7C6DAF14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6B18525-A546-4882-97C7-BC8B92FF13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69395D-E2B0-4237-AD7A-8C1849D22F64}" type="datetimeFigureOut">
              <a:rPr lang="en-GB" smtClean="0"/>
              <a:t>10/03/2022</a:t>
            </a:fld>
            <a:endParaRPr lang="en-GB"/>
          </a:p>
        </p:txBody>
      </p:sp>
      <p:sp>
        <p:nvSpPr>
          <p:cNvPr id="4" name="Footer Placeholder 3">
            <a:extLst>
              <a:ext uri="{FF2B5EF4-FFF2-40B4-BE49-F238E27FC236}">
                <a16:creationId xmlns:a16="http://schemas.microsoft.com/office/drawing/2014/main" id="{49F480A8-F3FD-4410-9245-28CAC683F5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8D44067-C989-4DD8-BAFD-5E7E12FC6A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6332A-5C11-4F8B-9355-8B590E0E1031}" type="slidenum">
              <a:rPr lang="en-GB" smtClean="0"/>
              <a:t>‹#›</a:t>
            </a:fld>
            <a:endParaRPr lang="en-GB"/>
          </a:p>
        </p:txBody>
      </p:sp>
    </p:spTree>
    <p:extLst>
      <p:ext uri="{BB962C8B-B14F-4D97-AF65-F5344CB8AC3E}">
        <p14:creationId xmlns:p14="http://schemas.microsoft.com/office/powerpoint/2010/main" val="35862396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E652A-6660-4AE5-AF8A-6893B474A450}" type="datetimeFigureOut">
              <a:rPr lang="en-GB" smtClean="0"/>
              <a:t>10/03/2022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8DBE1-00D8-49E9-B158-D621980BA93B}" type="slidenum">
              <a:rPr lang="en-GB" smtClean="0"/>
              <a:t>‹#›</a:t>
            </a:fld>
            <a:endParaRPr lang="en-GB"/>
          </a:p>
        </p:txBody>
      </p:sp>
    </p:spTree>
    <p:extLst>
      <p:ext uri="{BB962C8B-B14F-4D97-AF65-F5344CB8AC3E}">
        <p14:creationId xmlns:p14="http://schemas.microsoft.com/office/powerpoint/2010/main" val="87636785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38028-E2DC-4BD6-A0F0-E47DF81D00A6}" type="datetime1">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10" name="Picture 2" descr="MUVA">
            <a:extLst>
              <a:ext uri="{FF2B5EF4-FFF2-40B4-BE49-F238E27FC236}">
                <a16:creationId xmlns:a16="http://schemas.microsoft.com/office/drawing/2014/main" id="{9AEB8E5D-9514-43B5-B57B-E0F35FA9E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6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A304-42F4-4AAB-97B5-FCAF486D26D5}" type="datetime1">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7" name="Picture 2" descr="MUVA">
            <a:extLst>
              <a:ext uri="{FF2B5EF4-FFF2-40B4-BE49-F238E27FC236}">
                <a16:creationId xmlns:a16="http://schemas.microsoft.com/office/drawing/2014/main" id="{AB1577CB-67CF-4173-8650-19D20B59EB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5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905-617F-4254-BE21-24AE5CB7BB49}" type="datetime1">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7" name="Picture 2" descr="MUVA">
            <a:extLst>
              <a:ext uri="{FF2B5EF4-FFF2-40B4-BE49-F238E27FC236}">
                <a16:creationId xmlns:a16="http://schemas.microsoft.com/office/drawing/2014/main" id="{D58CFADD-2A62-4972-87DE-D5B116DBA3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22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EEFC3B-CFA1-4012-945D-1D9C74145041}" type="datetime1">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47D3C8-23C8-4144-AEB0-562812491F0A}" type="slidenum">
              <a:rPr lang="en-GB" smtClean="0"/>
              <a:t>‹#›</a:t>
            </a:fld>
            <a:endParaRPr lang="en-GB"/>
          </a:p>
        </p:txBody>
      </p:sp>
      <p:pic>
        <p:nvPicPr>
          <p:cNvPr id="2050" name="Picture 2" descr="MUVA">
            <a:extLst>
              <a:ext uri="{FF2B5EF4-FFF2-40B4-BE49-F238E27FC236}">
                <a16:creationId xmlns:a16="http://schemas.microsoft.com/office/drawing/2014/main" id="{302EB1EB-91F3-4007-98C8-EE8E0C05C0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69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IBM Plex Mono" panose="020B0509050203000203" pitchFamily="49"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IBM Plex Mono" panose="020B0509050203000203"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IBM Plex Mono" panose="020B0509050203000203" pitchFamily="49" charset="0"/>
              </a:defRPr>
            </a:lvl1pPr>
          </a:lstStyle>
          <a:p>
            <a:fld id="{59A3EB17-AADE-4945-8C6E-C60FF4E6B98C}" type="datetime1">
              <a:rPr lang="en-GB" smtClean="0"/>
              <a:pPr/>
              <a:t>10/03/2022</a:t>
            </a:fld>
            <a:endParaRPr lang="en-GB"/>
          </a:p>
        </p:txBody>
      </p:sp>
      <p:sp>
        <p:nvSpPr>
          <p:cNvPr id="5" name="Footer Placeholder 4"/>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6" name="Slide Number Placeholder 5"/>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spTree>
    <p:extLst>
      <p:ext uri="{BB962C8B-B14F-4D97-AF65-F5344CB8AC3E}">
        <p14:creationId xmlns:p14="http://schemas.microsoft.com/office/powerpoint/2010/main" val="143811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6BCCE0D1-5104-444A-AFF2-4E4A58F6AA99}" type="datetime1">
              <a:rPr lang="en-GB" smtClean="0"/>
              <a:pPr/>
              <a:t>10/03/2022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E23646F0-FEDF-4B33-93F7-F755938BDF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4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IBM Plex Mono" panose="020B0509050203000203"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IBM Plex Mono" panose="020B0509050203000203"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IBM Plex Mono" panose="020B0509050203000203" pitchFamily="49" charset="0"/>
              </a:defRPr>
            </a:lvl1pPr>
            <a:lvl2pPr>
              <a:defRPr>
                <a:latin typeface="IBM Plex Mono" panose="020B0509050203000203" pitchFamily="49" charset="0"/>
              </a:defRPr>
            </a:lvl2pPr>
            <a:lvl3pPr>
              <a:defRPr>
                <a:latin typeface="IBM Plex Mono" panose="020B0509050203000203" pitchFamily="49" charset="0"/>
              </a:defRPr>
            </a:lvl3pPr>
            <a:lvl4pPr>
              <a:defRPr>
                <a:latin typeface="IBM Plex Mono" panose="020B0509050203000203" pitchFamily="49" charset="0"/>
              </a:defRPr>
            </a:lvl4pPr>
            <a:lvl5pPr>
              <a:defRPr>
                <a:latin typeface="IBM Plex Mono"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IBM Plex Mono" panose="020B0509050203000203" pitchFamily="49" charset="0"/>
              </a:defRPr>
            </a:lvl1pPr>
          </a:lstStyle>
          <a:p>
            <a:fld id="{448784E1-D585-4814-9FCF-A5E106DCF9A9}" type="datetime1">
              <a:rPr lang="en-GB" smtClean="0"/>
              <a:pPr/>
              <a:t>10/03/2022</a:t>
            </a:fld>
            <a:endParaRPr lang="en-GB"/>
          </a:p>
        </p:txBody>
      </p:sp>
      <p:sp>
        <p:nvSpPr>
          <p:cNvPr id="8" name="Footer Placeholder 7"/>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9" name="Slide Number Placeholder 8"/>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10" name="Picture 2" descr="MUVA">
            <a:extLst>
              <a:ext uri="{FF2B5EF4-FFF2-40B4-BE49-F238E27FC236}">
                <a16:creationId xmlns:a16="http://schemas.microsoft.com/office/drawing/2014/main" id="{D676735D-9078-4C3C-8CDC-ACEC5823E3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61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panose="020B0509050203000203" pitchFamily="49"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IBM Plex Mono" panose="020B0509050203000203" pitchFamily="49" charset="0"/>
              </a:defRPr>
            </a:lvl1pPr>
          </a:lstStyle>
          <a:p>
            <a:fld id="{242F6B2B-195B-4876-A400-A5DF695BF5E9}" type="datetime1">
              <a:rPr lang="en-GB" smtClean="0"/>
              <a:pPr/>
              <a:t>10/03/2022</a:t>
            </a:fld>
            <a:endParaRPr lang="en-GB"/>
          </a:p>
        </p:txBody>
      </p:sp>
      <p:sp>
        <p:nvSpPr>
          <p:cNvPr id="4" name="Footer Placeholder 3"/>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5" name="Slide Number Placeholder 4"/>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6" name="Picture 2" descr="MUVA">
            <a:extLst>
              <a:ext uri="{FF2B5EF4-FFF2-40B4-BE49-F238E27FC236}">
                <a16:creationId xmlns:a16="http://schemas.microsoft.com/office/drawing/2014/main" id="{52E44CB9-E268-41BC-BAFC-D45B15E1CE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C5649EC1-112F-4BFA-A817-3B2170417077}"/>
              </a:ext>
            </a:extLst>
          </p:cNvPr>
          <p:cNvGraphicFramePr>
            <a:graphicFrameLocks noGrp="1"/>
          </p:cNvGraphicFramePr>
          <p:nvPr userDrawn="1">
            <p:extLst>
              <p:ext uri="{D42A27DB-BD31-4B8C-83A1-F6EECF244321}">
                <p14:modId xmlns:p14="http://schemas.microsoft.com/office/powerpoint/2010/main" val="1325392337"/>
              </p:ext>
            </p:extLst>
          </p:nvPr>
        </p:nvGraphicFramePr>
        <p:xfrm>
          <a:off x="1390650" y="2725445"/>
          <a:ext cx="6096000" cy="2159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78319547"/>
                    </a:ext>
                  </a:extLst>
                </a:gridCol>
                <a:gridCol w="2032000">
                  <a:extLst>
                    <a:ext uri="{9D8B030D-6E8A-4147-A177-3AD203B41FA5}">
                      <a16:colId xmlns:a16="http://schemas.microsoft.com/office/drawing/2014/main" val="967554501"/>
                    </a:ext>
                  </a:extLst>
                </a:gridCol>
                <a:gridCol w="2032000">
                  <a:extLst>
                    <a:ext uri="{9D8B030D-6E8A-4147-A177-3AD203B41FA5}">
                      <a16:colId xmlns:a16="http://schemas.microsoft.com/office/drawing/2014/main" val="3653964396"/>
                    </a:ext>
                  </a:extLst>
                </a:gridCol>
              </a:tblGrid>
              <a:tr h="232003">
                <a:tc>
                  <a:txBody>
                    <a:bodyPr/>
                    <a:lstStyle/>
                    <a:p>
                      <a:endParaRPr lang="en-GB" sz="1400" dirty="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1361015128"/>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4278166096"/>
                  </a:ext>
                </a:extLst>
              </a:tr>
              <a:tr h="370840">
                <a:tc>
                  <a:txBody>
                    <a:bodyPr/>
                    <a:lstStyle/>
                    <a:p>
                      <a:endParaRPr lang="en-GB" sz="1400" dirty="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423943532"/>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823245311"/>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extLst>
                  <a:ext uri="{0D108BD9-81ED-4DB2-BD59-A6C34878D82A}">
                    <a16:rowId xmlns:a16="http://schemas.microsoft.com/office/drawing/2014/main" val="80918602"/>
                  </a:ext>
                </a:extLst>
              </a:tr>
              <a:tr h="370840">
                <a:tc>
                  <a:txBody>
                    <a:bodyPr/>
                    <a:lstStyle/>
                    <a:p>
                      <a:endParaRPr lang="en-GB" sz="1400">
                        <a:latin typeface="IBM Plex Mono" panose="020B0509050203000203" pitchFamily="49" charset="0"/>
                      </a:endParaRPr>
                    </a:p>
                  </a:txBody>
                  <a:tcPr/>
                </a:tc>
                <a:tc>
                  <a:txBody>
                    <a:bodyPr/>
                    <a:lstStyle/>
                    <a:p>
                      <a:endParaRPr lang="en-GB" sz="1400">
                        <a:latin typeface="IBM Plex Mono" panose="020B0509050203000203" pitchFamily="49" charset="0"/>
                      </a:endParaRPr>
                    </a:p>
                  </a:txBody>
                  <a:tcPr/>
                </a:tc>
                <a:tc>
                  <a:txBody>
                    <a:bodyPr/>
                    <a:lstStyle/>
                    <a:p>
                      <a:endParaRPr lang="en-GB" sz="1400" dirty="0">
                        <a:latin typeface="IBM Plex Mono" panose="020B0509050203000203" pitchFamily="49" charset="0"/>
                      </a:endParaRPr>
                    </a:p>
                  </a:txBody>
                  <a:tcPr/>
                </a:tc>
                <a:extLst>
                  <a:ext uri="{0D108BD9-81ED-4DB2-BD59-A6C34878D82A}">
                    <a16:rowId xmlns:a16="http://schemas.microsoft.com/office/drawing/2014/main" val="1999644846"/>
                  </a:ext>
                </a:extLst>
              </a:tr>
            </a:tbl>
          </a:graphicData>
        </a:graphic>
      </p:graphicFrame>
    </p:spTree>
    <p:extLst>
      <p:ext uri="{BB962C8B-B14F-4D97-AF65-F5344CB8AC3E}">
        <p14:creationId xmlns:p14="http://schemas.microsoft.com/office/powerpoint/2010/main" val="365600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68028-126B-4766-A2E6-B0A6F04488A3}" type="datetime1">
              <a:rPr lang="en-GB" smtClean="0"/>
              <a:t>10/03/2022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47D3C8-23C8-4144-AEB0-562812491F0A}" type="slidenum">
              <a:rPr lang="en-GB" smtClean="0"/>
              <a:t>‹#›</a:t>
            </a:fld>
            <a:endParaRPr lang="en-GB"/>
          </a:p>
        </p:txBody>
      </p:sp>
      <p:pic>
        <p:nvPicPr>
          <p:cNvPr id="5" name="Picture 2" descr="MUVA">
            <a:extLst>
              <a:ext uri="{FF2B5EF4-FFF2-40B4-BE49-F238E27FC236}">
                <a16:creationId xmlns:a16="http://schemas.microsoft.com/office/drawing/2014/main" id="{6B64D670-9DF7-40F9-85CC-71B6810A18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4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IBM Plex Mono" panose="020B0509050203000203" pitchFamily="49" charset="0"/>
              </a:defRPr>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IBM Plex Mono" panose="020B0509050203000203" pitchFamily="49" charset="0"/>
              </a:defRPr>
            </a:lvl1pPr>
            <a:lvl2pPr>
              <a:defRPr sz="2800">
                <a:latin typeface="IBM Plex Mono" panose="020B0509050203000203" pitchFamily="49" charset="0"/>
              </a:defRPr>
            </a:lvl2pPr>
            <a:lvl3pPr>
              <a:defRPr sz="2400">
                <a:latin typeface="IBM Plex Mono" panose="020B0509050203000203" pitchFamily="49" charset="0"/>
              </a:defRPr>
            </a:lvl3pPr>
            <a:lvl4pPr>
              <a:defRPr sz="2000">
                <a:latin typeface="IBM Plex Mono" panose="020B0509050203000203" pitchFamily="49" charset="0"/>
              </a:defRPr>
            </a:lvl4pPr>
            <a:lvl5pPr>
              <a:defRPr sz="2000">
                <a:latin typeface="IBM Plex Mono"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IBM Plex Mono"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2C88433F-EC25-4B72-A6DE-B6A90A251B16}" type="datetime1">
              <a:rPr lang="en-GB" smtClean="0"/>
              <a:pPr/>
              <a:t>10/03/2022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6862BE76-03E7-48B7-A7BF-68C2A285C7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IBM Plex Mono" panose="020B0509050203000203" pitchFamily="49"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atin typeface="IBM Plex Mono" panose="020B0509050203000203" pitchFamily="49"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IBM Plex Mono"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IBM Plex Mono" panose="020B0509050203000203" pitchFamily="49" charset="0"/>
              </a:defRPr>
            </a:lvl1pPr>
          </a:lstStyle>
          <a:p>
            <a:fld id="{FB49D9F3-6CF2-48A8-8EF1-D94B8E8D34EA}" type="datetime1">
              <a:rPr lang="en-GB" smtClean="0"/>
              <a:pPr/>
              <a:t>10/03/2022</a:t>
            </a:fld>
            <a:endParaRPr lang="en-GB"/>
          </a:p>
        </p:txBody>
      </p:sp>
      <p:sp>
        <p:nvSpPr>
          <p:cNvPr id="6" name="Footer Placeholder 5"/>
          <p:cNvSpPr>
            <a:spLocks noGrp="1"/>
          </p:cNvSpPr>
          <p:nvPr>
            <p:ph type="ftr" sz="quarter" idx="11"/>
          </p:nvPr>
        </p:nvSpPr>
        <p:spPr/>
        <p:txBody>
          <a:bodyPr/>
          <a:lstStyle>
            <a:lvl1pPr>
              <a:defRPr>
                <a:latin typeface="IBM Plex Mono" panose="020B0509050203000203" pitchFamily="49" charset="0"/>
              </a:defRPr>
            </a:lvl1pPr>
          </a:lstStyle>
          <a:p>
            <a:endParaRPr lang="en-GB"/>
          </a:p>
        </p:txBody>
      </p:sp>
      <p:sp>
        <p:nvSpPr>
          <p:cNvPr id="7" name="Slide Number Placeholder 6"/>
          <p:cNvSpPr>
            <a:spLocks noGrp="1"/>
          </p:cNvSpPr>
          <p:nvPr>
            <p:ph type="sldNum" sz="quarter" idx="12"/>
          </p:nvPr>
        </p:nvSpPr>
        <p:spPr/>
        <p:txBody>
          <a:bodyPr/>
          <a:lstStyle>
            <a:lvl1pPr>
              <a:defRPr>
                <a:latin typeface="IBM Plex Mono" panose="020B0509050203000203" pitchFamily="49" charset="0"/>
              </a:defRPr>
            </a:lvl1pPr>
          </a:lstStyle>
          <a:p>
            <a:fld id="{4847D3C8-23C8-4144-AEB0-562812491F0A}" type="slidenum">
              <a:rPr lang="en-GB" smtClean="0"/>
              <a:pPr/>
              <a:t>‹#›</a:t>
            </a:fld>
            <a:endParaRPr lang="en-GB"/>
          </a:p>
        </p:txBody>
      </p:sp>
      <p:pic>
        <p:nvPicPr>
          <p:cNvPr id="8" name="Picture 2" descr="MUVA">
            <a:extLst>
              <a:ext uri="{FF2B5EF4-FFF2-40B4-BE49-F238E27FC236}">
                <a16:creationId xmlns:a16="http://schemas.microsoft.com/office/drawing/2014/main" id="{8FAC79C3-B735-4CEE-8D47-5F36EF0D02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24725" y="423862"/>
            <a:ext cx="11906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0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617DA-B1D5-41AE-9504-075C903F1831}" type="datetime1">
              <a:rPr lang="en-GB" smtClean="0"/>
              <a:t>10/03/2022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D3C8-23C8-4144-AEB0-562812491F0A}" type="slidenum">
              <a:rPr lang="en-GB" smtClean="0"/>
              <a:t>‹#›</a:t>
            </a:fld>
            <a:endParaRPr lang="en-GB"/>
          </a:p>
        </p:txBody>
      </p:sp>
    </p:spTree>
    <p:extLst>
      <p:ext uri="{BB962C8B-B14F-4D97-AF65-F5344CB8AC3E}">
        <p14:creationId xmlns:p14="http://schemas.microsoft.com/office/powerpoint/2010/main" val="84653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8_B61060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6_56B982B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AEBCE38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4_225261C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7168-04BF-46C3-B11C-873C5501F003}"/>
              </a:ext>
            </a:extLst>
          </p:cNvPr>
          <p:cNvSpPr>
            <a:spLocks noGrp="1"/>
          </p:cNvSpPr>
          <p:nvPr>
            <p:ph type="ctrTitle"/>
          </p:nvPr>
        </p:nvSpPr>
        <p:spPr/>
        <p:txBody>
          <a:bodyPr/>
          <a:lstStyle/>
          <a:p>
            <a:r>
              <a:rPr lang="en-150" dirty="0">
                <a:latin typeface="IBM Plex Mono" panose="020B0509050203000203" pitchFamily="49" charset="0"/>
              </a:rPr>
              <a:t>MUVA MIS</a:t>
            </a:r>
            <a:endParaRPr lang="en-GB" dirty="0">
              <a:latin typeface="IBM Plex Mono" panose="020B0509050203000203" pitchFamily="49" charset="0"/>
            </a:endParaRPr>
          </a:p>
        </p:txBody>
      </p:sp>
      <p:sp>
        <p:nvSpPr>
          <p:cNvPr id="3" name="Subtitle 2">
            <a:extLst>
              <a:ext uri="{FF2B5EF4-FFF2-40B4-BE49-F238E27FC236}">
                <a16:creationId xmlns:a16="http://schemas.microsoft.com/office/drawing/2014/main" id="{4833C496-6AD3-4354-8BDD-F936317B3DB1}"/>
              </a:ext>
            </a:extLst>
          </p:cNvPr>
          <p:cNvSpPr>
            <a:spLocks noGrp="1"/>
          </p:cNvSpPr>
          <p:nvPr>
            <p:ph type="subTitle" idx="1"/>
          </p:nvPr>
        </p:nvSpPr>
        <p:spPr>
          <a:xfrm>
            <a:off x="1143000" y="3602038"/>
            <a:ext cx="6858000" cy="1023228"/>
          </a:xfrm>
        </p:spPr>
        <p:txBody>
          <a:bodyPr>
            <a:normAutofit fontScale="92500" lnSpcReduction="20000"/>
          </a:bodyPr>
          <a:lstStyle/>
          <a:p>
            <a:r>
              <a:rPr lang="en-150" dirty="0">
                <a:latin typeface="IBM Plex Mono" panose="020B0509050203000203" pitchFamily="49" charset="0"/>
              </a:rPr>
              <a:t>Conceptual Design</a:t>
            </a:r>
          </a:p>
          <a:p>
            <a:endParaRPr lang="en-150" dirty="0">
              <a:latin typeface="IBM Plex Mono" panose="020B0509050203000203" pitchFamily="49" charset="0"/>
            </a:endParaRPr>
          </a:p>
          <a:p>
            <a:r>
              <a:rPr lang="en-150" sz="1600" dirty="0">
                <a:solidFill>
                  <a:schemeClr val="tx1">
                    <a:lumMod val="50000"/>
                    <a:lumOff val="50000"/>
                  </a:schemeClr>
                </a:solidFill>
                <a:latin typeface="IBM Plex Mono" panose="020B0509050203000203" pitchFamily="49" charset="0"/>
              </a:rPr>
              <a:t>Andres, Dercio, Paul, Kerry</a:t>
            </a:r>
            <a:endParaRPr lang="en-GB" sz="1600" dirty="0">
              <a:solidFill>
                <a:schemeClr val="tx1">
                  <a:lumMod val="50000"/>
                  <a:lumOff val="50000"/>
                </a:schemeClr>
              </a:solidFill>
              <a:latin typeface="IBM Plex Mono" panose="020B0509050203000203" pitchFamily="49" charset="0"/>
            </a:endParaRPr>
          </a:p>
        </p:txBody>
      </p:sp>
      <p:sp>
        <p:nvSpPr>
          <p:cNvPr id="4" name="Subtitle 2">
            <a:extLst>
              <a:ext uri="{FF2B5EF4-FFF2-40B4-BE49-F238E27FC236}">
                <a16:creationId xmlns:a16="http://schemas.microsoft.com/office/drawing/2014/main" id="{28D8A5EA-BFE8-4A2C-BEF2-37E9B9CC10C0}"/>
              </a:ext>
            </a:extLst>
          </p:cNvPr>
          <p:cNvSpPr txBox="1">
            <a:spLocks/>
          </p:cNvSpPr>
          <p:nvPr/>
        </p:nvSpPr>
        <p:spPr>
          <a:xfrm>
            <a:off x="3147874" y="5531450"/>
            <a:ext cx="5712040" cy="656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150" dirty="0">
                <a:latin typeface="IBM Plex Mono" panose="020B0509050203000203" pitchFamily="49" charset="0"/>
              </a:rPr>
              <a:t>March, 2022</a:t>
            </a:r>
            <a:endParaRPr lang="en-GB" dirty="0">
              <a:latin typeface="IBM Plex Mono" panose="020B0509050203000203" pitchFamily="49" charset="0"/>
            </a:endParaRPr>
          </a:p>
        </p:txBody>
      </p:sp>
      <p:sp>
        <p:nvSpPr>
          <p:cNvPr id="5" name="Slide Number Placeholder 4">
            <a:extLst>
              <a:ext uri="{FF2B5EF4-FFF2-40B4-BE49-F238E27FC236}">
                <a16:creationId xmlns:a16="http://schemas.microsoft.com/office/drawing/2014/main" id="{A728C3D2-8477-4D2C-9D2B-0B543181FDB1}"/>
              </a:ext>
            </a:extLst>
          </p:cNvPr>
          <p:cNvSpPr>
            <a:spLocks noGrp="1"/>
          </p:cNvSpPr>
          <p:nvPr>
            <p:ph type="sldNum" sz="quarter" idx="12"/>
          </p:nvPr>
        </p:nvSpPr>
        <p:spPr/>
        <p:txBody>
          <a:bodyPr/>
          <a:lstStyle/>
          <a:p>
            <a:fld id="{4847D3C8-23C8-4144-AEB0-562812491F0A}" type="slidenum">
              <a:rPr lang="en-GB" smtClean="0"/>
              <a:t>1</a:t>
            </a:fld>
            <a:endParaRPr lang="en-GB"/>
          </a:p>
        </p:txBody>
      </p:sp>
    </p:spTree>
    <p:extLst>
      <p:ext uri="{BB962C8B-B14F-4D97-AF65-F5344CB8AC3E}">
        <p14:creationId xmlns:p14="http://schemas.microsoft.com/office/powerpoint/2010/main" val="43846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0ABF-178F-46EF-825C-235F4CA8BB19}"/>
              </a:ext>
            </a:extLst>
          </p:cNvPr>
          <p:cNvSpPr>
            <a:spLocks noGrp="1"/>
          </p:cNvSpPr>
          <p:nvPr>
            <p:ph type="title"/>
          </p:nvPr>
        </p:nvSpPr>
        <p:spPr/>
        <p:txBody>
          <a:bodyPr/>
          <a:lstStyle/>
          <a:p>
            <a:r>
              <a:rPr lang="en-150" dirty="0"/>
              <a:t>Software </a:t>
            </a:r>
            <a:endParaRPr lang="en-GB" dirty="0"/>
          </a:p>
        </p:txBody>
      </p:sp>
      <p:sp>
        <p:nvSpPr>
          <p:cNvPr id="3" name="Content Placeholder 2">
            <a:extLst>
              <a:ext uri="{FF2B5EF4-FFF2-40B4-BE49-F238E27FC236}">
                <a16:creationId xmlns:a16="http://schemas.microsoft.com/office/drawing/2014/main" id="{23906B84-CC64-435B-9AA1-4091ABBC2CBB}"/>
              </a:ext>
            </a:extLst>
          </p:cNvPr>
          <p:cNvSpPr>
            <a:spLocks noGrp="1"/>
          </p:cNvSpPr>
          <p:nvPr>
            <p:ph idx="1"/>
          </p:nvPr>
        </p:nvSpPr>
        <p:spPr/>
        <p:txBody>
          <a:bodyPr>
            <a:normAutofit fontScale="85000" lnSpcReduction="20000"/>
          </a:bodyPr>
          <a:lstStyle/>
          <a:p>
            <a:r>
              <a:rPr lang="en-150" dirty="0"/>
              <a:t>Zoho creator: create an account for MUVA and set credentials to allow the creation of users, pages, reports (about 240 EUR/month)</a:t>
            </a:r>
          </a:p>
          <a:p>
            <a:endParaRPr lang="en-150" dirty="0"/>
          </a:p>
          <a:p>
            <a:r>
              <a:rPr lang="en-150" dirty="0"/>
              <a:t>A server to host dashboards and a domain for the data entry.(currently using mine) (about 20 EUR/month)</a:t>
            </a:r>
          </a:p>
          <a:p>
            <a:endParaRPr lang="en-150" dirty="0"/>
          </a:p>
          <a:p>
            <a:r>
              <a:rPr lang="en-150" dirty="0"/>
              <a:t>Survey Solutions server (about 20 EUR /month). </a:t>
            </a:r>
            <a:r>
              <a:rPr lang="en-GB" dirty="0"/>
              <a:t>C</a:t>
            </a:r>
            <a:r>
              <a:rPr lang="en-150" dirty="0"/>
              <a:t>currently using mine</a:t>
            </a:r>
          </a:p>
          <a:p>
            <a:endParaRPr lang="en-150" dirty="0"/>
          </a:p>
          <a:p>
            <a:r>
              <a:rPr lang="en-150" dirty="0"/>
              <a:t>Stata/R</a:t>
            </a:r>
          </a:p>
          <a:p>
            <a:pPr marL="0" indent="0">
              <a:buNone/>
            </a:pPr>
            <a:endParaRPr lang="en-150" dirty="0"/>
          </a:p>
          <a:p>
            <a:endParaRPr lang="en-GB" dirty="0"/>
          </a:p>
        </p:txBody>
      </p:sp>
      <p:sp>
        <p:nvSpPr>
          <p:cNvPr id="4" name="Slide Number Placeholder 3">
            <a:extLst>
              <a:ext uri="{FF2B5EF4-FFF2-40B4-BE49-F238E27FC236}">
                <a16:creationId xmlns:a16="http://schemas.microsoft.com/office/drawing/2014/main" id="{25808265-F46B-48B3-9050-FA2114FD94D0}"/>
              </a:ext>
            </a:extLst>
          </p:cNvPr>
          <p:cNvSpPr>
            <a:spLocks noGrp="1"/>
          </p:cNvSpPr>
          <p:nvPr>
            <p:ph type="sldNum" sz="quarter" idx="12"/>
          </p:nvPr>
        </p:nvSpPr>
        <p:spPr/>
        <p:txBody>
          <a:bodyPr/>
          <a:lstStyle/>
          <a:p>
            <a:fld id="{4847D3C8-23C8-4144-AEB0-562812491F0A}" type="slidenum">
              <a:rPr lang="en-GB" smtClean="0"/>
              <a:t>10</a:t>
            </a:fld>
            <a:endParaRPr lang="en-GB"/>
          </a:p>
        </p:txBody>
      </p:sp>
    </p:spTree>
    <p:extLst>
      <p:ext uri="{BB962C8B-B14F-4D97-AF65-F5344CB8AC3E}">
        <p14:creationId xmlns:p14="http://schemas.microsoft.com/office/powerpoint/2010/main" val="305452669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9EB2-DCF9-452B-89CA-776943195F33}"/>
              </a:ext>
            </a:extLst>
          </p:cNvPr>
          <p:cNvSpPr>
            <a:spLocks noGrp="1"/>
          </p:cNvSpPr>
          <p:nvPr>
            <p:ph type="title"/>
          </p:nvPr>
        </p:nvSpPr>
        <p:spPr/>
        <p:txBody>
          <a:bodyPr/>
          <a:lstStyle/>
          <a:p>
            <a:r>
              <a:rPr lang="en-150" dirty="0"/>
              <a:t>Pilot phase</a:t>
            </a:r>
            <a:endParaRPr lang="en-GB" dirty="0"/>
          </a:p>
        </p:txBody>
      </p:sp>
      <p:sp>
        <p:nvSpPr>
          <p:cNvPr id="3" name="Content Placeholder 2">
            <a:extLst>
              <a:ext uri="{FF2B5EF4-FFF2-40B4-BE49-F238E27FC236}">
                <a16:creationId xmlns:a16="http://schemas.microsoft.com/office/drawing/2014/main" id="{A4353444-3D10-44F5-B8E1-2ECF52F48634}"/>
              </a:ext>
            </a:extLst>
          </p:cNvPr>
          <p:cNvSpPr>
            <a:spLocks noGrp="1"/>
          </p:cNvSpPr>
          <p:nvPr>
            <p:ph idx="1"/>
          </p:nvPr>
        </p:nvSpPr>
        <p:spPr/>
        <p:txBody>
          <a:bodyPr>
            <a:normAutofit fontScale="70000" lnSpcReduction="20000"/>
          </a:bodyPr>
          <a:lstStyle/>
          <a:p>
            <a:r>
              <a:rPr lang="en-150" dirty="0"/>
              <a:t>Log all MUVA projects and test which information is relevant</a:t>
            </a:r>
          </a:p>
          <a:p>
            <a:pPr marL="0" indent="0">
              <a:buNone/>
            </a:pPr>
            <a:endParaRPr lang="en-150" dirty="0"/>
          </a:p>
          <a:p>
            <a:r>
              <a:rPr lang="en-150" dirty="0"/>
              <a:t>Choose 2 active projects</a:t>
            </a:r>
          </a:p>
          <a:p>
            <a:endParaRPr lang="en-150" dirty="0"/>
          </a:p>
          <a:p>
            <a:r>
              <a:rPr lang="en-GB" dirty="0"/>
              <a:t>T</a:t>
            </a:r>
            <a:r>
              <a:rPr lang="en-150" dirty="0" err="1"/>
              <a:t>est</a:t>
            </a:r>
            <a:r>
              <a:rPr lang="en-150" dirty="0"/>
              <a:t> the unique ID </a:t>
            </a:r>
            <a:r>
              <a:rPr lang="en-150"/>
              <a:t>system </a:t>
            </a:r>
            <a:endParaRPr lang="en-150" dirty="0"/>
          </a:p>
          <a:p>
            <a:pPr marL="0" indent="0">
              <a:buNone/>
            </a:pPr>
            <a:r>
              <a:rPr lang="en-150" dirty="0"/>
              <a:t> </a:t>
            </a:r>
          </a:p>
          <a:p>
            <a:r>
              <a:rPr lang="en-150" dirty="0"/>
              <a:t>Test ongoing monitoring of attendance or transfers</a:t>
            </a:r>
          </a:p>
          <a:p>
            <a:pPr marL="0" indent="0">
              <a:buNone/>
            </a:pPr>
            <a:endParaRPr lang="en-150" dirty="0"/>
          </a:p>
          <a:p>
            <a:r>
              <a:rPr lang="en-150" dirty="0"/>
              <a:t>Test process of ongoing learning</a:t>
            </a:r>
          </a:p>
          <a:p>
            <a:pPr marL="0" indent="0">
              <a:buNone/>
            </a:pPr>
            <a:endParaRPr lang="en-150" dirty="0"/>
          </a:p>
          <a:p>
            <a:r>
              <a:rPr lang="en-150" dirty="0"/>
              <a:t>Test </a:t>
            </a:r>
            <a:r>
              <a:rPr lang="en-150" dirty="0" err="1"/>
              <a:t>rastreamiento</a:t>
            </a:r>
            <a:r>
              <a:rPr lang="en-150" dirty="0"/>
              <a:t> </a:t>
            </a:r>
            <a:r>
              <a:rPr lang="en-150" dirty="0" err="1"/>
              <a:t>sistemico</a:t>
            </a:r>
            <a:endParaRPr lang="en-150" dirty="0"/>
          </a:p>
          <a:p>
            <a:pPr marL="0" indent="0">
              <a:buNone/>
            </a:pPr>
            <a:endParaRPr lang="en-GB" dirty="0"/>
          </a:p>
        </p:txBody>
      </p:sp>
      <p:sp>
        <p:nvSpPr>
          <p:cNvPr id="4" name="Slide Number Placeholder 3">
            <a:extLst>
              <a:ext uri="{FF2B5EF4-FFF2-40B4-BE49-F238E27FC236}">
                <a16:creationId xmlns:a16="http://schemas.microsoft.com/office/drawing/2014/main" id="{5F4500E1-976F-4FAB-9146-1DE2F5420CC4}"/>
              </a:ext>
            </a:extLst>
          </p:cNvPr>
          <p:cNvSpPr>
            <a:spLocks noGrp="1"/>
          </p:cNvSpPr>
          <p:nvPr>
            <p:ph type="sldNum" sz="quarter" idx="12"/>
          </p:nvPr>
        </p:nvSpPr>
        <p:spPr/>
        <p:txBody>
          <a:bodyPr/>
          <a:lstStyle/>
          <a:p>
            <a:fld id="{4847D3C8-23C8-4144-AEB0-562812491F0A}" type="slidenum">
              <a:rPr lang="en-GB" smtClean="0"/>
              <a:t>11</a:t>
            </a:fld>
            <a:endParaRPr lang="en-GB"/>
          </a:p>
        </p:txBody>
      </p:sp>
    </p:spTree>
    <p:extLst>
      <p:ext uri="{BB962C8B-B14F-4D97-AF65-F5344CB8AC3E}">
        <p14:creationId xmlns:p14="http://schemas.microsoft.com/office/powerpoint/2010/main" val="1454998199"/>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FB9D-5D16-40CC-984C-D677DF5F3222}"/>
              </a:ext>
            </a:extLst>
          </p:cNvPr>
          <p:cNvSpPr>
            <a:spLocks noGrp="1"/>
          </p:cNvSpPr>
          <p:nvPr>
            <p:ph type="title"/>
          </p:nvPr>
        </p:nvSpPr>
        <p:spPr/>
        <p:txBody>
          <a:bodyPr/>
          <a:lstStyle/>
          <a:p>
            <a:r>
              <a:rPr lang="en-150" dirty="0"/>
              <a:t>TBD</a:t>
            </a:r>
            <a:endParaRPr lang="en-GB" dirty="0"/>
          </a:p>
        </p:txBody>
      </p:sp>
      <p:sp>
        <p:nvSpPr>
          <p:cNvPr id="3" name="Content Placeholder 2">
            <a:extLst>
              <a:ext uri="{FF2B5EF4-FFF2-40B4-BE49-F238E27FC236}">
                <a16:creationId xmlns:a16="http://schemas.microsoft.com/office/drawing/2014/main" id="{CDC63E4F-79C8-4792-A88F-E2C2BE63F2EE}"/>
              </a:ext>
            </a:extLst>
          </p:cNvPr>
          <p:cNvSpPr>
            <a:spLocks noGrp="1"/>
          </p:cNvSpPr>
          <p:nvPr>
            <p:ph idx="1"/>
          </p:nvPr>
        </p:nvSpPr>
        <p:spPr/>
        <p:txBody>
          <a:bodyPr/>
          <a:lstStyle/>
          <a:p>
            <a:r>
              <a:rPr lang="en-150" dirty="0"/>
              <a:t>Process to follow project cycle in the MIS (what to do internally and what externally)</a:t>
            </a:r>
          </a:p>
          <a:p>
            <a:r>
              <a:rPr lang="en-150" dirty="0"/>
              <a:t>Train users and define data protocols (analysis, storing, updating)</a:t>
            </a:r>
          </a:p>
          <a:p>
            <a:r>
              <a:rPr lang="en-150" dirty="0"/>
              <a:t>Ideas for rapid follow-ups (?)</a:t>
            </a:r>
          </a:p>
          <a:p>
            <a:r>
              <a:rPr lang="en-150" dirty="0"/>
              <a:t>If phase 1 works, strategy to escalate and to grow the system</a:t>
            </a:r>
          </a:p>
          <a:p>
            <a:pPr marL="0" indent="0">
              <a:buNone/>
            </a:pPr>
            <a:endParaRPr lang="en-150" dirty="0"/>
          </a:p>
          <a:p>
            <a:endParaRPr lang="en-GB" dirty="0"/>
          </a:p>
        </p:txBody>
      </p:sp>
      <p:sp>
        <p:nvSpPr>
          <p:cNvPr id="4" name="Slide Number Placeholder 3">
            <a:extLst>
              <a:ext uri="{FF2B5EF4-FFF2-40B4-BE49-F238E27FC236}">
                <a16:creationId xmlns:a16="http://schemas.microsoft.com/office/drawing/2014/main" id="{62D2D74E-C37D-4D9A-B23A-DA7F804CFF37}"/>
              </a:ext>
            </a:extLst>
          </p:cNvPr>
          <p:cNvSpPr>
            <a:spLocks noGrp="1"/>
          </p:cNvSpPr>
          <p:nvPr>
            <p:ph type="sldNum" sz="quarter" idx="12"/>
          </p:nvPr>
        </p:nvSpPr>
        <p:spPr/>
        <p:txBody>
          <a:bodyPr/>
          <a:lstStyle/>
          <a:p>
            <a:fld id="{4847D3C8-23C8-4144-AEB0-562812491F0A}" type="slidenum">
              <a:rPr lang="en-GB" smtClean="0"/>
              <a:t>12</a:t>
            </a:fld>
            <a:endParaRPr lang="en-GB"/>
          </a:p>
        </p:txBody>
      </p:sp>
    </p:spTree>
    <p:extLst>
      <p:ext uri="{BB962C8B-B14F-4D97-AF65-F5344CB8AC3E}">
        <p14:creationId xmlns:p14="http://schemas.microsoft.com/office/powerpoint/2010/main" val="346222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DE3D-A3FD-45B9-A986-E6EB0C371CED}"/>
              </a:ext>
            </a:extLst>
          </p:cNvPr>
          <p:cNvSpPr>
            <a:spLocks noGrp="1"/>
          </p:cNvSpPr>
          <p:nvPr>
            <p:ph type="title"/>
          </p:nvPr>
        </p:nvSpPr>
        <p:spPr/>
        <p:txBody>
          <a:bodyPr/>
          <a:lstStyle/>
          <a:p>
            <a:r>
              <a:rPr lang="en-150" dirty="0">
                <a:latin typeface="IBM Plex Mono" panose="020B0509050203000203" pitchFamily="49" charset="0"/>
              </a:rPr>
              <a:t>Objectives</a:t>
            </a:r>
            <a:endParaRPr lang="en-GB" dirty="0">
              <a:latin typeface="IBM Plex Mono" panose="020B0509050203000203" pitchFamily="49" charset="0"/>
            </a:endParaRPr>
          </a:p>
        </p:txBody>
      </p:sp>
      <p:sp>
        <p:nvSpPr>
          <p:cNvPr id="3" name="Content Placeholder 2">
            <a:extLst>
              <a:ext uri="{FF2B5EF4-FFF2-40B4-BE49-F238E27FC236}">
                <a16:creationId xmlns:a16="http://schemas.microsoft.com/office/drawing/2014/main" id="{7AD24CFC-0A57-4F43-AD5B-EE7DC96EE67B}"/>
              </a:ext>
            </a:extLst>
          </p:cNvPr>
          <p:cNvSpPr>
            <a:spLocks noGrp="1"/>
          </p:cNvSpPr>
          <p:nvPr>
            <p:ph idx="1"/>
          </p:nvPr>
        </p:nvSpPr>
        <p:spPr>
          <a:xfrm>
            <a:off x="628650" y="1690690"/>
            <a:ext cx="7886700" cy="4914296"/>
          </a:xfrm>
        </p:spPr>
        <p:txBody>
          <a:bodyPr>
            <a:normAutofit fontScale="92500" lnSpcReduction="10000"/>
          </a:bodyPr>
          <a:lstStyle/>
          <a:p>
            <a:r>
              <a:rPr lang="en-150" sz="2000" dirty="0">
                <a:latin typeface="IBM Plex Mono" panose="020B0509050203000203" pitchFamily="49" charset="0"/>
              </a:rPr>
              <a:t>Brief description of the current system</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Define the conceptual scope of the new MIS</a:t>
            </a:r>
          </a:p>
          <a:p>
            <a:pPr marL="0" indent="0">
              <a:buNone/>
            </a:pPr>
            <a:endParaRPr lang="en-150" sz="2000" dirty="0">
              <a:latin typeface="IBM Plex Mono" panose="020B0509050203000203" pitchFamily="49" charset="0"/>
            </a:endParaRPr>
          </a:p>
          <a:p>
            <a:r>
              <a:rPr lang="en-150" sz="2000" dirty="0"/>
              <a:t>Elements and components</a:t>
            </a:r>
            <a:endParaRPr lang="en-150" sz="2000" dirty="0">
              <a:latin typeface="IBM Plex Mono" panose="020B0509050203000203" pitchFamily="49" charset="0"/>
            </a:endParaRP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Indicators for dashboard</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Map of potential responsibilities</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Pilot</a:t>
            </a:r>
          </a:p>
          <a:p>
            <a:pPr marL="0" indent="0">
              <a:buNone/>
            </a:pPr>
            <a:endParaRPr lang="en-150" sz="2000" dirty="0">
              <a:latin typeface="IBM Plex Mono" panose="020B0509050203000203" pitchFamily="49" charset="0"/>
            </a:endParaRPr>
          </a:p>
          <a:p>
            <a:r>
              <a:rPr lang="en-150" sz="2000" dirty="0">
                <a:latin typeface="IBM Plex Mono" panose="020B0509050203000203" pitchFamily="49" charset="0"/>
              </a:rPr>
              <a:t>Software, Costs, and Team</a:t>
            </a:r>
            <a:endParaRPr lang="en-GB" sz="2000" dirty="0">
              <a:latin typeface="IBM Plex Mono" panose="020B0509050203000203" pitchFamily="49" charset="0"/>
            </a:endParaRPr>
          </a:p>
        </p:txBody>
      </p:sp>
      <p:sp>
        <p:nvSpPr>
          <p:cNvPr id="4" name="Slide Number Placeholder 3">
            <a:extLst>
              <a:ext uri="{FF2B5EF4-FFF2-40B4-BE49-F238E27FC236}">
                <a16:creationId xmlns:a16="http://schemas.microsoft.com/office/drawing/2014/main" id="{2C842FE5-ECA5-4860-A3A9-BF0C91D80945}"/>
              </a:ext>
            </a:extLst>
          </p:cNvPr>
          <p:cNvSpPr>
            <a:spLocks noGrp="1"/>
          </p:cNvSpPr>
          <p:nvPr>
            <p:ph type="sldNum" sz="quarter" idx="12"/>
          </p:nvPr>
        </p:nvSpPr>
        <p:spPr/>
        <p:txBody>
          <a:bodyPr/>
          <a:lstStyle/>
          <a:p>
            <a:fld id="{4847D3C8-23C8-4144-AEB0-562812491F0A}" type="slidenum">
              <a:rPr lang="en-GB" smtClean="0"/>
              <a:t>2</a:t>
            </a:fld>
            <a:endParaRPr lang="en-GB"/>
          </a:p>
        </p:txBody>
      </p:sp>
    </p:spTree>
    <p:extLst>
      <p:ext uri="{BB962C8B-B14F-4D97-AF65-F5344CB8AC3E}">
        <p14:creationId xmlns:p14="http://schemas.microsoft.com/office/powerpoint/2010/main" val="28036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4B8-CDBD-4A32-B0E4-70C9242F8966}"/>
              </a:ext>
            </a:extLst>
          </p:cNvPr>
          <p:cNvSpPr>
            <a:spLocks noGrp="1"/>
          </p:cNvSpPr>
          <p:nvPr>
            <p:ph type="title"/>
          </p:nvPr>
        </p:nvSpPr>
        <p:spPr/>
        <p:txBody>
          <a:bodyPr/>
          <a:lstStyle/>
          <a:p>
            <a:r>
              <a:rPr lang="en-150" dirty="0"/>
              <a:t>Current Data System</a:t>
            </a:r>
            <a:endParaRPr lang="en-GB" dirty="0"/>
          </a:p>
        </p:txBody>
      </p:sp>
      <p:sp>
        <p:nvSpPr>
          <p:cNvPr id="4" name="Slide Number Placeholder 3">
            <a:extLst>
              <a:ext uri="{FF2B5EF4-FFF2-40B4-BE49-F238E27FC236}">
                <a16:creationId xmlns:a16="http://schemas.microsoft.com/office/drawing/2014/main" id="{89AF03CD-3F30-4959-848D-7A948C10ED90}"/>
              </a:ext>
            </a:extLst>
          </p:cNvPr>
          <p:cNvSpPr>
            <a:spLocks noGrp="1"/>
          </p:cNvSpPr>
          <p:nvPr>
            <p:ph type="sldNum" sz="quarter" idx="12"/>
          </p:nvPr>
        </p:nvSpPr>
        <p:spPr/>
        <p:txBody>
          <a:bodyPr/>
          <a:lstStyle/>
          <a:p>
            <a:fld id="{4847D3C8-23C8-4144-AEB0-562812491F0A}" type="slidenum">
              <a:rPr lang="en-GB" smtClean="0">
                <a:latin typeface="IBM Plex Mono" panose="020B0509050203000203" pitchFamily="49" charset="0"/>
              </a:rPr>
              <a:t>3</a:t>
            </a:fld>
            <a:endParaRPr lang="en-GB">
              <a:latin typeface="IBM Plex Mono" panose="020B0509050203000203" pitchFamily="49" charset="0"/>
            </a:endParaRPr>
          </a:p>
        </p:txBody>
      </p:sp>
      <p:graphicFrame>
        <p:nvGraphicFramePr>
          <p:cNvPr id="6" name="Table 6">
            <a:extLst>
              <a:ext uri="{FF2B5EF4-FFF2-40B4-BE49-F238E27FC236}">
                <a16:creationId xmlns:a16="http://schemas.microsoft.com/office/drawing/2014/main" id="{B61DC4ED-E098-4BFE-AE91-937848561F21}"/>
              </a:ext>
            </a:extLst>
          </p:cNvPr>
          <p:cNvGraphicFramePr>
            <a:graphicFrameLocks noGrp="1"/>
          </p:cNvGraphicFramePr>
          <p:nvPr>
            <p:extLst>
              <p:ext uri="{D42A27DB-BD31-4B8C-83A1-F6EECF244321}">
                <p14:modId xmlns:p14="http://schemas.microsoft.com/office/powerpoint/2010/main" val="2036312619"/>
              </p:ext>
            </p:extLst>
          </p:nvPr>
        </p:nvGraphicFramePr>
        <p:xfrm>
          <a:off x="628650" y="1806099"/>
          <a:ext cx="7886689" cy="3666133"/>
        </p:xfrm>
        <a:graphic>
          <a:graphicData uri="http://schemas.openxmlformats.org/drawingml/2006/table">
            <a:tbl>
              <a:tblPr firstRow="1" bandRow="1">
                <a:tableStyleId>{5940675A-B579-460E-94D1-54222C63F5DA}</a:tableStyleId>
              </a:tblPr>
              <a:tblGrid>
                <a:gridCol w="2181063">
                  <a:extLst>
                    <a:ext uri="{9D8B030D-6E8A-4147-A177-3AD203B41FA5}">
                      <a16:colId xmlns:a16="http://schemas.microsoft.com/office/drawing/2014/main" val="3130120970"/>
                    </a:ext>
                  </a:extLst>
                </a:gridCol>
                <a:gridCol w="438894">
                  <a:extLst>
                    <a:ext uri="{9D8B030D-6E8A-4147-A177-3AD203B41FA5}">
                      <a16:colId xmlns:a16="http://schemas.microsoft.com/office/drawing/2014/main" val="614686931"/>
                    </a:ext>
                  </a:extLst>
                </a:gridCol>
                <a:gridCol w="438894">
                  <a:extLst>
                    <a:ext uri="{9D8B030D-6E8A-4147-A177-3AD203B41FA5}">
                      <a16:colId xmlns:a16="http://schemas.microsoft.com/office/drawing/2014/main" val="266590925"/>
                    </a:ext>
                  </a:extLst>
                </a:gridCol>
                <a:gridCol w="506652">
                  <a:extLst>
                    <a:ext uri="{9D8B030D-6E8A-4147-A177-3AD203B41FA5}">
                      <a16:colId xmlns:a16="http://schemas.microsoft.com/office/drawing/2014/main" val="2659824060"/>
                    </a:ext>
                  </a:extLst>
                </a:gridCol>
                <a:gridCol w="405017">
                  <a:extLst>
                    <a:ext uri="{9D8B030D-6E8A-4147-A177-3AD203B41FA5}">
                      <a16:colId xmlns:a16="http://schemas.microsoft.com/office/drawing/2014/main" val="4089881877"/>
                    </a:ext>
                  </a:extLst>
                </a:gridCol>
                <a:gridCol w="405017">
                  <a:extLst>
                    <a:ext uri="{9D8B030D-6E8A-4147-A177-3AD203B41FA5}">
                      <a16:colId xmlns:a16="http://schemas.microsoft.com/office/drawing/2014/main" val="1487171849"/>
                    </a:ext>
                  </a:extLst>
                </a:gridCol>
                <a:gridCol w="438894">
                  <a:extLst>
                    <a:ext uri="{9D8B030D-6E8A-4147-A177-3AD203B41FA5}">
                      <a16:colId xmlns:a16="http://schemas.microsoft.com/office/drawing/2014/main" val="3613738302"/>
                    </a:ext>
                  </a:extLst>
                </a:gridCol>
                <a:gridCol w="438894">
                  <a:extLst>
                    <a:ext uri="{9D8B030D-6E8A-4147-A177-3AD203B41FA5}">
                      <a16:colId xmlns:a16="http://schemas.microsoft.com/office/drawing/2014/main" val="691158745"/>
                    </a:ext>
                  </a:extLst>
                </a:gridCol>
                <a:gridCol w="438894">
                  <a:extLst>
                    <a:ext uri="{9D8B030D-6E8A-4147-A177-3AD203B41FA5}">
                      <a16:colId xmlns:a16="http://schemas.microsoft.com/office/drawing/2014/main" val="1385907624"/>
                    </a:ext>
                  </a:extLst>
                </a:gridCol>
                <a:gridCol w="438894">
                  <a:extLst>
                    <a:ext uri="{9D8B030D-6E8A-4147-A177-3AD203B41FA5}">
                      <a16:colId xmlns:a16="http://schemas.microsoft.com/office/drawing/2014/main" val="4110703351"/>
                    </a:ext>
                  </a:extLst>
                </a:gridCol>
                <a:gridCol w="438894">
                  <a:extLst>
                    <a:ext uri="{9D8B030D-6E8A-4147-A177-3AD203B41FA5}">
                      <a16:colId xmlns:a16="http://schemas.microsoft.com/office/drawing/2014/main" val="4221857449"/>
                    </a:ext>
                  </a:extLst>
                </a:gridCol>
                <a:gridCol w="438894">
                  <a:extLst>
                    <a:ext uri="{9D8B030D-6E8A-4147-A177-3AD203B41FA5}">
                      <a16:colId xmlns:a16="http://schemas.microsoft.com/office/drawing/2014/main" val="365988027"/>
                    </a:ext>
                  </a:extLst>
                </a:gridCol>
                <a:gridCol w="438894">
                  <a:extLst>
                    <a:ext uri="{9D8B030D-6E8A-4147-A177-3AD203B41FA5}">
                      <a16:colId xmlns:a16="http://schemas.microsoft.com/office/drawing/2014/main" val="1575108350"/>
                    </a:ext>
                  </a:extLst>
                </a:gridCol>
                <a:gridCol w="438894">
                  <a:extLst>
                    <a:ext uri="{9D8B030D-6E8A-4147-A177-3AD203B41FA5}">
                      <a16:colId xmlns:a16="http://schemas.microsoft.com/office/drawing/2014/main" val="150941385"/>
                    </a:ext>
                  </a:extLst>
                </a:gridCol>
              </a:tblGrid>
              <a:tr h="1320824">
                <a:tc>
                  <a:txBody>
                    <a:bodyPr/>
                    <a:lstStyle/>
                    <a:p>
                      <a:r>
                        <a:rPr lang="en-150" sz="1200" dirty="0">
                          <a:solidFill>
                            <a:schemeClr val="bg1"/>
                          </a:solidFill>
                          <a:latin typeface="IBM Plex Mono" panose="020B0509050203000203" pitchFamily="49" charset="0"/>
                        </a:rPr>
                        <a:t>Software</a:t>
                      </a:r>
                      <a:endParaRPr lang="en-GB" sz="1200" dirty="0">
                        <a:solidFill>
                          <a:schemeClr val="bg1"/>
                        </a:solidFill>
                        <a:latin typeface="IBM Plex Mono" panose="020B0509050203000203"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Mobilization</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Registro</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Num</a:t>
                      </a:r>
                      <a:r>
                        <a:rPr lang="en-150" sz="1200" dirty="0">
                          <a:solidFill>
                            <a:schemeClr val="bg1"/>
                          </a:solidFill>
                          <a:latin typeface="IBM Plex Mono" panose="020B0509050203000203" pitchFamily="49" charset="0"/>
                        </a:rPr>
                        <a:t> + Lit</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FH</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Other tests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*Selection</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Turmas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err="1">
                          <a:solidFill>
                            <a:schemeClr val="bg1"/>
                          </a:solidFill>
                          <a:latin typeface="IBM Plex Mono" panose="020B0509050203000203" pitchFamily="49" charset="0"/>
                        </a:rPr>
                        <a:t>Visitas</a:t>
                      </a:r>
                      <a:r>
                        <a:rPr lang="en-150" sz="1200" dirty="0">
                          <a:solidFill>
                            <a:schemeClr val="bg1"/>
                          </a:solidFill>
                          <a:latin typeface="IBM Plex Mono" panose="020B0509050203000203" pitchFamily="49" charset="0"/>
                        </a:rPr>
                        <a:t> Dom</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Attendance</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Transfers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Project Info</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Partners</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150" sz="1200" dirty="0">
                          <a:solidFill>
                            <a:schemeClr val="bg1"/>
                          </a:solidFill>
                          <a:latin typeface="IBM Plex Mono" panose="020B0509050203000203" pitchFamily="49" charset="0"/>
                        </a:rPr>
                        <a:t>Operational</a:t>
                      </a:r>
                      <a:endParaRPr lang="en-GB" sz="1200" dirty="0">
                        <a:solidFill>
                          <a:schemeClr val="bg1"/>
                        </a:solidFill>
                        <a:latin typeface="IBM Plex Mono" panose="020B0509050203000203" pitchFamily="49" charset="0"/>
                      </a:endParaRPr>
                    </a:p>
                  </a:txBody>
                  <a:tcPr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157207315"/>
                  </a:ext>
                </a:extLst>
              </a:tr>
              <a:tr h="474142">
                <a:tc>
                  <a:txBody>
                    <a:bodyPr/>
                    <a:lstStyle/>
                    <a:p>
                      <a:r>
                        <a:rPr lang="en-150" sz="1200" dirty="0">
                          <a:latin typeface="IBM Plex Mono" panose="020B0509050203000203" pitchFamily="49" charset="0"/>
                        </a:rPr>
                        <a:t>Survey Solutions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785190"/>
                  </a:ext>
                </a:extLst>
              </a:tr>
              <a:tr h="465675">
                <a:tc>
                  <a:txBody>
                    <a:bodyPr/>
                    <a:lstStyle/>
                    <a:p>
                      <a:r>
                        <a:rPr lang="en-150" sz="1200" dirty="0">
                          <a:latin typeface="IBM Plex Mono" panose="020B0509050203000203" pitchFamily="49" charset="0"/>
                        </a:rPr>
                        <a:t>MIS LINK</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r>
                        <a:rPr lang="en-150" dirty="0"/>
                        <a:t>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731621"/>
                  </a:ext>
                </a:extLst>
              </a:tr>
              <a:tr h="474142">
                <a:tc>
                  <a:txBody>
                    <a:bodyPr/>
                    <a:lstStyle/>
                    <a:p>
                      <a:r>
                        <a:rPr lang="en-150" sz="1200" dirty="0">
                          <a:latin typeface="IBM Plex Mono" panose="020B0509050203000203" pitchFamily="49" charset="0"/>
                        </a:rPr>
                        <a:t>Zoho Creator</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150" dirty="0"/>
                        <a:t>R</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99566"/>
                  </a:ext>
                </a:extLst>
              </a:tr>
              <a:tr h="465675">
                <a:tc>
                  <a:txBody>
                    <a:bodyPr/>
                    <a:lstStyle/>
                    <a:p>
                      <a:r>
                        <a:rPr lang="en-150" sz="1200" dirty="0">
                          <a:latin typeface="IBM Plex Mono" panose="020B0509050203000203" pitchFamily="49" charset="0"/>
                        </a:rPr>
                        <a:t>Paper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924569"/>
                  </a:ext>
                </a:extLst>
              </a:tr>
              <a:tr h="465675">
                <a:tc>
                  <a:txBody>
                    <a:bodyPr/>
                    <a:lstStyle/>
                    <a:p>
                      <a:r>
                        <a:rPr lang="en-150" sz="1200" dirty="0">
                          <a:latin typeface="IBM Plex Mono" panose="020B0509050203000203" pitchFamily="49" charset="0"/>
                        </a:rPr>
                        <a:t>Excel &amp; Other </a:t>
                      </a:r>
                      <a:endParaRPr lang="en-GB" sz="1200" dirty="0">
                        <a:latin typeface="IBM Plex Mono" panose="020B0509050203000203"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D6C7"/>
                    </a:solid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150" dirty="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75274"/>
                  </a:ext>
                </a:extLst>
              </a:tr>
            </a:tbl>
          </a:graphicData>
        </a:graphic>
      </p:graphicFrame>
      <p:sp>
        <p:nvSpPr>
          <p:cNvPr id="8" name="TextBox 7">
            <a:extLst>
              <a:ext uri="{FF2B5EF4-FFF2-40B4-BE49-F238E27FC236}">
                <a16:creationId xmlns:a16="http://schemas.microsoft.com/office/drawing/2014/main" id="{82376589-9B76-41CC-9EA9-675CEBF108C5}"/>
              </a:ext>
            </a:extLst>
          </p:cNvPr>
          <p:cNvSpPr txBox="1"/>
          <p:nvPr/>
        </p:nvSpPr>
        <p:spPr>
          <a:xfrm>
            <a:off x="1131897" y="5831428"/>
            <a:ext cx="7057748" cy="276999"/>
          </a:xfrm>
          <a:prstGeom prst="rect">
            <a:avLst/>
          </a:prstGeom>
          <a:noFill/>
        </p:spPr>
        <p:txBody>
          <a:bodyPr wrap="square" rtlCol="0">
            <a:spAutoFit/>
          </a:bodyPr>
          <a:lstStyle/>
          <a:p>
            <a:r>
              <a:rPr lang="en-150" sz="1200" i="1" dirty="0"/>
              <a:t>*S or R indicate that the process relies in Stata or R to conduct the analysis</a:t>
            </a:r>
            <a:endParaRPr lang="en-GB" sz="1200" i="1" dirty="0"/>
          </a:p>
        </p:txBody>
      </p:sp>
    </p:spTree>
    <p:extLst>
      <p:ext uri="{BB962C8B-B14F-4D97-AF65-F5344CB8AC3E}">
        <p14:creationId xmlns:p14="http://schemas.microsoft.com/office/powerpoint/2010/main" val="207471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6906-A617-4E5C-8F1A-5BE8B3A8C9FA}"/>
              </a:ext>
            </a:extLst>
          </p:cNvPr>
          <p:cNvSpPr>
            <a:spLocks noGrp="1"/>
          </p:cNvSpPr>
          <p:nvPr>
            <p:ph type="title"/>
          </p:nvPr>
        </p:nvSpPr>
        <p:spPr/>
        <p:txBody>
          <a:bodyPr/>
          <a:lstStyle/>
          <a:p>
            <a:r>
              <a:rPr lang="en-150" dirty="0"/>
              <a:t>Scope of the new MIS</a:t>
            </a:r>
            <a:endParaRPr lang="en-GB" dirty="0"/>
          </a:p>
        </p:txBody>
      </p:sp>
      <p:sp>
        <p:nvSpPr>
          <p:cNvPr id="3" name="Content Placeholder 2">
            <a:extLst>
              <a:ext uri="{FF2B5EF4-FFF2-40B4-BE49-F238E27FC236}">
                <a16:creationId xmlns:a16="http://schemas.microsoft.com/office/drawing/2014/main" id="{A2E8E47B-C40F-47D9-96D3-F4417FFAD320}"/>
              </a:ext>
            </a:extLst>
          </p:cNvPr>
          <p:cNvSpPr>
            <a:spLocks noGrp="1"/>
          </p:cNvSpPr>
          <p:nvPr>
            <p:ph idx="1"/>
          </p:nvPr>
        </p:nvSpPr>
        <p:spPr>
          <a:xfrm>
            <a:off x="729634" y="2005013"/>
            <a:ext cx="7785716" cy="4351338"/>
          </a:xfrm>
        </p:spPr>
        <p:txBody>
          <a:bodyPr>
            <a:normAutofit fontScale="62500" lnSpcReduction="20000"/>
          </a:bodyPr>
          <a:lstStyle/>
          <a:p>
            <a:endParaRPr lang="en-150" dirty="0"/>
          </a:p>
          <a:p>
            <a:r>
              <a:rPr lang="en-150" dirty="0"/>
              <a:t>Unify </a:t>
            </a:r>
            <a:r>
              <a:rPr lang="en-150" dirty="0" err="1"/>
              <a:t>MUVA’s</a:t>
            </a:r>
            <a:r>
              <a:rPr lang="en-150" dirty="0"/>
              <a:t> data management system</a:t>
            </a:r>
          </a:p>
          <a:p>
            <a:pPr marL="0" indent="0">
              <a:buNone/>
            </a:pPr>
            <a:endParaRPr lang="en-150" dirty="0"/>
          </a:p>
          <a:p>
            <a:r>
              <a:rPr lang="en-150" dirty="0"/>
              <a:t>Follow participants over time (Unique MUVA ID)</a:t>
            </a:r>
          </a:p>
          <a:p>
            <a:endParaRPr lang="en-150" dirty="0"/>
          </a:p>
          <a:p>
            <a:r>
              <a:rPr lang="en-150" dirty="0"/>
              <a:t>Allow a friendly query of the data</a:t>
            </a:r>
          </a:p>
          <a:p>
            <a:endParaRPr lang="en-150" dirty="0"/>
          </a:p>
          <a:p>
            <a:r>
              <a:rPr lang="en-150" dirty="0"/>
              <a:t>Facilitate ongoing learning via a dashboard (attendance/transfers)</a:t>
            </a:r>
          </a:p>
          <a:p>
            <a:endParaRPr lang="en-150" dirty="0"/>
          </a:p>
          <a:p>
            <a:r>
              <a:rPr lang="en-150" dirty="0"/>
              <a:t>Organize programme’s data (projects, </a:t>
            </a:r>
            <a:r>
              <a:rPr lang="en-150" dirty="0" err="1"/>
              <a:t>parceiros</a:t>
            </a:r>
            <a:r>
              <a:rPr lang="en-150" dirty="0"/>
              <a:t>, </a:t>
            </a:r>
            <a:r>
              <a:rPr lang="en-150" dirty="0" err="1"/>
              <a:t>financiadores</a:t>
            </a:r>
            <a:r>
              <a:rPr lang="en-150" dirty="0"/>
              <a:t>, operational data)</a:t>
            </a:r>
          </a:p>
          <a:p>
            <a:endParaRPr lang="en-150" dirty="0"/>
          </a:p>
          <a:p>
            <a:r>
              <a:rPr lang="en-150" dirty="0"/>
              <a:t>Avoid duplication and conflicts between versions</a:t>
            </a:r>
          </a:p>
        </p:txBody>
      </p:sp>
      <p:sp>
        <p:nvSpPr>
          <p:cNvPr id="4" name="Slide Number Placeholder 3">
            <a:extLst>
              <a:ext uri="{FF2B5EF4-FFF2-40B4-BE49-F238E27FC236}">
                <a16:creationId xmlns:a16="http://schemas.microsoft.com/office/drawing/2014/main" id="{735A8C19-3407-4DD3-A704-8966C35F16BF}"/>
              </a:ext>
            </a:extLst>
          </p:cNvPr>
          <p:cNvSpPr>
            <a:spLocks noGrp="1"/>
          </p:cNvSpPr>
          <p:nvPr>
            <p:ph type="sldNum" sz="quarter" idx="12"/>
          </p:nvPr>
        </p:nvSpPr>
        <p:spPr/>
        <p:txBody>
          <a:bodyPr/>
          <a:lstStyle/>
          <a:p>
            <a:fld id="{4847D3C8-23C8-4144-AEB0-562812491F0A}" type="slidenum">
              <a:rPr lang="en-GB" smtClean="0"/>
              <a:t>4</a:t>
            </a:fld>
            <a:endParaRPr lang="en-GB"/>
          </a:p>
        </p:txBody>
      </p:sp>
    </p:spTree>
    <p:extLst>
      <p:ext uri="{BB962C8B-B14F-4D97-AF65-F5344CB8AC3E}">
        <p14:creationId xmlns:p14="http://schemas.microsoft.com/office/powerpoint/2010/main" val="157574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Conceptual Design</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5</a:t>
            </a:fld>
            <a:endParaRPr lang="en-GB"/>
          </a:p>
        </p:txBody>
      </p:sp>
      <p:pic>
        <p:nvPicPr>
          <p:cNvPr id="5" name="Picture 4">
            <a:extLst>
              <a:ext uri="{FF2B5EF4-FFF2-40B4-BE49-F238E27FC236}">
                <a16:creationId xmlns:a16="http://schemas.microsoft.com/office/drawing/2014/main" id="{02CB52B9-E8E7-4D79-BD2A-C191BD52224B}"/>
              </a:ext>
            </a:extLst>
          </p:cNvPr>
          <p:cNvPicPr>
            <a:picLocks noChangeAspect="1"/>
          </p:cNvPicPr>
          <p:nvPr/>
        </p:nvPicPr>
        <p:blipFill>
          <a:blip r:embed="rId3"/>
          <a:stretch>
            <a:fillRect/>
          </a:stretch>
        </p:blipFill>
        <p:spPr>
          <a:xfrm>
            <a:off x="2379216" y="2093590"/>
            <a:ext cx="5861065" cy="4627886"/>
          </a:xfrm>
          <a:prstGeom prst="rect">
            <a:avLst/>
          </a:prstGeom>
        </p:spPr>
      </p:pic>
      <p:sp>
        <p:nvSpPr>
          <p:cNvPr id="6" name="TextBox 5">
            <a:extLst>
              <a:ext uri="{FF2B5EF4-FFF2-40B4-BE49-F238E27FC236}">
                <a16:creationId xmlns:a16="http://schemas.microsoft.com/office/drawing/2014/main" id="{F63A7209-2020-462C-B246-4AAB8BF307E1}"/>
              </a:ext>
            </a:extLst>
          </p:cNvPr>
          <p:cNvSpPr txBox="1"/>
          <p:nvPr/>
        </p:nvSpPr>
        <p:spPr>
          <a:xfrm>
            <a:off x="628650" y="3590511"/>
            <a:ext cx="1198486" cy="369332"/>
          </a:xfrm>
          <a:prstGeom prst="rect">
            <a:avLst/>
          </a:prstGeom>
          <a:noFill/>
        </p:spPr>
        <p:txBody>
          <a:bodyPr wrap="square" rtlCol="0">
            <a:spAutoFit/>
          </a:bodyPr>
          <a:lstStyle/>
          <a:p>
            <a:r>
              <a:rPr lang="en-150" dirty="0">
                <a:latin typeface="IBM Plex Mono" panose="020B0509050203000203" pitchFamily="49" charset="0"/>
              </a:rPr>
              <a:t>Phase 1</a:t>
            </a:r>
            <a:endParaRPr lang="en-GB" dirty="0">
              <a:latin typeface="IBM Plex Mono" panose="020B0509050203000203" pitchFamily="49" charset="0"/>
            </a:endParaRPr>
          </a:p>
        </p:txBody>
      </p:sp>
    </p:spTree>
    <p:extLst>
      <p:ext uri="{BB962C8B-B14F-4D97-AF65-F5344CB8AC3E}">
        <p14:creationId xmlns:p14="http://schemas.microsoft.com/office/powerpoint/2010/main" val="293161459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Data Flow</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6</a:t>
            </a:fld>
            <a:endParaRPr lang="en-GB"/>
          </a:p>
        </p:txBody>
      </p:sp>
      <p:pic>
        <p:nvPicPr>
          <p:cNvPr id="1026" name="Picture 2">
            <a:extLst>
              <a:ext uri="{FF2B5EF4-FFF2-40B4-BE49-F238E27FC236}">
                <a16:creationId xmlns:a16="http://schemas.microsoft.com/office/drawing/2014/main" id="{AA86DCCB-147D-49E7-B434-6C90F185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96" y="1892671"/>
            <a:ext cx="7590407" cy="426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1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Dashboards</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7</a:t>
            </a:fld>
            <a:endParaRPr lang="en-GB"/>
          </a:p>
        </p:txBody>
      </p:sp>
      <p:sp>
        <p:nvSpPr>
          <p:cNvPr id="5" name="TextBox 4">
            <a:extLst>
              <a:ext uri="{FF2B5EF4-FFF2-40B4-BE49-F238E27FC236}">
                <a16:creationId xmlns:a16="http://schemas.microsoft.com/office/drawing/2014/main" id="{C94D8066-FE52-4CBD-B878-A34F366A9995}"/>
              </a:ext>
            </a:extLst>
          </p:cNvPr>
          <p:cNvSpPr txBox="1"/>
          <p:nvPr/>
        </p:nvSpPr>
        <p:spPr>
          <a:xfrm>
            <a:off x="939367" y="2505670"/>
            <a:ext cx="6340321" cy="1938992"/>
          </a:xfrm>
          <a:prstGeom prst="rect">
            <a:avLst/>
          </a:prstGeom>
          <a:noFill/>
        </p:spPr>
        <p:txBody>
          <a:bodyPr wrap="square" rtlCol="0">
            <a:spAutoFit/>
          </a:bodyPr>
          <a:lstStyle/>
          <a:p>
            <a:r>
              <a:rPr lang="en-150" dirty="0">
                <a:latin typeface="IBM Plex Mono" panose="020B0509050203000203" pitchFamily="49" charset="0"/>
              </a:rPr>
              <a:t>A server with dashboards where the programme can track participation, selection rates, etc.</a:t>
            </a:r>
          </a:p>
          <a:p>
            <a:endParaRPr lang="en-150" dirty="0">
              <a:latin typeface="IBM Plex Mono" panose="020B0509050203000203" pitchFamily="49" charset="0"/>
            </a:endParaRPr>
          </a:p>
          <a:p>
            <a:r>
              <a:rPr lang="en-150" dirty="0">
                <a:latin typeface="IBM Plex Mono" panose="020B0509050203000203" pitchFamily="49" charset="0"/>
              </a:rPr>
              <a:t>www.muvadashboards.mz</a:t>
            </a:r>
          </a:p>
          <a:p>
            <a:endParaRPr lang="en-150" dirty="0">
              <a:latin typeface="IBM Plex Mono" panose="020B0509050203000203" pitchFamily="49" charset="0"/>
            </a:endParaRPr>
          </a:p>
          <a:p>
            <a:r>
              <a:rPr lang="en-150" sz="1200" i="1" dirty="0">
                <a:latin typeface="IBM Plex Mono" panose="020B0509050203000203" pitchFamily="49" charset="0"/>
              </a:rPr>
              <a:t>*Ideally the team builds capacity to produce and </a:t>
            </a:r>
            <a:r>
              <a:rPr lang="en-150" sz="1200" i="1" dirty="0" err="1">
                <a:latin typeface="IBM Plex Mono" panose="020B0509050203000203" pitchFamily="49" charset="0"/>
              </a:rPr>
              <a:t>mantain</a:t>
            </a:r>
            <a:r>
              <a:rPr lang="en-150" sz="1200" i="1" dirty="0">
                <a:latin typeface="IBM Plex Mono" panose="020B0509050203000203" pitchFamily="49" charset="0"/>
              </a:rPr>
              <a:t> these.</a:t>
            </a:r>
            <a:endParaRPr lang="en-GB" sz="1200" i="1" dirty="0">
              <a:latin typeface="IBM Plex Mono" panose="020B0509050203000203" pitchFamily="49" charset="0"/>
            </a:endParaRPr>
          </a:p>
        </p:txBody>
      </p:sp>
    </p:spTree>
    <p:extLst>
      <p:ext uri="{BB962C8B-B14F-4D97-AF65-F5344CB8AC3E}">
        <p14:creationId xmlns:p14="http://schemas.microsoft.com/office/powerpoint/2010/main" val="310736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510-CCE5-47B0-9E60-81988F17DE33}"/>
              </a:ext>
            </a:extLst>
          </p:cNvPr>
          <p:cNvSpPr>
            <a:spLocks noGrp="1"/>
          </p:cNvSpPr>
          <p:nvPr>
            <p:ph type="title"/>
          </p:nvPr>
        </p:nvSpPr>
        <p:spPr/>
        <p:txBody>
          <a:bodyPr/>
          <a:lstStyle/>
          <a:p>
            <a:r>
              <a:rPr lang="en-150" dirty="0"/>
              <a:t>Conceptual Design</a:t>
            </a:r>
            <a:endParaRPr lang="en-GB" dirty="0"/>
          </a:p>
        </p:txBody>
      </p:sp>
      <p:sp>
        <p:nvSpPr>
          <p:cNvPr id="4" name="Slide Number Placeholder 3">
            <a:extLst>
              <a:ext uri="{FF2B5EF4-FFF2-40B4-BE49-F238E27FC236}">
                <a16:creationId xmlns:a16="http://schemas.microsoft.com/office/drawing/2014/main" id="{BD3F8FCB-E85C-4EB1-A5D1-1B739E165148}"/>
              </a:ext>
            </a:extLst>
          </p:cNvPr>
          <p:cNvSpPr>
            <a:spLocks noGrp="1"/>
          </p:cNvSpPr>
          <p:nvPr>
            <p:ph type="sldNum" sz="quarter" idx="12"/>
          </p:nvPr>
        </p:nvSpPr>
        <p:spPr/>
        <p:txBody>
          <a:bodyPr/>
          <a:lstStyle/>
          <a:p>
            <a:fld id="{4847D3C8-23C8-4144-AEB0-562812491F0A}" type="slidenum">
              <a:rPr lang="en-GB" smtClean="0"/>
              <a:t>8</a:t>
            </a:fld>
            <a:endParaRPr lang="en-GB"/>
          </a:p>
        </p:txBody>
      </p:sp>
      <p:pic>
        <p:nvPicPr>
          <p:cNvPr id="3" name="Picture 2">
            <a:extLst>
              <a:ext uri="{FF2B5EF4-FFF2-40B4-BE49-F238E27FC236}">
                <a16:creationId xmlns:a16="http://schemas.microsoft.com/office/drawing/2014/main" id="{FC532412-5A95-44DB-9557-D41A0D9C1961}"/>
              </a:ext>
            </a:extLst>
          </p:cNvPr>
          <p:cNvPicPr>
            <a:picLocks noChangeAspect="1"/>
          </p:cNvPicPr>
          <p:nvPr/>
        </p:nvPicPr>
        <p:blipFill>
          <a:blip r:embed="rId3"/>
          <a:stretch>
            <a:fillRect/>
          </a:stretch>
        </p:blipFill>
        <p:spPr>
          <a:xfrm>
            <a:off x="1094728" y="1803770"/>
            <a:ext cx="6507646" cy="4439500"/>
          </a:xfrm>
          <a:prstGeom prst="rect">
            <a:avLst/>
          </a:prstGeom>
        </p:spPr>
      </p:pic>
    </p:spTree>
    <p:extLst>
      <p:ext uri="{BB962C8B-B14F-4D97-AF65-F5344CB8AC3E}">
        <p14:creationId xmlns:p14="http://schemas.microsoft.com/office/powerpoint/2010/main" val="57582432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1328-1F65-417F-AE8E-32792948C266}"/>
              </a:ext>
            </a:extLst>
          </p:cNvPr>
          <p:cNvSpPr>
            <a:spLocks noGrp="1"/>
          </p:cNvSpPr>
          <p:nvPr>
            <p:ph type="title"/>
          </p:nvPr>
        </p:nvSpPr>
        <p:spPr>
          <a:xfrm>
            <a:off x="131501" y="320674"/>
            <a:ext cx="7886700" cy="1325563"/>
          </a:xfrm>
        </p:spPr>
        <p:txBody>
          <a:bodyPr/>
          <a:lstStyle/>
          <a:p>
            <a:r>
              <a:rPr lang="en-150" dirty="0"/>
              <a:t>Team/responsibilities</a:t>
            </a:r>
            <a:endParaRPr lang="en-GB" dirty="0"/>
          </a:p>
        </p:txBody>
      </p:sp>
      <p:sp>
        <p:nvSpPr>
          <p:cNvPr id="3" name="Content Placeholder 2">
            <a:extLst>
              <a:ext uri="{FF2B5EF4-FFF2-40B4-BE49-F238E27FC236}">
                <a16:creationId xmlns:a16="http://schemas.microsoft.com/office/drawing/2014/main" id="{30F73AB6-633C-455E-9420-13A1C026036B}"/>
              </a:ext>
            </a:extLst>
          </p:cNvPr>
          <p:cNvSpPr>
            <a:spLocks noGrp="1"/>
          </p:cNvSpPr>
          <p:nvPr>
            <p:ph idx="1"/>
          </p:nvPr>
        </p:nvSpPr>
        <p:spPr/>
        <p:txBody>
          <a:bodyPr>
            <a:normAutofit fontScale="77500" lnSpcReduction="20000"/>
          </a:bodyPr>
          <a:lstStyle/>
          <a:p>
            <a:r>
              <a:rPr lang="en-150" dirty="0"/>
              <a:t>Developers: Andres, Dercio, Tercio, Manuel, Paul (who else?)</a:t>
            </a:r>
          </a:p>
          <a:p>
            <a:endParaRPr lang="en-150" dirty="0"/>
          </a:p>
          <a:p>
            <a:r>
              <a:rPr lang="en-150" dirty="0"/>
              <a:t>Enters data for MEL: MEL team, Manuel Q</a:t>
            </a:r>
            <a:r>
              <a:rPr lang="en-GB" dirty="0"/>
              <a:t>a</a:t>
            </a:r>
            <a:r>
              <a:rPr lang="en-150"/>
              <a:t>s.</a:t>
            </a:r>
            <a:endParaRPr lang="en-150" dirty="0"/>
          </a:p>
          <a:p>
            <a:endParaRPr lang="en-150" dirty="0"/>
          </a:p>
          <a:p>
            <a:r>
              <a:rPr lang="en-150" dirty="0"/>
              <a:t>Enters data for </a:t>
            </a:r>
            <a:r>
              <a:rPr lang="en-150" dirty="0" err="1"/>
              <a:t>sistemico</a:t>
            </a:r>
            <a:r>
              <a:rPr lang="en-150" dirty="0"/>
              <a:t>: PM of each project, line managers QA.</a:t>
            </a:r>
          </a:p>
          <a:p>
            <a:endParaRPr lang="en-150" dirty="0"/>
          </a:p>
          <a:p>
            <a:r>
              <a:rPr lang="en-150" dirty="0"/>
              <a:t>Enters data for attendance: facilitators</a:t>
            </a:r>
          </a:p>
          <a:p>
            <a:pPr marL="0" indent="0">
              <a:buNone/>
            </a:pPr>
            <a:endParaRPr lang="en-150" dirty="0"/>
          </a:p>
          <a:p>
            <a:r>
              <a:rPr lang="en-150" dirty="0"/>
              <a:t>Audience of dashboards: Implementing teams</a:t>
            </a:r>
            <a:endParaRPr lang="en-GB" dirty="0"/>
          </a:p>
        </p:txBody>
      </p:sp>
      <p:sp>
        <p:nvSpPr>
          <p:cNvPr id="4" name="Slide Number Placeholder 3">
            <a:extLst>
              <a:ext uri="{FF2B5EF4-FFF2-40B4-BE49-F238E27FC236}">
                <a16:creationId xmlns:a16="http://schemas.microsoft.com/office/drawing/2014/main" id="{AAF02A92-45D7-4207-9DE0-89D3F2CD2476}"/>
              </a:ext>
            </a:extLst>
          </p:cNvPr>
          <p:cNvSpPr>
            <a:spLocks noGrp="1"/>
          </p:cNvSpPr>
          <p:nvPr>
            <p:ph type="sldNum" sz="quarter" idx="12"/>
          </p:nvPr>
        </p:nvSpPr>
        <p:spPr/>
        <p:txBody>
          <a:bodyPr/>
          <a:lstStyle/>
          <a:p>
            <a:fld id="{4847D3C8-23C8-4144-AEB0-562812491F0A}" type="slidenum">
              <a:rPr lang="en-GB" smtClean="0"/>
              <a:t>9</a:t>
            </a:fld>
            <a:endParaRPr lang="en-GB"/>
          </a:p>
        </p:txBody>
      </p:sp>
    </p:spTree>
    <p:extLst>
      <p:ext uri="{BB962C8B-B14F-4D97-AF65-F5344CB8AC3E}">
        <p14:creationId xmlns:p14="http://schemas.microsoft.com/office/powerpoint/2010/main" val="2281868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432</Words>
  <Application>Microsoft Office PowerPoint</Application>
  <PresentationFormat>On-screen Show (4:3)</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IBM Plex Mono</vt:lpstr>
      <vt:lpstr>Office Theme</vt:lpstr>
      <vt:lpstr>MUVA MIS</vt:lpstr>
      <vt:lpstr>Objectives</vt:lpstr>
      <vt:lpstr>Current Data System</vt:lpstr>
      <vt:lpstr>Scope of the new MIS</vt:lpstr>
      <vt:lpstr>Conceptual Design</vt:lpstr>
      <vt:lpstr>Data Flow</vt:lpstr>
      <vt:lpstr>Dashboards</vt:lpstr>
      <vt:lpstr>Conceptual Design</vt:lpstr>
      <vt:lpstr>Team/responsibilities</vt:lpstr>
      <vt:lpstr>Software </vt:lpstr>
      <vt:lpstr>Pilot phase</vt:lpstr>
      <vt:lpstr>TBD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MUVA MIS</dc:title>
  <dc:creator>Andrés Arau</dc:creator>
  <cp:lastModifiedBy>Andrés Arau</cp:lastModifiedBy>
  <cp:revision>7</cp:revision>
  <dcterms:created xsi:type="dcterms:W3CDTF">2022-03-09T09:33:44Z</dcterms:created>
  <dcterms:modified xsi:type="dcterms:W3CDTF">2022-03-10T14:35:13Z</dcterms:modified>
</cp:coreProperties>
</file>