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>
  <p:sldMasterIdLst>
    <p:sldMasterId id="2147483648" r:id="rId1"/>
    <p:sldMasterId id="2147483685" r:id="rId2"/>
  </p:sldMasterIdLst>
  <p:notesMasterIdLst>
    <p:notesMasterId r:id="rId53"/>
  </p:notesMasterIdLst>
  <p:sldIdLst>
    <p:sldId id="264" r:id="rId3"/>
    <p:sldId id="368" r:id="rId4"/>
    <p:sldId id="366" r:id="rId5"/>
    <p:sldId id="266" r:id="rId6"/>
    <p:sldId id="370" r:id="rId7"/>
    <p:sldId id="372" r:id="rId8"/>
    <p:sldId id="373" r:id="rId9"/>
    <p:sldId id="374" r:id="rId10"/>
    <p:sldId id="375" r:id="rId11"/>
    <p:sldId id="376" r:id="rId12"/>
    <p:sldId id="359" r:id="rId13"/>
    <p:sldId id="371" r:id="rId14"/>
    <p:sldId id="377" r:id="rId15"/>
    <p:sldId id="378" r:id="rId16"/>
    <p:sldId id="379" r:id="rId17"/>
    <p:sldId id="380" r:id="rId18"/>
    <p:sldId id="381" r:id="rId19"/>
    <p:sldId id="360" r:id="rId20"/>
    <p:sldId id="383" r:id="rId21"/>
    <p:sldId id="384" r:id="rId22"/>
    <p:sldId id="385" r:id="rId23"/>
    <p:sldId id="361" r:id="rId24"/>
    <p:sldId id="404" r:id="rId25"/>
    <p:sldId id="386" r:id="rId26"/>
    <p:sldId id="387" r:id="rId27"/>
    <p:sldId id="388" r:id="rId28"/>
    <p:sldId id="389" r:id="rId29"/>
    <p:sldId id="390" r:id="rId30"/>
    <p:sldId id="391" r:id="rId31"/>
    <p:sldId id="405" r:id="rId32"/>
    <p:sldId id="392" r:id="rId33"/>
    <p:sldId id="394" r:id="rId34"/>
    <p:sldId id="396" r:id="rId35"/>
    <p:sldId id="399" r:id="rId36"/>
    <p:sldId id="401" r:id="rId37"/>
    <p:sldId id="403" r:id="rId38"/>
    <p:sldId id="406" r:id="rId39"/>
    <p:sldId id="393" r:id="rId40"/>
    <p:sldId id="395" r:id="rId41"/>
    <p:sldId id="397" r:id="rId42"/>
    <p:sldId id="398" r:id="rId43"/>
    <p:sldId id="400" r:id="rId44"/>
    <p:sldId id="402" r:id="rId45"/>
    <p:sldId id="362" r:id="rId46"/>
    <p:sldId id="407" r:id="rId47"/>
    <p:sldId id="408" r:id="rId48"/>
    <p:sldId id="409" r:id="rId49"/>
    <p:sldId id="364" r:id="rId50"/>
    <p:sldId id="367" r:id="rId51"/>
    <p:sldId id="369" r:id="rId52"/>
  </p:sldIdLst>
  <p:sldSz cx="24384000" cy="13716000"/>
  <p:notesSz cx="7010400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3440E109-A9A0-4443-B060-F6DC4353D262}">
          <p14:sldIdLst>
            <p14:sldId id="264"/>
            <p14:sldId id="368"/>
            <p14:sldId id="366"/>
            <p14:sldId id="266"/>
            <p14:sldId id="370"/>
            <p14:sldId id="372"/>
            <p14:sldId id="373"/>
            <p14:sldId id="374"/>
            <p14:sldId id="375"/>
            <p14:sldId id="376"/>
            <p14:sldId id="359"/>
            <p14:sldId id="371"/>
            <p14:sldId id="377"/>
            <p14:sldId id="378"/>
            <p14:sldId id="379"/>
            <p14:sldId id="380"/>
            <p14:sldId id="381"/>
            <p14:sldId id="360"/>
            <p14:sldId id="383"/>
            <p14:sldId id="384"/>
            <p14:sldId id="385"/>
            <p14:sldId id="361"/>
            <p14:sldId id="404"/>
            <p14:sldId id="386"/>
            <p14:sldId id="387"/>
            <p14:sldId id="388"/>
            <p14:sldId id="389"/>
            <p14:sldId id="390"/>
            <p14:sldId id="391"/>
            <p14:sldId id="405"/>
            <p14:sldId id="392"/>
            <p14:sldId id="394"/>
            <p14:sldId id="396"/>
            <p14:sldId id="399"/>
            <p14:sldId id="401"/>
            <p14:sldId id="403"/>
            <p14:sldId id="406"/>
            <p14:sldId id="393"/>
            <p14:sldId id="395"/>
            <p14:sldId id="397"/>
            <p14:sldId id="398"/>
            <p14:sldId id="400"/>
            <p14:sldId id="402"/>
            <p14:sldId id="362"/>
            <p14:sldId id="407"/>
            <p14:sldId id="408"/>
            <p14:sldId id="409"/>
            <p14:sldId id="364"/>
            <p14:sldId id="367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827128-EEFE-C863-C769-9ADDFCF6A7C7}" name="Tania (Ligada)" initials="T(" userId="Tania (Ligada)" providerId="None"/>
  <p188:author id="{A8EBA5AD-D333-2127-0036-A6D5435DF5FD}" name="iana barenboim" initials="ib" userId="1218b81bcd38d5b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4C6"/>
    <a:srgbClr val="FF7C48"/>
    <a:srgbClr val="F7F2F2"/>
    <a:srgbClr val="9248D1"/>
    <a:srgbClr val="79F7E5"/>
    <a:srgbClr val="E98D4C"/>
    <a:srgbClr val="1E2134"/>
    <a:srgbClr val="E77A45"/>
    <a:srgbClr val="9F5BE8"/>
    <a:srgbClr val="934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894" autoAdjust="0"/>
  </p:normalViewPr>
  <p:slideViewPr>
    <p:cSldViewPr snapToGrid="0" snapToObjects="1">
      <p:cViewPr varScale="1">
        <p:scale>
          <a:sx n="48" d="100"/>
          <a:sy n="48" d="100"/>
        </p:scale>
        <p:origin x="48" y="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38127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7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6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19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00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96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106984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9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19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9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73048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39096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598052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317748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720696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49381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419496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77295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26190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440951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3835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52224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589649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17038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11882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21406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73352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732739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99200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09842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571262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30191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37794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64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181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6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9622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23881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5340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09960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70643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Explicar</a:t>
            </a:r>
            <a:r>
              <a:rPr lang="en-US" dirty="0"/>
              <a:t> que, se o </a:t>
            </a:r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4,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2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 e 2 </a:t>
            </a:r>
            <a:r>
              <a:rPr lang="en-US" dirty="0" err="1"/>
              <a:t>eletivos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4 </a:t>
            </a:r>
            <a:r>
              <a:rPr lang="en-US" dirty="0" err="1"/>
              <a:t>temas</a:t>
            </a:r>
            <a:r>
              <a:rPr lang="en-US" dirty="0"/>
              <a:t> e 4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pois as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,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4,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mais </a:t>
            </a:r>
            <a:r>
              <a:rPr lang="en-US" dirty="0" err="1"/>
              <a:t>lhe</a:t>
            </a:r>
            <a:r>
              <a:rPr lang="en-US" dirty="0"/>
              <a:t> </a:t>
            </a:r>
            <a:r>
              <a:rPr lang="en-US" dirty="0" err="1"/>
              <a:t>interessam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95461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6CEDF3B8-5302-B04F-AA8E-8686B71BE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5718" y="4004779"/>
            <a:ext cx="3905204" cy="142245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>
            <a:extLst>
              <a:ext uri="{FF2B5EF4-FFF2-40B4-BE49-F238E27FC236}">
                <a16:creationId xmlns:a16="http://schemas.microsoft.com/office/drawing/2014/main" id="{3C6B99E1-ED07-2447-AF8B-7E177F61A14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982028" y="5811611"/>
            <a:ext cx="16963572" cy="209277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E2134"/>
                </a:solidFill>
              </a:defRPr>
            </a:lvl1pPr>
          </a:lstStyle>
          <a:p>
            <a:r>
              <a:rPr lang="en-US" dirty="0"/>
              <a:t>Nome do </a:t>
            </a:r>
            <a:r>
              <a:rPr lang="en-US" dirty="0" err="1"/>
              <a:t>Projecto</a:t>
            </a:r>
            <a:endParaRPr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8B86691-7408-294B-A52C-C9F9941138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1576" y="7904163"/>
            <a:ext cx="16963572" cy="1109662"/>
          </a:xfrm>
        </p:spPr>
        <p:txBody>
          <a:bodyPr/>
          <a:lstStyle>
            <a:lvl2pPr marL="180000" indent="0">
              <a:spcBef>
                <a:spcPts val="0"/>
              </a:spcBef>
              <a:buNone/>
              <a:defRPr spc="600">
                <a:solidFill>
                  <a:srgbClr val="1E2134"/>
                </a:solidFill>
              </a:defRPr>
            </a:lvl2pPr>
          </a:lstStyle>
          <a:p>
            <a:pPr lvl="1"/>
            <a:r>
              <a:rPr lang="en-US" dirty="0"/>
              <a:t>ENTER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8419884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3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9341D4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592B52E-20DF-8D4E-88ED-1048203DE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60EE5AE-2A13-BA4C-BC42-8D2CB9EAE6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5C781AC9-47ED-0E4B-861C-565F1FDF95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18C15F5-3D65-B849-986A-4176FC1CDB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3321" y="3743012"/>
            <a:ext cx="21028689" cy="8015089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>
                <a:solidFill>
                  <a:srgbClr val="F7F2F2"/>
                </a:solidFill>
              </a:defRPr>
            </a:lvl1pPr>
          </a:lstStyle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2482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4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7ED3C7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592B52E-20DF-8D4E-88ED-1048203DE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762918F6-ECDC-E444-81B8-8EDE15C613A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DDACF45-4C4F-7C40-B994-2D7F1A54F1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0FCBA88D-D68F-684B-953B-2E0EEF5F4A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3321" y="3743012"/>
            <a:ext cx="21028689" cy="8015089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>
                <a:solidFill>
                  <a:srgbClr val="F7F2F2"/>
                </a:solidFill>
              </a:defRPr>
            </a:lvl1pPr>
          </a:lstStyle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1404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1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9076" y="2777158"/>
            <a:ext cx="9740900" cy="7544826"/>
          </a:xfrm>
        </p:spPr>
        <p:txBody>
          <a:bodyPr/>
          <a:lstStyle>
            <a:lvl1pPr algn="l">
              <a:defRPr>
                <a:solidFill>
                  <a:srgbClr val="1E2134"/>
                </a:solidFill>
              </a:defRPr>
            </a:lvl1pPr>
          </a:lstStyle>
          <a:p>
            <a:r>
              <a:rPr lang="en-US" dirty="0"/>
              <a:t>Title text </a:t>
            </a:r>
            <a:endParaRPr lang="en-BR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5CDD244-B0FC-3043-B7AB-4FD3EA0A29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2777158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>
                <a:solidFill>
                  <a:srgbClr val="1E2134"/>
                </a:solidFill>
              </a:defRPr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22B2F1D0-F09B-0542-85E2-9F3161A87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FBC85C3-0EBE-0F43-8838-794507CCCBF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950EEDC-F70E-4742-A885-87C206C2CB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8321380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2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9076" y="2777158"/>
            <a:ext cx="9740900" cy="7544826"/>
          </a:xfrm>
        </p:spPr>
        <p:txBody>
          <a:bodyPr/>
          <a:lstStyle>
            <a:lvl1pPr algn="l">
              <a:defRPr>
                <a:solidFill>
                  <a:srgbClr val="FF7C48"/>
                </a:solidFill>
              </a:defRPr>
            </a:lvl1pPr>
          </a:lstStyle>
          <a:p>
            <a:r>
              <a:rPr lang="en-US" dirty="0"/>
              <a:t>Title text </a:t>
            </a:r>
            <a:endParaRPr lang="en-BR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5CDD244-B0FC-3043-B7AB-4FD3EA0A29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2777158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>
                <a:solidFill>
                  <a:srgbClr val="1E2134"/>
                </a:solidFill>
              </a:defRPr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22B2F1D0-F09B-0542-85E2-9F3161A87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BAFB28D-43B4-0C48-8769-BFE3C1481C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BD5CD6E-C2B1-3643-B528-DD2A515F31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7639514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3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9076" y="2777158"/>
            <a:ext cx="9740900" cy="7544826"/>
          </a:xfrm>
        </p:spPr>
        <p:txBody>
          <a:bodyPr/>
          <a:lstStyle>
            <a:lvl1pPr algn="l">
              <a:defRPr>
                <a:solidFill>
                  <a:srgbClr val="F7F2F2"/>
                </a:solidFill>
              </a:defRPr>
            </a:lvl1pPr>
          </a:lstStyle>
          <a:p>
            <a:r>
              <a:rPr lang="en-US" dirty="0"/>
              <a:t>Title text </a:t>
            </a:r>
            <a:endParaRPr lang="en-BR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592B52E-20DF-8D4E-88ED-1048203DE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5CDD244-B0FC-3043-B7AB-4FD3EA0A29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2777158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>
                <a:solidFill>
                  <a:srgbClr val="F7F2F2"/>
                </a:solidFill>
              </a:defRPr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A133ECE-574E-FD41-879D-85092585D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3AB37EC-35DA-1749-994C-794FFAA96E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93965138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4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9076" y="2777158"/>
            <a:ext cx="9740900" cy="7544826"/>
          </a:xfrm>
        </p:spPr>
        <p:txBody>
          <a:bodyPr/>
          <a:lstStyle>
            <a:lvl1pPr algn="l">
              <a:defRPr>
                <a:solidFill>
                  <a:srgbClr val="7ED3C7"/>
                </a:solidFill>
              </a:defRPr>
            </a:lvl1pPr>
          </a:lstStyle>
          <a:p>
            <a:r>
              <a:rPr lang="en-US" dirty="0"/>
              <a:t>Title text </a:t>
            </a:r>
            <a:endParaRPr lang="en-BR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592B52E-20DF-8D4E-88ED-1048203DE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5CDD244-B0FC-3043-B7AB-4FD3EA0A29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2777158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>
                <a:solidFill>
                  <a:srgbClr val="F7F2F2"/>
                </a:solidFill>
              </a:defRPr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D2680CA-4932-914F-AC65-D120ABED7E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6E733ED-36C3-F14A-A0D8-B742296FD7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13710985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+ 4 Content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6482" y="377371"/>
            <a:ext cx="22391678" cy="2286000"/>
          </a:xfrm>
        </p:spPr>
        <p:txBody>
          <a:bodyPr/>
          <a:lstStyle>
            <a:lvl1pPr>
              <a:defRPr>
                <a:solidFill>
                  <a:srgbClr val="FF7C48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CDACC-5DF4-3F4F-8884-16244B8D51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6482" y="7833360"/>
            <a:ext cx="4916805" cy="359664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256C115-C674-D54A-8915-5F11406372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69122" y="7833360"/>
            <a:ext cx="4916805" cy="359664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06C3BC9-7245-5D44-B270-E305B150F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51762" y="7833360"/>
            <a:ext cx="4916805" cy="359664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59A9CB4-CA60-A741-A12C-2BA7E0761D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634402" y="7833360"/>
            <a:ext cx="4916805" cy="359664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5DADDE-E869-A340-98E8-59E985461FA7}"/>
              </a:ext>
            </a:extLst>
          </p:cNvPr>
          <p:cNvSpPr/>
          <p:nvPr userDrawn="1"/>
        </p:nvSpPr>
        <p:spPr>
          <a:xfrm>
            <a:off x="1516071" y="3370083"/>
            <a:ext cx="3857625" cy="3857625"/>
          </a:xfrm>
          <a:prstGeom prst="ellipse">
            <a:avLst/>
          </a:prstGeom>
          <a:gradFill>
            <a:gsLst>
              <a:gs pos="0">
                <a:srgbClr val="E77A45"/>
              </a:gs>
              <a:gs pos="58000">
                <a:srgbClr val="FF7C48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0A56747-9D41-8E46-98F0-21C0949AF79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219418" y="4074138"/>
            <a:ext cx="2450929" cy="2449513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25A144-C2F9-B94F-ABB0-5A049CD9322B}"/>
              </a:ext>
            </a:extLst>
          </p:cNvPr>
          <p:cNvSpPr/>
          <p:nvPr userDrawn="1"/>
        </p:nvSpPr>
        <p:spPr>
          <a:xfrm>
            <a:off x="7398712" y="3370082"/>
            <a:ext cx="3857625" cy="3857625"/>
          </a:xfrm>
          <a:prstGeom prst="ellipse">
            <a:avLst/>
          </a:prstGeom>
          <a:gradFill>
            <a:gsLst>
              <a:gs pos="0">
                <a:srgbClr val="E77A45"/>
              </a:gs>
              <a:gs pos="58000">
                <a:srgbClr val="FF7C48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753195A5-1979-8046-82E2-AA0327B5506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02059" y="4074137"/>
            <a:ext cx="2450929" cy="2449513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EFD08-55AA-1249-ABAF-EF79F97BD75C}"/>
              </a:ext>
            </a:extLst>
          </p:cNvPr>
          <p:cNvSpPr/>
          <p:nvPr userDrawn="1"/>
        </p:nvSpPr>
        <p:spPr>
          <a:xfrm>
            <a:off x="13127665" y="3370082"/>
            <a:ext cx="3857625" cy="3857625"/>
          </a:xfrm>
          <a:prstGeom prst="ellipse">
            <a:avLst/>
          </a:prstGeom>
          <a:gradFill>
            <a:gsLst>
              <a:gs pos="0">
                <a:srgbClr val="E77A45"/>
              </a:gs>
              <a:gs pos="58000">
                <a:srgbClr val="FF7C48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CDBC110E-0FA4-E845-A057-499DF9D597B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3831012" y="4074137"/>
            <a:ext cx="2450929" cy="2449513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FB3E93-B1F0-0343-8BE8-68A9BC71FD3A}"/>
              </a:ext>
            </a:extLst>
          </p:cNvPr>
          <p:cNvSpPr/>
          <p:nvPr userDrawn="1"/>
        </p:nvSpPr>
        <p:spPr>
          <a:xfrm>
            <a:off x="19010306" y="3370082"/>
            <a:ext cx="3857625" cy="3857625"/>
          </a:xfrm>
          <a:prstGeom prst="ellipse">
            <a:avLst/>
          </a:prstGeom>
          <a:gradFill>
            <a:gsLst>
              <a:gs pos="0">
                <a:srgbClr val="E77A45"/>
              </a:gs>
              <a:gs pos="58000">
                <a:srgbClr val="FF7C48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D286F603-5DD9-1843-A4B6-BEE5468175A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9713653" y="4074137"/>
            <a:ext cx="2450929" cy="2449513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48135808-1087-9C48-948D-20BA2A8C24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4102407" y="12483432"/>
            <a:ext cx="8229600" cy="730250"/>
          </a:xfrm>
        </p:spPr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886C7F68-B8D2-E849-9D7B-F06B8002D62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22332007" y="12483432"/>
            <a:ext cx="1219200" cy="730250"/>
          </a:xfrm>
        </p:spPr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06819268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Image + 3 Content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6482" y="377371"/>
            <a:ext cx="22391678" cy="2286000"/>
          </a:xfrm>
        </p:spPr>
        <p:txBody>
          <a:bodyPr/>
          <a:lstStyle>
            <a:lvl1pPr>
              <a:defRPr>
                <a:solidFill>
                  <a:srgbClr val="9341D4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CDACC-5DF4-3F4F-8884-16244B8D51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44538" y="9216880"/>
            <a:ext cx="6578100" cy="2648572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5DADDE-E869-A340-98E8-59E985461FA7}"/>
              </a:ext>
            </a:extLst>
          </p:cNvPr>
          <p:cNvSpPr/>
          <p:nvPr userDrawn="1"/>
        </p:nvSpPr>
        <p:spPr>
          <a:xfrm>
            <a:off x="2204845" y="3439223"/>
            <a:ext cx="5057487" cy="5057487"/>
          </a:xfrm>
          <a:prstGeom prst="ellipse">
            <a:avLst/>
          </a:prstGeom>
          <a:gradFill>
            <a:gsLst>
              <a:gs pos="0">
                <a:srgbClr val="9248D1"/>
              </a:gs>
              <a:gs pos="58000">
                <a:srgbClr val="9F5BE8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48135808-1087-9C48-948D-20BA2A8C24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4102407" y="12483432"/>
            <a:ext cx="8229600" cy="730250"/>
          </a:xfrm>
        </p:spPr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886C7F68-B8D2-E849-9D7B-F06B8002D62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22332007" y="12483432"/>
            <a:ext cx="1219200" cy="730250"/>
          </a:xfrm>
        </p:spPr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F629AC4-B9AC-8647-958D-F9CBEB41B3E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483734" y="3718112"/>
            <a:ext cx="4499707" cy="4499707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BR" dirty="0"/>
              <a:t>Photo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700D6AC-27DB-CE4B-A5FE-5C7B0FCD09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81411" y="9216880"/>
            <a:ext cx="6578100" cy="2648572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6BEC9C-829B-4746-B89B-2EEEAA1813EB}"/>
              </a:ext>
            </a:extLst>
          </p:cNvPr>
          <p:cNvSpPr/>
          <p:nvPr userDrawn="1"/>
        </p:nvSpPr>
        <p:spPr>
          <a:xfrm>
            <a:off x="9741718" y="3439223"/>
            <a:ext cx="5057487" cy="5057487"/>
          </a:xfrm>
          <a:prstGeom prst="ellipse">
            <a:avLst/>
          </a:prstGeom>
          <a:gradFill>
            <a:gsLst>
              <a:gs pos="0">
                <a:srgbClr val="9248D1"/>
              </a:gs>
              <a:gs pos="58000">
                <a:srgbClr val="9F5BE8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2066B344-3920-E949-96A0-0B78D78BC08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020607" y="3718112"/>
            <a:ext cx="4499707" cy="4499707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BR" dirty="0"/>
              <a:t>Photo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2CFBB0E8-2525-8D43-8412-76A8028411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462865" y="9216880"/>
            <a:ext cx="6578100" cy="2648572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BDA957-15E6-8B4E-9D7E-F9B810432D59}"/>
              </a:ext>
            </a:extLst>
          </p:cNvPr>
          <p:cNvSpPr/>
          <p:nvPr userDrawn="1"/>
        </p:nvSpPr>
        <p:spPr>
          <a:xfrm>
            <a:off x="17223172" y="3439223"/>
            <a:ext cx="5057487" cy="5057487"/>
          </a:xfrm>
          <a:prstGeom prst="ellipse">
            <a:avLst/>
          </a:prstGeom>
          <a:gradFill>
            <a:gsLst>
              <a:gs pos="0">
                <a:srgbClr val="9248D1"/>
              </a:gs>
              <a:gs pos="58000">
                <a:srgbClr val="9F5BE8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441BEE9F-36AE-F34A-AE82-5EA0E90A691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7502061" y="3718112"/>
            <a:ext cx="4499707" cy="4499707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B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11759979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6 Content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48135808-1087-9C48-948D-20BA2A8C24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4102407" y="12483432"/>
            <a:ext cx="8229600" cy="730250"/>
          </a:xfrm>
        </p:spPr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886C7F68-B8D2-E849-9D7B-F06B8002D62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22332007" y="12483432"/>
            <a:ext cx="1219200" cy="730250"/>
          </a:xfrm>
        </p:spPr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2CFBB0E8-2525-8D43-8412-76A8028411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655541" y="4285711"/>
            <a:ext cx="3895666" cy="2170507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BDA957-15E6-8B4E-9D7E-F9B810432D59}"/>
              </a:ext>
            </a:extLst>
          </p:cNvPr>
          <p:cNvSpPr/>
          <p:nvPr userDrawn="1"/>
        </p:nvSpPr>
        <p:spPr>
          <a:xfrm>
            <a:off x="20105809" y="791032"/>
            <a:ext cx="2995132" cy="2995132"/>
          </a:xfrm>
          <a:prstGeom prst="ellipse">
            <a:avLst/>
          </a:prstGeom>
          <a:gradFill>
            <a:gsLst>
              <a:gs pos="0">
                <a:srgbClr val="79F7E5"/>
              </a:gs>
              <a:gs pos="57000">
                <a:srgbClr val="63D4C6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441BEE9F-36AE-F34A-AE82-5EA0E90A691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0430931" y="1116155"/>
            <a:ext cx="2344886" cy="234488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0B2ABE8-2BC9-764C-BA93-0933FE9EB9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686" y="2777158"/>
            <a:ext cx="9306477" cy="7544826"/>
          </a:xfrm>
        </p:spPr>
        <p:txBody>
          <a:bodyPr/>
          <a:lstStyle>
            <a:lvl1pPr algn="l">
              <a:defRPr>
                <a:solidFill>
                  <a:srgbClr val="63D4C6"/>
                </a:solidFill>
              </a:defRPr>
            </a:lvl1pPr>
          </a:lstStyle>
          <a:p>
            <a:r>
              <a:rPr lang="en-US" dirty="0"/>
              <a:t>Title text </a:t>
            </a:r>
            <a:endParaRPr lang="en-BR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DB37C1-AD89-5B40-BF22-01AAE45D68C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312500" y="4285711"/>
            <a:ext cx="3895666" cy="2170507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4BE28C-833E-4443-BF01-88C764465EFB}"/>
              </a:ext>
            </a:extLst>
          </p:cNvPr>
          <p:cNvSpPr/>
          <p:nvPr userDrawn="1"/>
        </p:nvSpPr>
        <p:spPr>
          <a:xfrm>
            <a:off x="15762768" y="791032"/>
            <a:ext cx="2995132" cy="2995132"/>
          </a:xfrm>
          <a:prstGeom prst="ellipse">
            <a:avLst/>
          </a:prstGeom>
          <a:gradFill>
            <a:gsLst>
              <a:gs pos="0">
                <a:srgbClr val="79F7E5"/>
              </a:gs>
              <a:gs pos="57000">
                <a:srgbClr val="63D4C6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C950A842-C3C3-754F-917F-54952282DE4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087890" y="1116155"/>
            <a:ext cx="2344886" cy="234488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35781AD-6863-C548-8335-FD78DE18DC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969459" y="4285711"/>
            <a:ext cx="3895666" cy="2170507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84692B-8B68-0249-B54F-2808FCBCFF6A}"/>
              </a:ext>
            </a:extLst>
          </p:cNvPr>
          <p:cNvSpPr/>
          <p:nvPr userDrawn="1"/>
        </p:nvSpPr>
        <p:spPr>
          <a:xfrm>
            <a:off x="11419727" y="791032"/>
            <a:ext cx="2995132" cy="2995132"/>
          </a:xfrm>
          <a:prstGeom prst="ellipse">
            <a:avLst/>
          </a:prstGeom>
          <a:gradFill>
            <a:gsLst>
              <a:gs pos="0">
                <a:srgbClr val="79F7E5"/>
              </a:gs>
              <a:gs pos="57000">
                <a:srgbClr val="63D4C6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FAD03CC6-9542-F840-B897-3E80F4A4635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744849" y="1116155"/>
            <a:ext cx="2344886" cy="234488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F79E8B4-BCFC-E542-B733-32D27DE271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655541" y="10187747"/>
            <a:ext cx="3895666" cy="2170507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8F532B-5142-B146-9A00-7180721F8F99}"/>
              </a:ext>
            </a:extLst>
          </p:cNvPr>
          <p:cNvSpPr/>
          <p:nvPr userDrawn="1"/>
        </p:nvSpPr>
        <p:spPr>
          <a:xfrm>
            <a:off x="20105809" y="6693068"/>
            <a:ext cx="2995132" cy="2995132"/>
          </a:xfrm>
          <a:prstGeom prst="ellipse">
            <a:avLst/>
          </a:prstGeom>
          <a:gradFill>
            <a:gsLst>
              <a:gs pos="0">
                <a:srgbClr val="79F7E5"/>
              </a:gs>
              <a:gs pos="57000">
                <a:srgbClr val="63D4C6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5F91E3AE-25C1-E64A-B6D4-97C15180EED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0430931" y="7018191"/>
            <a:ext cx="2344886" cy="234488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4DCE2680-F4AF-C447-9E91-B31E80F1A32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12500" y="10187747"/>
            <a:ext cx="3895666" cy="2170507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D1B056-CEF0-CD43-8F62-BD75EE8D8499}"/>
              </a:ext>
            </a:extLst>
          </p:cNvPr>
          <p:cNvSpPr/>
          <p:nvPr userDrawn="1"/>
        </p:nvSpPr>
        <p:spPr>
          <a:xfrm>
            <a:off x="15762768" y="6693068"/>
            <a:ext cx="2995132" cy="2995132"/>
          </a:xfrm>
          <a:prstGeom prst="ellipse">
            <a:avLst/>
          </a:prstGeom>
          <a:gradFill>
            <a:gsLst>
              <a:gs pos="0">
                <a:srgbClr val="79F7E5"/>
              </a:gs>
              <a:gs pos="57000">
                <a:srgbClr val="63D4C6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8801ABD-4D08-BC46-80D0-A9004CBA0E9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6087890" y="7018191"/>
            <a:ext cx="2344886" cy="234488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BR" dirty="0"/>
              <a:t>Icon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A536BC85-E36E-3A48-9E37-6120F33C60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69459" y="10187747"/>
            <a:ext cx="3895666" cy="2170507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2DF364-E7A2-E54D-9C73-BA2892FBECE5}"/>
              </a:ext>
            </a:extLst>
          </p:cNvPr>
          <p:cNvSpPr/>
          <p:nvPr userDrawn="1"/>
        </p:nvSpPr>
        <p:spPr>
          <a:xfrm>
            <a:off x="11419727" y="6693068"/>
            <a:ext cx="2995132" cy="2995132"/>
          </a:xfrm>
          <a:prstGeom prst="ellipse">
            <a:avLst/>
          </a:prstGeom>
          <a:gradFill>
            <a:gsLst>
              <a:gs pos="0">
                <a:srgbClr val="79F7E5"/>
              </a:gs>
              <a:gs pos="57000">
                <a:srgbClr val="63D4C6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Picture Placeholder 12">
            <a:extLst>
              <a:ext uri="{FF2B5EF4-FFF2-40B4-BE49-F238E27FC236}">
                <a16:creationId xmlns:a16="http://schemas.microsoft.com/office/drawing/2014/main" id="{77A08C36-4381-1F4B-A8B5-83D2F751562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1744849" y="7018191"/>
            <a:ext cx="2344886" cy="234488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BR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67362314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Quotes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6482" y="377371"/>
            <a:ext cx="22391678" cy="2286000"/>
          </a:xfrm>
        </p:spPr>
        <p:txBody>
          <a:bodyPr/>
          <a:lstStyle>
            <a:lvl1pPr>
              <a:defRPr>
                <a:solidFill>
                  <a:srgbClr val="FF7C48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48135808-1087-9C48-948D-20BA2A8C24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4102407" y="12483432"/>
            <a:ext cx="8229600" cy="730250"/>
          </a:xfrm>
        </p:spPr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886C7F68-B8D2-E849-9D7B-F06B8002D62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22332007" y="12483432"/>
            <a:ext cx="1219200" cy="730250"/>
          </a:xfrm>
        </p:spPr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B54F1DDE-87BF-4A4E-8FCC-74B9C44A01F5}"/>
              </a:ext>
            </a:extLst>
          </p:cNvPr>
          <p:cNvSpPr/>
          <p:nvPr userDrawn="1"/>
        </p:nvSpPr>
        <p:spPr>
          <a:xfrm>
            <a:off x="2422425" y="5001530"/>
            <a:ext cx="5315150" cy="5837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“">
            <a:extLst>
              <a:ext uri="{FF2B5EF4-FFF2-40B4-BE49-F238E27FC236}">
                <a16:creationId xmlns:a16="http://schemas.microsoft.com/office/drawing/2014/main" id="{40912FC4-E56D-8A4E-8564-BA45CCDEEF04}"/>
              </a:ext>
            </a:extLst>
          </p:cNvPr>
          <p:cNvSpPr txBox="1"/>
          <p:nvPr userDrawn="1"/>
        </p:nvSpPr>
        <p:spPr>
          <a:xfrm>
            <a:off x="4441126" y="4439238"/>
            <a:ext cx="1259514" cy="195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5000" spc="-899">
                <a:solidFill>
                  <a:srgbClr val="9341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solidFill>
                  <a:srgbClr val="FF7C48"/>
                </a:solidFill>
              </a:rPr>
              <a:t>“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CDACC-5DF4-3F4F-8884-16244B8D51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02666" y="5916814"/>
            <a:ext cx="4336434" cy="433555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A389-B972-A341-9987-3966D481DA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2525" y="11139488"/>
            <a:ext cx="5308311" cy="830262"/>
          </a:xfrm>
        </p:spPr>
        <p:txBody>
          <a:bodyPr/>
          <a:lstStyle>
            <a:lvl1pPr marL="0" indent="0">
              <a:buNone/>
              <a:defRPr/>
            </a:lvl1pPr>
            <a:lvl2pPr marL="0" indent="0" algn="ctr">
              <a:buNone/>
              <a:defRPr sz="1800"/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/>
              <a:t>NAME</a:t>
            </a: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579ABFED-90DE-E947-8D6D-AF9E4CB6F26F}"/>
              </a:ext>
            </a:extLst>
          </p:cNvPr>
          <p:cNvSpPr/>
          <p:nvPr userDrawn="1"/>
        </p:nvSpPr>
        <p:spPr>
          <a:xfrm>
            <a:off x="9682207" y="5001530"/>
            <a:ext cx="5315150" cy="5837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“">
            <a:extLst>
              <a:ext uri="{FF2B5EF4-FFF2-40B4-BE49-F238E27FC236}">
                <a16:creationId xmlns:a16="http://schemas.microsoft.com/office/drawing/2014/main" id="{27FD54E3-1B1C-C04A-B0BF-FD1137E0EB98}"/>
              </a:ext>
            </a:extLst>
          </p:cNvPr>
          <p:cNvSpPr txBox="1"/>
          <p:nvPr userDrawn="1"/>
        </p:nvSpPr>
        <p:spPr>
          <a:xfrm>
            <a:off x="11710025" y="4439238"/>
            <a:ext cx="1259514" cy="195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5000" spc="-899">
                <a:solidFill>
                  <a:srgbClr val="9341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solidFill>
                  <a:srgbClr val="FF7C48"/>
                </a:solidFill>
              </a:rPr>
              <a:t>“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4D6979A1-DD31-CF43-AB0A-F005ED7616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71565" y="5916814"/>
            <a:ext cx="4336434" cy="433555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BD2452C9-955B-6C49-A1F7-B106FE9B91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85627" y="11139488"/>
            <a:ext cx="5308311" cy="830262"/>
          </a:xfrm>
        </p:spPr>
        <p:txBody>
          <a:bodyPr/>
          <a:lstStyle>
            <a:lvl1pPr marL="0" indent="0">
              <a:buNone/>
              <a:defRPr/>
            </a:lvl1pPr>
            <a:lvl2pPr marL="0" indent="0" algn="ctr">
              <a:buNone/>
              <a:defRPr sz="1800"/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/>
              <a:t>NAME</a:t>
            </a: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A472F03D-9507-0144-9FF8-519CD1456350}"/>
              </a:ext>
            </a:extLst>
          </p:cNvPr>
          <p:cNvSpPr/>
          <p:nvPr userDrawn="1"/>
        </p:nvSpPr>
        <p:spPr>
          <a:xfrm>
            <a:off x="17051355" y="5001530"/>
            <a:ext cx="5315150" cy="5837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“">
            <a:extLst>
              <a:ext uri="{FF2B5EF4-FFF2-40B4-BE49-F238E27FC236}">
                <a16:creationId xmlns:a16="http://schemas.microsoft.com/office/drawing/2014/main" id="{EAAA2730-83D1-7042-A46B-825476F446B3}"/>
              </a:ext>
            </a:extLst>
          </p:cNvPr>
          <p:cNvSpPr txBox="1"/>
          <p:nvPr userDrawn="1"/>
        </p:nvSpPr>
        <p:spPr>
          <a:xfrm>
            <a:off x="19079173" y="4439238"/>
            <a:ext cx="1259514" cy="195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5000" spc="-899">
                <a:solidFill>
                  <a:srgbClr val="9341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solidFill>
                  <a:srgbClr val="FF7C48"/>
                </a:solidFill>
              </a:rPr>
              <a:t>“ 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06C48782-664B-5043-9BA7-211EF680746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540713" y="5916814"/>
            <a:ext cx="4336434" cy="433555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F8E48E98-2672-0A46-AA0B-CED01D197C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054775" y="11139488"/>
            <a:ext cx="5308311" cy="830262"/>
          </a:xfrm>
        </p:spPr>
        <p:txBody>
          <a:bodyPr/>
          <a:lstStyle>
            <a:lvl1pPr marL="0" indent="0">
              <a:buNone/>
              <a:defRPr/>
            </a:lvl1pPr>
            <a:lvl2pPr marL="0" indent="0" algn="ctr">
              <a:buNone/>
              <a:defRPr sz="1800"/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472135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zul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F8AAD-072D-DF4C-A0C1-9A3946A280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5718" y="4032516"/>
            <a:ext cx="3905205" cy="1394716"/>
          </a:xfrm>
          <a:prstGeom prst="rect">
            <a:avLst/>
          </a:prstGeom>
        </p:spPr>
      </p:pic>
      <p:sp>
        <p:nvSpPr>
          <p:cNvPr id="7" name="Title Text">
            <a:extLst>
              <a:ext uri="{FF2B5EF4-FFF2-40B4-BE49-F238E27FC236}">
                <a16:creationId xmlns:a16="http://schemas.microsoft.com/office/drawing/2014/main" id="{3C6B99E1-ED07-2447-AF8B-7E177F61A14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982028" y="5811611"/>
            <a:ext cx="16963572" cy="209277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7F2F2"/>
                </a:solidFill>
              </a:defRPr>
            </a:lvl1pPr>
          </a:lstStyle>
          <a:p>
            <a:r>
              <a:rPr lang="en-US" dirty="0"/>
              <a:t>Nome do </a:t>
            </a:r>
            <a:r>
              <a:rPr lang="en-US" dirty="0" err="1"/>
              <a:t>Projecto</a:t>
            </a:r>
            <a:endParaRPr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8B86691-7408-294B-A52C-C9F9941138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1576" y="7904163"/>
            <a:ext cx="16963572" cy="1109662"/>
          </a:xfrm>
        </p:spPr>
        <p:txBody>
          <a:bodyPr/>
          <a:lstStyle>
            <a:lvl2pPr marL="180000" indent="0">
              <a:spcBef>
                <a:spcPts val="0"/>
              </a:spcBef>
              <a:buNone/>
              <a:defRPr spc="600">
                <a:solidFill>
                  <a:srgbClr val="F7F2F2"/>
                </a:solidFill>
              </a:defRPr>
            </a:lvl2pPr>
          </a:lstStyle>
          <a:p>
            <a:pPr lvl="1"/>
            <a:r>
              <a:rPr lang="en-US" dirty="0"/>
              <a:t>ENTER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0620911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3 Quotes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6482" y="377371"/>
            <a:ext cx="22391678" cy="2286000"/>
          </a:xfrm>
        </p:spPr>
        <p:txBody>
          <a:bodyPr/>
          <a:lstStyle>
            <a:lvl1pPr>
              <a:defRPr>
                <a:solidFill>
                  <a:srgbClr val="63D4C6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B54F1DDE-87BF-4A4E-8FCC-74B9C44A01F5}"/>
              </a:ext>
            </a:extLst>
          </p:cNvPr>
          <p:cNvSpPr/>
          <p:nvPr userDrawn="1"/>
        </p:nvSpPr>
        <p:spPr>
          <a:xfrm>
            <a:off x="2422425" y="5001530"/>
            <a:ext cx="5315150" cy="5837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“">
            <a:extLst>
              <a:ext uri="{FF2B5EF4-FFF2-40B4-BE49-F238E27FC236}">
                <a16:creationId xmlns:a16="http://schemas.microsoft.com/office/drawing/2014/main" id="{40912FC4-E56D-8A4E-8564-BA45CCDEEF04}"/>
              </a:ext>
            </a:extLst>
          </p:cNvPr>
          <p:cNvSpPr txBox="1"/>
          <p:nvPr userDrawn="1"/>
        </p:nvSpPr>
        <p:spPr>
          <a:xfrm>
            <a:off x="4441126" y="4439238"/>
            <a:ext cx="1259514" cy="195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5000" spc="-899">
                <a:solidFill>
                  <a:srgbClr val="9341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solidFill>
                  <a:srgbClr val="63D4C6"/>
                </a:solidFill>
              </a:rPr>
              <a:t>“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CDACC-5DF4-3F4F-8884-16244B8D51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02666" y="5916814"/>
            <a:ext cx="4336434" cy="433555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A389-B972-A341-9987-3966D481DA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2525" y="11139488"/>
            <a:ext cx="5308311" cy="830262"/>
          </a:xfrm>
        </p:spPr>
        <p:txBody>
          <a:bodyPr/>
          <a:lstStyle>
            <a:lvl1pPr marL="0" indent="0">
              <a:buNone/>
              <a:defRPr/>
            </a:lvl1pPr>
            <a:lvl2pPr marL="0" indent="0" algn="ctr">
              <a:buNone/>
              <a:defRPr sz="1800">
                <a:solidFill>
                  <a:srgbClr val="F7F2F2"/>
                </a:solidFill>
              </a:defRPr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/>
              <a:t>NAME</a:t>
            </a: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579ABFED-90DE-E947-8D6D-AF9E4CB6F26F}"/>
              </a:ext>
            </a:extLst>
          </p:cNvPr>
          <p:cNvSpPr/>
          <p:nvPr userDrawn="1"/>
        </p:nvSpPr>
        <p:spPr>
          <a:xfrm>
            <a:off x="9682207" y="5001530"/>
            <a:ext cx="5315150" cy="5837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“">
            <a:extLst>
              <a:ext uri="{FF2B5EF4-FFF2-40B4-BE49-F238E27FC236}">
                <a16:creationId xmlns:a16="http://schemas.microsoft.com/office/drawing/2014/main" id="{27FD54E3-1B1C-C04A-B0BF-FD1137E0EB98}"/>
              </a:ext>
            </a:extLst>
          </p:cNvPr>
          <p:cNvSpPr txBox="1"/>
          <p:nvPr userDrawn="1"/>
        </p:nvSpPr>
        <p:spPr>
          <a:xfrm>
            <a:off x="11710025" y="4439238"/>
            <a:ext cx="1259514" cy="195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5000" spc="-899">
                <a:solidFill>
                  <a:srgbClr val="9341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solidFill>
                  <a:srgbClr val="63D4C6"/>
                </a:solidFill>
              </a:rPr>
              <a:t>“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4D6979A1-DD31-CF43-AB0A-F005ED7616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71565" y="5916814"/>
            <a:ext cx="4336434" cy="433555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BD2452C9-955B-6C49-A1F7-B106FE9B91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85627" y="11139488"/>
            <a:ext cx="5308311" cy="830262"/>
          </a:xfrm>
        </p:spPr>
        <p:txBody>
          <a:bodyPr/>
          <a:lstStyle>
            <a:lvl1pPr marL="0" indent="0">
              <a:buNone/>
              <a:defRPr/>
            </a:lvl1pPr>
            <a:lvl2pPr marL="0" indent="0" algn="ctr">
              <a:buNone/>
              <a:defRPr sz="1800">
                <a:solidFill>
                  <a:srgbClr val="F7F2F2"/>
                </a:solidFill>
              </a:defRPr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/>
              <a:t>NAME</a:t>
            </a: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A472F03D-9507-0144-9FF8-519CD1456350}"/>
              </a:ext>
            </a:extLst>
          </p:cNvPr>
          <p:cNvSpPr/>
          <p:nvPr userDrawn="1"/>
        </p:nvSpPr>
        <p:spPr>
          <a:xfrm>
            <a:off x="17051355" y="5001530"/>
            <a:ext cx="5315150" cy="5837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“">
            <a:extLst>
              <a:ext uri="{FF2B5EF4-FFF2-40B4-BE49-F238E27FC236}">
                <a16:creationId xmlns:a16="http://schemas.microsoft.com/office/drawing/2014/main" id="{EAAA2730-83D1-7042-A46B-825476F446B3}"/>
              </a:ext>
            </a:extLst>
          </p:cNvPr>
          <p:cNvSpPr txBox="1"/>
          <p:nvPr userDrawn="1"/>
        </p:nvSpPr>
        <p:spPr>
          <a:xfrm>
            <a:off x="19079173" y="4439238"/>
            <a:ext cx="1259514" cy="195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5000" spc="-899">
                <a:solidFill>
                  <a:srgbClr val="9341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solidFill>
                  <a:srgbClr val="63D4C6"/>
                </a:solidFill>
              </a:rPr>
              <a:t>“ 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06C48782-664B-5043-9BA7-211EF680746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540713" y="5916814"/>
            <a:ext cx="4336434" cy="4335550"/>
          </a:xfrm>
        </p:spPr>
        <p:txBody>
          <a:bodyPr anchor="t"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F8E48E98-2672-0A46-AA0B-CED01D197C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054775" y="11139488"/>
            <a:ext cx="5308311" cy="830262"/>
          </a:xfrm>
        </p:spPr>
        <p:txBody>
          <a:bodyPr/>
          <a:lstStyle>
            <a:lvl1pPr marL="0" indent="0">
              <a:buNone/>
              <a:defRPr/>
            </a:lvl1pPr>
            <a:lvl2pPr marL="0" indent="0" algn="ctr">
              <a:buNone/>
              <a:defRPr sz="1800">
                <a:solidFill>
                  <a:srgbClr val="F7F2F2"/>
                </a:solidFill>
              </a:defRPr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/>
              <a:t>NAME</a:t>
            </a: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99A6580E-38B5-C446-9157-71D1F81F3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E30D06C5-3511-9D49-B7E6-D6129B041C9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51C79F5F-597A-3D4D-87E2-DAE796668B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18446476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608" y="11616467"/>
            <a:ext cx="2008783" cy="73168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289" y="5413829"/>
            <a:ext cx="12119918" cy="1444171"/>
          </a:xfrm>
        </p:spPr>
        <p:txBody>
          <a:bodyPr/>
          <a:lstStyle>
            <a:lvl1pPr>
              <a:defRPr sz="4000">
                <a:solidFill>
                  <a:srgbClr val="1E2134"/>
                </a:solidFill>
              </a:defRPr>
            </a:lvl1pPr>
          </a:lstStyle>
          <a:p>
            <a:r>
              <a:rPr lang="en-US" dirty="0"/>
              <a:t>Thank you</a:t>
            </a:r>
            <a:endParaRPr lang="en-BR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4A443883-667F-E443-A817-3CC5F572F7F9}"/>
              </a:ext>
            </a:extLst>
          </p:cNvPr>
          <p:cNvSpPr txBox="1">
            <a:spLocks/>
          </p:cNvSpPr>
          <p:nvPr userDrawn="1"/>
        </p:nvSpPr>
        <p:spPr>
          <a:xfrm>
            <a:off x="6097289" y="7950860"/>
            <a:ext cx="12119918" cy="77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solidFill>
                  <a:srgbClr val="1E2134"/>
                </a:solidFill>
                <a:uFillTx/>
                <a:latin typeface="Gill Sans MT" panose="020B0502020104020203" pitchFamily="34" charset="77"/>
                <a:ea typeface="+mn-ea"/>
                <a:cs typeface="+mn-cs"/>
                <a:sym typeface="Helvetica Neue Medium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3000" dirty="0"/>
              <a:t>Name</a:t>
            </a:r>
            <a:endParaRPr lang="en-BR" sz="300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727B90B-D688-5649-959E-5E6EF27DB1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3956" y="8796908"/>
            <a:ext cx="9006581" cy="83026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0" indent="0" algn="ctr">
              <a:buNone/>
              <a:defRPr sz="2200">
                <a:solidFill>
                  <a:srgbClr val="1E2134"/>
                </a:solidFill>
              </a:defRPr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/>
              <a:t>JOB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E8C5392-8929-5D4B-A111-D734127B30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3668" y="9655890"/>
            <a:ext cx="9016664" cy="83026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0" indent="0" algn="ctr">
              <a:buNone/>
              <a:defRPr sz="2200" cap="none" spc="0">
                <a:solidFill>
                  <a:srgbClr val="1E2134"/>
                </a:solidFill>
              </a:defRPr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 err="1"/>
              <a:t>email@email.org</a:t>
            </a:r>
            <a:r>
              <a:rPr lang="en-US" dirty="0"/>
              <a:t> | +000 000 000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AA27DCCB-FA42-804D-9CE6-0BE0789B987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30353" y="11055927"/>
            <a:ext cx="1852770" cy="185277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BR" dirty="0"/>
              <a:t>LOGO 1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1A457286-8253-5745-9522-47809AFDB25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4131369" y="11055927"/>
            <a:ext cx="1852770" cy="185277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BR" dirty="0"/>
              <a:t>LOGO 2</a:t>
            </a:r>
          </a:p>
        </p:txBody>
      </p:sp>
    </p:spTree>
    <p:extLst>
      <p:ext uri="{BB962C8B-B14F-4D97-AF65-F5344CB8AC3E}">
        <p14:creationId xmlns:p14="http://schemas.microsoft.com/office/powerpoint/2010/main" val="287795180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2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D4353CA0-CAD6-4E4D-B3C3-F56A8179C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609" y="11616467"/>
            <a:ext cx="2008780" cy="73168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289" y="5413829"/>
            <a:ext cx="12119918" cy="1444171"/>
          </a:xfrm>
        </p:spPr>
        <p:txBody>
          <a:bodyPr/>
          <a:lstStyle>
            <a:lvl1pPr>
              <a:defRPr sz="4000">
                <a:solidFill>
                  <a:srgbClr val="F7F2F2"/>
                </a:solidFill>
              </a:defRPr>
            </a:lvl1pPr>
          </a:lstStyle>
          <a:p>
            <a:r>
              <a:rPr lang="en-US" dirty="0"/>
              <a:t>Thank you</a:t>
            </a:r>
            <a:endParaRPr lang="en-BR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4A443883-667F-E443-A817-3CC5F572F7F9}"/>
              </a:ext>
            </a:extLst>
          </p:cNvPr>
          <p:cNvSpPr txBox="1">
            <a:spLocks/>
          </p:cNvSpPr>
          <p:nvPr userDrawn="1"/>
        </p:nvSpPr>
        <p:spPr>
          <a:xfrm>
            <a:off x="6097289" y="7950860"/>
            <a:ext cx="12119918" cy="77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solidFill>
                  <a:srgbClr val="1E2134"/>
                </a:solidFill>
                <a:uFillTx/>
                <a:latin typeface="Gill Sans MT" panose="020B0502020104020203" pitchFamily="34" charset="77"/>
                <a:ea typeface="+mn-ea"/>
                <a:cs typeface="+mn-cs"/>
                <a:sym typeface="Helvetica Neue Medium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3000" dirty="0">
                <a:solidFill>
                  <a:srgbClr val="F7F2F2"/>
                </a:solidFill>
              </a:rPr>
              <a:t>Name</a:t>
            </a:r>
            <a:endParaRPr lang="en-BR" sz="3000" dirty="0">
              <a:solidFill>
                <a:srgbClr val="F7F2F2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727B90B-D688-5649-959E-5E6EF27DB1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3956" y="8796908"/>
            <a:ext cx="9006581" cy="83026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0" indent="0" algn="ctr">
              <a:buNone/>
              <a:defRPr sz="2200">
                <a:solidFill>
                  <a:srgbClr val="F7F2F2"/>
                </a:solidFill>
              </a:defRPr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/>
              <a:t>JOB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E8C5392-8929-5D4B-A111-D734127B30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3668" y="9655890"/>
            <a:ext cx="9016664" cy="83026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0" indent="0" algn="ctr">
              <a:buNone/>
              <a:defRPr sz="2200" cap="none" spc="0">
                <a:solidFill>
                  <a:srgbClr val="F7F2F2"/>
                </a:solidFill>
              </a:defRPr>
            </a:lvl2pPr>
            <a:lvl5pPr marL="2540000" indent="0">
              <a:buNone/>
              <a:defRPr/>
            </a:lvl5pPr>
          </a:lstStyle>
          <a:p>
            <a:pPr lvl="1"/>
            <a:r>
              <a:rPr lang="en-US" dirty="0" err="1"/>
              <a:t>email@email.org</a:t>
            </a:r>
            <a:r>
              <a:rPr lang="en-US" dirty="0"/>
              <a:t> | +000 000 000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AA27DCCB-FA42-804D-9CE6-0BE0789B987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30353" y="11055927"/>
            <a:ext cx="1852770" cy="185277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7F2F2"/>
                </a:solidFill>
              </a:defRPr>
            </a:lvl1pPr>
          </a:lstStyle>
          <a:p>
            <a:r>
              <a:rPr lang="en-BR" dirty="0"/>
              <a:t>LOGO 1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1A457286-8253-5745-9522-47809AFDB25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4131369" y="11055927"/>
            <a:ext cx="1852770" cy="185277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7F2F2"/>
                </a:solidFill>
              </a:defRPr>
            </a:lvl1pPr>
          </a:lstStyle>
          <a:p>
            <a:r>
              <a:rPr lang="en-BR" dirty="0"/>
              <a:t>LOGO 2</a:t>
            </a:r>
          </a:p>
        </p:txBody>
      </p:sp>
    </p:spTree>
    <p:extLst>
      <p:ext uri="{BB962C8B-B14F-4D97-AF65-F5344CB8AC3E}">
        <p14:creationId xmlns:p14="http://schemas.microsoft.com/office/powerpoint/2010/main" val="289583540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5BDB-7FA7-6945-AF9E-7EEE09B64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D83D2-484C-704E-A405-73A2B227B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57A6-8D3A-2644-95B2-6E8B74D2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8FB84-D060-0347-AB7D-A56C743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1722-99DF-6140-992D-4AB91B1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10323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D441-D608-0648-84F9-8DC3F99C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4522-7F4F-4F46-9BE9-BFB48DDA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C0032-A7BB-4847-9276-5D1C79C1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A5CA-1677-7B46-A450-B66D0FAE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CEBE-CB25-1B4A-AFDD-B8B90BA1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9116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37EA-1C77-CF41-8DE9-7F027857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0D4E-544A-FD4D-9B5E-85BE486E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232F-8EDA-EB4D-962D-981FE7D1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8EC7-DD5B-6444-BECE-3EE54584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C1BD-BA86-CD4B-8C2C-E766E92B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69485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33A6-D6A1-5842-BAF9-C8515CF7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97EE-1E7F-2F43-B9EE-73096FC94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C9494-EABA-5645-97D5-C777512A4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1ACA6-0011-4C4D-8606-7D5FD2B1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B39E-C9F1-B047-A97E-EDE990C2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7FCF-577D-0442-91FE-31D5B059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36333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5265-8EFA-CB44-B1DE-D74644BA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3B2D8-9C6F-0646-81AA-5CB4539CD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8F4A-B0EF-4D47-A6CD-B6FAA4BA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9BC5-F34A-AF4B-A6E4-7E51F64D2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C3380-0C86-244A-AAD0-5C3D48D0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2F387-B090-9349-BAFA-C9F2D46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40D98-8F86-1845-8EBC-B79A6711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D56A8-2FAD-9844-A83E-D2D3931D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59736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E7EC-D88A-0747-8841-0E83201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A7003-D0EF-424F-8314-43F55EC4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6E0C6-323C-974C-BB7D-CF34259E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C7F9D-2DFE-B346-B306-138245C3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0837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C5072-AF4B-7841-BB6D-0EB7D60E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18184-8ED3-6B4A-AB63-C0F2A27E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0CA2-E2CE-CC4F-9EA8-D707FD13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3129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Image + Content 3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4">
            <a:extLst>
              <a:ext uri="{FF2B5EF4-FFF2-40B4-BE49-F238E27FC236}">
                <a16:creationId xmlns:a16="http://schemas.microsoft.com/office/drawing/2014/main" id="{64532AD5-7A34-1649-9659-DAEB9D85C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54026" y="377370"/>
            <a:ext cx="9177981" cy="2286000"/>
          </a:xfrm>
        </p:spPr>
        <p:txBody>
          <a:bodyPr/>
          <a:lstStyle>
            <a:lvl1pPr algn="l">
              <a:defRPr>
                <a:solidFill>
                  <a:srgbClr val="9341D4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178114A-6E22-AF42-A436-012AED1A90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4572000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87D1C8E8-89D1-424D-B85E-F087E748E7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121168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BR" dirty="0"/>
              <a:t>	</a:t>
            </a:r>
          </a:p>
          <a:p>
            <a:endParaRPr lang="en-BR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11369FB0-CA90-3D4E-8231-0C6C4D0CD6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ACB800-3D37-7244-B491-F1A67DF1229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D468A-F385-0040-BDCB-44195FFCAD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3597435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6899-B737-0A40-A970-2030CD17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9B74-A4F3-AB4F-9FCC-F157AF2F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6721B-E445-6A46-88C9-CAA966558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2E13-7AC1-7E47-B13E-4E0FBD60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0CBCD-58E1-A94A-9A31-11994359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451F7-BE36-F246-934A-3C16EBF0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45462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39CB-53F4-924F-8BF6-F2B6F64B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DDABE-214A-5748-8040-E08825D0F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DD5FB-872F-5246-95E4-1262433E1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7C92-8363-0742-B7F7-A507F1FB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E2960-9434-1F46-88CC-62C24440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AB88A-B19B-4840-8C03-A81E2DBD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9525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244E-E130-BA40-8495-B21B4756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5F2BF-9C85-DE4D-82B1-1412BF3F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6A22-C5D4-A84D-914E-6466405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7E27-D7AD-1442-8A05-BAEAEFDC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1E9A-F5C0-BF45-8092-E54F7F2C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74086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F2CE4-5D07-714E-AD72-F1159BB6D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BA870-AE78-1A42-AEB3-56C186BF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FE94-5A03-7A44-B06D-1C693F30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98D2-CD65-3645-B49C-FEC01599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BB11-3256-1C43-9428-D889EAAB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8266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Image + Content 4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4">
            <a:extLst>
              <a:ext uri="{FF2B5EF4-FFF2-40B4-BE49-F238E27FC236}">
                <a16:creationId xmlns:a16="http://schemas.microsoft.com/office/drawing/2014/main" id="{64532AD5-7A34-1649-9659-DAEB9D85C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54026" y="377370"/>
            <a:ext cx="9177981" cy="2286000"/>
          </a:xfrm>
        </p:spPr>
        <p:txBody>
          <a:bodyPr/>
          <a:lstStyle>
            <a:lvl1pPr algn="l">
              <a:defRPr>
                <a:solidFill>
                  <a:srgbClr val="7ED3C7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178114A-6E22-AF42-A436-012AED1A90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4572000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87D1C8E8-89D1-424D-B85E-F087E748E7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21168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BR" dirty="0"/>
          </a:p>
          <a:p>
            <a:endParaRPr lang="en-BR" dirty="0"/>
          </a:p>
          <a:p>
            <a:endParaRPr lang="en-BR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11369FB0-CA90-3D4E-8231-0C6C4D0CD6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3734C5-338C-0B4B-897C-8A1122ECF91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940D9-2D54-A945-8CFC-B054710E9C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758913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Image + Content 5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83407D9-0DC7-2246-A801-897A5E4EE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54026" y="377370"/>
            <a:ext cx="9177981" cy="2286000"/>
          </a:xfrm>
        </p:spPr>
        <p:txBody>
          <a:bodyPr/>
          <a:lstStyle>
            <a:lvl1pPr algn="l">
              <a:defRPr>
                <a:solidFill>
                  <a:srgbClr val="F7F2F2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B0A7F8-6F17-5944-87DB-95E92A0C6B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4572000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>
                <a:solidFill>
                  <a:srgbClr val="F7F2F2"/>
                </a:solidFill>
              </a:defRPr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8AA567C-7060-274B-AFD8-56D19D4A8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21168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BR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C31B8BB2-8C78-244E-AC66-A33AC72B6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0F0030-DC8A-1944-9754-4813A581D6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FFE25-05AE-534D-86F6-0C39929E78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59331587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Image + Content 6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83407D9-0DC7-2246-A801-897A5E4EE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54026" y="377370"/>
            <a:ext cx="9177981" cy="2286000"/>
          </a:xfrm>
        </p:spPr>
        <p:txBody>
          <a:bodyPr/>
          <a:lstStyle>
            <a:lvl1pPr algn="l">
              <a:defRPr>
                <a:solidFill>
                  <a:srgbClr val="FF7C48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B0A7F8-6F17-5944-87DB-95E92A0C6B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4572000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>
                <a:solidFill>
                  <a:srgbClr val="F7F2F2"/>
                </a:solidFill>
              </a:defRPr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8AA567C-7060-274B-AFD8-56D19D4A8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2116826"/>
          </a:xfrm>
        </p:spPr>
        <p:txBody>
          <a:bodyPr/>
          <a:lstStyle/>
          <a:p>
            <a:endParaRPr lang="en-BR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C31B8BB2-8C78-244E-AC66-A33AC72B6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D8893C-07D2-C046-B6C9-2ED56AC83E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4279C-6BA4-6F4F-B94B-4E614F9933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421939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Image + Content 7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83407D9-0DC7-2246-A801-897A5E4EE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54026" y="377370"/>
            <a:ext cx="9177981" cy="2286000"/>
          </a:xfrm>
        </p:spPr>
        <p:txBody>
          <a:bodyPr/>
          <a:lstStyle>
            <a:lvl1pPr algn="l">
              <a:defRPr>
                <a:solidFill>
                  <a:srgbClr val="9341D4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B0A7F8-6F17-5944-87DB-95E92A0C6B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4572000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>
                <a:solidFill>
                  <a:srgbClr val="F7F2F2"/>
                </a:solidFill>
              </a:defRPr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8AA567C-7060-274B-AFD8-56D19D4A8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2116826"/>
          </a:xfrm>
        </p:spPr>
        <p:txBody>
          <a:bodyPr/>
          <a:lstStyle/>
          <a:p>
            <a:endParaRPr lang="en-BR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C31B8BB2-8C78-244E-AC66-A33AC72B6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E567D7E-1920-A540-8C77-05EF1C4A58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B081259-D413-2E42-BA86-06D265CC97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99269839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Image + Content 8">
    <p:bg>
      <p:bgPr>
        <a:solidFill>
          <a:srgbClr val="1E2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83407D9-0DC7-2246-A801-897A5E4EE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54026" y="377370"/>
            <a:ext cx="9177981" cy="2286000"/>
          </a:xfrm>
        </p:spPr>
        <p:txBody>
          <a:bodyPr/>
          <a:lstStyle>
            <a:lvl1pPr algn="l">
              <a:defRPr>
                <a:solidFill>
                  <a:srgbClr val="7ED3C7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B0A7F8-6F17-5944-87DB-95E92A0C6B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54025" y="4572000"/>
            <a:ext cx="9177981" cy="7544826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>
                <a:solidFill>
                  <a:srgbClr val="F7F2F2"/>
                </a:solidFill>
              </a:defRPr>
            </a:lvl1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8AA567C-7060-274B-AFD8-56D19D4A8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2116826"/>
          </a:xfrm>
        </p:spPr>
        <p:txBody>
          <a:bodyPr/>
          <a:lstStyle/>
          <a:p>
            <a:endParaRPr lang="en-BR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C31B8BB2-8C78-244E-AC66-A33AC72B6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D10268F-5E34-2F40-806F-5B79BD2088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r>
              <a:rPr lang="en-US"/>
              <a:t>NOME DO PROJECTO</a:t>
            </a:r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857C39D-D049-9F47-98EA-0D6C8FC119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>
            <a:lvl1pPr>
              <a:defRPr>
                <a:solidFill>
                  <a:srgbClr val="F7F2F2">
                    <a:alpha val="50000"/>
                  </a:srgbClr>
                </a:solidFill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292311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2"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53092" y="12641304"/>
            <a:ext cx="913118" cy="3325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EA607C5-91F1-824B-8962-BE59E390E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7C48"/>
                </a:solidFill>
              </a:defRPr>
            </a:lvl1pPr>
          </a:lstStyle>
          <a:p>
            <a:r>
              <a:rPr lang="en-US" dirty="0"/>
              <a:t>Title text</a:t>
            </a:r>
            <a:endParaRPr lang="en-BR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B4835AD-D66D-CD43-B584-0A512B6195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02407" y="12483432"/>
            <a:ext cx="8229600" cy="730250"/>
          </a:xfrm>
        </p:spPr>
        <p:txBody>
          <a:bodyPr/>
          <a:lstStyle/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10D0500-27DB-9A49-8CDC-F5CF5E8969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2332007" y="12483432"/>
            <a:ext cx="1219200" cy="730250"/>
          </a:xfrm>
        </p:spPr>
        <p:txBody>
          <a:bodyPr/>
          <a:lstStyle/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296A2198-A59D-D04C-8145-5DA9B3488C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3321" y="3743012"/>
            <a:ext cx="21028689" cy="8015089"/>
          </a:xfrm>
        </p:spPr>
        <p:txBody>
          <a:bodyPr/>
          <a:lstStyle>
            <a:lvl1pPr marL="0" marR="0" indent="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>
                <a:solidFill>
                  <a:srgbClr val="1E2134"/>
                </a:solidFill>
              </a:defRPr>
            </a:lvl1pPr>
          </a:lstStyle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vitae </a:t>
            </a:r>
            <a:r>
              <a:rPr lang="en-US" dirty="0" err="1"/>
              <a:t>vulputate</a:t>
            </a:r>
            <a:r>
              <a:rPr lang="en-US" dirty="0"/>
              <a:t> gravida. Morbi id pulvinar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ligula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vel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sed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Aenean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eros. Sed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sollicitudin</a:t>
            </a:r>
            <a:r>
              <a:rPr lang="en-US" dirty="0"/>
              <a:t> non </a:t>
            </a:r>
            <a:r>
              <a:rPr lang="en-US" dirty="0" err="1"/>
              <a:t>nibh</a:t>
            </a:r>
            <a:r>
              <a:rPr lang="en-US" dirty="0"/>
              <a:t> vel,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</a:t>
            </a:r>
          </a:p>
          <a:p>
            <a:pPr marL="457200" marR="0" lvl="0" indent="-4572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14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7737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r>
              <a:rPr lang="en-US"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A8B05E6-A043-D942-BD3E-BB42E961D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332007" y="12483432"/>
            <a:ext cx="1219200" cy="730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800" b="0">
                <a:ln>
                  <a:noFill/>
                </a:ln>
                <a:solidFill>
                  <a:srgbClr val="1E2134">
                    <a:alpha val="50000"/>
                  </a:srgbClr>
                </a:solidFill>
                <a:latin typeface="Gill Sans MT" panose="020B0502020104020203" pitchFamily="34" charset="77"/>
              </a:defRPr>
            </a:lvl1pPr>
          </a:lstStyle>
          <a:p>
            <a:fld id="{70C688E1-6D30-8F4A-A180-57AE118A1AB9}" type="slidenum">
              <a:rPr lang="en-BR" smtClean="0"/>
              <a:pPr/>
              <a:t>‹nº›</a:t>
            </a:fld>
            <a:endParaRPr lang="en-BR" dirty="0"/>
          </a:p>
        </p:txBody>
      </p:sp>
      <p:sp>
        <p:nvSpPr>
          <p:cNvPr id="20" name="Footer Placeholder 16">
            <a:extLst>
              <a:ext uri="{FF2B5EF4-FFF2-40B4-BE49-F238E27FC236}">
                <a16:creationId xmlns:a16="http://schemas.microsoft.com/office/drawing/2014/main" id="{9B40A448-9DC8-794D-9007-1B5F1A14A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02407" y="12483432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 spc="3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>
                <a:solidFill>
                  <a:sysClr val="windowText" lastClr="000000">
                    <a:alpha val="40000"/>
                  </a:sysClr>
                </a:solidFill>
              </a:rPr>
              <a:t>NOME DO PROJECTO</a:t>
            </a:r>
            <a:endParaRPr lang="en-US" dirty="0">
              <a:solidFill>
                <a:sysClr val="windowText" lastClr="000000">
                  <a:alpha val="40000"/>
                </a:sys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9" r:id="rId2"/>
    <p:sldLayoutId id="2147483663" r:id="rId3"/>
    <p:sldLayoutId id="2147483668" r:id="rId4"/>
    <p:sldLayoutId id="2147483664" r:id="rId5"/>
    <p:sldLayoutId id="2147483665" r:id="rId6"/>
    <p:sldLayoutId id="2147483666" r:id="rId7"/>
    <p:sldLayoutId id="2147483667" r:id="rId8"/>
    <p:sldLayoutId id="2147483672" r:id="rId9"/>
    <p:sldLayoutId id="2147483670" r:id="rId10"/>
    <p:sldLayoutId id="2147483673" r:id="rId11"/>
    <p:sldLayoutId id="2147483675" r:id="rId12"/>
    <p:sldLayoutId id="2147483676" r:id="rId13"/>
    <p:sldLayoutId id="2147483671" r:id="rId14"/>
    <p:sldLayoutId id="2147483674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 spd="med"/>
  <p:hf hd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1" i="0" u="none" strike="noStrike" cap="none" spc="0" baseline="0">
          <a:solidFill>
            <a:srgbClr val="1E2134"/>
          </a:solidFill>
          <a:uFillTx/>
          <a:latin typeface="Gill Sans MT" panose="020B0502020104020203" pitchFamily="34" charset="77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57200" marR="0" indent="-4572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3000" b="0" i="0" u="none" strike="noStrike" cap="none" spc="0" baseline="0">
          <a:solidFill>
            <a:srgbClr val="1E2134"/>
          </a:solidFill>
          <a:uFillTx/>
          <a:latin typeface="Gill Sans MT" panose="020B0502020104020203" pitchFamily="34" charset="77"/>
          <a:ea typeface="Helvetica Neue"/>
          <a:cs typeface="Helvetica Neue"/>
          <a:sym typeface="Helvetica Neue"/>
        </a:defRPr>
      </a:lvl1pPr>
      <a:lvl2pPr marL="457200" marR="0" indent="-4572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3000" b="0" i="0" u="none" strike="noStrike" kern="1200" cap="all" spc="1000" baseline="0">
          <a:solidFill>
            <a:srgbClr val="1E2134"/>
          </a:solidFill>
          <a:uFillTx/>
          <a:latin typeface="Gill Sans MT" panose="020B0502020104020203" pitchFamily="34" charset="77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000" b="0" i="0" u="none" strike="noStrike" cap="none" spc="0" baseline="0">
          <a:solidFill>
            <a:srgbClr val="1E2134"/>
          </a:solidFill>
          <a:uFillTx/>
          <a:latin typeface="Gill Sans MT" panose="020B0502020104020203" pitchFamily="34" charset="77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000" b="0" i="0" u="none" strike="noStrike" cap="none" spc="0" baseline="0">
          <a:solidFill>
            <a:srgbClr val="1E2134"/>
          </a:solidFill>
          <a:uFillTx/>
          <a:latin typeface="Gill Sans MT" panose="020B0502020104020203" pitchFamily="34" charset="77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000" b="0" i="0" u="none" strike="noStrike" cap="none" spc="0" baseline="0">
          <a:solidFill>
            <a:srgbClr val="1E2134"/>
          </a:solidFill>
          <a:uFillTx/>
          <a:latin typeface="Gill Sans MT" panose="020B0502020104020203" pitchFamily="34" charset="77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5C84A-EDEE-024B-A755-85089D8C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E22B-090C-2342-956C-2C7FD1BF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AD4D-6113-6243-BAAF-6E621E1DD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9355-2A10-7C42-807C-87CC40A44FDD}" type="datetimeFigureOut">
              <a:rPr lang="en-BR" smtClean="0"/>
              <a:t>03/11/2022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1FA4-A193-5F4A-ABAF-657A3F29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D168-35D8-1F4B-A44B-826315EF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8EF9-19DC-5B44-9359-D01CCC1D1CC8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7687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FDC-98A3-6C47-BB12-6727CAE8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028" y="6311900"/>
            <a:ext cx="19230522" cy="1741853"/>
          </a:xfrm>
        </p:spPr>
        <p:txBody>
          <a:bodyPr/>
          <a:lstStyle/>
          <a:p>
            <a:r>
              <a:rPr lang="en-US" sz="8800" dirty="0"/>
              <a:t>REALIZA: The FNM component</a:t>
            </a:r>
            <a:endParaRPr lang="en-BR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0E2E-1862-A343-B1DB-0AB1F546E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2028" y="8645402"/>
            <a:ext cx="16963572" cy="1109662"/>
          </a:xfrm>
        </p:spPr>
        <p:txBody>
          <a:bodyPr/>
          <a:lstStyle/>
          <a:p>
            <a:pPr marL="0" indent="0">
              <a:buNone/>
            </a:pPr>
            <a:r>
              <a:rPr lang="en-US" spc="600" dirty="0">
                <a:solidFill>
                  <a:srgbClr val="F7F2F2"/>
                </a:solidFill>
              </a:rPr>
              <a:t>February 2022</a:t>
            </a:r>
            <a:endParaRPr lang="en-BR" spc="600" dirty="0">
              <a:solidFill>
                <a:srgbClr val="F7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386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De </a:t>
            </a:r>
            <a:r>
              <a:rPr lang="en-US" sz="6600" dirty="0" err="1">
                <a:solidFill>
                  <a:srgbClr val="63D4C6"/>
                </a:solidFill>
              </a:rPr>
              <a:t>mulher</a:t>
            </a:r>
            <a:r>
              <a:rPr lang="en-US" sz="6600" dirty="0">
                <a:solidFill>
                  <a:srgbClr val="63D4C6"/>
                </a:solidFill>
              </a:rPr>
              <a:t> para </a:t>
            </a:r>
            <a:r>
              <a:rPr lang="en-US" sz="6600" dirty="0" err="1">
                <a:solidFill>
                  <a:srgbClr val="63D4C6"/>
                </a:solidFill>
              </a:rPr>
              <a:t>mulher</a:t>
            </a:r>
            <a:r>
              <a:rPr lang="en-US" sz="6600" dirty="0">
                <a:solidFill>
                  <a:srgbClr val="63D4C6"/>
                </a:solidFill>
              </a:rPr>
              <a:t>: </a:t>
            </a:r>
            <a:r>
              <a:rPr lang="en-US" sz="6600" dirty="0" err="1">
                <a:solidFill>
                  <a:srgbClr val="63D4C6"/>
                </a:solidFill>
              </a:rPr>
              <a:t>conecta</a:t>
            </a:r>
            <a:r>
              <a:rPr lang="en-US" sz="6600" dirty="0">
                <a:solidFill>
                  <a:srgbClr val="63D4C6"/>
                </a:solidFill>
              </a:rPr>
              <a:t>!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educação</a:t>
            </a:r>
            <a:endParaRPr lang="en-US" sz="6600" dirty="0">
              <a:solidFill>
                <a:srgbClr val="E98D4C"/>
              </a:solidFill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10868"/>
              </p:ext>
            </p:extLst>
          </p:nvPr>
        </p:nvGraphicFramePr>
        <p:xfrm>
          <a:off x="0" y="1616824"/>
          <a:ext cx="24383999" cy="5379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educação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Creche</a:t>
                      </a: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Personal trainer</a:t>
                      </a: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explicação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???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373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74128"/>
              </p:ext>
            </p:extLst>
          </p:nvPr>
        </p:nvGraphicFramePr>
        <p:xfrm>
          <a:off x="0" y="1519534"/>
          <a:ext cx="24384003" cy="12196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9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30927265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3037098382"/>
                    </a:ext>
                  </a:extLst>
                </a:gridCol>
              </a:tblGrid>
              <a:tr h="1499565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Objectivos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empreendedoras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10696901">
                <a:tc>
                  <a:txBody>
                    <a:bodyPr/>
                    <a:lstStyle/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 virtual em que experts irão falar sobre um tema com o qual trabalham e, se pertinente, irão apresentar seus produtos e serviços, incluindo seus benefícios e vantagens às participantes.  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pt-BR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 encontros ser</a:t>
                      </a: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ão temáticos e focados em áreas importantes para o desenvolvimento de negócios. </a:t>
                      </a: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Prover conhecimentos que irão aumentar o acesso às oportunidades para o negócio. 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Conectar</a:t>
                      </a: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as empreendedoras às empresas,  serviços,  produtos e processos que irão apoiar no desenvolvimento dos seus negócios. 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Dar a conhecer as participantes produtos e serviços em condições especiais disponíveis para para desenvolvimento de  PME’ s femininas e os requisitos/condições para acessá-los, vantagens e desvantagens.</a:t>
                      </a: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4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Aprender sobre os temas de </a:t>
                      </a:r>
                      <a:r>
                        <a:rPr lang="pt-BR" sz="24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procurement</a:t>
                      </a: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; finanças; vendas, marketing, serviços legais; e recursos humanos.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 de adquirir ou acessar produtos e serviços em condições especiais para os seus negócios.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Obter informações sobre produtos e serviços disponíveis no mercado moçambicano que podem melhorar a gestão das PMEs e/ou prepará-las para acessarem novas oportunidades de mercado ou de finanças de acordo com as suas necessidades.</a:t>
                      </a:r>
                      <a:endParaRPr lang="en-US" sz="24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Apresentação dos seus produtos/serviços a um grupo diversificado de clientes que está interessado em melhorar a gestão da sua empresa na sua área de atuação.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Potencial oportunidade de venda dos seus produtos/serviços. </a:t>
                      </a: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4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 encontros serão virtuais em uma plataforma digital ainda por definir.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 encontro terá três oradores: 1 de Maputo, 1 de Beira e 1 de Nampula, salvo quando as instituições parceiras tiverem sucursais nas 3 cidades. </a:t>
                      </a: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4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</a:t>
                      </a:r>
                      <a:r>
                        <a:rPr lang="pt-BR" sz="24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rocurement</a:t>
                      </a: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;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Finanças;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Vendas,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Marketing,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 legais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Recursos Humanos</a:t>
                      </a: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Novas tecnologias para negócios</a:t>
                      </a:r>
                      <a:endParaRPr lang="en-US" sz="24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Apresentação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PPT da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Pontos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chave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sobre 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 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aprimoramento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conhecimento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pode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melhorar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PME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Resumo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Descrição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dos produtos/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/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(se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houverem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  <a:p>
                      <a:pPr marL="342900" marR="0" lvl="0" indent="-3429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Brochura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‘Take-away’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enviada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após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Pontos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chave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478" y="0"/>
            <a:ext cx="21005800" cy="1143837"/>
          </a:xfrm>
        </p:spPr>
        <p:txBody>
          <a:bodyPr/>
          <a:lstStyle/>
          <a:p>
            <a:r>
              <a:rPr lang="en-US" sz="9600" dirty="0">
                <a:solidFill>
                  <a:srgbClr val="63D4C6"/>
                </a:solidFill>
              </a:rPr>
              <a:t>Workshops </a:t>
            </a:r>
            <a:r>
              <a:rPr lang="en-US" sz="9600" dirty="0" err="1">
                <a:solidFill>
                  <a:srgbClr val="63D4C6"/>
                </a:solidFill>
              </a:rPr>
              <a:t>temáticos</a:t>
            </a:r>
            <a:endParaRPr lang="en-US" sz="9600" dirty="0">
              <a:solidFill>
                <a:srgbClr val="63D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573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7200" dirty="0">
                <a:solidFill>
                  <a:srgbClr val="63D4C6"/>
                </a:solidFill>
              </a:rPr>
              <a:t>Workshops </a:t>
            </a:r>
            <a:r>
              <a:rPr lang="en-US" sz="7200" dirty="0" err="1">
                <a:solidFill>
                  <a:srgbClr val="63D4C6"/>
                </a:solidFill>
              </a:rPr>
              <a:t>temáticos</a:t>
            </a:r>
            <a:r>
              <a:rPr lang="en-US" sz="7200" dirty="0">
                <a:solidFill>
                  <a:srgbClr val="63D4C6"/>
                </a:solidFill>
              </a:rPr>
              <a:t> </a:t>
            </a:r>
            <a:r>
              <a:rPr lang="en-US" sz="7200" dirty="0">
                <a:solidFill>
                  <a:srgbClr val="E98D4C"/>
                </a:solidFill>
              </a:rPr>
              <a:t>Vendas e Marketing digital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92858"/>
              </p:ext>
            </p:extLst>
          </p:nvPr>
        </p:nvGraphicFramePr>
        <p:xfrm>
          <a:off x="0" y="1616824"/>
          <a:ext cx="24450262" cy="12131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90555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76301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949312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tema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253496">
                <a:tc rowSpan="13">
                  <a:txBody>
                    <a:bodyPr/>
                    <a:lstStyle/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Este tema contempla: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PT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Criação e desenvolvimento de websites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MKT digital para PMEs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Design gráfico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Publicidade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Alojamento de websites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Cabeamento estruturado 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Soluções de voz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</a:t>
                      </a: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considerando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vamos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1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palestrante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precisamos de 18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ideal seria que um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topasse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mais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palestra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longo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termos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muitos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ser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apresentado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pelo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qual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conhecimento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vai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ensinar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Mattilo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958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IT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Nampula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xxx</a:t>
                      </a:r>
                    </a:p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28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D’Franco-</a:t>
                      </a:r>
                      <a:r>
                        <a:rPr lang="pt-BR" sz="24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Markething</a:t>
                      </a:r>
                      <a:r>
                        <a:rPr lang="pt-BR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e Serviços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Beira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5045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58865"/>
                  </a:ext>
                </a:extLst>
              </a:tr>
              <a:tr h="528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13015"/>
                  </a:ext>
                </a:extLst>
              </a:tr>
              <a:tr h="892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8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1414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7200" dirty="0">
                <a:solidFill>
                  <a:srgbClr val="63D4C6"/>
                </a:solidFill>
              </a:rPr>
              <a:t>Workshops </a:t>
            </a:r>
            <a:r>
              <a:rPr lang="en-US" sz="7200" dirty="0" err="1">
                <a:solidFill>
                  <a:srgbClr val="63D4C6"/>
                </a:solidFill>
              </a:rPr>
              <a:t>temáticos</a:t>
            </a:r>
            <a:r>
              <a:rPr lang="en-US" sz="7200" dirty="0">
                <a:solidFill>
                  <a:srgbClr val="63D4C6"/>
                </a:solidFill>
              </a:rPr>
              <a:t> </a:t>
            </a:r>
            <a:r>
              <a:rPr lang="en-US" sz="7200" dirty="0" err="1">
                <a:solidFill>
                  <a:srgbClr val="E98D4C"/>
                </a:solidFill>
              </a:rPr>
              <a:t>Contabilidade</a:t>
            </a:r>
            <a:endParaRPr lang="en-US" sz="7200" dirty="0">
              <a:solidFill>
                <a:srgbClr val="E98D4C"/>
              </a:solidFill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39667"/>
              </p:ext>
            </p:extLst>
          </p:nvPr>
        </p:nvGraphicFramePr>
        <p:xfrm>
          <a:off x="0" y="1616824"/>
          <a:ext cx="24450262" cy="1212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87353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tema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267550">
                <a:tc rowSpan="13">
                  <a:txBody>
                    <a:bodyPr/>
                    <a:lstStyle/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Este tema contempla: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PT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Pontos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chave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sobre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contabilidade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empresarial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Pontos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chave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sobre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Processos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RH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Tramitação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documentação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Principais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documentos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solicitados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pedir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crédito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bancário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</a:t>
                      </a: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considerando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vamos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1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palestrante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precisamos de 18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ser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apresentado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pelo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qual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conhecimento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vai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ensinar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876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ARQUIV </a:t>
                      </a:r>
                      <a:r>
                        <a:rPr lang="en-US" sz="2600" dirty="0" err="1"/>
                        <a:t>Consultoria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920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238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504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5886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13015"/>
                  </a:ext>
                </a:extLst>
              </a:tr>
              <a:tr h="857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8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1641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Workshops </a:t>
            </a:r>
            <a:r>
              <a:rPr lang="en-US" sz="6000" dirty="0" err="1">
                <a:solidFill>
                  <a:srgbClr val="63D4C6"/>
                </a:solidFill>
              </a:rPr>
              <a:t>temáticos</a:t>
            </a:r>
            <a:r>
              <a:rPr lang="en-US" sz="6000" dirty="0">
                <a:solidFill>
                  <a:srgbClr val="63D4C6"/>
                </a:solidFill>
              </a:rPr>
              <a:t> </a:t>
            </a:r>
            <a:r>
              <a:rPr lang="en-US" sz="6000" dirty="0" err="1">
                <a:solidFill>
                  <a:srgbClr val="E98D4C"/>
                </a:solidFill>
              </a:rPr>
              <a:t>Legalização</a:t>
            </a:r>
            <a:r>
              <a:rPr lang="en-US" sz="6000" dirty="0">
                <a:solidFill>
                  <a:srgbClr val="E98D4C"/>
                </a:solidFill>
              </a:rPr>
              <a:t> e </a:t>
            </a:r>
            <a:r>
              <a:rPr lang="en-US" sz="6000" dirty="0" err="1">
                <a:solidFill>
                  <a:srgbClr val="E98D4C"/>
                </a:solidFill>
              </a:rPr>
              <a:t>formalização</a:t>
            </a:r>
            <a:r>
              <a:rPr lang="en-US" sz="6000" dirty="0">
                <a:solidFill>
                  <a:srgbClr val="E98D4C"/>
                </a:solidFill>
              </a:rPr>
              <a:t> de </a:t>
            </a:r>
            <a:r>
              <a:rPr lang="en-US" sz="6000" dirty="0" err="1">
                <a:solidFill>
                  <a:srgbClr val="E98D4C"/>
                </a:solidFill>
              </a:rPr>
              <a:t>empresas</a:t>
            </a:r>
            <a:endParaRPr lang="en-US" sz="6000" dirty="0">
              <a:solidFill>
                <a:srgbClr val="E98D4C"/>
              </a:solidFill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57920"/>
              </p:ext>
            </p:extLst>
          </p:nvPr>
        </p:nvGraphicFramePr>
        <p:xfrm>
          <a:off x="0" y="1616824"/>
          <a:ext cx="24384002" cy="1212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398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2012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2013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2013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2012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87353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tema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267550">
                <a:tc rowSpan="13">
                  <a:txBody>
                    <a:bodyPr/>
                    <a:lstStyle/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Este tema contempla: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PT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Passos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formalização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empresarial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Questões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legais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PMEs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</a:t>
                      </a:r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considerando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vamos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1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palestrante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precisamos de 18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ser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apresentado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pelo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qual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conhecimento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vai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ensinar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876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ARQUIV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Consultoria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920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238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504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5886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13015"/>
                  </a:ext>
                </a:extLst>
              </a:tr>
              <a:tr h="857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8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2711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Workshops </a:t>
            </a:r>
            <a:r>
              <a:rPr lang="en-US" sz="6000" dirty="0" err="1">
                <a:solidFill>
                  <a:srgbClr val="63D4C6"/>
                </a:solidFill>
              </a:rPr>
              <a:t>temáticos</a:t>
            </a:r>
            <a:r>
              <a:rPr lang="en-US" sz="6000" dirty="0">
                <a:solidFill>
                  <a:srgbClr val="63D4C6"/>
                </a:solidFill>
              </a:rPr>
              <a:t> </a:t>
            </a:r>
            <a:r>
              <a:rPr lang="en-US" sz="6000" dirty="0">
                <a:solidFill>
                  <a:srgbClr val="E98D4C"/>
                </a:solidFill>
              </a:rPr>
              <a:t>Procurement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50692"/>
              </p:ext>
            </p:extLst>
          </p:nvPr>
        </p:nvGraphicFramePr>
        <p:xfrm>
          <a:off x="0" y="1616824"/>
          <a:ext cx="24384002" cy="12120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398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2012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2013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2013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2012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87353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tema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267550">
                <a:tc rowSpan="9">
                  <a:txBody>
                    <a:bodyPr/>
                    <a:lstStyle/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Este tema contempla: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PT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Passos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melhor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acessar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sistemas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procurement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disponíveis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Apoio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melhor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acessar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processos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procurement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específicas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???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considerando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vamos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1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palestrante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precisamos de 18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ser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apresentado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pelo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qual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conhecimento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vai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ensinar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876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Moz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Aqui precisamos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com elas se elas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poderiam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6 webinars ou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encontrar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outras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pessoas.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920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238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3639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Workshops </a:t>
            </a:r>
            <a:r>
              <a:rPr lang="en-US" sz="6000" dirty="0" err="1">
                <a:solidFill>
                  <a:srgbClr val="63D4C6"/>
                </a:solidFill>
              </a:rPr>
              <a:t>temáticos</a:t>
            </a:r>
            <a:r>
              <a:rPr lang="en-US" sz="6000" dirty="0">
                <a:solidFill>
                  <a:srgbClr val="63D4C6"/>
                </a:solidFill>
              </a:rPr>
              <a:t> </a:t>
            </a:r>
            <a:r>
              <a:rPr lang="en-US" sz="6000" dirty="0" err="1">
                <a:solidFill>
                  <a:srgbClr val="E98D4C"/>
                </a:solidFill>
              </a:rPr>
              <a:t>Associativismo</a:t>
            </a:r>
            <a:endParaRPr lang="en-US" sz="6000" dirty="0">
              <a:solidFill>
                <a:srgbClr val="E98D4C"/>
              </a:solidFill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4208"/>
              </p:ext>
            </p:extLst>
          </p:nvPr>
        </p:nvGraphicFramePr>
        <p:xfrm>
          <a:off x="0" y="1616824"/>
          <a:ext cx="24384002" cy="10163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398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2012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2013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2013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2012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87353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tema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267550">
                <a:tc rowSpan="9">
                  <a:txBody>
                    <a:bodyPr/>
                    <a:lstStyle/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Este tema contempla: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PT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Vantagens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desvantagens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pertencer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rede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moçambique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Requisitos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PME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pertencer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rede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produtos para PMEs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femininas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redes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existentes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Moçambique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considerando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vamos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1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palestrante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precisamos de 18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ser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apresentado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pelo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qual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conhecimento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vai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ensinar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876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sz="1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sz="1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sz="1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920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Camera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Comércio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Moçambique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Todo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país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1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285750" marR="0" indent="-28575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1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285750" marR="0" indent="-28575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1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  <a:endParaRPr lang="en-US" sz="18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238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817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Workshops </a:t>
            </a:r>
            <a:r>
              <a:rPr lang="en-US" sz="6000" dirty="0" err="1">
                <a:solidFill>
                  <a:srgbClr val="63D4C6"/>
                </a:solidFill>
              </a:rPr>
              <a:t>temáticos</a:t>
            </a:r>
            <a:r>
              <a:rPr lang="en-US" sz="6000" dirty="0">
                <a:solidFill>
                  <a:srgbClr val="63D4C6"/>
                </a:solidFill>
              </a:rPr>
              <a:t> </a:t>
            </a:r>
            <a:r>
              <a:rPr lang="en-US" sz="6000" dirty="0" err="1">
                <a:solidFill>
                  <a:srgbClr val="E98D4C"/>
                </a:solidFill>
              </a:rPr>
              <a:t>Recursos</a:t>
            </a:r>
            <a:r>
              <a:rPr lang="en-US" sz="6000" dirty="0">
                <a:solidFill>
                  <a:srgbClr val="E98D4C"/>
                </a:solidFill>
              </a:rPr>
              <a:t> Humanos 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5326"/>
              </p:ext>
            </p:extLst>
          </p:nvPr>
        </p:nvGraphicFramePr>
        <p:xfrm>
          <a:off x="0" y="1616824"/>
          <a:ext cx="24384002" cy="974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398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7398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2012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2013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2013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2012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87353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tema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267550">
                <a:tc rowSpan="9">
                  <a:txBody>
                    <a:bodyPr/>
                    <a:lstStyle/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Este tema contempla: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PT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considerando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vamos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1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palestrante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precisamos de 18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ser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apresentado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pelo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qual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conhecimento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vai </a:t>
                      </a:r>
                      <a:r>
                        <a:rPr lang="en-US" sz="1600" b="1" i="1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ensinar</a:t>
                      </a:r>
                      <a:r>
                        <a:rPr lang="en-US" sz="1600" b="1" i="1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876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RHD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Consultoria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Maputo, Beira e Nampula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920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238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50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6163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38337"/>
              </p:ext>
            </p:extLst>
          </p:nvPr>
        </p:nvGraphicFramePr>
        <p:xfrm>
          <a:off x="0" y="1874520"/>
          <a:ext cx="24384000" cy="1184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9272655"/>
                    </a:ext>
                  </a:extLst>
                </a:gridCol>
              </a:tblGrid>
              <a:tr h="1923298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lang="en-US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Objectivos</a:t>
                      </a:r>
                      <a:endParaRPr lang="en-US" sz="36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empreendedoras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32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parceiras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32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9918182">
                <a:tc>
                  <a:txBody>
                    <a:bodyPr/>
                    <a:lstStyle/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 presencial que contará com a presença de instituições financeiras locais para que possam apresentar seus produtos financeiros, tirar dúvidas e compartilhar </a:t>
                      </a:r>
                      <a:r>
                        <a:rPr lang="pt-BR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com as participantes do Realiza. 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Durante a feira, representantes das instituições financeiras estarão disponíveis para apresentarem suas instituições, seus produtos e seus serviços. As participantes poderão circular pela feira e decidirão com quem desejam falar. 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Prover acesso </a:t>
                      </a:r>
                      <a:r>
                        <a:rPr lang="pt-BR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directo</a:t>
                      </a:r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às oportunidades financeiras pertinentes para as participantes e aos pontos de contacto que poderão facilitar o acesso.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Apresentar produtos financeiros específicos para </a:t>
                      </a:r>
                      <a:r>
                        <a:rPr lang="pt-BR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PMEs</a:t>
                      </a:r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mulheres empresárias.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Clarificar dúvidas sobre os procedimentos para acesso aos produtos financeiros. 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 informar sobre produtos/financeiros relacionados que podem apoiá-las na expansão de seus negócios. 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Conhecer produtos disponíveis para poupanças e acesso a créditos para PMEs.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Apresentar suas instituições e seus produtos/serviços a um número diversificado de empresárias e de potenciais clientes.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 presencial com duração de 4 horas para até 80 pessoas participantes.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 cidade receberá duas feiras bancárias para cada grupo (SGR e SGR+FNM).  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Material de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divulgação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financeiras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Resumo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Descrição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dos produtos/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/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(se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houverem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  <a:p>
                      <a:pPr marL="342900" marR="0" lvl="0" indent="-3429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Brochura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acompanhar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Descrição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presentes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54" y="199506"/>
            <a:ext cx="21005800" cy="1167080"/>
          </a:xfrm>
        </p:spPr>
        <p:txBody>
          <a:bodyPr/>
          <a:lstStyle/>
          <a:p>
            <a:r>
              <a:rPr lang="en-US" sz="9600" dirty="0">
                <a:solidFill>
                  <a:srgbClr val="63D4C6"/>
                </a:solidFill>
              </a:rPr>
              <a:t>Feira </a:t>
            </a:r>
            <a:r>
              <a:rPr lang="en-US" sz="9600" dirty="0" err="1">
                <a:solidFill>
                  <a:srgbClr val="63D4C6"/>
                </a:solidFill>
              </a:rPr>
              <a:t>Financeira</a:t>
            </a:r>
            <a:endParaRPr lang="en-US" sz="9600" dirty="0">
              <a:solidFill>
                <a:srgbClr val="63D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655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Feira </a:t>
            </a:r>
            <a:r>
              <a:rPr lang="en-US" sz="6000" dirty="0" err="1">
                <a:solidFill>
                  <a:srgbClr val="63D4C6"/>
                </a:solidFill>
              </a:rPr>
              <a:t>Financeira</a:t>
            </a:r>
            <a:r>
              <a:rPr lang="en-US" sz="6000" dirty="0">
                <a:solidFill>
                  <a:srgbClr val="63D4C6"/>
                </a:solidFill>
              </a:rPr>
              <a:t> </a:t>
            </a:r>
            <a:r>
              <a:rPr lang="en-US" sz="6000" dirty="0">
                <a:solidFill>
                  <a:srgbClr val="E98D4C"/>
                </a:solidFill>
              </a:rPr>
              <a:t>Maputo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0955"/>
              </p:ext>
            </p:extLst>
          </p:nvPr>
        </p:nvGraphicFramePr>
        <p:xfrm>
          <a:off x="0" y="1616825"/>
          <a:ext cx="24384000" cy="120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23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540723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540723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4081143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4081143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2328279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nesta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localidade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840865"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4 (2 FNM e 2 SGR+FNM)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8 no total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4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bancárias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microfinanceiras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seguradoras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Mais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algum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sector? 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1089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1144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539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206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5442037-47DD-4E4D-AEA1-876BEFDF7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77106"/>
              </p:ext>
            </p:extLst>
          </p:nvPr>
        </p:nvGraphicFramePr>
        <p:xfrm>
          <a:off x="0" y="890264"/>
          <a:ext cx="24383998" cy="1308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371">
                  <a:extLst>
                    <a:ext uri="{9D8B030D-6E8A-4147-A177-3AD203B41FA5}">
                      <a16:colId xmlns:a16="http://schemas.microsoft.com/office/drawing/2014/main" val="861717790"/>
                    </a:ext>
                  </a:extLst>
                </a:gridCol>
                <a:gridCol w="3046245">
                  <a:extLst>
                    <a:ext uri="{9D8B030D-6E8A-4147-A177-3AD203B41FA5}">
                      <a16:colId xmlns:a16="http://schemas.microsoft.com/office/drawing/2014/main" val="506075826"/>
                    </a:ext>
                  </a:extLst>
                </a:gridCol>
                <a:gridCol w="3046245">
                  <a:extLst>
                    <a:ext uri="{9D8B030D-6E8A-4147-A177-3AD203B41FA5}">
                      <a16:colId xmlns:a16="http://schemas.microsoft.com/office/drawing/2014/main" val="4261620261"/>
                    </a:ext>
                  </a:extLst>
                </a:gridCol>
                <a:gridCol w="3046245">
                  <a:extLst>
                    <a:ext uri="{9D8B030D-6E8A-4147-A177-3AD203B41FA5}">
                      <a16:colId xmlns:a16="http://schemas.microsoft.com/office/drawing/2014/main" val="1091611482"/>
                    </a:ext>
                  </a:extLst>
                </a:gridCol>
                <a:gridCol w="4141209">
                  <a:extLst>
                    <a:ext uri="{9D8B030D-6E8A-4147-A177-3AD203B41FA5}">
                      <a16:colId xmlns:a16="http://schemas.microsoft.com/office/drawing/2014/main" val="1137329590"/>
                    </a:ext>
                  </a:extLst>
                </a:gridCol>
                <a:gridCol w="8380683">
                  <a:extLst>
                    <a:ext uri="{9D8B030D-6E8A-4147-A177-3AD203B41FA5}">
                      <a16:colId xmlns:a16="http://schemas.microsoft.com/office/drawing/2014/main" val="1096442646"/>
                    </a:ext>
                  </a:extLst>
                </a:gridCol>
              </a:tblGrid>
              <a:tr h="1338227">
                <a:tc>
                  <a:txBody>
                    <a:bodyPr/>
                    <a:lstStyle/>
                    <a:p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Actividade</a:t>
                      </a:r>
                      <a:endParaRPr lang="en-US" sz="2600" b="1" dirty="0">
                        <a:solidFill>
                          <a:srgbClr val="63D4C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Horas 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totais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disponíveis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 por 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participante</a:t>
                      </a:r>
                      <a:endParaRPr lang="en-US" sz="2600" b="1" dirty="0">
                        <a:solidFill>
                          <a:srgbClr val="63D4C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Horas </a:t>
                      </a:r>
                    </a:p>
                    <a:p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obrigatórias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 por 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participante</a:t>
                      </a:r>
                      <a:endParaRPr lang="en-US" sz="2600" b="1" dirty="0">
                        <a:solidFill>
                          <a:srgbClr val="63D4C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Numero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obrigatórias</a:t>
                      </a:r>
                      <a:endParaRPr lang="en-US" sz="2600" b="1" dirty="0">
                        <a:solidFill>
                          <a:srgbClr val="63D4C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Formato</a:t>
                      </a:r>
                      <a:endParaRPr lang="en-US" sz="2600" b="1" dirty="0">
                        <a:solidFill>
                          <a:srgbClr val="63D4C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Número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/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eventos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/</a:t>
                      </a:r>
                      <a:r>
                        <a:rPr lang="en-US" sz="2600" b="1" dirty="0" err="1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atendimentos</a:t>
                      </a:r>
                      <a:r>
                        <a:rPr lang="en-US" sz="2600" b="1" dirty="0">
                          <a:solidFill>
                            <a:srgbClr val="63D4C6"/>
                          </a:solidFill>
                          <a:latin typeface="Gill Sans MT" panose="020B0502020104020203" pitchFamily="34" charset="0"/>
                        </a:rPr>
                        <a:t> no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49936"/>
                  </a:ext>
                </a:extLst>
              </a:tr>
              <a:tr h="16376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Sessão</a:t>
                      </a:r>
                      <a:r>
                        <a:rPr lang="en-US" sz="2400" b="1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Inaugural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Presencial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Em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grupo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(FNM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separado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de FNM+SGR),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cidade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facilitadora</a:t>
                      </a:r>
                      <a:endParaRPr lang="en-US" sz="2100" dirty="0">
                        <a:solidFill>
                          <a:srgbClr val="F7F2F2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Maputo: 8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eventos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; 4 SGR+FNM, 4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Beira: 4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eventos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: 2 SGR+FNM, 2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Nampula: 4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eventos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: 2 SGR+FNM, 2 FNM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81083"/>
                  </a:ext>
                </a:extLst>
              </a:tr>
              <a:tr h="1070581"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mulher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mulher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Conecta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indent="-5715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Virtual, </a:t>
                      </a:r>
                    </a:p>
                    <a:p>
                      <a:pPr marL="571500" marR="0" indent="-5715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grupo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</a:p>
                    <a:p>
                      <a:pPr marL="571500" marR="0" indent="-5715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Por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36, 6 por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sector: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estética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entretenimento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geral,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educação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53618"/>
                  </a:ext>
                </a:extLst>
              </a:tr>
              <a:tr h="1070581"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Workshops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temáticos</a:t>
                      </a:r>
                      <a:endParaRPr lang="en-US" sz="2400" b="1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indent="-5715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Virtual, </a:t>
                      </a:r>
                    </a:p>
                    <a:p>
                      <a:pPr marL="571500" marR="0" indent="-5715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grupo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</a:p>
                    <a:p>
                      <a:pPr marL="571500" marR="0" indent="-5715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Por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endParaRPr lang="en-US" sz="2100" b="0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42, 6 por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tema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procurement,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finanças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recursos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humanos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novas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tecnologias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marketing,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0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legais</a:t>
                      </a: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vendas.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19005"/>
                  </a:ext>
                </a:extLst>
              </a:tr>
              <a:tr h="1397703"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Feira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Financeira</a:t>
                      </a:r>
                      <a:endParaRPr lang="en-US" sz="2400" b="1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Presencial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Em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grupo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(FNM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separado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de FNM+SGR),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cidade</a:t>
                      </a:r>
                      <a:endParaRPr lang="en-US" sz="2100" dirty="0">
                        <a:solidFill>
                          <a:srgbClr val="F7F2F2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Maputo: 4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eventos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; 2 SGR+FNM, 2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Beira: 4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eventos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: 2 SGR+FNM, 2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Nampula: 4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eventos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: 2 SGR+FNM, 2 FNM</a:t>
                      </a:r>
                    </a:p>
                    <a:p>
                      <a:pPr marL="0" marR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100" b="0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87144"/>
                  </a:ext>
                </a:extLst>
              </a:tr>
              <a:tr h="1724825"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matchmaking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Presencial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Em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grupo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(FNM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separado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de FNM+SGR),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cidade</a:t>
                      </a:r>
                      <a:endParaRPr lang="en-US" sz="2100" dirty="0">
                        <a:solidFill>
                          <a:srgbClr val="F7F2F2"/>
                        </a:solidFill>
                        <a:latin typeface="Gill Sans MT" panose="020B0502020104020203" pitchFamily="34" charset="0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Maputo: 36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encontros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(3 por sector): 18 SGR+FNM, 18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Beira: 36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encontros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(3 por sector): 18 SGR+FNM, 18 FNM</a:t>
                      </a:r>
                    </a:p>
                    <a:p>
                      <a:pPr marL="457200" marR="0" lvl="0" indent="-4572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Nampula: 36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encontros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(3 por sector): 18 SGR+FNM, 18 FNM</a:t>
                      </a:r>
                      <a:endParaRPr lang="en-US" sz="2100" b="0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70704"/>
                  </a:ext>
                </a:extLst>
              </a:tr>
              <a:tr h="1716111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networking</a:t>
                      </a:r>
                    </a:p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400" b="1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Presencial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Em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grupo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(FNM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separado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de FNM+SGR),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cidade</a:t>
                      </a:r>
                      <a:endParaRPr lang="en-US" sz="2100" dirty="0">
                        <a:solidFill>
                          <a:srgbClr val="F7F2F2"/>
                        </a:solidFill>
                        <a:latin typeface="Gill Sans MT" panose="020B0502020104020203" pitchFamily="34" charset="0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Maputo: 6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encontros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: 3 SGR+FNM, 3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Beira: 6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encontros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: 3 SGR+FNM, 3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Nampula: 6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encontros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: 3 SGR+FNM, 3 FNM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3359"/>
                  </a:ext>
                </a:extLst>
              </a:tr>
              <a:tr h="1716111"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individuais</a:t>
                      </a:r>
                      <a:endParaRPr lang="en-US" sz="2400" b="1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100" b="0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Presencial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Individual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cidade</a:t>
                      </a:r>
                      <a:endParaRPr lang="en-US" sz="2100" dirty="0">
                        <a:solidFill>
                          <a:srgbClr val="F7F2F2"/>
                        </a:solidFill>
                        <a:latin typeface="Gill Sans MT" panose="020B0502020104020203" pitchFamily="34" charset="0"/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facilitadora</a:t>
                      </a:r>
                      <a:endParaRPr lang="en-US" sz="2100" dirty="0">
                        <a:solidFill>
                          <a:srgbClr val="F7F2F2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Maputo: 1,056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(3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pessoa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352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participantes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): 528 SGR+FNM, 528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Beira: 528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(3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pessoa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176 pessoas): 264 SGR+FNM, 264 FNM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Nampula: 528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(3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 por </a:t>
                      </a:r>
                      <a:r>
                        <a:rPr lang="en-US" sz="2100" dirty="0" err="1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pessoa</a:t>
                      </a:r>
                      <a:r>
                        <a:rPr lang="en-US" sz="2100" dirty="0">
                          <a:solidFill>
                            <a:srgbClr val="F7F2F2"/>
                          </a:solidFill>
                          <a:latin typeface="Gill Sans MT" panose="020B0502020104020203" pitchFamily="34" charset="0"/>
                        </a:rPr>
                        <a:t>, 176 pessoas): 264 SGR+FNM, 264 FNM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41392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0" marR="0" indent="0" algn="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2100" b="1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100" b="1" dirty="0">
                        <a:solidFill>
                          <a:srgbClr val="F7F2F2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154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presenciais</a:t>
                      </a: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grupo</a:t>
                      </a: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nas</a:t>
                      </a: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cidades</a:t>
                      </a:r>
                      <a:endParaRPr lang="en-US" sz="2100" b="1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78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sessões</a:t>
                      </a: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virtuais</a:t>
                      </a:r>
                      <a:endParaRPr lang="en-US" sz="2100" b="1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2,112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atendimentos</a:t>
                      </a:r>
                      <a:r>
                        <a:rPr lang="en-US" sz="2100" b="1" i="0" u="none" strike="noStrike" cap="none" spc="0" baseline="0" dirty="0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100" b="1" i="0" u="none" strike="noStrike" cap="none" spc="0" baseline="0" dirty="0" err="1">
                          <a:solidFill>
                            <a:srgbClr val="F7F2F2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individuais</a:t>
                      </a:r>
                      <a:endParaRPr lang="en-US" sz="2100" b="1" i="0" u="none" strike="noStrike" cap="none" spc="0" baseline="0" dirty="0">
                        <a:solidFill>
                          <a:srgbClr val="F7F2F2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1532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873F25A-9B01-4EF6-94F8-EEA2CD26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21" y="39373"/>
            <a:ext cx="21005800" cy="845073"/>
          </a:xfrm>
        </p:spPr>
        <p:txBody>
          <a:bodyPr/>
          <a:lstStyle/>
          <a:p>
            <a:r>
              <a:rPr lang="en-US" sz="6600" dirty="0">
                <a:solidFill>
                  <a:srgbClr val="FF7C48"/>
                </a:solidFill>
              </a:rPr>
              <a:t>Horas </a:t>
            </a:r>
            <a:r>
              <a:rPr lang="en-US" sz="6600" dirty="0" err="1">
                <a:solidFill>
                  <a:srgbClr val="FF7C48"/>
                </a:solidFill>
              </a:rPr>
              <a:t>totais</a:t>
            </a:r>
            <a:r>
              <a:rPr lang="en-US" sz="6600" dirty="0">
                <a:solidFill>
                  <a:srgbClr val="FF7C48"/>
                </a:solidFill>
              </a:rPr>
              <a:t> x Horas </a:t>
            </a:r>
            <a:r>
              <a:rPr lang="en-US" sz="6600" dirty="0" err="1">
                <a:solidFill>
                  <a:srgbClr val="FF7C48"/>
                </a:solidFill>
              </a:rPr>
              <a:t>obrigatórias</a:t>
            </a:r>
            <a:r>
              <a:rPr lang="en-US" sz="6600" dirty="0">
                <a:solidFill>
                  <a:srgbClr val="FF7C48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637007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Feira </a:t>
            </a:r>
            <a:r>
              <a:rPr lang="en-US" sz="6000" dirty="0" err="1">
                <a:solidFill>
                  <a:srgbClr val="63D4C6"/>
                </a:solidFill>
              </a:rPr>
              <a:t>Financeira</a:t>
            </a:r>
            <a:r>
              <a:rPr lang="en-US" sz="6000" dirty="0">
                <a:solidFill>
                  <a:srgbClr val="63D4C6"/>
                </a:solidFill>
              </a:rPr>
              <a:t> </a:t>
            </a:r>
            <a:r>
              <a:rPr lang="en-US" sz="6000" dirty="0">
                <a:solidFill>
                  <a:srgbClr val="E98D4C"/>
                </a:solidFill>
              </a:rPr>
              <a:t>Beira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27898"/>
              </p:ext>
            </p:extLst>
          </p:nvPr>
        </p:nvGraphicFramePr>
        <p:xfrm>
          <a:off x="0" y="1616825"/>
          <a:ext cx="24384000" cy="120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23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540723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540723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4081143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4081143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2328279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nesta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localidade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840865"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4 (2 FNM e 2 SGR+FNM)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8 no total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4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bancárias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microfinanceiras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seguradoras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Mais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algum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sector? 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1089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1144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539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4439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Feira </a:t>
            </a:r>
            <a:r>
              <a:rPr lang="en-US" sz="6000" dirty="0" err="1">
                <a:solidFill>
                  <a:srgbClr val="63D4C6"/>
                </a:solidFill>
              </a:rPr>
              <a:t>Financeira</a:t>
            </a:r>
            <a:r>
              <a:rPr lang="en-US" sz="6000" dirty="0">
                <a:solidFill>
                  <a:srgbClr val="63D4C6"/>
                </a:solidFill>
              </a:rPr>
              <a:t> </a:t>
            </a:r>
            <a:r>
              <a:rPr lang="en-US" sz="6000" dirty="0">
                <a:solidFill>
                  <a:srgbClr val="E98D4C"/>
                </a:solidFill>
              </a:rPr>
              <a:t>Nampula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01799"/>
              </p:ext>
            </p:extLst>
          </p:nvPr>
        </p:nvGraphicFramePr>
        <p:xfrm>
          <a:off x="0" y="1616825"/>
          <a:ext cx="24384000" cy="120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23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540723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540723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4081143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4081143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2328279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nesta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localidade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840865"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4 (2 FNM e 2 SGR+FNM)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8 no total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4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bancárias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microfinanceiras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seguradoras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Mais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algum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sector? </a:t>
                      </a:r>
                      <a:endParaRPr lang="en-US" sz="2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1089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1144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539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631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5845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98201"/>
              </p:ext>
            </p:extLst>
          </p:nvPr>
        </p:nvGraphicFramePr>
        <p:xfrm>
          <a:off x="0" y="1874520"/>
          <a:ext cx="24384001" cy="1184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9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0132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672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97584562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309272655"/>
                    </a:ext>
                  </a:extLst>
                </a:gridCol>
              </a:tblGrid>
              <a:tr h="1715669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lang="en-US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Objectivos</a:t>
                      </a:r>
                      <a:endParaRPr lang="en-US" sz="36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empreendedoras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32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parceiras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32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Sectores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10125811">
                <a:tc>
                  <a:txBody>
                    <a:bodyPr/>
                    <a:lstStyle/>
                    <a:p>
                      <a:pPr algn="l"/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Encontros presenciais, em que representantes de empresas privadas, ou do terceiro sector, interessados em negociar, contratar ou vender produtos e serviços serão conectados às participantes. </a:t>
                      </a: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 </a:t>
                      </a: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Trata-se de um ambiente de formalização de parcerias com contratantes e/ou fornecedores. </a:t>
                      </a:r>
                    </a:p>
                    <a:p>
                      <a:pPr algn="l"/>
                      <a:endParaRPr lang="pt-PT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pt-PT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 encontros serão específicos para cada sector e cidade, garantindo que ambas partes possam obter oportunidades ligadas ao seu negócio. </a:t>
                      </a:r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Criar um espaço de formalização de parcerias entre as instituições parceiras e as participantes;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Facilitar oportunidades concretas de contratação das PME’s assim como para os parceiros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Aumentar o acesso ao mercado às PME’s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 de encontrar melhores fornecedores e tornar seu preço mais competitivo. 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 real de venda de seus produtos/serviços para compradores interessados. 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 de contratação de novos fornecedores com preços mais competitivos</a:t>
                      </a:r>
                    </a:p>
                    <a:p>
                      <a:pPr marL="0" marR="0" lvl="0" indent="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 de venda de serviços e produtos para um grupo específico com interesse de compra. 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 presencial com duração de 3 horas para até 40 pessoas participantes.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parceiras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serão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divididas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sectores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sector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terá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Estética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Entretenimento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geral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Educação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Material de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divulgação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parceiras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Resumo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Descrição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dos produtos/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/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(se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houverem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Interesse de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contratação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(se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houver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  <a:p>
                      <a:pPr marL="342900" marR="0" lvl="0" indent="-3429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Brochura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acompanhar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Descrição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presentes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29" y="16624"/>
            <a:ext cx="21005800" cy="1333335"/>
          </a:xfrm>
        </p:spPr>
        <p:txBody>
          <a:bodyPr/>
          <a:lstStyle/>
          <a:p>
            <a:r>
              <a:rPr lang="en-US" sz="9600" dirty="0" err="1">
                <a:solidFill>
                  <a:srgbClr val="63D4C6"/>
                </a:solidFill>
              </a:rPr>
              <a:t>Eventos</a:t>
            </a:r>
            <a:r>
              <a:rPr lang="en-US" sz="9600" dirty="0">
                <a:solidFill>
                  <a:srgbClr val="63D4C6"/>
                </a:solidFill>
              </a:rPr>
              <a:t> de Matchmaking</a:t>
            </a:r>
          </a:p>
        </p:txBody>
      </p:sp>
    </p:spTree>
    <p:extLst>
      <p:ext uri="{BB962C8B-B14F-4D97-AF65-F5344CB8AC3E}">
        <p14:creationId xmlns:p14="http://schemas.microsoft.com/office/powerpoint/2010/main" val="1045959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812F-4861-44D8-AB1B-6F9F00B2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5715000"/>
            <a:ext cx="21005800" cy="2286000"/>
          </a:xfrm>
        </p:spPr>
        <p:txBody>
          <a:bodyPr/>
          <a:lstStyle/>
          <a:p>
            <a:r>
              <a:rPr lang="en-US" dirty="0"/>
              <a:t>MAPUTO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ECF13F-D21F-47C8-841B-FD22CF1E9D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REALIZA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73AB8F-CDE1-4DE7-8502-6D657ED148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C688E1-6D30-8F4A-A180-57AE118A1AB9}" type="slidenum">
              <a:rPr lang="en-BR" smtClean="0"/>
              <a:pPr/>
              <a:t>24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530468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7200" dirty="0">
                <a:solidFill>
                  <a:srgbClr val="63D4C6"/>
                </a:solidFill>
              </a:rPr>
              <a:t>Matchmaking </a:t>
            </a:r>
            <a:r>
              <a:rPr lang="en-US" sz="7200" dirty="0">
                <a:solidFill>
                  <a:srgbClr val="E98D4C"/>
                </a:solidFill>
              </a:rPr>
              <a:t>Sector </a:t>
            </a:r>
            <a:r>
              <a:rPr lang="en-US" sz="7200" dirty="0" err="1">
                <a:solidFill>
                  <a:srgbClr val="E98D4C"/>
                </a:solidFill>
              </a:rPr>
              <a:t>Alimentício</a:t>
            </a:r>
            <a:r>
              <a:rPr lang="en-US" sz="7200" dirty="0">
                <a:solidFill>
                  <a:srgbClr val="E98D4C"/>
                </a:solidFill>
              </a:rPr>
              <a:t> Maputo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19365"/>
              </p:ext>
            </p:extLst>
          </p:nvPr>
        </p:nvGraphicFramePr>
        <p:xfrm>
          <a:off x="0" y="1616824"/>
          <a:ext cx="24450262" cy="886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mínima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13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Catering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Produção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frangos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Produção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salgados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Confeitaria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Restaurante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barracas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vegetais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frutas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Take away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Tipo de org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</a:t>
                      </a:r>
                      <a:r>
                        <a:rPr lang="en-US" sz="2600" dirty="0" err="1"/>
                        <a:t>refeições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Terceiro</a:t>
                      </a:r>
                      <a:r>
                        <a:rPr lang="en-US" sz="2600" dirty="0"/>
                        <a:t>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504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5886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1301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8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0546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29" y="26504"/>
            <a:ext cx="24635791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Matchmaking </a:t>
            </a:r>
            <a:r>
              <a:rPr lang="en-US" sz="6000" dirty="0">
                <a:solidFill>
                  <a:srgbClr val="E98D4C"/>
                </a:solidFill>
              </a:rPr>
              <a:t>Sector </a:t>
            </a:r>
            <a:r>
              <a:rPr lang="en-US" sz="6000" dirty="0" err="1">
                <a:solidFill>
                  <a:srgbClr val="E98D4C"/>
                </a:solidFill>
              </a:rPr>
              <a:t>Revenda</a:t>
            </a:r>
            <a:r>
              <a:rPr lang="en-US" sz="6000" dirty="0">
                <a:solidFill>
                  <a:srgbClr val="E98D4C"/>
                </a:solidFill>
              </a:rPr>
              <a:t> Produtos Maputo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90418"/>
              </p:ext>
            </p:extLst>
          </p:nvPr>
        </p:nvGraphicFramePr>
        <p:xfrm>
          <a:off x="0" y="1616824"/>
          <a:ext cx="24383999" cy="885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 englobe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produtos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limpeza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produtos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perecíveis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bebidas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alcoólicas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bebidas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alcoolicas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roupas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 de beleza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cosméticos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ASSMA, catering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</a:t>
                      </a:r>
                      <a:r>
                        <a:rPr lang="en-US" sz="2600" dirty="0" err="1"/>
                        <a:t>alimentares</a:t>
                      </a:r>
                      <a:r>
                        <a:rPr lang="en-US" sz="2600" dirty="0"/>
                        <a:t> não </a:t>
                      </a:r>
                      <a:r>
                        <a:rPr lang="en-US" sz="2600" dirty="0" err="1"/>
                        <a:t>perecíveis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Hotel Rovuma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de </a:t>
                      </a:r>
                      <a:r>
                        <a:rPr lang="en-US" sz="2600" dirty="0" err="1"/>
                        <a:t>limpeza</a:t>
                      </a:r>
                      <a:r>
                        <a:rPr lang="en-US" sz="2600" dirty="0"/>
                        <a:t> e </a:t>
                      </a:r>
                      <a:r>
                        <a:rPr lang="en-US" sz="2600" dirty="0" err="1"/>
                        <a:t>bebidas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738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29" y="26504"/>
            <a:ext cx="24635791" cy="1483821"/>
          </a:xfrm>
        </p:spPr>
        <p:txBody>
          <a:bodyPr/>
          <a:lstStyle/>
          <a:p>
            <a:r>
              <a:rPr lang="en-US" sz="6900" dirty="0">
                <a:solidFill>
                  <a:srgbClr val="63D4C6"/>
                </a:solidFill>
              </a:rPr>
              <a:t>Matchmaking </a:t>
            </a:r>
            <a:r>
              <a:rPr lang="en-US" sz="6900" dirty="0">
                <a:solidFill>
                  <a:srgbClr val="E98D4C"/>
                </a:solidFill>
              </a:rPr>
              <a:t>Sector de </a:t>
            </a:r>
            <a:r>
              <a:rPr lang="en-US" sz="6900" dirty="0" err="1">
                <a:solidFill>
                  <a:srgbClr val="E98D4C"/>
                </a:solidFill>
              </a:rPr>
              <a:t>estética</a:t>
            </a:r>
            <a:r>
              <a:rPr lang="en-US" sz="6900" dirty="0">
                <a:solidFill>
                  <a:srgbClr val="E98D4C"/>
                </a:solidFill>
              </a:rPr>
              <a:t> Maputo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647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estética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Confecção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perucas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proteses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beleza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unhas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Corte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Costura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Decoração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Boutique e beleza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noivas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5876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entretenimento</a:t>
            </a:r>
            <a:r>
              <a:rPr lang="en-US" sz="6600" dirty="0">
                <a:solidFill>
                  <a:srgbClr val="E98D4C"/>
                </a:solidFill>
              </a:rPr>
              <a:t> Maputo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608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entretenimento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Decoração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Flores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Ornamentação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Artes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brindes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6806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serviços</a:t>
            </a:r>
            <a:r>
              <a:rPr lang="en-US" sz="6600" dirty="0">
                <a:solidFill>
                  <a:srgbClr val="E98D4C"/>
                </a:solidFill>
              </a:rPr>
              <a:t> </a:t>
            </a:r>
            <a:r>
              <a:rPr lang="en-US" sz="6600" dirty="0" err="1">
                <a:solidFill>
                  <a:srgbClr val="E98D4C"/>
                </a:solidFill>
              </a:rPr>
              <a:t>em</a:t>
            </a:r>
            <a:r>
              <a:rPr lang="en-US" sz="6600" dirty="0">
                <a:solidFill>
                  <a:srgbClr val="E98D4C"/>
                </a:solidFill>
              </a:rPr>
              <a:t> geral Maputo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726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geral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limpeza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design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grafico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tradução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contabilidade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879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educação</a:t>
            </a:r>
            <a:r>
              <a:rPr lang="en-US" sz="6600" dirty="0">
                <a:solidFill>
                  <a:srgbClr val="E98D4C"/>
                </a:solidFill>
              </a:rPr>
              <a:t> Maputo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5379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educação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Creche</a:t>
                      </a: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Personal trainer</a:t>
                      </a: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explicação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???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029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54319"/>
              </p:ext>
            </p:extLst>
          </p:nvPr>
        </p:nvGraphicFramePr>
        <p:xfrm>
          <a:off x="0" y="1616824"/>
          <a:ext cx="24384000" cy="12099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506974210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Objectivos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empreendedoras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10469047">
                <a:tc>
                  <a:txBody>
                    <a:bodyPr/>
                    <a:lstStyle/>
                    <a:p>
                      <a:pPr algn="l"/>
                      <a:r>
                        <a:rPr lang="pt-BR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presencial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explicar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calendário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funcionamento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a Plataforma digital. 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Servirá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um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networking entre 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Clarificar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objectivos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dúvidas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sobre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nível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comprometimento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equipa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Realiza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aquele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grupo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calendário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obrigatórias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eletivas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Plataforma digital a ser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utilizada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virtuais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endParaRPr lang="en-US" sz="26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Será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obrigatório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participação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clarificar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dúvidas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conhecer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melhor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networking com pares. </a:t>
                      </a:r>
                    </a:p>
                    <a:p>
                      <a:endParaRPr lang="en-US" sz="26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presenciais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equipa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Realiza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composta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FNM e pela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grupo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terá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presença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44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número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empreendedoras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FNM.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será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mesma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pelos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individuais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com esse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grupo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endParaRPr lang="en-US" sz="26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Brochura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FNM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Objectivos</a:t>
                      </a:r>
                      <a:endParaRPr lang="en-US" sz="26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endParaRPr lang="en-US" sz="26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parceiras</a:t>
                      </a:r>
                      <a:endParaRPr lang="en-US" sz="26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FNm</a:t>
                      </a:r>
                      <a:endParaRPr lang="en-US" sz="26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</a:t>
                      </a: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aquele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grupo</a:t>
                      </a:r>
                      <a:r>
                        <a:rPr lang="en-US" sz="26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Calendário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FNM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nível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comprometimento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horários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Calendário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FNM+SGR </a:t>
                      </a:r>
                      <a:r>
                        <a:rPr lang="en-US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 </a:t>
                      </a:r>
                      <a:r>
                        <a:rPr lang="en-US" sz="24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nível</a:t>
                      </a:r>
                      <a:r>
                        <a:rPr lang="en-US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4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comprometimento</a:t>
                      </a:r>
                      <a:r>
                        <a:rPr lang="en-US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4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horários</a:t>
                      </a:r>
                      <a:r>
                        <a:rPr lang="en-US" sz="24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21" y="220285"/>
            <a:ext cx="21005800" cy="1046547"/>
          </a:xfrm>
        </p:spPr>
        <p:txBody>
          <a:bodyPr/>
          <a:lstStyle/>
          <a:p>
            <a:r>
              <a:rPr lang="en-US" sz="9600" dirty="0" err="1">
                <a:solidFill>
                  <a:srgbClr val="63D4C6"/>
                </a:solidFill>
              </a:rPr>
              <a:t>Sessão</a:t>
            </a:r>
            <a:r>
              <a:rPr lang="en-US" sz="9600" dirty="0">
                <a:solidFill>
                  <a:srgbClr val="63D4C6"/>
                </a:solidFill>
              </a:rPr>
              <a:t> inaugural</a:t>
            </a:r>
          </a:p>
        </p:txBody>
      </p:sp>
    </p:spTree>
    <p:extLst>
      <p:ext uri="{BB962C8B-B14F-4D97-AF65-F5344CB8AC3E}">
        <p14:creationId xmlns:p14="http://schemas.microsoft.com/office/powerpoint/2010/main" val="1297552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812F-4861-44D8-AB1B-6F9F00B2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5715000"/>
            <a:ext cx="21005800" cy="2286000"/>
          </a:xfrm>
        </p:spPr>
        <p:txBody>
          <a:bodyPr/>
          <a:lstStyle/>
          <a:p>
            <a:r>
              <a:rPr lang="en-US" dirty="0"/>
              <a:t>BEIRA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ECF13F-D21F-47C8-841B-FD22CF1E9D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REALIZA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73AB8F-CDE1-4DE7-8502-6D657ED148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C688E1-6D30-8F4A-A180-57AE118A1AB9}" type="slidenum">
              <a:rPr lang="en-BR" smtClean="0"/>
              <a:pPr/>
              <a:t>31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750888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7200" dirty="0">
                <a:solidFill>
                  <a:srgbClr val="63D4C6"/>
                </a:solidFill>
              </a:rPr>
              <a:t>Matchmaking </a:t>
            </a:r>
            <a:r>
              <a:rPr lang="en-US" sz="7200" dirty="0">
                <a:solidFill>
                  <a:srgbClr val="E98D4C"/>
                </a:solidFill>
              </a:rPr>
              <a:t>Sector </a:t>
            </a:r>
            <a:r>
              <a:rPr lang="en-US" sz="7200" dirty="0" err="1">
                <a:solidFill>
                  <a:srgbClr val="E98D4C"/>
                </a:solidFill>
              </a:rPr>
              <a:t>Alimentício</a:t>
            </a:r>
            <a:r>
              <a:rPr lang="en-US" sz="7200" dirty="0">
                <a:solidFill>
                  <a:srgbClr val="E98D4C"/>
                </a:solidFill>
              </a:rPr>
              <a:t> Beira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4006"/>
              </p:ext>
            </p:extLst>
          </p:nvPr>
        </p:nvGraphicFramePr>
        <p:xfrm>
          <a:off x="0" y="1616824"/>
          <a:ext cx="24450262" cy="886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mínima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13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Catering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Produção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frangos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Produção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salgados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Confeitaria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Restaurante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barracas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vegetais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frutas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Take away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Tipo de org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Fornecimento de </a:t>
                      </a:r>
                      <a:r>
                        <a:rPr lang="en-US" sz="2600" dirty="0" err="1"/>
                        <a:t>refeições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Terceiro</a:t>
                      </a:r>
                      <a:r>
                        <a:rPr lang="en-US" sz="2600" dirty="0"/>
                        <a:t> sector</a:t>
                      </a:r>
                    </a:p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504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5886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1301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8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3789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29" y="26504"/>
            <a:ext cx="24635791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Matchmaking </a:t>
            </a:r>
            <a:r>
              <a:rPr lang="en-US" sz="6000" dirty="0">
                <a:solidFill>
                  <a:srgbClr val="E98D4C"/>
                </a:solidFill>
              </a:rPr>
              <a:t>Sector </a:t>
            </a:r>
            <a:r>
              <a:rPr lang="en-US" sz="6000" dirty="0" err="1">
                <a:solidFill>
                  <a:srgbClr val="E98D4C"/>
                </a:solidFill>
              </a:rPr>
              <a:t>Revenda</a:t>
            </a:r>
            <a:r>
              <a:rPr lang="en-US" sz="6000" dirty="0">
                <a:solidFill>
                  <a:srgbClr val="E98D4C"/>
                </a:solidFill>
              </a:rPr>
              <a:t> Produtos Beira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52963"/>
              </p:ext>
            </p:extLst>
          </p:nvPr>
        </p:nvGraphicFramePr>
        <p:xfrm>
          <a:off x="0" y="1616824"/>
          <a:ext cx="24383999" cy="885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 englobe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produtos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limpeza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produtos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perecíveis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bebidas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alcoólicas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bebidas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alcoolicas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roupas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 de beleza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cosméticos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Cely K, catering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Beira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Fornecimento de produtos alimentares não perecíveis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Hotel </a:t>
                      </a:r>
                      <a:r>
                        <a:rPr lang="en-US" sz="2600" dirty="0" err="1"/>
                        <a:t>Sena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Beira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Fornecimento de produtos de limpeza e bebidas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8771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29" y="26504"/>
            <a:ext cx="24635791" cy="1483821"/>
          </a:xfrm>
        </p:spPr>
        <p:txBody>
          <a:bodyPr/>
          <a:lstStyle/>
          <a:p>
            <a:r>
              <a:rPr lang="en-US" sz="6900" dirty="0">
                <a:solidFill>
                  <a:srgbClr val="63D4C6"/>
                </a:solidFill>
              </a:rPr>
              <a:t>Matchmaking </a:t>
            </a:r>
            <a:r>
              <a:rPr lang="en-US" sz="6900" dirty="0">
                <a:solidFill>
                  <a:srgbClr val="E98D4C"/>
                </a:solidFill>
              </a:rPr>
              <a:t>Sector de </a:t>
            </a:r>
            <a:r>
              <a:rPr lang="en-US" sz="6900" dirty="0" err="1">
                <a:solidFill>
                  <a:srgbClr val="E98D4C"/>
                </a:solidFill>
              </a:rPr>
              <a:t>estética</a:t>
            </a:r>
            <a:r>
              <a:rPr lang="en-US" sz="6900" dirty="0">
                <a:solidFill>
                  <a:srgbClr val="E98D4C"/>
                </a:solidFill>
              </a:rPr>
              <a:t> Beira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647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estética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Confecção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perucas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proteses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beleza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unhas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Corte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Costura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Decoração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Boutique e beleza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noivas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6236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entretenimento</a:t>
            </a:r>
            <a:r>
              <a:rPr lang="en-US" sz="6600" dirty="0">
                <a:solidFill>
                  <a:srgbClr val="E98D4C"/>
                </a:solidFill>
              </a:rPr>
              <a:t> Beira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608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entretenimento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Decoração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Flores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Ornamentação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Artes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brindes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4043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serviços</a:t>
            </a:r>
            <a:r>
              <a:rPr lang="en-US" sz="6600" dirty="0">
                <a:solidFill>
                  <a:srgbClr val="E98D4C"/>
                </a:solidFill>
              </a:rPr>
              <a:t> </a:t>
            </a:r>
            <a:r>
              <a:rPr lang="en-US" sz="6600" dirty="0" err="1">
                <a:solidFill>
                  <a:srgbClr val="E98D4C"/>
                </a:solidFill>
              </a:rPr>
              <a:t>em</a:t>
            </a:r>
            <a:r>
              <a:rPr lang="en-US" sz="6600" dirty="0">
                <a:solidFill>
                  <a:srgbClr val="E98D4C"/>
                </a:solidFill>
              </a:rPr>
              <a:t> geral Beira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726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geral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limpeza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design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grafico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tradução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contabilidade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22057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educação</a:t>
            </a:r>
            <a:r>
              <a:rPr lang="en-US" sz="6600" dirty="0">
                <a:solidFill>
                  <a:srgbClr val="E98D4C"/>
                </a:solidFill>
              </a:rPr>
              <a:t> Beira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5379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educação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Creche</a:t>
                      </a: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Personal trainer</a:t>
                      </a: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explicação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???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566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812F-4861-44D8-AB1B-6F9F00B2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5715000"/>
            <a:ext cx="21005800" cy="2286000"/>
          </a:xfrm>
        </p:spPr>
        <p:txBody>
          <a:bodyPr/>
          <a:lstStyle/>
          <a:p>
            <a:r>
              <a:rPr lang="en-US" dirty="0"/>
              <a:t>NAMPULA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ECF13F-D21F-47C8-841B-FD22CF1E9D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REALIZA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73AB8F-CDE1-4DE7-8502-6D657ED148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C688E1-6D30-8F4A-A180-57AE118A1AB9}" type="slidenum">
              <a:rPr lang="en-BR" smtClean="0"/>
              <a:pPr/>
              <a:t>38</a:t>
            </a:fld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02149762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7200" dirty="0">
                <a:solidFill>
                  <a:srgbClr val="63D4C6"/>
                </a:solidFill>
              </a:rPr>
              <a:t>Matchmaking </a:t>
            </a:r>
            <a:r>
              <a:rPr lang="en-US" sz="7200" dirty="0">
                <a:solidFill>
                  <a:srgbClr val="E98D4C"/>
                </a:solidFill>
              </a:rPr>
              <a:t>Sector </a:t>
            </a:r>
            <a:r>
              <a:rPr lang="en-US" sz="7200" dirty="0" err="1">
                <a:solidFill>
                  <a:srgbClr val="E98D4C"/>
                </a:solidFill>
              </a:rPr>
              <a:t>Alimentício</a:t>
            </a:r>
            <a:r>
              <a:rPr lang="en-US" sz="7200" dirty="0">
                <a:solidFill>
                  <a:srgbClr val="E98D4C"/>
                </a:solidFill>
              </a:rPr>
              <a:t> Nampula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7583"/>
              </p:ext>
            </p:extLst>
          </p:nvPr>
        </p:nvGraphicFramePr>
        <p:xfrm>
          <a:off x="0" y="1616824"/>
          <a:ext cx="24450262" cy="886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mínima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13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Catering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Produção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frangos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Produção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salgados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Confeitaria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Restaurante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barracas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vegetais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frutas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Take away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Tipo de org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AISEC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Fornecimento de </a:t>
                      </a:r>
                      <a:r>
                        <a:rPr lang="en-US" sz="2600" dirty="0" err="1"/>
                        <a:t>refeições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Terceiro</a:t>
                      </a:r>
                      <a:r>
                        <a:rPr lang="en-US" sz="2600" dirty="0"/>
                        <a:t> sector</a:t>
                      </a:r>
                    </a:p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504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5886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1301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8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08256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29" y="26504"/>
            <a:ext cx="24635791" cy="1483821"/>
          </a:xfrm>
        </p:spPr>
        <p:txBody>
          <a:bodyPr/>
          <a:lstStyle/>
          <a:p>
            <a:r>
              <a:rPr lang="en-US" sz="6000" dirty="0">
                <a:solidFill>
                  <a:srgbClr val="63D4C6"/>
                </a:solidFill>
              </a:rPr>
              <a:t>Matchmaking </a:t>
            </a:r>
            <a:r>
              <a:rPr lang="en-US" sz="6000" dirty="0">
                <a:solidFill>
                  <a:srgbClr val="E98D4C"/>
                </a:solidFill>
              </a:rPr>
              <a:t>Sector </a:t>
            </a:r>
            <a:r>
              <a:rPr lang="en-US" sz="6000" dirty="0" err="1">
                <a:solidFill>
                  <a:srgbClr val="E98D4C"/>
                </a:solidFill>
              </a:rPr>
              <a:t>Revenda</a:t>
            </a:r>
            <a:r>
              <a:rPr lang="en-US" sz="6000" dirty="0">
                <a:solidFill>
                  <a:srgbClr val="E98D4C"/>
                </a:solidFill>
              </a:rPr>
              <a:t> Produtos Nampula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3442"/>
              </p:ext>
            </p:extLst>
          </p:nvPr>
        </p:nvGraphicFramePr>
        <p:xfrm>
          <a:off x="0" y="1616824"/>
          <a:ext cx="24383999" cy="885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 englobe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produtos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limpeza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produtos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perecíveis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bebidas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alcoólicas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bebidas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alcoolicas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roupas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 de beleza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cosméticos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Pamy Catering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Nampula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</a:t>
                      </a:r>
                      <a:r>
                        <a:rPr lang="en-US" sz="2600" dirty="0" err="1"/>
                        <a:t>alimentares</a:t>
                      </a:r>
                      <a:r>
                        <a:rPr lang="en-US" sz="2600" dirty="0"/>
                        <a:t> não </a:t>
                      </a:r>
                      <a:r>
                        <a:rPr lang="en-US" sz="2600" dirty="0" err="1"/>
                        <a:t>perecíveis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Hotel Milenio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Nampula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de </a:t>
                      </a:r>
                      <a:r>
                        <a:rPr lang="en-US" sz="2600" dirty="0" err="1"/>
                        <a:t>limpeza</a:t>
                      </a:r>
                      <a:r>
                        <a:rPr lang="en-US" sz="2600" dirty="0"/>
                        <a:t> e </a:t>
                      </a:r>
                      <a:r>
                        <a:rPr lang="en-US" sz="2600" dirty="0" err="1"/>
                        <a:t>bebidas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45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-603290"/>
            <a:ext cx="21005800" cy="2286000"/>
          </a:xfrm>
        </p:spPr>
        <p:txBody>
          <a:bodyPr/>
          <a:lstStyle/>
          <a:p>
            <a:r>
              <a:rPr lang="en-US" sz="9600" dirty="0">
                <a:solidFill>
                  <a:srgbClr val="63D4C6"/>
                </a:solidFill>
              </a:rPr>
              <a:t>De </a:t>
            </a:r>
            <a:r>
              <a:rPr lang="en-US" sz="9600" dirty="0" err="1">
                <a:solidFill>
                  <a:srgbClr val="63D4C6"/>
                </a:solidFill>
              </a:rPr>
              <a:t>mulher</a:t>
            </a:r>
            <a:r>
              <a:rPr lang="en-US" sz="9600" dirty="0">
                <a:solidFill>
                  <a:srgbClr val="63D4C6"/>
                </a:solidFill>
              </a:rPr>
              <a:t> para </a:t>
            </a:r>
            <a:r>
              <a:rPr lang="en-US" sz="9600" dirty="0" err="1">
                <a:solidFill>
                  <a:srgbClr val="63D4C6"/>
                </a:solidFill>
              </a:rPr>
              <a:t>mulher</a:t>
            </a:r>
            <a:r>
              <a:rPr lang="en-US" sz="9600" dirty="0">
                <a:solidFill>
                  <a:srgbClr val="63D4C6"/>
                </a:solidFill>
              </a:rPr>
              <a:t>: </a:t>
            </a:r>
            <a:r>
              <a:rPr lang="en-US" sz="9600" dirty="0" err="1">
                <a:solidFill>
                  <a:srgbClr val="63D4C6"/>
                </a:solidFill>
              </a:rPr>
              <a:t>conecta</a:t>
            </a:r>
            <a:r>
              <a:rPr lang="en-US" sz="9600" dirty="0">
                <a:solidFill>
                  <a:srgbClr val="63D4C6"/>
                </a:solidFill>
              </a:rPr>
              <a:t>!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08361"/>
              </p:ext>
            </p:extLst>
          </p:nvPr>
        </p:nvGraphicFramePr>
        <p:xfrm>
          <a:off x="4" y="1447861"/>
          <a:ext cx="24383996" cy="12268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30927265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2506974210"/>
                    </a:ext>
                  </a:extLst>
                </a:gridCol>
              </a:tblGrid>
              <a:tr h="1606935"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lang="en-US" sz="2800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Objectivos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empreendedoras irão participar?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parceiras irão participar?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Sectores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10661204">
                <a:tc>
                  <a:txBody>
                    <a:bodyPr/>
                    <a:lstStyle/>
                    <a:p>
                      <a:pPr algn="l"/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 virtual em que uma representante mulher de uma organização privada ou do terceiro sector apresenta uma oportunidade concreta de contratação de produtos ou serviços para um grupo de empreendedoras. </a:t>
                      </a:r>
                    </a:p>
                    <a:p>
                      <a:pPr algn="l"/>
                      <a:endParaRPr lang="en-US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 encontro será específico para cada sector e para cada cidade, garantindo que cada uma das empreendedoras participantes possa obter oportunidades concretas ligadas ao seu negócio. </a:t>
                      </a:r>
                      <a:endParaRPr lang="en-US" sz="26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Conectar as empreendedoras que tenham produtos/serviços de determinado sector com mulheres que representam organizações que querem contratar estes produtos/serviços. 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Apresentar e facilitar oportunidades concretas de contratação.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Aumentar o acesso ao mercado da própria PME.</a:t>
                      </a:r>
                      <a:endParaRPr lang="en-US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Encontrar potenciais novos clientes.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Conhecer o que os clientes procuram ao contratar uma fornecedora. </a:t>
                      </a:r>
                      <a:endParaRPr lang="en-US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 a oportunidade de encontrar fornecedoras mulheres.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Aumentar a competitividade no seu leque de fornecedores. </a:t>
                      </a:r>
                      <a:endParaRPr lang="en-US" sz="26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 encontros serão virtuais em uma plataforma digital ainda por definir.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pt-BR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Serão 6 encontros virtuais para cada sector.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600" b="0" i="0" u="none" strike="noStrike" cap="none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 encontro será específico para um grupo setorial pré-determinado. As participantes serão convidadas a participarem dos eventos que possam conter oportunidades de contratação para o seu ramo de atuação. </a:t>
                      </a:r>
                      <a:endParaRPr lang="en-US" sz="2600" b="0" i="0" u="none" strike="noStrike" cap="none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</a:t>
                      </a:r>
                      <a:endParaRPr lang="en-US" sz="26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Estética</a:t>
                      </a:r>
                      <a:endParaRPr lang="en-US" sz="26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Entretenimento</a:t>
                      </a:r>
                      <a:endParaRPr lang="en-US" sz="26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geral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Educação</a:t>
                      </a:r>
                      <a:endParaRPr lang="en-US" sz="26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PPT da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Resumo</a:t>
                      </a:r>
                      <a:r>
                        <a:rPr lang="en-US" sz="2400" b="0" i="1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r>
                        <a:rPr lang="en-US" sz="2400" b="0" i="1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contratante</a:t>
                      </a:r>
                      <a:endParaRPr lang="en-US" sz="2400" b="0" i="1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Descrição</a:t>
                      </a:r>
                      <a:r>
                        <a:rPr lang="en-US" sz="2400" b="0" i="1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0" i="1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Requisitos</a:t>
                      </a:r>
                      <a:r>
                        <a:rPr lang="en-US" sz="2400" b="0" i="1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contratação</a:t>
                      </a:r>
                      <a:endParaRPr lang="en-US" sz="2400" b="0" i="1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endParaRPr lang="en-US" sz="2400" b="0" i="1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342900" marR="0" lvl="0" indent="-3429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Brochura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‘Take-away’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enviada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após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Pontos</a:t>
                      </a:r>
                      <a:r>
                        <a:rPr lang="en-US" sz="2400" b="0" i="1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chave</a:t>
                      </a:r>
                      <a:endParaRPr lang="en-US" sz="2400" b="0" i="1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r>
                        <a:rPr lang="en-US" sz="2400" b="0" i="1" u="none" strike="noStrike" cap="none" spc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33043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29" y="26504"/>
            <a:ext cx="24635791" cy="1483821"/>
          </a:xfrm>
        </p:spPr>
        <p:txBody>
          <a:bodyPr/>
          <a:lstStyle/>
          <a:p>
            <a:r>
              <a:rPr lang="en-US" sz="6900" dirty="0">
                <a:solidFill>
                  <a:srgbClr val="63D4C6"/>
                </a:solidFill>
              </a:rPr>
              <a:t>Matchmaking </a:t>
            </a:r>
            <a:r>
              <a:rPr lang="en-US" sz="6900" dirty="0">
                <a:solidFill>
                  <a:srgbClr val="E98D4C"/>
                </a:solidFill>
              </a:rPr>
              <a:t>Sector de </a:t>
            </a:r>
            <a:r>
              <a:rPr lang="en-US" sz="6900" dirty="0" err="1">
                <a:solidFill>
                  <a:srgbClr val="E98D4C"/>
                </a:solidFill>
              </a:rPr>
              <a:t>estética</a:t>
            </a:r>
            <a:r>
              <a:rPr lang="en-US" sz="6900" dirty="0">
                <a:solidFill>
                  <a:srgbClr val="E98D4C"/>
                </a:solidFill>
              </a:rPr>
              <a:t> Nampula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647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estética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Confecção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perucas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proteses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beleza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unhas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Corte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Costura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Decoração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Boutique e beleza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noivas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446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entretenimento</a:t>
            </a:r>
            <a:r>
              <a:rPr lang="en-US" sz="6600" dirty="0">
                <a:solidFill>
                  <a:srgbClr val="E98D4C"/>
                </a:solidFill>
              </a:rPr>
              <a:t> Nampula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608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entretenimento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Decoração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Flores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Ornamentação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Artes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brindes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13152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serviços</a:t>
            </a:r>
            <a:r>
              <a:rPr lang="en-US" sz="6600" dirty="0">
                <a:solidFill>
                  <a:srgbClr val="E98D4C"/>
                </a:solidFill>
              </a:rPr>
              <a:t> </a:t>
            </a:r>
            <a:r>
              <a:rPr lang="en-US" sz="6600" dirty="0" err="1">
                <a:solidFill>
                  <a:srgbClr val="E98D4C"/>
                </a:solidFill>
              </a:rPr>
              <a:t>em</a:t>
            </a:r>
            <a:r>
              <a:rPr lang="en-US" sz="6600" dirty="0">
                <a:solidFill>
                  <a:srgbClr val="E98D4C"/>
                </a:solidFill>
              </a:rPr>
              <a:t> geral Nampula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726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geral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limpeza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design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grafico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tradução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contabilidade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para FNM e 3 para SGR+FNM)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Média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30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sessão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10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rotatividade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pelo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menos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pessoas por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12460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Matchmaking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educação</a:t>
            </a:r>
            <a:r>
              <a:rPr lang="en-US" sz="6600" dirty="0">
                <a:solidFill>
                  <a:srgbClr val="E98D4C"/>
                </a:solidFill>
              </a:rPr>
              <a:t> Nampula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4"/>
          <a:ext cx="24383999" cy="5379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educação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Creche</a:t>
                      </a: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Personal trainer</a:t>
                      </a: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explicação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???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80523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84870"/>
              </p:ext>
            </p:extLst>
          </p:nvPr>
        </p:nvGraphicFramePr>
        <p:xfrm>
          <a:off x="0" y="1874520"/>
          <a:ext cx="24384001" cy="1184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9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0132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672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97584562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309272655"/>
                    </a:ext>
                  </a:extLst>
                </a:gridCol>
              </a:tblGrid>
              <a:tr h="1715669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lang="en-US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Objectivos</a:t>
                      </a:r>
                      <a:endParaRPr lang="en-US" sz="36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empreendedoras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32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parceiras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32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Sectores</a:t>
                      </a:r>
                      <a:r>
                        <a:rPr lang="en-US" sz="32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/</a:t>
                      </a: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áreas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10125811">
                <a:tc>
                  <a:txBody>
                    <a:bodyPr/>
                    <a:lstStyle/>
                    <a:p>
                      <a:pPr algn="l"/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Encontros presenciais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parceria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com 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associações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negócios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Maputo, Beira e Nampula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interessadas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aumentar sua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exposição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e,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última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instância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sua base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membros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feminina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serão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individuais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com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associações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negócios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l"/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Conectar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empreendedoras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às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associações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respondem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às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necessidades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seu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negócio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Prover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com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relevantes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alavancar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negócio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PMEs. 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Informar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sobre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possibilidade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tornar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membro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associação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seus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benefícios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 de encontrar melhores fornecedores e tornar seu preço mais competitivo. </a:t>
                      </a: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 divulgar sua empresa e angariar o interesse de novos clientes. 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pt-PT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 de trocar com outros empresários que podem lhes dar informações que ajudem a alavancar o negócio ou um contacto chave. </a:t>
                      </a:r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PT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expandir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sua base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membros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Trabalhar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num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tem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envolvimento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com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organizações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prestígio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Banco Mundial e a MUVA. </a:t>
                      </a: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 presencial com duração de 3 horas para a quantidade de participantes que a associação comportar (irá depender de cada associação).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parceiras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serão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divididas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sectores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sector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terá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3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Sectores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Estética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Entretenimento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geral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Educação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Áreas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Associações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PMEs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Associações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mulheres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empresárias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Associações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provinciais</a:t>
                      </a: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Material de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divulgação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parceiras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Resumo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Descrição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dos produtos/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/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(se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houverem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Contactos</a:t>
                      </a:r>
                      <a:endParaRPr lang="en-US" sz="2400" b="0" i="1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  <a:p>
                      <a:pPr marL="342900" marR="0" lvl="0" indent="-3429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Brochura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instituições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acompanhar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Descrição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instituição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presente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249381"/>
            <a:ext cx="21005800" cy="1067327"/>
          </a:xfrm>
        </p:spPr>
        <p:txBody>
          <a:bodyPr/>
          <a:lstStyle/>
          <a:p>
            <a:r>
              <a:rPr lang="en-US" sz="9600" dirty="0" err="1">
                <a:solidFill>
                  <a:srgbClr val="63D4C6"/>
                </a:solidFill>
              </a:rPr>
              <a:t>Eventos</a:t>
            </a:r>
            <a:r>
              <a:rPr lang="en-US" sz="9600" dirty="0">
                <a:solidFill>
                  <a:srgbClr val="63D4C6"/>
                </a:solidFill>
              </a:rPr>
              <a:t> de Networking</a:t>
            </a:r>
          </a:p>
        </p:txBody>
      </p:sp>
    </p:spTree>
    <p:extLst>
      <p:ext uri="{BB962C8B-B14F-4D97-AF65-F5344CB8AC3E}">
        <p14:creationId xmlns:p14="http://schemas.microsoft.com/office/powerpoint/2010/main" val="337093662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 err="1">
                <a:solidFill>
                  <a:srgbClr val="63D4C6"/>
                </a:solidFill>
              </a:rPr>
              <a:t>Eventos</a:t>
            </a:r>
            <a:r>
              <a:rPr lang="en-US" sz="6000" dirty="0">
                <a:solidFill>
                  <a:srgbClr val="63D4C6"/>
                </a:solidFill>
              </a:rPr>
              <a:t> de Networking </a:t>
            </a:r>
            <a:r>
              <a:rPr lang="en-US" sz="6000" dirty="0">
                <a:solidFill>
                  <a:srgbClr val="E98D4C"/>
                </a:solidFill>
              </a:rPr>
              <a:t>Maputo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44219"/>
              </p:ext>
            </p:extLst>
          </p:nvPr>
        </p:nvGraphicFramePr>
        <p:xfrm>
          <a:off x="0" y="1616825"/>
          <a:ext cx="24384000" cy="120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5087389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5286895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520376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5148349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2760441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nesta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localidade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3368171">
                <a:tc rowSpan="6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FNM + 3 SGR+FNM)</a:t>
                      </a:r>
                      <a:endParaRPr lang="en-US" sz="2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um seria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1291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1356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82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748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748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7796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 err="1">
                <a:solidFill>
                  <a:srgbClr val="63D4C6"/>
                </a:solidFill>
              </a:rPr>
              <a:t>Eventos</a:t>
            </a:r>
            <a:r>
              <a:rPr lang="en-US" sz="6000" dirty="0">
                <a:solidFill>
                  <a:srgbClr val="63D4C6"/>
                </a:solidFill>
              </a:rPr>
              <a:t> de Networking </a:t>
            </a:r>
            <a:r>
              <a:rPr lang="en-US" sz="6000" dirty="0">
                <a:solidFill>
                  <a:srgbClr val="E98D4C"/>
                </a:solidFill>
              </a:rPr>
              <a:t>Beira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5"/>
          <a:ext cx="24384000" cy="120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5087389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5286895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520376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5148349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2760441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nesta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localidade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3368171">
                <a:tc rowSpan="6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FNM + 3 SGR+FNM)</a:t>
                      </a:r>
                      <a:endParaRPr lang="en-US" sz="2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um seria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1291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1356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82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748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748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72741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6000" dirty="0" err="1">
                <a:solidFill>
                  <a:srgbClr val="63D4C6"/>
                </a:solidFill>
              </a:rPr>
              <a:t>Eventos</a:t>
            </a:r>
            <a:r>
              <a:rPr lang="en-US" sz="6000" dirty="0">
                <a:solidFill>
                  <a:srgbClr val="63D4C6"/>
                </a:solidFill>
              </a:rPr>
              <a:t> de Networking </a:t>
            </a:r>
            <a:r>
              <a:rPr lang="en-US" sz="6000" dirty="0">
                <a:solidFill>
                  <a:srgbClr val="E98D4C"/>
                </a:solidFill>
              </a:rPr>
              <a:t>Nampula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/>
        </p:nvGraphicFramePr>
        <p:xfrm>
          <a:off x="0" y="1616825"/>
          <a:ext cx="24384000" cy="12099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5087389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5286895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520376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5148349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2760441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nesta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localidade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3368171">
                <a:tc rowSpan="6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 (3 FNM + 3 SGR+FNM)</a:t>
                      </a:r>
                      <a:endParaRPr lang="en-US" sz="2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Mínimo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3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sendo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um seria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responsável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por 2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oferecidos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condições</a:t>
                      </a: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especiais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1291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xxxx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1356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182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748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748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08570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9114"/>
              </p:ext>
            </p:extLst>
          </p:nvPr>
        </p:nvGraphicFramePr>
        <p:xfrm>
          <a:off x="0" y="1874520"/>
          <a:ext cx="24383999" cy="1184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7723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4877723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484881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4902016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4877723">
                  <a:extLst>
                    <a:ext uri="{9D8B030D-6E8A-4147-A177-3AD203B41FA5}">
                      <a16:colId xmlns:a16="http://schemas.microsoft.com/office/drawing/2014/main" val="309272655"/>
                    </a:ext>
                  </a:extLst>
                </a:gridCol>
              </a:tblGrid>
              <a:tr h="1715669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endParaRPr lang="en-US" b="1" dirty="0">
                        <a:solidFill>
                          <a:srgbClr val="9248D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Objectivos</a:t>
                      </a:r>
                      <a:endParaRPr lang="en-US" sz="36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Por que as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empreendedoras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irão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participar</a:t>
                      </a:r>
                      <a:r>
                        <a:rPr lang="en-US" sz="32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?</a:t>
                      </a:r>
                      <a:endParaRPr lang="en-US" sz="32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Formato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endParaRPr lang="en-US" sz="32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10125811"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3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presenciais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individuais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entre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primeiro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servirá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responder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questionários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segundo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terceiro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servirão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re-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avaliar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questionários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desbloquear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possam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estar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limitando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acesso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às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garantir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engajamento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algn="l"/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endParaRPr lang="en-US" sz="24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Garantir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entendimento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pertinência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Aproximar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que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melhor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entenda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negócio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faça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melhores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conexões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Prover um canal claro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comunicação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entre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que se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possa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tirar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dúvidas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reporter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nível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parcerias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marR="0" lvl="0" indent="-3429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Único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momento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individual junto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às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que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possam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compreender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suas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expectativas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6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marR="0" lvl="0" indent="-457200" algn="l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compartilhar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sobre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desafios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negócio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modo a aumentar as chances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sucesso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conexões</a:t>
                      </a:r>
                      <a:r>
                        <a:rPr lang="en-US" sz="26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Encontro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individual entre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participante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facilitadora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lvl="1" indent="-457200" algn="l">
                        <a:buFont typeface="Courier New" panose="02070309020205020404" pitchFamily="49" charset="0"/>
                        <a:buChar char="o"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Brochura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PME, a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conter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Características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básicas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(sector,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situação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legal,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faixa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lucro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). 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Calendário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programa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Sugestão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pertinentes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cada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empresa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Questionário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avaliar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desafios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PME. 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Questionário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para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avaliar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as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a PME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busca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endParaRPr lang="en-US" sz="2800" dirty="0">
                        <a:solidFill>
                          <a:srgbClr val="F7F2F2"/>
                        </a:solidFill>
                      </a:endParaRPr>
                    </a:p>
                    <a:p>
                      <a:pPr marL="342900" marR="0" lvl="0" indent="-3429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Materiais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0" i="0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complementares</a:t>
                      </a:r>
                      <a:r>
                        <a:rPr lang="en-US" sz="2800" b="0" i="0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 </a:t>
                      </a:r>
                    </a:p>
                    <a:p>
                      <a:pPr marL="0" marR="0" lvl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800" b="0" i="0" u="none" strike="noStrike" cap="none" spc="0" baseline="0" dirty="0">
                        <a:solidFill>
                          <a:srgbClr val="F7F2F2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montar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uma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apresentação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sua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empresa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fazer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um pitch de 2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minutos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Pontos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chave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sobre o seu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ramo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Moçambique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que opera. </a:t>
                      </a:r>
                    </a:p>
                    <a:p>
                      <a:pPr marL="342900" lvl="2" indent="-34290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que se pode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esperar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da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equipa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do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Realiza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?: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Funções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400" b="0" i="1" u="none" strike="noStrike" cap="none" spc="0" baseline="0" dirty="0" err="1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Limites</a:t>
                      </a:r>
                      <a:r>
                        <a:rPr lang="en-US" sz="2400" b="0" i="1" u="none" strike="noStrike" cap="none" spc="0" baseline="0" dirty="0">
                          <a:solidFill>
                            <a:srgbClr val="F7F2F2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err="1">
                <a:solidFill>
                  <a:srgbClr val="63D4C6"/>
                </a:solidFill>
              </a:rPr>
              <a:t>Sessões</a:t>
            </a:r>
            <a:r>
              <a:rPr lang="en-US" sz="9600" dirty="0">
                <a:solidFill>
                  <a:srgbClr val="63D4C6"/>
                </a:solidFill>
              </a:rPr>
              <a:t> </a:t>
            </a:r>
            <a:r>
              <a:rPr lang="en-US" sz="9600" dirty="0" err="1">
                <a:solidFill>
                  <a:srgbClr val="63D4C6"/>
                </a:solidFill>
              </a:rPr>
              <a:t>individuais</a:t>
            </a:r>
            <a:endParaRPr lang="en-US" sz="9600" dirty="0">
              <a:solidFill>
                <a:srgbClr val="63D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6665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BC56F07-2461-409B-959F-0B4CE316A184}"/>
              </a:ext>
            </a:extLst>
          </p:cNvPr>
          <p:cNvSpPr/>
          <p:nvPr/>
        </p:nvSpPr>
        <p:spPr>
          <a:xfrm>
            <a:off x="365760" y="12602095"/>
            <a:ext cx="1928553" cy="665018"/>
          </a:xfrm>
          <a:prstGeom prst="rect">
            <a:avLst/>
          </a:prstGeom>
          <a:solidFill>
            <a:srgbClr val="F7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BBE3B0A-6188-48A6-B2EE-76E93610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34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1483821"/>
          </a:xfrm>
        </p:spPr>
        <p:txBody>
          <a:bodyPr/>
          <a:lstStyle/>
          <a:p>
            <a:r>
              <a:rPr lang="en-US" sz="7200" dirty="0">
                <a:solidFill>
                  <a:srgbClr val="63D4C6"/>
                </a:solidFill>
              </a:rPr>
              <a:t>De </a:t>
            </a:r>
            <a:r>
              <a:rPr lang="en-US" sz="7200" dirty="0" err="1">
                <a:solidFill>
                  <a:srgbClr val="63D4C6"/>
                </a:solidFill>
              </a:rPr>
              <a:t>mulher</a:t>
            </a:r>
            <a:r>
              <a:rPr lang="en-US" sz="7200" dirty="0">
                <a:solidFill>
                  <a:srgbClr val="63D4C6"/>
                </a:solidFill>
              </a:rPr>
              <a:t> para </a:t>
            </a:r>
            <a:r>
              <a:rPr lang="en-US" sz="7200" dirty="0" err="1">
                <a:solidFill>
                  <a:srgbClr val="63D4C6"/>
                </a:solidFill>
              </a:rPr>
              <a:t>mulher</a:t>
            </a:r>
            <a:r>
              <a:rPr lang="en-US" sz="7200" dirty="0">
                <a:solidFill>
                  <a:srgbClr val="63D4C6"/>
                </a:solidFill>
              </a:rPr>
              <a:t>: </a:t>
            </a:r>
            <a:r>
              <a:rPr lang="en-US" sz="7200" dirty="0" err="1">
                <a:solidFill>
                  <a:srgbClr val="63D4C6"/>
                </a:solidFill>
              </a:rPr>
              <a:t>conecta</a:t>
            </a:r>
            <a:r>
              <a:rPr lang="en-US" sz="7200" dirty="0">
                <a:solidFill>
                  <a:srgbClr val="63D4C6"/>
                </a:solidFill>
              </a:rPr>
              <a:t>! </a:t>
            </a:r>
            <a:r>
              <a:rPr lang="en-US" sz="7200" dirty="0">
                <a:solidFill>
                  <a:srgbClr val="E98D4C"/>
                </a:solidFill>
              </a:rPr>
              <a:t>Sector </a:t>
            </a:r>
            <a:r>
              <a:rPr lang="en-US" sz="7200" dirty="0" err="1">
                <a:solidFill>
                  <a:srgbClr val="E98D4C"/>
                </a:solidFill>
              </a:rPr>
              <a:t>Alimentício</a:t>
            </a:r>
            <a:endParaRPr lang="en-US" sz="7200" dirty="0">
              <a:solidFill>
                <a:srgbClr val="E98D4C"/>
              </a:solidFill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82572"/>
              </p:ext>
            </p:extLst>
          </p:nvPr>
        </p:nvGraphicFramePr>
        <p:xfrm>
          <a:off x="0" y="1616824"/>
          <a:ext cx="24450262" cy="96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28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62913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  <a:gridCol w="2629137">
                  <a:extLst>
                    <a:ext uri="{9D8B030D-6E8A-4147-A177-3AD203B41FA5}">
                      <a16:colId xmlns:a16="http://schemas.microsoft.com/office/drawing/2014/main" val="1036113747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13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Catering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Produção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frangos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Produção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salgados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Confeitaria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Restaurante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barracas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vegetais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frutas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Take away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Tipo de org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</a:t>
                      </a:r>
                      <a:r>
                        <a:rPr lang="en-US" sz="2600" dirty="0" err="1"/>
                        <a:t>refeições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Terceiro</a:t>
                      </a:r>
                      <a:r>
                        <a:rPr lang="en-US" sz="2600" dirty="0"/>
                        <a:t>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Fornecimento de </a:t>
                      </a:r>
                      <a:r>
                        <a:rPr lang="en-US" sz="2600" dirty="0" err="1"/>
                        <a:t>refeições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Terceiro</a:t>
                      </a:r>
                      <a:r>
                        <a:rPr lang="en-US" sz="2600" dirty="0"/>
                        <a:t> sector</a:t>
                      </a:r>
                    </a:p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AISEC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Fornecimento de </a:t>
                      </a:r>
                      <a:r>
                        <a:rPr lang="en-US" sz="2600" dirty="0" err="1"/>
                        <a:t>refeições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Terceiro</a:t>
                      </a:r>
                      <a:r>
                        <a:rPr lang="en-US" sz="2600" dirty="0"/>
                        <a:t> sector</a:t>
                      </a:r>
                    </a:p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525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821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504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5886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1301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8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0554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71018-B78E-4F7A-8160-79BF6039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Obrigada!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3C4DE-D060-4B3B-81E6-5FCAD926A4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Iana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42FD42-DF42-415E-A9B2-64D8EE1B8D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53956" y="6811333"/>
            <a:ext cx="9770143" cy="830262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Equipa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FNM: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Iana,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Tânia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Lisandro, Carmen,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Marília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 Loureine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C928F4-C050-496F-A272-A0A231A95957}"/>
              </a:ext>
            </a:extLst>
          </p:cNvPr>
          <p:cNvSpPr/>
          <p:nvPr/>
        </p:nvSpPr>
        <p:spPr>
          <a:xfrm>
            <a:off x="11454063" y="7940842"/>
            <a:ext cx="1572126" cy="827346"/>
          </a:xfrm>
          <a:prstGeom prst="rect">
            <a:avLst/>
          </a:prstGeom>
          <a:solidFill>
            <a:srgbClr val="1E213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672835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29" y="26504"/>
            <a:ext cx="24635791" cy="1483821"/>
          </a:xfrm>
        </p:spPr>
        <p:txBody>
          <a:bodyPr/>
          <a:lstStyle/>
          <a:p>
            <a:r>
              <a:rPr lang="en-US" sz="6900" dirty="0">
                <a:solidFill>
                  <a:srgbClr val="63D4C6"/>
                </a:solidFill>
              </a:rPr>
              <a:t>De </a:t>
            </a:r>
            <a:r>
              <a:rPr lang="en-US" sz="6900" dirty="0" err="1">
                <a:solidFill>
                  <a:srgbClr val="63D4C6"/>
                </a:solidFill>
              </a:rPr>
              <a:t>mulher</a:t>
            </a:r>
            <a:r>
              <a:rPr lang="en-US" sz="6900" dirty="0">
                <a:solidFill>
                  <a:srgbClr val="63D4C6"/>
                </a:solidFill>
              </a:rPr>
              <a:t> para </a:t>
            </a:r>
            <a:r>
              <a:rPr lang="en-US" sz="6900" dirty="0" err="1">
                <a:solidFill>
                  <a:srgbClr val="63D4C6"/>
                </a:solidFill>
              </a:rPr>
              <a:t>mulher</a:t>
            </a:r>
            <a:r>
              <a:rPr lang="en-US" sz="6900" dirty="0">
                <a:solidFill>
                  <a:srgbClr val="63D4C6"/>
                </a:solidFill>
              </a:rPr>
              <a:t>: </a:t>
            </a:r>
            <a:r>
              <a:rPr lang="en-US" sz="6900" dirty="0" err="1">
                <a:solidFill>
                  <a:srgbClr val="63D4C6"/>
                </a:solidFill>
              </a:rPr>
              <a:t>conecta</a:t>
            </a:r>
            <a:r>
              <a:rPr lang="en-US" sz="6900" dirty="0">
                <a:solidFill>
                  <a:srgbClr val="63D4C6"/>
                </a:solidFill>
              </a:rPr>
              <a:t>! </a:t>
            </a:r>
            <a:r>
              <a:rPr lang="en-US" sz="6900" dirty="0">
                <a:solidFill>
                  <a:srgbClr val="E98D4C"/>
                </a:solidFill>
              </a:rPr>
              <a:t>Sector </a:t>
            </a:r>
            <a:r>
              <a:rPr lang="en-US" sz="6900" dirty="0" err="1">
                <a:solidFill>
                  <a:srgbClr val="E98D4C"/>
                </a:solidFill>
              </a:rPr>
              <a:t>Revenda</a:t>
            </a:r>
            <a:r>
              <a:rPr lang="en-US" sz="6900" dirty="0">
                <a:solidFill>
                  <a:srgbClr val="E98D4C"/>
                </a:solidFill>
              </a:rPr>
              <a:t> Produtos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37921"/>
              </p:ext>
            </p:extLst>
          </p:nvPr>
        </p:nvGraphicFramePr>
        <p:xfrm>
          <a:off x="0" y="1616824"/>
          <a:ext cx="24383999" cy="11322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 englobe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produtos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limpeza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produtos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alimentícios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perecíveis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bebidas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alcoólicas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Fornecimento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bebidas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não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alcoolicas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roupas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Revenda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produtos de beleza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cosméticos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ASSMA, catering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</a:t>
                      </a:r>
                      <a:r>
                        <a:rPr lang="en-US" sz="2600" dirty="0" err="1"/>
                        <a:t>alimentares</a:t>
                      </a:r>
                      <a:r>
                        <a:rPr lang="en-US" sz="2600" dirty="0"/>
                        <a:t> não </a:t>
                      </a:r>
                      <a:r>
                        <a:rPr lang="en-US" sz="2600" dirty="0" err="1"/>
                        <a:t>perecíveis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Cely</a:t>
                      </a:r>
                      <a:r>
                        <a:rPr lang="en-US" sz="2600" dirty="0"/>
                        <a:t> K, catering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</a:t>
                      </a:r>
                      <a:r>
                        <a:rPr lang="en-US" sz="2600" dirty="0" err="1"/>
                        <a:t>alimentares</a:t>
                      </a:r>
                      <a:r>
                        <a:rPr lang="en-US" sz="2600" dirty="0"/>
                        <a:t> não </a:t>
                      </a:r>
                      <a:r>
                        <a:rPr lang="en-US" sz="2600" dirty="0" err="1"/>
                        <a:t>perecíveis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Pamy</a:t>
                      </a:r>
                      <a:r>
                        <a:rPr lang="en-US" sz="2600" dirty="0"/>
                        <a:t> Catering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</a:t>
                      </a:r>
                      <a:r>
                        <a:rPr lang="en-US" sz="2600" dirty="0" err="1"/>
                        <a:t>alimentares</a:t>
                      </a:r>
                      <a:r>
                        <a:rPr lang="en-US" sz="2600" dirty="0"/>
                        <a:t> não </a:t>
                      </a:r>
                      <a:r>
                        <a:rPr lang="en-US" sz="2600" dirty="0" err="1"/>
                        <a:t>perecíveis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Hotel Rovuma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de </a:t>
                      </a:r>
                      <a:r>
                        <a:rPr lang="en-US" sz="2600" dirty="0" err="1"/>
                        <a:t>limpeza</a:t>
                      </a:r>
                      <a:r>
                        <a:rPr lang="en-US" sz="2600" dirty="0"/>
                        <a:t> e </a:t>
                      </a:r>
                      <a:r>
                        <a:rPr lang="en-US" sz="2600" dirty="0" err="1"/>
                        <a:t>bebidas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Hotel </a:t>
                      </a:r>
                      <a:r>
                        <a:rPr lang="en-US" sz="2600" dirty="0" err="1"/>
                        <a:t>Sena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de </a:t>
                      </a:r>
                      <a:r>
                        <a:rPr lang="en-US" sz="2600" dirty="0" err="1"/>
                        <a:t>limpeza</a:t>
                      </a:r>
                      <a:r>
                        <a:rPr lang="en-US" sz="2600" dirty="0"/>
                        <a:t> e </a:t>
                      </a:r>
                      <a:r>
                        <a:rPr lang="en-US" sz="2600" dirty="0" err="1"/>
                        <a:t>bebidas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Hotel </a:t>
                      </a:r>
                      <a:r>
                        <a:rPr lang="en-US" sz="2600" dirty="0" err="1"/>
                        <a:t>Milenio</a:t>
                      </a:r>
                      <a:r>
                        <a:rPr lang="en-US" sz="2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Fornecimento de produtos de </a:t>
                      </a:r>
                      <a:r>
                        <a:rPr lang="en-US" sz="2600" dirty="0" err="1"/>
                        <a:t>limpeza</a:t>
                      </a:r>
                      <a:r>
                        <a:rPr lang="en-US" sz="2600" dirty="0"/>
                        <a:t> e </a:t>
                      </a:r>
                      <a:r>
                        <a:rPr lang="en-US" sz="2600" dirty="0" err="1"/>
                        <a:t>bebidas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4641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29" y="26504"/>
            <a:ext cx="24635791" cy="1483821"/>
          </a:xfrm>
        </p:spPr>
        <p:txBody>
          <a:bodyPr/>
          <a:lstStyle/>
          <a:p>
            <a:r>
              <a:rPr lang="en-US" sz="6900" dirty="0">
                <a:solidFill>
                  <a:srgbClr val="63D4C6"/>
                </a:solidFill>
              </a:rPr>
              <a:t>De </a:t>
            </a:r>
            <a:r>
              <a:rPr lang="en-US" sz="6900" dirty="0" err="1">
                <a:solidFill>
                  <a:srgbClr val="63D4C6"/>
                </a:solidFill>
              </a:rPr>
              <a:t>mulher</a:t>
            </a:r>
            <a:r>
              <a:rPr lang="en-US" sz="6900" dirty="0">
                <a:solidFill>
                  <a:srgbClr val="63D4C6"/>
                </a:solidFill>
              </a:rPr>
              <a:t> para </a:t>
            </a:r>
            <a:r>
              <a:rPr lang="en-US" sz="6900" dirty="0" err="1">
                <a:solidFill>
                  <a:srgbClr val="63D4C6"/>
                </a:solidFill>
              </a:rPr>
              <a:t>mulher</a:t>
            </a:r>
            <a:r>
              <a:rPr lang="en-US" sz="6900" dirty="0">
                <a:solidFill>
                  <a:srgbClr val="63D4C6"/>
                </a:solidFill>
              </a:rPr>
              <a:t>: </a:t>
            </a:r>
            <a:r>
              <a:rPr lang="en-US" sz="6900" dirty="0" err="1">
                <a:solidFill>
                  <a:srgbClr val="63D4C6"/>
                </a:solidFill>
              </a:rPr>
              <a:t>conecta</a:t>
            </a:r>
            <a:r>
              <a:rPr lang="en-US" sz="6900" dirty="0">
                <a:solidFill>
                  <a:srgbClr val="63D4C6"/>
                </a:solidFill>
              </a:rPr>
              <a:t>! </a:t>
            </a:r>
            <a:r>
              <a:rPr lang="en-US" sz="6900" dirty="0">
                <a:solidFill>
                  <a:srgbClr val="E98D4C"/>
                </a:solidFill>
              </a:rPr>
              <a:t>Sector de </a:t>
            </a:r>
            <a:r>
              <a:rPr lang="en-US" sz="6900" dirty="0" err="1">
                <a:solidFill>
                  <a:srgbClr val="E98D4C"/>
                </a:solidFill>
              </a:rPr>
              <a:t>estética</a:t>
            </a:r>
            <a:endParaRPr lang="en-US" sz="6900" dirty="0">
              <a:solidFill>
                <a:srgbClr val="E98D4C"/>
              </a:solidFill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94524"/>
              </p:ext>
            </p:extLst>
          </p:nvPr>
        </p:nvGraphicFramePr>
        <p:xfrm>
          <a:off x="0" y="1616824"/>
          <a:ext cx="24383999" cy="647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estética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Confecção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perucas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proteses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beleza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Salão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unhas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Corte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Costura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Decoração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Boutique e beleza para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noivas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785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De </a:t>
            </a:r>
            <a:r>
              <a:rPr lang="en-US" sz="6600" dirty="0" err="1">
                <a:solidFill>
                  <a:srgbClr val="63D4C6"/>
                </a:solidFill>
              </a:rPr>
              <a:t>mulher</a:t>
            </a:r>
            <a:r>
              <a:rPr lang="en-US" sz="6600" dirty="0">
                <a:solidFill>
                  <a:srgbClr val="63D4C6"/>
                </a:solidFill>
              </a:rPr>
              <a:t> para </a:t>
            </a:r>
            <a:r>
              <a:rPr lang="en-US" sz="6600" dirty="0" err="1">
                <a:solidFill>
                  <a:srgbClr val="63D4C6"/>
                </a:solidFill>
              </a:rPr>
              <a:t>mulher</a:t>
            </a:r>
            <a:r>
              <a:rPr lang="en-US" sz="6600" dirty="0">
                <a:solidFill>
                  <a:srgbClr val="63D4C6"/>
                </a:solidFill>
              </a:rPr>
              <a:t>: </a:t>
            </a:r>
            <a:r>
              <a:rPr lang="en-US" sz="6600" dirty="0" err="1">
                <a:solidFill>
                  <a:srgbClr val="63D4C6"/>
                </a:solidFill>
              </a:rPr>
              <a:t>conecta</a:t>
            </a:r>
            <a:r>
              <a:rPr lang="en-US" sz="6600" dirty="0">
                <a:solidFill>
                  <a:srgbClr val="63D4C6"/>
                </a:solidFill>
              </a:rPr>
              <a:t>!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entretenimento</a:t>
            </a:r>
            <a:endParaRPr lang="en-US" sz="6600" dirty="0">
              <a:solidFill>
                <a:srgbClr val="E98D4C"/>
              </a:solidFill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12106"/>
              </p:ext>
            </p:extLst>
          </p:nvPr>
        </p:nvGraphicFramePr>
        <p:xfrm>
          <a:off x="0" y="1616824"/>
          <a:ext cx="24383999" cy="608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entretenimento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Decoração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eventos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Flores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Ornamentação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Artes 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brindes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735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1747B42-F28E-496C-8B15-7724C731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557" y="26504"/>
            <a:ext cx="24794819" cy="1483821"/>
          </a:xfrm>
        </p:spPr>
        <p:txBody>
          <a:bodyPr/>
          <a:lstStyle/>
          <a:p>
            <a:r>
              <a:rPr lang="en-US" sz="6600" dirty="0">
                <a:solidFill>
                  <a:srgbClr val="63D4C6"/>
                </a:solidFill>
              </a:rPr>
              <a:t>De </a:t>
            </a:r>
            <a:r>
              <a:rPr lang="en-US" sz="6600" dirty="0" err="1">
                <a:solidFill>
                  <a:srgbClr val="63D4C6"/>
                </a:solidFill>
              </a:rPr>
              <a:t>mulher</a:t>
            </a:r>
            <a:r>
              <a:rPr lang="en-US" sz="6600" dirty="0">
                <a:solidFill>
                  <a:srgbClr val="63D4C6"/>
                </a:solidFill>
              </a:rPr>
              <a:t> para </a:t>
            </a:r>
            <a:r>
              <a:rPr lang="en-US" sz="6600" dirty="0" err="1">
                <a:solidFill>
                  <a:srgbClr val="63D4C6"/>
                </a:solidFill>
              </a:rPr>
              <a:t>mulher</a:t>
            </a:r>
            <a:r>
              <a:rPr lang="en-US" sz="6600" dirty="0">
                <a:solidFill>
                  <a:srgbClr val="63D4C6"/>
                </a:solidFill>
              </a:rPr>
              <a:t>: </a:t>
            </a:r>
            <a:r>
              <a:rPr lang="en-US" sz="6600" dirty="0" err="1">
                <a:solidFill>
                  <a:srgbClr val="63D4C6"/>
                </a:solidFill>
              </a:rPr>
              <a:t>conecta</a:t>
            </a:r>
            <a:r>
              <a:rPr lang="en-US" sz="6600" dirty="0">
                <a:solidFill>
                  <a:srgbClr val="63D4C6"/>
                </a:solidFill>
              </a:rPr>
              <a:t>! </a:t>
            </a:r>
            <a:r>
              <a:rPr lang="en-US" sz="6600" dirty="0">
                <a:solidFill>
                  <a:srgbClr val="E98D4C"/>
                </a:solidFill>
              </a:rPr>
              <a:t>Sector de </a:t>
            </a:r>
            <a:r>
              <a:rPr lang="en-US" sz="6600" dirty="0" err="1">
                <a:solidFill>
                  <a:srgbClr val="E98D4C"/>
                </a:solidFill>
              </a:rPr>
              <a:t>serviços</a:t>
            </a:r>
            <a:r>
              <a:rPr lang="en-US" sz="6600" dirty="0">
                <a:solidFill>
                  <a:srgbClr val="E98D4C"/>
                </a:solidFill>
              </a:rPr>
              <a:t> </a:t>
            </a:r>
            <a:r>
              <a:rPr lang="en-US" sz="6600" dirty="0" err="1">
                <a:solidFill>
                  <a:srgbClr val="E98D4C"/>
                </a:solidFill>
              </a:rPr>
              <a:t>em</a:t>
            </a:r>
            <a:r>
              <a:rPr lang="en-US" sz="6600" dirty="0">
                <a:solidFill>
                  <a:srgbClr val="E98D4C"/>
                </a:solidFill>
              </a:rPr>
              <a:t> geral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38BCC82-5277-442C-84A8-D8E62981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62642"/>
              </p:ext>
            </p:extLst>
          </p:nvPr>
        </p:nvGraphicFramePr>
        <p:xfrm>
          <a:off x="0" y="1616824"/>
          <a:ext cx="24383999" cy="726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4">
                  <a:extLst>
                    <a:ext uri="{9D8B030D-6E8A-4147-A177-3AD203B41FA5}">
                      <a16:colId xmlns:a16="http://schemas.microsoft.com/office/drawing/2014/main" val="995382145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000759484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720258752"/>
                    </a:ext>
                  </a:extLst>
                </a:gridCol>
                <a:gridCol w="3892554">
                  <a:extLst>
                    <a:ext uri="{9D8B030D-6E8A-4147-A177-3AD203B41FA5}">
                      <a16:colId xmlns:a16="http://schemas.microsoft.com/office/drawing/2014/main" val="1310832695"/>
                    </a:ext>
                  </a:extLst>
                </a:gridCol>
                <a:gridCol w="2937927">
                  <a:extLst>
                    <a:ext uri="{9D8B030D-6E8A-4147-A177-3AD203B41FA5}">
                      <a16:colId xmlns:a16="http://schemas.microsoft.com/office/drawing/2014/main" val="3080658433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1666832790"/>
                    </a:ext>
                  </a:extLst>
                </a:gridCol>
                <a:gridCol w="2937928">
                  <a:extLst>
                    <a:ext uri="{9D8B030D-6E8A-4147-A177-3AD203B41FA5}">
                      <a16:colId xmlns:a16="http://schemas.microsoft.com/office/drawing/2014/main" val="2493517794"/>
                    </a:ext>
                  </a:extLst>
                </a:gridCol>
              </a:tblGrid>
              <a:tr h="1630128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Descrição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do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sessões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previstas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Qtde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minima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necessários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este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sector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Meta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parceiros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para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termos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margem</a:t>
                      </a:r>
                      <a:r>
                        <a:rPr lang="en-US" sz="2800" b="1" dirty="0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 de </a:t>
                      </a:r>
                      <a:r>
                        <a:rPr lang="en-US" sz="2800" b="1" dirty="0" err="1">
                          <a:solidFill>
                            <a:srgbClr val="9248D1"/>
                          </a:solidFill>
                          <a:latin typeface="Gill Sans MT" panose="020B0502020104020203" pitchFamily="34" charset="0"/>
                        </a:rPr>
                        <a:t>manobra</a:t>
                      </a:r>
                      <a:endParaRPr lang="en-US" sz="2800" dirty="0">
                        <a:solidFill>
                          <a:srgbClr val="9248D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Potenciais</a:t>
                      </a:r>
                      <a:r>
                        <a:rPr lang="en-US" sz="28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8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parceiros</a:t>
                      </a:r>
                      <a:endParaRPr lang="en-US" sz="28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410"/>
                  </a:ext>
                </a:extLst>
              </a:tr>
              <a:tr h="267576">
                <a:tc rowSpan="7">
                  <a:txBody>
                    <a:bodyPr/>
                    <a:lstStyle/>
                    <a:p>
                      <a:pPr algn="l"/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 sector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em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geral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engloba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actividades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como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:</a:t>
                      </a:r>
                    </a:p>
                    <a:p>
                      <a:pPr algn="l"/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limpeza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design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grafico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tradução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Serviços</a:t>
                      </a: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 de </a:t>
                      </a:r>
                      <a:r>
                        <a:rPr lang="en-US" sz="26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contabilidade</a:t>
                      </a: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79F7E5"/>
                          </a:highlight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xxx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highlight>
                          <a:srgbClr val="79F7E5"/>
                        </a:highlight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6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6</a:t>
                      </a:r>
                    </a:p>
                    <a:p>
                      <a:pPr algn="ctr"/>
                      <a:endParaRPr lang="en-US" sz="26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Nome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Cidade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err="1">
                          <a:solidFill>
                            <a:srgbClr val="9248D1"/>
                          </a:solidFill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  <a:sym typeface="Helvetica Neue Light"/>
                        </a:rPr>
                        <a:t>Oportunidade</a:t>
                      </a:r>
                      <a:endParaRPr lang="en-US" sz="2400" b="1" i="0" u="none" strike="noStrike" cap="none" spc="0" baseline="0" dirty="0">
                        <a:solidFill>
                          <a:srgbClr val="9248D1"/>
                        </a:solidFill>
                        <a:uFillTx/>
                        <a:latin typeface="Gill Sans MT" panose="020B0502020104020203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0064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303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585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9009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7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88242"/>
                  </a:ext>
                </a:extLst>
              </a:tr>
              <a:tr h="46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1394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12128</TotalTime>
  <Words>7210</Words>
  <Application>Microsoft Office PowerPoint</Application>
  <PresentationFormat>Personalizar</PresentationFormat>
  <Paragraphs>1209</Paragraphs>
  <Slides>50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Gill Sans</vt:lpstr>
      <vt:lpstr>Gill Sans MT</vt:lpstr>
      <vt:lpstr>Helvetica Neue</vt:lpstr>
      <vt:lpstr>Helvetica Neue Medium</vt:lpstr>
      <vt:lpstr>White</vt:lpstr>
      <vt:lpstr>Custom Design</vt:lpstr>
      <vt:lpstr>REALIZA: The FNM component</vt:lpstr>
      <vt:lpstr>Horas totais x Horas obrigatórias. </vt:lpstr>
      <vt:lpstr>Sessão inaugural</vt:lpstr>
      <vt:lpstr>De mulher para mulher: conecta!</vt:lpstr>
      <vt:lpstr>De mulher para mulher: conecta! Sector Alimentício</vt:lpstr>
      <vt:lpstr>De mulher para mulher: conecta! Sector Revenda Produtos</vt:lpstr>
      <vt:lpstr>De mulher para mulher: conecta! Sector de estética</vt:lpstr>
      <vt:lpstr>De mulher para mulher: conecta! Sector de entretenimento</vt:lpstr>
      <vt:lpstr>De mulher para mulher: conecta! Sector de serviços em geral</vt:lpstr>
      <vt:lpstr>De mulher para mulher: conecta! Sector de educação</vt:lpstr>
      <vt:lpstr>Workshops temáticos</vt:lpstr>
      <vt:lpstr>Workshops temáticos Vendas e Marketing digital</vt:lpstr>
      <vt:lpstr>Workshops temáticos Contabilidade</vt:lpstr>
      <vt:lpstr>Workshops temáticos Legalização e formalização de empresas</vt:lpstr>
      <vt:lpstr>Workshops temáticos Procurement</vt:lpstr>
      <vt:lpstr>Workshops temáticos Associativismo</vt:lpstr>
      <vt:lpstr>Workshops temáticos Recursos Humanos </vt:lpstr>
      <vt:lpstr>Feira Financeira</vt:lpstr>
      <vt:lpstr>Feira Financeira Maputo</vt:lpstr>
      <vt:lpstr>Feira Financeira Beira</vt:lpstr>
      <vt:lpstr>Feira Financeira Nampula</vt:lpstr>
      <vt:lpstr>Eventos de Matchmaking</vt:lpstr>
      <vt:lpstr>MAPUTO</vt:lpstr>
      <vt:lpstr>Matchmaking Sector Alimentício Maputo</vt:lpstr>
      <vt:lpstr>Matchmaking Sector Revenda Produtos Maputo</vt:lpstr>
      <vt:lpstr>Matchmaking Sector de estética Maputo</vt:lpstr>
      <vt:lpstr>Matchmaking Sector de entretenimento Maputo</vt:lpstr>
      <vt:lpstr>Matchmaking Sector de serviços em geral Maputo</vt:lpstr>
      <vt:lpstr>Matchmaking Sector de educação Maputo</vt:lpstr>
      <vt:lpstr>BEIRA</vt:lpstr>
      <vt:lpstr>Matchmaking Sector Alimentício Beira</vt:lpstr>
      <vt:lpstr>Matchmaking Sector Revenda Produtos Beira</vt:lpstr>
      <vt:lpstr>Matchmaking Sector de estética Beira</vt:lpstr>
      <vt:lpstr>Matchmaking Sector de entretenimento Beira</vt:lpstr>
      <vt:lpstr>Matchmaking Sector de serviços em geral Beira</vt:lpstr>
      <vt:lpstr>Matchmaking Sector de educação Beira</vt:lpstr>
      <vt:lpstr>NAMPULA</vt:lpstr>
      <vt:lpstr>Matchmaking Sector Alimentício Nampula</vt:lpstr>
      <vt:lpstr>Matchmaking Sector Revenda Produtos Nampula</vt:lpstr>
      <vt:lpstr>Matchmaking Sector de estética Nampula</vt:lpstr>
      <vt:lpstr>Matchmaking Sector de entretenimento Nampula</vt:lpstr>
      <vt:lpstr>Matchmaking Sector de serviços em geral Nampula</vt:lpstr>
      <vt:lpstr>Matchmaking Sector de educação Nampula</vt:lpstr>
      <vt:lpstr>Eventos de Networking</vt:lpstr>
      <vt:lpstr>Eventos de Networking Maputo</vt:lpstr>
      <vt:lpstr>Eventos de Networking Beira</vt:lpstr>
      <vt:lpstr>Eventos de Networking Nampula</vt:lpstr>
      <vt:lpstr>Sessões individuais</vt:lpstr>
      <vt:lpstr>Apresentação do PowerPoint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Iana Barenboim</dc:creator>
  <cp:lastModifiedBy>iana barenboim</cp:lastModifiedBy>
  <cp:revision>98</cp:revision>
  <cp:lastPrinted>2022-01-17T08:48:40Z</cp:lastPrinted>
  <dcterms:modified xsi:type="dcterms:W3CDTF">2022-03-11T09:07:30Z</dcterms:modified>
</cp:coreProperties>
</file>