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1FD4E-034B-4A83-B634-76CFDEE97976}" v="4" dt="2019-10-17T14:47:03.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Raut" userId="d69595be49e577e2" providerId="LiveId" clId="{3651FD4E-034B-4A83-B634-76CFDEE97976}"/>
    <pc:docChg chg="addSld modSld">
      <pc:chgData name="Abhishek Raut" userId="d69595be49e577e2" providerId="LiveId" clId="{3651FD4E-034B-4A83-B634-76CFDEE97976}" dt="2019-10-17T14:48:00.665" v="36" actId="20577"/>
      <pc:docMkLst>
        <pc:docMk/>
      </pc:docMkLst>
      <pc:sldChg chg="modSp">
        <pc:chgData name="Abhishek Raut" userId="d69595be49e577e2" providerId="LiveId" clId="{3651FD4E-034B-4A83-B634-76CFDEE97976}" dt="2019-10-17T14:48:00.665" v="36" actId="20577"/>
        <pc:sldMkLst>
          <pc:docMk/>
          <pc:sldMk cId="1609781722" sldId="256"/>
        </pc:sldMkLst>
        <pc:spChg chg="mod">
          <ac:chgData name="Abhishek Raut" userId="d69595be49e577e2" providerId="LiveId" clId="{3651FD4E-034B-4A83-B634-76CFDEE97976}" dt="2019-10-17T14:48:00.665" v="36" actId="20577"/>
          <ac:spMkLst>
            <pc:docMk/>
            <pc:sldMk cId="1609781722" sldId="256"/>
            <ac:spMk id="2" creationId="{FE816354-0BFE-48A9-9394-6F04A30B6A21}"/>
          </ac:spMkLst>
        </pc:spChg>
      </pc:sldChg>
      <pc:sldChg chg="modSp add">
        <pc:chgData name="Abhishek Raut" userId="d69595be49e577e2" providerId="LiveId" clId="{3651FD4E-034B-4A83-B634-76CFDEE97976}" dt="2019-10-17T14:47:21.754" v="20" actId="1076"/>
        <pc:sldMkLst>
          <pc:docMk/>
          <pc:sldMk cId="763517071" sldId="265"/>
        </pc:sldMkLst>
        <pc:spChg chg="mod">
          <ac:chgData name="Abhishek Raut" userId="d69595be49e577e2" providerId="LiveId" clId="{3651FD4E-034B-4A83-B634-76CFDEE97976}" dt="2019-10-17T14:47:18.454" v="19" actId="1076"/>
          <ac:spMkLst>
            <pc:docMk/>
            <pc:sldMk cId="763517071" sldId="265"/>
            <ac:spMk id="2" creationId="{FE816354-0BFE-48A9-9394-6F04A30B6A21}"/>
          </ac:spMkLst>
        </pc:spChg>
        <pc:spChg chg="mod">
          <ac:chgData name="Abhishek Raut" userId="d69595be49e577e2" providerId="LiveId" clId="{3651FD4E-034B-4A83-B634-76CFDEE97976}" dt="2019-10-17T14:47:21.754" v="20" actId="1076"/>
          <ac:spMkLst>
            <pc:docMk/>
            <pc:sldMk cId="763517071" sldId="265"/>
            <ac:spMk id="3" creationId="{2C9B51ED-6EC7-4CBE-8FE3-D042323332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8AB-4754-4F91-BCBB-CB9FBEEF5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B19F28-32E4-4912-AE93-8BEB42673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3B7BE2-352E-4FE1-9CAE-AECD74193CA4}"/>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5" name="Footer Placeholder 4">
            <a:extLst>
              <a:ext uri="{FF2B5EF4-FFF2-40B4-BE49-F238E27FC236}">
                <a16:creationId xmlns:a16="http://schemas.microsoft.com/office/drawing/2014/main" id="{CF470C8A-A049-49D6-B4DA-C270C5F2A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593BF-FA92-4835-9A73-251D605CE363}"/>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260570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B882-BD5C-49F9-9BC3-E30087B86A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2A9B6A-4468-40D1-B631-09CBFD1544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11FA2-D731-4F6E-9D54-FB6CD81AA1BA}"/>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5" name="Footer Placeholder 4">
            <a:extLst>
              <a:ext uri="{FF2B5EF4-FFF2-40B4-BE49-F238E27FC236}">
                <a16:creationId xmlns:a16="http://schemas.microsoft.com/office/drawing/2014/main" id="{6D5A54A6-7A44-4497-B7F2-FD4E06932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6B5A2-345A-4F7A-84C7-0BEF41954BC7}"/>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42470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E1B9F-E7C0-4DD7-9F4B-E8E25D9A8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9922D4-BF3D-4761-BF24-A816FC652D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455DF-3AFB-4DCA-80D2-B7A951818BA1}"/>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5" name="Footer Placeholder 4">
            <a:extLst>
              <a:ext uri="{FF2B5EF4-FFF2-40B4-BE49-F238E27FC236}">
                <a16:creationId xmlns:a16="http://schemas.microsoft.com/office/drawing/2014/main" id="{38DFEEC8-F101-4CE7-A086-4DFC2E339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7787A-F610-4FB4-9D87-207225AB95C8}"/>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160969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BDB8-8D2D-4D00-ABD3-88923FC001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6D432F-48E6-4D16-8510-B68BE647D1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AFC80-72E7-46E4-8E2B-9A0A1B0C7D70}"/>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5" name="Footer Placeholder 4">
            <a:extLst>
              <a:ext uri="{FF2B5EF4-FFF2-40B4-BE49-F238E27FC236}">
                <a16:creationId xmlns:a16="http://schemas.microsoft.com/office/drawing/2014/main" id="{9D922280-FD4D-41FB-9A54-A15DBD41B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AB2D3-B677-46DA-B277-7D8E2524348F}"/>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2514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1244-D295-4ADF-BCD7-E2CD74ED43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7F1F30-4177-4011-A0AB-AF57C3E44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D18390-38E8-4E16-A22A-CD65F9098882}"/>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5" name="Footer Placeholder 4">
            <a:extLst>
              <a:ext uri="{FF2B5EF4-FFF2-40B4-BE49-F238E27FC236}">
                <a16:creationId xmlns:a16="http://schemas.microsoft.com/office/drawing/2014/main" id="{0F725604-0A8B-4FD8-9CAA-BE79430A3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64547-2B5C-4859-8E04-A382038A7717}"/>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416470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1B8D-714A-470B-8423-BFEAE05332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8F5483-4C58-4815-8BE9-982B678C66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6DDB62-DDCA-485C-BBBD-5B16ED375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9A4A9B-AE1F-4E80-AD6A-4E0979A30D64}"/>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6" name="Footer Placeholder 5">
            <a:extLst>
              <a:ext uri="{FF2B5EF4-FFF2-40B4-BE49-F238E27FC236}">
                <a16:creationId xmlns:a16="http://schemas.microsoft.com/office/drawing/2014/main" id="{594B3797-A1D7-48A0-84E3-AC72F56C9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20237-BBAF-4A62-A7BE-22AABE7478FE}"/>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24455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554F-95ED-4ACE-B2CB-1B9FB8EAA4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A0D280-F2B4-4CC7-9CCC-D66CF405B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66EB55-264C-4A5B-8470-878E9D91F7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40253A-C86D-46F1-AFAB-F6C05C2B2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AEFF3F-8BB7-46E2-B62D-308319336E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87A7AC-EAA1-4707-B76E-0C6FF950A3A2}"/>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8" name="Footer Placeholder 7">
            <a:extLst>
              <a:ext uri="{FF2B5EF4-FFF2-40B4-BE49-F238E27FC236}">
                <a16:creationId xmlns:a16="http://schemas.microsoft.com/office/drawing/2014/main" id="{85DD03B4-4925-414C-9FB6-9229D002CA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494B88-D759-44A2-A54D-F761574FBE44}"/>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28857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EC25-910A-4221-BFCC-C3D6F630C0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59AC44-8153-49EF-A0D8-FE22DA59B7D6}"/>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4" name="Footer Placeholder 3">
            <a:extLst>
              <a:ext uri="{FF2B5EF4-FFF2-40B4-BE49-F238E27FC236}">
                <a16:creationId xmlns:a16="http://schemas.microsoft.com/office/drawing/2014/main" id="{DF25A86D-C36D-48AA-BD2E-833805AC69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620CDA-4F9B-404B-B66F-97FD09BEF815}"/>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41591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FAF3E-D9EB-4B57-9084-6014BC053C67}"/>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3" name="Footer Placeholder 2">
            <a:extLst>
              <a:ext uri="{FF2B5EF4-FFF2-40B4-BE49-F238E27FC236}">
                <a16:creationId xmlns:a16="http://schemas.microsoft.com/office/drawing/2014/main" id="{00F883AB-D2AC-4B28-9E22-72BA1763D6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42020C-FB32-4499-9CC7-527454350736}"/>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181571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867D-3D9B-4EA2-95F7-F6E6E09E6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9D618B-0666-4BD8-AB0F-5DD08BABE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16D42-1EBF-441C-921D-C50C3EC38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44E669-C812-4BA9-99EB-9A7D72D836ED}"/>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6" name="Footer Placeholder 5">
            <a:extLst>
              <a:ext uri="{FF2B5EF4-FFF2-40B4-BE49-F238E27FC236}">
                <a16:creationId xmlns:a16="http://schemas.microsoft.com/office/drawing/2014/main" id="{50124986-2237-4466-8914-25B9293682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F1D2B-0AAB-458A-8E68-1EF43161509B}"/>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333278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F243-A1C0-4C61-A2C1-5760F91A3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20CF16-048D-437A-9FC3-CB84D7842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D072DC-B4A0-4A07-A247-98A7BB57C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E9F263-7BED-4F04-9B2C-E754221C0AFA}"/>
              </a:ext>
            </a:extLst>
          </p:cNvPr>
          <p:cNvSpPr>
            <a:spLocks noGrp="1"/>
          </p:cNvSpPr>
          <p:nvPr>
            <p:ph type="dt" sz="half" idx="10"/>
          </p:nvPr>
        </p:nvSpPr>
        <p:spPr/>
        <p:txBody>
          <a:bodyPr/>
          <a:lstStyle/>
          <a:p>
            <a:fld id="{985FE066-5E8F-48B6-B8A1-A306260A742F}" type="datetimeFigureOut">
              <a:rPr lang="en-IN" smtClean="0"/>
              <a:t>17-10-2019</a:t>
            </a:fld>
            <a:endParaRPr lang="en-IN"/>
          </a:p>
        </p:txBody>
      </p:sp>
      <p:sp>
        <p:nvSpPr>
          <p:cNvPr id="6" name="Footer Placeholder 5">
            <a:extLst>
              <a:ext uri="{FF2B5EF4-FFF2-40B4-BE49-F238E27FC236}">
                <a16:creationId xmlns:a16="http://schemas.microsoft.com/office/drawing/2014/main" id="{99EA9912-641D-4726-8EAA-4B37DE26B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C09E7-4CF8-46F3-905F-9091D7F8C5AD}"/>
              </a:ext>
            </a:extLst>
          </p:cNvPr>
          <p:cNvSpPr>
            <a:spLocks noGrp="1"/>
          </p:cNvSpPr>
          <p:nvPr>
            <p:ph type="sldNum" sz="quarter" idx="12"/>
          </p:nvPr>
        </p:nvSpPr>
        <p:spPr/>
        <p:txBody>
          <a:bodyPr/>
          <a:lstStyle/>
          <a:p>
            <a:fld id="{224FA9A5-F301-49BD-AC76-DE47BD88FC50}" type="slidenum">
              <a:rPr lang="en-IN" smtClean="0"/>
              <a:t>‹#›</a:t>
            </a:fld>
            <a:endParaRPr lang="en-IN"/>
          </a:p>
        </p:txBody>
      </p:sp>
    </p:spTree>
    <p:extLst>
      <p:ext uri="{BB962C8B-B14F-4D97-AF65-F5344CB8AC3E}">
        <p14:creationId xmlns:p14="http://schemas.microsoft.com/office/powerpoint/2010/main" val="41715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2DF2E-651B-42EE-9F54-0261B669D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4ED545-E890-42DC-8349-019B1F196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7E3EFF-EA29-40A4-A074-6DCB7B2C0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FE066-5E8F-48B6-B8A1-A306260A742F}" type="datetimeFigureOut">
              <a:rPr lang="en-IN" smtClean="0"/>
              <a:t>17-10-2019</a:t>
            </a:fld>
            <a:endParaRPr lang="en-IN"/>
          </a:p>
        </p:txBody>
      </p:sp>
      <p:sp>
        <p:nvSpPr>
          <p:cNvPr id="5" name="Footer Placeholder 4">
            <a:extLst>
              <a:ext uri="{FF2B5EF4-FFF2-40B4-BE49-F238E27FC236}">
                <a16:creationId xmlns:a16="http://schemas.microsoft.com/office/drawing/2014/main" id="{70BAB9C0-E2BC-4D00-9D72-A14ED2363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FDF65C-8360-482B-B5F2-BB275053A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FA9A5-F301-49BD-AC76-DE47BD88FC50}" type="slidenum">
              <a:rPr lang="en-IN" smtClean="0"/>
              <a:t>‹#›</a:t>
            </a:fld>
            <a:endParaRPr lang="en-IN"/>
          </a:p>
        </p:txBody>
      </p:sp>
    </p:spTree>
    <p:extLst>
      <p:ext uri="{BB962C8B-B14F-4D97-AF65-F5344CB8AC3E}">
        <p14:creationId xmlns:p14="http://schemas.microsoft.com/office/powerpoint/2010/main" val="3299933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bhishekraut.com/contac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6354-0BFE-48A9-9394-6F04A30B6A21}"/>
              </a:ext>
            </a:extLst>
          </p:cNvPr>
          <p:cNvSpPr>
            <a:spLocks noGrp="1"/>
          </p:cNvSpPr>
          <p:nvPr>
            <p:ph type="ctrTitle"/>
          </p:nvPr>
        </p:nvSpPr>
        <p:spPr/>
        <p:txBody>
          <a:bodyPr/>
          <a:lstStyle/>
          <a:p>
            <a:r>
              <a:rPr lang="en-IN"/>
              <a:t>Tool </a:t>
            </a:r>
            <a:r>
              <a:rPr lang="en-IN" dirty="0"/>
              <a:t>examples</a:t>
            </a:r>
          </a:p>
        </p:txBody>
      </p:sp>
      <p:sp>
        <p:nvSpPr>
          <p:cNvPr id="3" name="Subtitle 2">
            <a:extLst>
              <a:ext uri="{FF2B5EF4-FFF2-40B4-BE49-F238E27FC236}">
                <a16:creationId xmlns:a16="http://schemas.microsoft.com/office/drawing/2014/main" id="{2C9B51ED-6EC7-4CBE-8FE3-D042323332DB}"/>
              </a:ext>
            </a:extLst>
          </p:cNvPr>
          <p:cNvSpPr>
            <a:spLocks noGrp="1"/>
          </p:cNvSpPr>
          <p:nvPr>
            <p:ph type="subTitle" idx="1"/>
          </p:nvPr>
        </p:nvSpPr>
        <p:spPr/>
        <p:txBody>
          <a:bodyPr/>
          <a:lstStyle/>
          <a:p>
            <a:r>
              <a:rPr lang="en-IN" dirty="0"/>
              <a:t>Abhishek Raut</a:t>
            </a:r>
          </a:p>
        </p:txBody>
      </p:sp>
    </p:spTree>
    <p:extLst>
      <p:ext uri="{BB962C8B-B14F-4D97-AF65-F5344CB8AC3E}">
        <p14:creationId xmlns:p14="http://schemas.microsoft.com/office/powerpoint/2010/main" val="1609781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573E5-FDBD-469B-AC13-7F11E836D810}"/>
              </a:ext>
            </a:extLst>
          </p:cNvPr>
          <p:cNvSpPr>
            <a:spLocks noGrp="1"/>
          </p:cNvSpPr>
          <p:nvPr>
            <p:ph idx="1"/>
          </p:nvPr>
        </p:nvSpPr>
        <p:spPr/>
        <p:txBody>
          <a:bodyPr/>
          <a:lstStyle/>
          <a:p>
            <a:r>
              <a:rPr lang="en-IN" dirty="0"/>
              <a:t>Single image super-resolution aims to learn how to </a:t>
            </a:r>
            <a:r>
              <a:rPr lang="en-IN" dirty="0" err="1"/>
              <a:t>upsample</a:t>
            </a:r>
            <a:r>
              <a:rPr lang="en-IN" dirty="0"/>
              <a:t> and reconstruct high-resolution images from low resolution inputs. This simple implementation creates a low-resolution version of an image and the super-res network learns to </a:t>
            </a:r>
            <a:r>
              <a:rPr lang="en-IN" dirty="0" err="1"/>
              <a:t>upsample</a:t>
            </a:r>
            <a:r>
              <a:rPr lang="en-IN" dirty="0"/>
              <a:t> the image to its original resolution (here the up-sampling factor is [4,4,4]). Additionally, we compute a linearly </a:t>
            </a:r>
            <a:r>
              <a:rPr lang="en-IN" dirty="0" err="1"/>
              <a:t>upsampled</a:t>
            </a:r>
            <a:r>
              <a:rPr lang="en-IN" dirty="0"/>
              <a:t> version to show the difference to the reconstructed image.</a:t>
            </a:r>
          </a:p>
        </p:txBody>
      </p:sp>
    </p:spTree>
    <p:extLst>
      <p:ext uri="{BB962C8B-B14F-4D97-AF65-F5344CB8AC3E}">
        <p14:creationId xmlns:p14="http://schemas.microsoft.com/office/powerpoint/2010/main" val="321193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6354-0BFE-48A9-9394-6F04A30B6A21}"/>
              </a:ext>
            </a:extLst>
          </p:cNvPr>
          <p:cNvSpPr>
            <a:spLocks noGrp="1"/>
          </p:cNvSpPr>
          <p:nvPr>
            <p:ph type="ctrTitle"/>
          </p:nvPr>
        </p:nvSpPr>
        <p:spPr>
          <a:xfrm>
            <a:off x="1213282" y="634677"/>
            <a:ext cx="9144000" cy="1219524"/>
          </a:xfrm>
        </p:spPr>
        <p:txBody>
          <a:bodyPr/>
          <a:lstStyle/>
          <a:p>
            <a:r>
              <a:rPr lang="en-IN" dirty="0"/>
              <a:t>Code</a:t>
            </a:r>
          </a:p>
        </p:txBody>
      </p:sp>
      <p:sp>
        <p:nvSpPr>
          <p:cNvPr id="3" name="Subtitle 2">
            <a:extLst>
              <a:ext uri="{FF2B5EF4-FFF2-40B4-BE49-F238E27FC236}">
                <a16:creationId xmlns:a16="http://schemas.microsoft.com/office/drawing/2014/main" id="{2C9B51ED-6EC7-4CBE-8FE3-D042323332DB}"/>
              </a:ext>
            </a:extLst>
          </p:cNvPr>
          <p:cNvSpPr>
            <a:spLocks noGrp="1"/>
          </p:cNvSpPr>
          <p:nvPr>
            <p:ph type="subTitle" idx="1"/>
          </p:nvPr>
        </p:nvSpPr>
        <p:spPr>
          <a:xfrm>
            <a:off x="1524000" y="2803047"/>
            <a:ext cx="9144000" cy="1655762"/>
          </a:xfrm>
        </p:spPr>
        <p:txBody>
          <a:bodyPr/>
          <a:lstStyle/>
          <a:p>
            <a:r>
              <a:rPr lang="en-US" dirty="0"/>
              <a:t>Please, message me for the code.</a:t>
            </a:r>
          </a:p>
          <a:p>
            <a:endParaRPr lang="en-US" dirty="0"/>
          </a:p>
          <a:p>
            <a:r>
              <a:rPr lang="en-US" dirty="0">
                <a:hlinkClick r:id="rId2"/>
              </a:rPr>
              <a:t>http://www.abhishekraut.com/contact</a:t>
            </a:r>
            <a:endParaRPr lang="en-US" dirty="0"/>
          </a:p>
        </p:txBody>
      </p:sp>
    </p:spTree>
    <p:extLst>
      <p:ext uri="{BB962C8B-B14F-4D97-AF65-F5344CB8AC3E}">
        <p14:creationId xmlns:p14="http://schemas.microsoft.com/office/powerpoint/2010/main" val="76351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1CD7-6BA0-4809-A52E-1FB37DE94B09}"/>
              </a:ext>
            </a:extLst>
          </p:cNvPr>
          <p:cNvSpPr>
            <a:spLocks noGrp="1"/>
          </p:cNvSpPr>
          <p:nvPr>
            <p:ph type="title"/>
          </p:nvPr>
        </p:nvSpPr>
        <p:spPr/>
        <p:txBody>
          <a:bodyPr>
            <a:normAutofit fontScale="90000"/>
          </a:bodyPr>
          <a:lstStyle/>
          <a:p>
            <a:r>
              <a:rPr lang="en-IN" b="1" dirty="0"/>
              <a:t>Image segmentation of multi-channel brain MR images</a:t>
            </a:r>
            <a:br>
              <a:rPr lang="en-IN" b="1" dirty="0"/>
            </a:br>
            <a:endParaRPr lang="en-IN" dirty="0"/>
          </a:p>
        </p:txBody>
      </p:sp>
      <p:pic>
        <p:nvPicPr>
          <p:cNvPr id="5" name="Content Placeholder 4">
            <a:extLst>
              <a:ext uri="{FF2B5EF4-FFF2-40B4-BE49-F238E27FC236}">
                <a16:creationId xmlns:a16="http://schemas.microsoft.com/office/drawing/2014/main" id="{2C5469A5-33A2-4AA8-B62A-1A39E1B55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2303" y="1825625"/>
            <a:ext cx="5607394" cy="4351338"/>
          </a:xfrm>
        </p:spPr>
      </p:pic>
      <p:sp>
        <p:nvSpPr>
          <p:cNvPr id="6" name="TextBox 5">
            <a:extLst>
              <a:ext uri="{FF2B5EF4-FFF2-40B4-BE49-F238E27FC236}">
                <a16:creationId xmlns:a16="http://schemas.microsoft.com/office/drawing/2014/main" id="{F32C331D-7BD2-493E-BEBA-FFC113CD1695}"/>
              </a:ext>
            </a:extLst>
          </p:cNvPr>
          <p:cNvSpPr txBox="1"/>
          <p:nvPr/>
        </p:nvSpPr>
        <p:spPr>
          <a:xfrm>
            <a:off x="2406316" y="6488668"/>
            <a:ext cx="9127958" cy="369332"/>
          </a:xfrm>
          <a:prstGeom prst="rect">
            <a:avLst/>
          </a:prstGeom>
          <a:noFill/>
        </p:spPr>
        <p:txBody>
          <a:bodyPr wrap="square" rtlCol="0">
            <a:spAutoFit/>
          </a:bodyPr>
          <a:lstStyle/>
          <a:p>
            <a:r>
              <a:rPr lang="en-IN" dirty="0" err="1"/>
              <a:t>Tensorboard</a:t>
            </a:r>
            <a:r>
              <a:rPr lang="en-IN" dirty="0"/>
              <a:t> visualisation of multi-sequence image inputs, target labels and predictions</a:t>
            </a:r>
          </a:p>
        </p:txBody>
      </p:sp>
    </p:spTree>
    <p:extLst>
      <p:ext uri="{BB962C8B-B14F-4D97-AF65-F5344CB8AC3E}">
        <p14:creationId xmlns:p14="http://schemas.microsoft.com/office/powerpoint/2010/main" val="193225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DD469-68C4-4893-92C2-E11CDC72CD6C}"/>
              </a:ext>
            </a:extLst>
          </p:cNvPr>
          <p:cNvSpPr>
            <a:spLocks noGrp="1"/>
          </p:cNvSpPr>
          <p:nvPr>
            <p:ph idx="1"/>
          </p:nvPr>
        </p:nvSpPr>
        <p:spPr/>
        <p:txBody>
          <a:bodyPr/>
          <a:lstStyle/>
          <a:p>
            <a:r>
              <a:rPr lang="en-IN" dirty="0"/>
              <a:t>This image segmentation application learns to predict brain tissues and white matter lesions from multi-sequence MR images (T1-weighted, T1 inversion recovery and T2 FLAIR) on the small (N=5) </a:t>
            </a:r>
            <a:r>
              <a:rPr lang="en-IN" i="1" dirty="0" err="1"/>
              <a:t>MRBrainS</a:t>
            </a:r>
            <a:r>
              <a:rPr lang="en-IN" i="1" dirty="0"/>
              <a:t> </a:t>
            </a:r>
            <a:r>
              <a:rPr lang="en-IN" dirty="0"/>
              <a:t>challenge dataset. It uses a 3D U-Net-like network with residual units as feature extractors and tracks the Dice coefficient accuracy for each label in </a:t>
            </a:r>
            <a:r>
              <a:rPr lang="en-IN" i="1" dirty="0" err="1"/>
              <a:t>TensorBoard</a:t>
            </a:r>
            <a:r>
              <a:rPr lang="en-IN" dirty="0"/>
              <a:t>.</a:t>
            </a:r>
          </a:p>
        </p:txBody>
      </p:sp>
    </p:spTree>
    <p:extLst>
      <p:ext uri="{BB962C8B-B14F-4D97-AF65-F5344CB8AC3E}">
        <p14:creationId xmlns:p14="http://schemas.microsoft.com/office/powerpoint/2010/main" val="197567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8719-DABC-41D4-AED5-DF11ECF97B56}"/>
              </a:ext>
            </a:extLst>
          </p:cNvPr>
          <p:cNvSpPr>
            <a:spLocks noGrp="1"/>
          </p:cNvSpPr>
          <p:nvPr>
            <p:ph type="title"/>
          </p:nvPr>
        </p:nvSpPr>
        <p:spPr/>
        <p:txBody>
          <a:bodyPr>
            <a:normAutofit fontScale="90000"/>
          </a:bodyPr>
          <a:lstStyle/>
          <a:p>
            <a:r>
              <a:rPr lang="en-IN" b="1" dirty="0"/>
              <a:t>Age regression and sex classification from T1-weighted brain MR images</a:t>
            </a:r>
            <a:br>
              <a:rPr lang="en-IN" b="1" dirty="0"/>
            </a:br>
            <a:endParaRPr lang="en-IN" dirty="0"/>
          </a:p>
        </p:txBody>
      </p:sp>
      <p:pic>
        <p:nvPicPr>
          <p:cNvPr id="5" name="Content Placeholder 4">
            <a:extLst>
              <a:ext uri="{FF2B5EF4-FFF2-40B4-BE49-F238E27FC236}">
                <a16:creationId xmlns:a16="http://schemas.microsoft.com/office/drawing/2014/main" id="{54C81EDF-C10B-46BB-8583-AE8F9E141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539" y="1825625"/>
            <a:ext cx="7450921" cy="4351338"/>
          </a:xfrm>
        </p:spPr>
      </p:pic>
      <p:sp>
        <p:nvSpPr>
          <p:cNvPr id="6" name="TextBox 5">
            <a:extLst>
              <a:ext uri="{FF2B5EF4-FFF2-40B4-BE49-F238E27FC236}">
                <a16:creationId xmlns:a16="http://schemas.microsoft.com/office/drawing/2014/main" id="{2591AE35-04E7-46C6-845F-4633EDE218AB}"/>
              </a:ext>
            </a:extLst>
          </p:cNvPr>
          <p:cNvSpPr txBox="1"/>
          <p:nvPr/>
        </p:nvSpPr>
        <p:spPr>
          <a:xfrm>
            <a:off x="2449314" y="6209800"/>
            <a:ext cx="7372146" cy="369332"/>
          </a:xfrm>
          <a:prstGeom prst="rect">
            <a:avLst/>
          </a:prstGeom>
          <a:noFill/>
        </p:spPr>
        <p:txBody>
          <a:bodyPr wrap="none" rtlCol="0">
            <a:spAutoFit/>
          </a:bodyPr>
          <a:lstStyle/>
          <a:p>
            <a:r>
              <a:rPr lang="en-IN" dirty="0"/>
              <a:t>Example input T1-weighted brain MR images for regression and classification</a:t>
            </a:r>
          </a:p>
        </p:txBody>
      </p:sp>
    </p:spTree>
    <p:extLst>
      <p:ext uri="{BB962C8B-B14F-4D97-AF65-F5344CB8AC3E}">
        <p14:creationId xmlns:p14="http://schemas.microsoft.com/office/powerpoint/2010/main" val="318910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8E7BD-A264-4797-BB55-482C69C6B5A1}"/>
              </a:ext>
            </a:extLst>
          </p:cNvPr>
          <p:cNvSpPr>
            <a:spLocks noGrp="1"/>
          </p:cNvSpPr>
          <p:nvPr>
            <p:ph idx="1"/>
          </p:nvPr>
        </p:nvSpPr>
        <p:spPr/>
        <p:txBody>
          <a:bodyPr/>
          <a:lstStyle/>
          <a:p>
            <a:r>
              <a:rPr lang="en-IN" dirty="0"/>
              <a:t>Two similar applications employing a scalable 3D </a:t>
            </a:r>
            <a:r>
              <a:rPr lang="en-IN" dirty="0" err="1"/>
              <a:t>ResNet</a:t>
            </a:r>
            <a:r>
              <a:rPr lang="en-IN" dirty="0"/>
              <a:t> architecture learn to predict the subject’s age (regression) or the subject’s sex (classification) from T1–weighted brain MR images from the </a:t>
            </a:r>
            <a:r>
              <a:rPr lang="en-IN" i="1" dirty="0"/>
              <a:t>IXI </a:t>
            </a:r>
            <a:r>
              <a:rPr lang="en-IN" dirty="0"/>
              <a:t>database. The main difference between this applications is the loss function: While we train the regression network to predict the age as a continuous variable with a L2-loss (the mean squared differences between the predicted age and the real age), we use a categorical cross-entropy loss to predict the class of the sex.</a:t>
            </a:r>
          </a:p>
        </p:txBody>
      </p:sp>
    </p:spTree>
    <p:extLst>
      <p:ext uri="{BB962C8B-B14F-4D97-AF65-F5344CB8AC3E}">
        <p14:creationId xmlns:p14="http://schemas.microsoft.com/office/powerpoint/2010/main" val="297060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0369-A3DC-4E8C-8423-86A264038F38}"/>
              </a:ext>
            </a:extLst>
          </p:cNvPr>
          <p:cNvSpPr>
            <a:spLocks noGrp="1"/>
          </p:cNvSpPr>
          <p:nvPr>
            <p:ph type="title"/>
          </p:nvPr>
        </p:nvSpPr>
        <p:spPr/>
        <p:txBody>
          <a:bodyPr>
            <a:normAutofit fontScale="90000"/>
          </a:bodyPr>
          <a:lstStyle/>
          <a:p>
            <a:r>
              <a:rPr lang="en-IN" b="1" dirty="0"/>
              <a:t>Representation learning on 3T multi-channel brain MR images</a:t>
            </a:r>
            <a:br>
              <a:rPr lang="en-IN" b="1" dirty="0"/>
            </a:br>
            <a:endParaRPr lang="en-IN" dirty="0"/>
          </a:p>
        </p:txBody>
      </p:sp>
      <p:pic>
        <p:nvPicPr>
          <p:cNvPr id="5" name="Content Placeholder 4">
            <a:extLst>
              <a:ext uri="{FF2B5EF4-FFF2-40B4-BE49-F238E27FC236}">
                <a16:creationId xmlns:a16="http://schemas.microsoft.com/office/drawing/2014/main" id="{AB01CABB-B7C4-40BF-8C27-993F2C314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238" y="1825625"/>
            <a:ext cx="6545523" cy="4351338"/>
          </a:xfrm>
        </p:spPr>
      </p:pic>
      <p:sp>
        <p:nvSpPr>
          <p:cNvPr id="7" name="Rectangle 6">
            <a:extLst>
              <a:ext uri="{FF2B5EF4-FFF2-40B4-BE49-F238E27FC236}">
                <a16:creationId xmlns:a16="http://schemas.microsoft.com/office/drawing/2014/main" id="{276CB96B-31EA-43A7-AC1E-8C417A5A770E}"/>
              </a:ext>
            </a:extLst>
          </p:cNvPr>
          <p:cNvSpPr/>
          <p:nvPr/>
        </p:nvSpPr>
        <p:spPr>
          <a:xfrm>
            <a:off x="3047999" y="6311900"/>
            <a:ext cx="6096000" cy="646331"/>
          </a:xfrm>
          <a:prstGeom prst="rect">
            <a:avLst/>
          </a:prstGeom>
        </p:spPr>
        <p:txBody>
          <a:bodyPr>
            <a:spAutoFit/>
          </a:bodyPr>
          <a:lstStyle/>
          <a:p>
            <a:r>
              <a:rPr lang="en-IN" b="0" i="0" dirty="0">
                <a:effectLst/>
                <a:latin typeface="medium-content-sans-serif-font"/>
              </a:rPr>
              <a:t>Test images and reconstructions using a deep convolutional auto-encoder network</a:t>
            </a:r>
            <a:endParaRPr lang="en-IN" dirty="0"/>
          </a:p>
        </p:txBody>
      </p:sp>
    </p:spTree>
    <p:extLst>
      <p:ext uri="{BB962C8B-B14F-4D97-AF65-F5344CB8AC3E}">
        <p14:creationId xmlns:p14="http://schemas.microsoft.com/office/powerpoint/2010/main" val="415133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4AA7E-A5CF-462E-85FF-F0B0DB5F05FD}"/>
              </a:ext>
            </a:extLst>
          </p:cNvPr>
          <p:cNvSpPr>
            <a:spLocks noGrp="1"/>
          </p:cNvSpPr>
          <p:nvPr>
            <p:ph idx="1"/>
          </p:nvPr>
        </p:nvSpPr>
        <p:spPr/>
        <p:txBody>
          <a:bodyPr/>
          <a:lstStyle/>
          <a:p>
            <a:r>
              <a:rPr lang="en-IN" dirty="0"/>
              <a:t>Here we demo the use of a deep convolutional autoencoder architecture, a powerful tool for representation learning: The network takes a multi-sequence MR image as input and aims to reconstruct them. By doing so, it compresses the information of the entire training database in its latent variables. The trained weights can also be used for transfer learning or information compression. Note, that the reconstructed images are very smooth: This might be due to the fact that this application uses an L2-loss function or the network being to small to properly encode detailed information.</a:t>
            </a:r>
          </a:p>
        </p:txBody>
      </p:sp>
    </p:spTree>
    <p:extLst>
      <p:ext uri="{BB962C8B-B14F-4D97-AF65-F5344CB8AC3E}">
        <p14:creationId xmlns:p14="http://schemas.microsoft.com/office/powerpoint/2010/main" val="76828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1EA5-A3AD-419A-865D-F20A60188FA9}"/>
              </a:ext>
            </a:extLst>
          </p:cNvPr>
          <p:cNvSpPr>
            <a:spLocks noGrp="1"/>
          </p:cNvSpPr>
          <p:nvPr>
            <p:ph type="title"/>
          </p:nvPr>
        </p:nvSpPr>
        <p:spPr/>
        <p:txBody>
          <a:bodyPr>
            <a:normAutofit fontScale="90000"/>
          </a:bodyPr>
          <a:lstStyle/>
          <a:p>
            <a:r>
              <a:rPr lang="en-IN" b="1" dirty="0"/>
              <a:t>Simple image super-resolution on T1w brain MR images</a:t>
            </a:r>
            <a:br>
              <a:rPr lang="en-IN" b="1" dirty="0"/>
            </a:br>
            <a:endParaRPr lang="en-IN" dirty="0"/>
          </a:p>
        </p:txBody>
      </p:sp>
      <p:pic>
        <p:nvPicPr>
          <p:cNvPr id="5" name="Content Placeholder 4">
            <a:extLst>
              <a:ext uri="{FF2B5EF4-FFF2-40B4-BE49-F238E27FC236}">
                <a16:creationId xmlns:a16="http://schemas.microsoft.com/office/drawing/2014/main" id="{44F6EB97-2571-45EF-A7E4-3E7A4C0278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0" y="2567781"/>
            <a:ext cx="9525000" cy="2867025"/>
          </a:xfrm>
        </p:spPr>
      </p:pic>
      <p:sp>
        <p:nvSpPr>
          <p:cNvPr id="6" name="TextBox 5">
            <a:extLst>
              <a:ext uri="{FF2B5EF4-FFF2-40B4-BE49-F238E27FC236}">
                <a16:creationId xmlns:a16="http://schemas.microsoft.com/office/drawing/2014/main" id="{F4BE4D69-4996-47E4-8C0C-BE9B1F7FBB15}"/>
              </a:ext>
            </a:extLst>
          </p:cNvPr>
          <p:cNvSpPr txBox="1"/>
          <p:nvPr/>
        </p:nvSpPr>
        <p:spPr>
          <a:xfrm>
            <a:off x="114591" y="5942567"/>
            <a:ext cx="12077409" cy="369332"/>
          </a:xfrm>
          <a:prstGeom prst="rect">
            <a:avLst/>
          </a:prstGeom>
          <a:noFill/>
        </p:spPr>
        <p:txBody>
          <a:bodyPr wrap="none" rtlCol="0">
            <a:spAutoFit/>
          </a:bodyPr>
          <a:lstStyle/>
          <a:p>
            <a:r>
              <a:rPr lang="en-IN" dirty="0"/>
              <a:t>Image super-resolution: original target image; </a:t>
            </a:r>
            <a:r>
              <a:rPr lang="en-IN" dirty="0" err="1"/>
              <a:t>downsampled</a:t>
            </a:r>
            <a:r>
              <a:rPr lang="en-IN" dirty="0"/>
              <a:t> input image; linear </a:t>
            </a:r>
            <a:r>
              <a:rPr lang="en-IN" dirty="0" err="1"/>
              <a:t>upsampled</a:t>
            </a:r>
            <a:r>
              <a:rPr lang="en-IN" dirty="0"/>
              <a:t> image; predicted super-resolution;</a:t>
            </a:r>
          </a:p>
        </p:txBody>
      </p:sp>
    </p:spTree>
    <p:extLst>
      <p:ext uri="{BB962C8B-B14F-4D97-AF65-F5344CB8AC3E}">
        <p14:creationId xmlns:p14="http://schemas.microsoft.com/office/powerpoint/2010/main" val="3077936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338</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medium-content-sans-serif-font</vt:lpstr>
      <vt:lpstr>Office Theme</vt:lpstr>
      <vt:lpstr>Tool examples</vt:lpstr>
      <vt:lpstr>Code</vt:lpstr>
      <vt:lpstr>Image segmentation of multi-channel brain MR images </vt:lpstr>
      <vt:lpstr>PowerPoint Presentation</vt:lpstr>
      <vt:lpstr>Age regression and sex classification from T1-weighted brain MR images </vt:lpstr>
      <vt:lpstr>PowerPoint Presentation</vt:lpstr>
      <vt:lpstr>Representation learning on 3T multi-channel brain MR images </vt:lpstr>
      <vt:lpstr>PowerPoint Presentation</vt:lpstr>
      <vt:lpstr>Simple image super-resolution on T1w brain MR images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DLTK examples</dc:title>
  <dc:creator>Abhishek Raut</dc:creator>
  <cp:lastModifiedBy>Abhishekdinkar Raut</cp:lastModifiedBy>
  <cp:revision>1</cp:revision>
  <dcterms:created xsi:type="dcterms:W3CDTF">2018-09-25T22:45:52Z</dcterms:created>
  <dcterms:modified xsi:type="dcterms:W3CDTF">2019-10-17T14:48:00Z</dcterms:modified>
</cp:coreProperties>
</file>