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1" r:id="rId10"/>
    <p:sldId id="262" r:id="rId11"/>
    <p:sldId id="263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493E-09D8-4592-9568-F31870E23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065" y="1683025"/>
            <a:ext cx="8915399" cy="1881809"/>
          </a:xfrm>
        </p:spPr>
        <p:txBody>
          <a:bodyPr>
            <a:noAutofit/>
          </a:bodyPr>
          <a:lstStyle/>
          <a:p>
            <a:r>
              <a:rPr lang="en-US" sz="6000" b="1" dirty="0"/>
              <a:t>Bank Marketing Project</a:t>
            </a:r>
            <a:endParaRPr lang="en-IN" sz="6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4AFC-A005-48BB-B60C-F6A0F738DBE9}"/>
              </a:ext>
            </a:extLst>
          </p:cNvPr>
          <p:cNvSpPr txBox="1">
            <a:spLocks/>
          </p:cNvSpPr>
          <p:nvPr/>
        </p:nvSpPr>
        <p:spPr>
          <a:xfrm>
            <a:off x="1731065" y="4625009"/>
            <a:ext cx="8194813" cy="10469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Presentation</a:t>
            </a:r>
          </a:p>
          <a:p>
            <a:r>
              <a:rPr lang="en-US" b="1" dirty="0"/>
              <a:t>Akshay Vilayatkar</a:t>
            </a:r>
          </a:p>
          <a:p>
            <a:r>
              <a:rPr lang="en-US" b="1" dirty="0"/>
              <a:t>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7754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0003-EE1E-43B3-A142-B5D9F45C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en-IN" b="1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307A-4DB8-4543-8E8B-AE9145CE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351722"/>
            <a:ext cx="9675812" cy="4559500"/>
          </a:xfrm>
        </p:spPr>
        <p:txBody>
          <a:bodyPr/>
          <a:lstStyle/>
          <a:p>
            <a:pPr marL="0" indent="0">
              <a:buNone/>
            </a:pPr>
            <a:endParaRPr lang="en-US" sz="2800" b="1" dirty="0"/>
          </a:p>
          <a:p>
            <a:pPr>
              <a:buFont typeface="+mj-lt"/>
              <a:buAutoNum type="arabicPeriod"/>
            </a:pPr>
            <a:r>
              <a:rPr lang="en-US" b="1" dirty="0"/>
              <a:t>Separate out categorical and Numerical variable from main data frame.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selection using decision tree method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Missing values are replace with mode in categorical variable whereas the missing values in numerical variable are replace with mean.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Convert all categorical variable into numerical variable using label Encoder.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Drop Branch variable has same value across whole column during the calculating correlation division by zero is yielding to NAN.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Analysis of every variable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Outlier detection using IQR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70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9F3B-4480-4574-A019-12CD064C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331" y="624110"/>
            <a:ext cx="9490282" cy="1280890"/>
          </a:xfrm>
        </p:spPr>
        <p:txBody>
          <a:bodyPr/>
          <a:lstStyle/>
          <a:p>
            <a:r>
              <a:rPr lang="en-IN" b="1" dirty="0"/>
              <a:t>Modelling &amp; Evaluation results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551B-864A-49F4-84C1-69C772DB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616765"/>
            <a:ext cx="9371012" cy="42944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We tried a below techniques-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Decision trees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Logistic Regression </a:t>
            </a:r>
          </a:p>
          <a:p>
            <a:pPr>
              <a:buFont typeface="+mj-lt"/>
              <a:buAutoNum type="arabicPeriod"/>
            </a:pPr>
            <a:r>
              <a:rPr lang="en-IN" b="1" dirty="0" err="1"/>
              <a:t>XGBoost</a:t>
            </a:r>
            <a:endParaRPr lang="en-US" b="1" dirty="0"/>
          </a:p>
          <a:p>
            <a:r>
              <a:rPr lang="en-IN" b="1" dirty="0"/>
              <a:t>The most important variables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</a:t>
            </a:r>
            <a:r>
              <a:rPr lang="en-IN" b="1" dirty="0" err="1"/>
              <a:t>ge</a:t>
            </a:r>
            <a:endParaRPr lang="en-IN" b="1" dirty="0"/>
          </a:p>
          <a:p>
            <a:pPr>
              <a:buFont typeface="+mj-lt"/>
              <a:buAutoNum type="arabicPeriod"/>
            </a:pPr>
            <a:r>
              <a:rPr lang="en-IN" b="1" dirty="0"/>
              <a:t>balance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</a:t>
            </a:r>
            <a:r>
              <a:rPr lang="en-IN" b="1" dirty="0"/>
              <a:t>ay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</a:t>
            </a:r>
            <a:r>
              <a:rPr lang="en-IN" b="1" dirty="0"/>
              <a:t>duration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campaign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Pdays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previous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549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331A-7AA4-41F8-B9E6-45ABA1F5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3" y="624110"/>
            <a:ext cx="9662560" cy="1280890"/>
          </a:xfrm>
        </p:spPr>
        <p:txBody>
          <a:bodyPr/>
          <a:lstStyle/>
          <a:p>
            <a:r>
              <a:rPr lang="en-US" b="1" dirty="0"/>
              <a:t>Confusion Matrix Result	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2CE0-8BF5-4D51-A3FE-AB8B3107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4" y="1683027"/>
            <a:ext cx="9834838" cy="1280890"/>
          </a:xfrm>
        </p:spPr>
        <p:txBody>
          <a:bodyPr/>
          <a:lstStyle/>
          <a:p>
            <a:r>
              <a:rPr lang="en-US" b="1" dirty="0"/>
              <a:t>We want high sensitivity and low false negative ratio (high negative prediction value) as the cost of making a call is likely much lower than misclassifying a potential subscriber as non-subscriber.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03654-AC6A-4A28-9986-2B16D3E7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12" y="2891029"/>
            <a:ext cx="8214775" cy="29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0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FC3E-F53F-4913-BA13-4C02F94C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330" y="624110"/>
            <a:ext cx="9490282" cy="1280890"/>
          </a:xfrm>
        </p:spPr>
        <p:txBody>
          <a:bodyPr/>
          <a:lstStyle/>
          <a:p>
            <a:r>
              <a:rPr lang="en-US" b="1" dirty="0"/>
              <a:t>Conclusion	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4ECB-9077-46C8-9E8D-EFC388A7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104" y="1802296"/>
            <a:ext cx="9344508" cy="4108926"/>
          </a:xfrm>
        </p:spPr>
        <p:txBody>
          <a:bodyPr/>
          <a:lstStyle/>
          <a:p>
            <a:r>
              <a:rPr lang="en-US" dirty="0"/>
              <a:t>It was a great learning experience working on a financial dataset.</a:t>
            </a:r>
          </a:p>
          <a:p>
            <a:r>
              <a:rPr lang="en-US" dirty="0"/>
              <a:t>Our dataset consist of categorical and numerical features.</a:t>
            </a:r>
          </a:p>
          <a:p>
            <a:r>
              <a:rPr lang="en-US" dirty="0"/>
              <a:t>We have 19 independent features, out of these only half of them are important</a:t>
            </a:r>
          </a:p>
          <a:p>
            <a:r>
              <a:rPr lang="en-US" dirty="0"/>
              <a:t>'duration' is the most important feature while 'education' is the least important feature.</a:t>
            </a:r>
          </a:p>
          <a:p>
            <a:r>
              <a:rPr lang="en-US" dirty="0"/>
              <a:t>Month of May have seen the highest number of clients contacted</a:t>
            </a:r>
          </a:p>
          <a:p>
            <a:r>
              <a:rPr lang="en-US" dirty="0"/>
              <a:t>Different machine learning models are trained and tested on the dataset.</a:t>
            </a:r>
          </a:p>
          <a:p>
            <a:r>
              <a:rPr lang="en-US" dirty="0" err="1"/>
              <a:t>Xgboost</a:t>
            </a:r>
            <a:r>
              <a:rPr lang="en-US" dirty="0"/>
              <a:t> algorithm reveal promising results .</a:t>
            </a:r>
          </a:p>
          <a:p>
            <a:r>
              <a:rPr lang="en-US" dirty="0"/>
              <a:t>Different models are summarized in table below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35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A1E7-1397-43BE-AA74-D72F0E53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/>
              <a:t>Summarized</a:t>
            </a:r>
            <a:br>
              <a:rPr lang="en-US" sz="2000" b="1"/>
            </a:br>
            <a:br>
              <a:rPr lang="en-US" sz="2000" b="1"/>
            </a:br>
            <a:r>
              <a:rPr lang="en-US" sz="2000" b="1"/>
              <a:t>Below table provide you details about the accuracy of each model</a:t>
            </a:r>
            <a:endParaRPr lang="en-IN" sz="20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C67823-58B6-49D0-8C8B-C59C280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4B1E3-69A3-4BE1-A31E-69149EB8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17" y="2041921"/>
            <a:ext cx="9690595" cy="39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6581-ECFB-44A9-8EC3-22FCDE94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374" y="2902226"/>
            <a:ext cx="6096000" cy="1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/>
              <a:t>Thank 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6823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2EAF-9D18-4DA8-8EC1-2C510E08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624110"/>
            <a:ext cx="3988903" cy="1280890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5974-D4BB-43B1-A9D0-3B3492F9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35" y="1775791"/>
            <a:ext cx="9768577" cy="4558748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  <a:p>
            <a:pPr marL="0" indent="0">
              <a:buNone/>
            </a:pPr>
            <a:r>
              <a:rPr lang="en-US" sz="2000" b="1" dirty="0"/>
              <a:t>Analyze the last marketing campaign that the bank performed and identify the patterns that will help us develop future strategies. Also predict whether the campaign will be successful.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b="1" dirty="0"/>
              <a:t>Required to do :</a:t>
            </a:r>
          </a:p>
          <a:p>
            <a:pPr marL="0" indent="0">
              <a:buNone/>
            </a:pPr>
            <a:r>
              <a:rPr lang="en-US" b="1" dirty="0"/>
              <a:t>(1)Perform preprocessing</a:t>
            </a:r>
          </a:p>
          <a:p>
            <a:pPr marL="0" indent="0">
              <a:buNone/>
            </a:pPr>
            <a:r>
              <a:rPr lang="en-US" b="1" dirty="0"/>
              <a:t>(2)Do feature engineering </a:t>
            </a:r>
          </a:p>
          <a:p>
            <a:pPr marL="0" indent="0">
              <a:buNone/>
            </a:pPr>
            <a:r>
              <a:rPr lang="en-US" b="1" dirty="0"/>
              <a:t>(3)Data visualizations to analyze the data</a:t>
            </a:r>
          </a:p>
          <a:p>
            <a:pPr marL="0" indent="0">
              <a:buNone/>
            </a:pPr>
            <a:r>
              <a:rPr lang="en-US" b="1" dirty="0"/>
              <a:t>(4)Prediction of campaign's success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8128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69CE-1A2A-43E1-8909-F2A05F61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49" y="624110"/>
            <a:ext cx="5817703" cy="1280890"/>
          </a:xfrm>
        </p:spPr>
        <p:txBody>
          <a:bodyPr/>
          <a:lstStyle/>
          <a:p>
            <a:r>
              <a:rPr lang="en-IN" b="1" dirty="0"/>
              <a:t>Business understanding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874F-1586-43BB-B5A5-BFAB8540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549" y="1905000"/>
            <a:ext cx="9689063" cy="3048001"/>
          </a:xfrm>
        </p:spPr>
        <p:txBody>
          <a:bodyPr/>
          <a:lstStyle/>
          <a:p>
            <a:r>
              <a:rPr lang="en-US" b="1" dirty="0"/>
              <a:t>A Term Deposit is a deposit held at a financial institution that has a fixed term</a:t>
            </a:r>
          </a:p>
          <a:p>
            <a:r>
              <a:rPr lang="en-US" b="1" dirty="0"/>
              <a:t>When a term deposit is purchased, the customer understands that the money can only be withdrawn after the term has ended or by giving a predetermined number of days notice. </a:t>
            </a:r>
          </a:p>
          <a:p>
            <a:r>
              <a:rPr lang="en-US" b="1" dirty="0"/>
              <a:t>Term deposits are an extremely safe investment and are therefore very appealing to conservative, low-risk investors.</a:t>
            </a:r>
          </a:p>
          <a:p>
            <a:r>
              <a:rPr lang="en-US" b="1" dirty="0"/>
              <a:t>The goal of this project is to perform post-campaign analytics to identify the potential subscribers of the term deposit product for future campaigns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255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F238-0F8B-4730-885B-360FCDDA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3" y="637362"/>
            <a:ext cx="7898295" cy="1280890"/>
          </a:xfrm>
        </p:spPr>
        <p:txBody>
          <a:bodyPr/>
          <a:lstStyle/>
          <a:p>
            <a:r>
              <a:rPr lang="en-US" b="1" dirty="0"/>
              <a:t>D</a:t>
            </a:r>
            <a:r>
              <a:rPr lang="en-IN" b="1" dirty="0" err="1"/>
              <a:t>ata</a:t>
            </a:r>
            <a:r>
              <a:rPr lang="en-IN" b="1" dirty="0"/>
              <a:t>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1B9A-44F8-4AC9-B484-3C2901EA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575" y="1563757"/>
            <a:ext cx="9530038" cy="434746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Pdays</a:t>
            </a:r>
            <a:r>
              <a:rPr lang="en-US" dirty="0"/>
              <a:t> –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95% of </a:t>
            </a:r>
            <a:r>
              <a:rPr lang="en-US" b="1" dirty="0" err="1"/>
              <a:t>pdays</a:t>
            </a:r>
            <a:r>
              <a:rPr lang="en-US" b="1" dirty="0"/>
              <a:t> are less than equal to 326.0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96% of </a:t>
            </a:r>
            <a:r>
              <a:rPr lang="en-US" b="1" dirty="0" err="1"/>
              <a:t>pdays</a:t>
            </a:r>
            <a:r>
              <a:rPr lang="en-US" b="1" dirty="0"/>
              <a:t> are less than equal to 343.0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97% of </a:t>
            </a:r>
            <a:r>
              <a:rPr lang="en-US" b="1" dirty="0" err="1"/>
              <a:t>pdays</a:t>
            </a:r>
            <a:r>
              <a:rPr lang="en-US" b="1" dirty="0"/>
              <a:t> are less than equal to 355.0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98% of </a:t>
            </a:r>
            <a:r>
              <a:rPr lang="en-US" b="1" dirty="0" err="1"/>
              <a:t>pdays</a:t>
            </a:r>
            <a:r>
              <a:rPr lang="en-US" b="1" dirty="0"/>
              <a:t> are less than equal to 369.0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99% of </a:t>
            </a:r>
            <a:r>
              <a:rPr lang="en-US" b="1" dirty="0" err="1"/>
              <a:t>pdays</a:t>
            </a:r>
            <a:r>
              <a:rPr lang="en-US" b="1" dirty="0"/>
              <a:t> are less than equal to 425.3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100% of </a:t>
            </a:r>
            <a:r>
              <a:rPr lang="en-US" b="1" dirty="0" err="1"/>
              <a:t>pdays</a:t>
            </a:r>
            <a:r>
              <a:rPr lang="en-US" b="1" dirty="0"/>
              <a:t> are less than equal to 854.0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IQR 21.25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Attribute </a:t>
            </a:r>
            <a:r>
              <a:rPr lang="en-US" b="1" dirty="0" err="1"/>
              <a:t>pdays</a:t>
            </a:r>
            <a:r>
              <a:rPr lang="en-US" b="1" dirty="0"/>
              <a:t> seems to be important feature as there is a clear distinction in quartile ranges of </a:t>
            </a:r>
            <a:r>
              <a:rPr lang="en-US" b="1" dirty="0" err="1"/>
              <a:t>pdays</a:t>
            </a:r>
            <a:r>
              <a:rPr lang="en-US" b="1" dirty="0"/>
              <a:t> for target variable yes and no. 75% clients contacted through campaign are not previously contacted.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117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E18C-5859-41DC-A9DC-709BCA3B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7" y="624110"/>
            <a:ext cx="4638261" cy="1280890"/>
          </a:xfrm>
        </p:spPr>
        <p:txBody>
          <a:bodyPr>
            <a:normAutofit/>
          </a:bodyPr>
          <a:lstStyle/>
          <a:p>
            <a:r>
              <a:rPr lang="en-US" b="1" dirty="0"/>
              <a:t>D</a:t>
            </a:r>
            <a:r>
              <a:rPr lang="en-IN" b="1" dirty="0" err="1"/>
              <a:t>ata</a:t>
            </a:r>
            <a:r>
              <a:rPr lang="en-IN" b="1" dirty="0"/>
              <a:t>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25E2-A21E-402E-951F-142F6C5E5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802297"/>
            <a:ext cx="4638261" cy="18420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b="1" dirty="0"/>
              <a:t>Education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Most of the people who are contacted have tertiary or secondary education.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C6F45-912B-46B1-B8D5-C3773ADE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18" y="980662"/>
            <a:ext cx="5035825" cy="51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7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A946-8683-49CC-9008-6450306B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5163705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D</a:t>
            </a:r>
            <a:r>
              <a:rPr lang="en-IN" b="1" dirty="0" err="1"/>
              <a:t>ata</a:t>
            </a:r>
            <a:r>
              <a:rPr lang="en-IN" sz="3200" b="1" dirty="0"/>
              <a:t> </a:t>
            </a:r>
            <a:r>
              <a:rPr lang="en-IN" b="1" dirty="0"/>
              <a:t>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BB7D-5BD1-451B-AE16-CC97EC92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905000"/>
            <a:ext cx="4140772" cy="128089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Job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Top contacted clients are from job type: 'blue-collar', 'management' &amp; 'technician’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EC295-32F6-4511-AFBD-974F5D5F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802297"/>
            <a:ext cx="5451627" cy="3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6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27B7-8D1A-4E4F-96E9-821E9F25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5229966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D</a:t>
            </a:r>
            <a:r>
              <a:rPr lang="en-IN" sz="3200" b="1" dirty="0" err="1"/>
              <a:t>ata</a:t>
            </a:r>
            <a:r>
              <a:rPr lang="en-IN" sz="3200" b="1" dirty="0"/>
              <a:t> Understanding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599C-C2E2-47FE-9E69-000898A8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775791"/>
            <a:ext cx="4140772" cy="41354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Month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Most of the clients are contacted in the month of May 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C7993-6DE5-4C13-A7AA-021B89CF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5791"/>
            <a:ext cx="5451627" cy="379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BB02-8852-4C2F-9BEC-B5B09ABC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D</a:t>
            </a:r>
            <a:r>
              <a:rPr lang="en-IN" sz="3200" b="1" dirty="0" err="1"/>
              <a:t>ata</a:t>
            </a:r>
            <a:r>
              <a:rPr lang="en-IN" sz="3200" b="1" dirty="0"/>
              <a:t> Understanding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3294-42A8-4450-93CF-6230A4D77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709530"/>
            <a:ext cx="2156524" cy="4201692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rgbClr val="000000"/>
                </a:solidFill>
              </a:rPr>
              <a:t>Duration</a:t>
            </a:r>
          </a:p>
          <a:p>
            <a:pPr marL="0" indent="0">
              <a:buNone/>
            </a:pPr>
            <a:r>
              <a:rPr lang="en-US" sz="1600" b="1" dirty="0"/>
              <a:t>The attribute duration seems to be important feature as there is a clear distinction in quartile ranges of duration for target variable yes and no. </a:t>
            </a:r>
            <a:endParaRPr lang="en-IN" sz="1600" b="1" dirty="0">
              <a:solidFill>
                <a:srgbClr val="000000"/>
              </a:solidFill>
            </a:endParaRPr>
          </a:p>
          <a:p>
            <a:endParaRPr lang="en-US" sz="1600" b="1" dirty="0">
              <a:solidFill>
                <a:srgbClr val="000000"/>
              </a:solidFill>
            </a:endParaRPr>
          </a:p>
          <a:p>
            <a:endParaRPr lang="en-IN" sz="1600" b="1" dirty="0">
              <a:solidFill>
                <a:srgbClr val="000000"/>
              </a:solidFill>
            </a:endParaRPr>
          </a:p>
          <a:p>
            <a:endParaRPr lang="en-IN" sz="1600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310B2-0511-4A91-AF76-53EDB4E30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224" y="1709530"/>
            <a:ext cx="7815605" cy="39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5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BB02-8852-4C2F-9BEC-B5B09ABC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D</a:t>
            </a:r>
            <a:r>
              <a:rPr lang="en-IN" sz="3200" b="1" dirty="0" err="1"/>
              <a:t>ata</a:t>
            </a:r>
            <a:r>
              <a:rPr lang="en-IN" sz="3200" b="1" dirty="0"/>
              <a:t> Understanding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3294-42A8-4450-93CF-6230A4D77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709530"/>
            <a:ext cx="2156524" cy="4201692"/>
          </a:xfrm>
        </p:spPr>
        <p:txBody>
          <a:bodyPr>
            <a:normAutofit/>
          </a:bodyPr>
          <a:lstStyle/>
          <a:p>
            <a:r>
              <a:rPr lang="en-IN" sz="1600" b="1"/>
              <a:t>Loan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Less client are contacted who have loan.</a:t>
            </a:r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A244D-26E6-4ED6-A399-3E58475E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652" y="1709530"/>
            <a:ext cx="6956139" cy="46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696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1964</TotalTime>
  <Words>599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Bank Marketing Project</vt:lpstr>
      <vt:lpstr>Introduction</vt:lpstr>
      <vt:lpstr>Business understanding 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preparation </vt:lpstr>
      <vt:lpstr>Modelling &amp; Evaluation results </vt:lpstr>
      <vt:lpstr>Confusion Matrix Result </vt:lpstr>
      <vt:lpstr>Conclusion </vt:lpstr>
      <vt:lpstr>Summarized  Below table provide you details about the accuracy of each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Project</dc:title>
  <dc:creator>Vilayatkar, Akshay (STAR Contractor)</dc:creator>
  <cp:lastModifiedBy>Vilayatkar, Akshay (STAR Contractor)</cp:lastModifiedBy>
  <cp:revision>28</cp:revision>
  <dcterms:created xsi:type="dcterms:W3CDTF">2020-02-24T12:56:40Z</dcterms:created>
  <dcterms:modified xsi:type="dcterms:W3CDTF">2020-02-27T03:40:01Z</dcterms:modified>
</cp:coreProperties>
</file>