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1"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91" r:id="rId35"/>
    <p:sldId id="290" r:id="rId36"/>
    <p:sldId id="28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32" autoAdjust="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cache-memory-in-computer-organization/" TargetMode="External"/><Relationship Id="rId2" Type="http://schemas.openxmlformats.org/officeDocument/2006/relationships/hyperlink" Target="https://www.geeksforgeeks.org/compressing-and-decompressing-files-in-jav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loop-unroll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searching-algorithm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data-types-in-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eeksforgeeks.org/analysis-of-algorithms-set-2-asymptotic-analysi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Structures</a:t>
            </a:r>
            <a:endParaRPr lang="en-IN" dirty="0"/>
          </a:p>
        </p:txBody>
      </p:sp>
    </p:spTree>
    <p:extLst>
      <p:ext uri="{BB962C8B-B14F-4D97-AF65-F5344CB8AC3E}">
        <p14:creationId xmlns:p14="http://schemas.microsoft.com/office/powerpoint/2010/main" val="1153796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Theta Notation (</a:t>
            </a:r>
            <a:r>
              <a:rPr lang="el-GR" dirty="0"/>
              <a:t>θ)</a:t>
            </a:r>
          </a:p>
        </p:txBody>
      </p:sp>
      <p:sp>
        <p:nvSpPr>
          <p:cNvPr id="3" name="Content Placeholder 2"/>
          <p:cNvSpPr>
            <a:spLocks noGrp="1"/>
          </p:cNvSpPr>
          <p:nvPr>
            <p:ph idx="1"/>
          </p:nvPr>
        </p:nvSpPr>
        <p:spPr>
          <a:xfrm>
            <a:off x="677334" y="1497875"/>
            <a:ext cx="8596668" cy="4543488"/>
          </a:xfrm>
        </p:spPr>
        <p:txBody>
          <a:bodyPr/>
          <a:lstStyle/>
          <a:p>
            <a:r>
              <a:rPr lang="en-US" dirty="0"/>
              <a:t>The theta notation mainly describes the average case scenarios.</a:t>
            </a:r>
          </a:p>
          <a:p>
            <a:r>
              <a:rPr lang="en-US" dirty="0"/>
              <a:t>It represents the realistic time complexity of an algorithm. Every time, an algorithm does not perform worst or best, in real-world problems, algorithms mainly fluctuate between the worst-case and best-case, and this gives us the average case of the algorithm.</a:t>
            </a:r>
          </a:p>
          <a:p>
            <a:r>
              <a:rPr lang="en-US" dirty="0"/>
              <a:t>Big theta is mainly used when the value of worst-case and the best-case is same.</a:t>
            </a:r>
          </a:p>
          <a:p>
            <a:r>
              <a:rPr lang="en-US" dirty="0"/>
              <a:t>It is the formal way to express both the upper bound and lower bound of an algorithm running time.</a:t>
            </a:r>
          </a:p>
        </p:txBody>
      </p:sp>
      <p:pic>
        <p:nvPicPr>
          <p:cNvPr id="4" name="Picture 3"/>
          <p:cNvPicPr>
            <a:picLocks noChangeAspect="1"/>
          </p:cNvPicPr>
          <p:nvPr/>
        </p:nvPicPr>
        <p:blipFill>
          <a:blip r:embed="rId2"/>
          <a:stretch>
            <a:fillRect/>
          </a:stretch>
        </p:blipFill>
        <p:spPr>
          <a:xfrm>
            <a:off x="3546918" y="4077788"/>
            <a:ext cx="2857500" cy="2057400"/>
          </a:xfrm>
          <a:prstGeom prst="rect">
            <a:avLst/>
          </a:prstGeom>
        </p:spPr>
      </p:pic>
    </p:spTree>
    <p:extLst>
      <p:ext uri="{BB962C8B-B14F-4D97-AF65-F5344CB8AC3E}">
        <p14:creationId xmlns:p14="http://schemas.microsoft.com/office/powerpoint/2010/main" val="4237377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Time-Space Trade-Off in Algorithms</a:t>
            </a:r>
          </a:p>
        </p:txBody>
      </p:sp>
      <p:sp>
        <p:nvSpPr>
          <p:cNvPr id="3" name="Content Placeholder 2"/>
          <p:cNvSpPr>
            <a:spLocks noGrp="1"/>
          </p:cNvSpPr>
          <p:nvPr>
            <p:ph idx="1"/>
          </p:nvPr>
        </p:nvSpPr>
        <p:spPr/>
        <p:txBody>
          <a:bodyPr/>
          <a:lstStyle/>
          <a:p>
            <a:pPr marL="0" indent="0" fontAlgn="base">
              <a:buNone/>
            </a:pPr>
            <a:r>
              <a:rPr lang="en-US" dirty="0"/>
              <a:t> A tradeoff is a situation where one thing increases and another thing decreases. It is a way to solve a problem in:</a:t>
            </a:r>
          </a:p>
          <a:p>
            <a:pPr fontAlgn="base"/>
            <a:r>
              <a:rPr lang="en-US" dirty="0"/>
              <a:t>Either in less time and by using more space, or</a:t>
            </a:r>
          </a:p>
          <a:p>
            <a:pPr fontAlgn="base"/>
            <a:r>
              <a:rPr lang="en-US" dirty="0"/>
              <a:t>In very little space by spending a long amount of time</a:t>
            </a:r>
            <a:r>
              <a:rPr lang="en-US" dirty="0" smtClean="0"/>
              <a:t>.</a:t>
            </a:r>
          </a:p>
          <a:p>
            <a:pPr marL="0" indent="0" fontAlgn="base">
              <a:buNone/>
            </a:pPr>
            <a:r>
              <a:rPr lang="en-US" b="1" u="sng" dirty="0"/>
              <a:t>Types of Space-Time Trade-off</a:t>
            </a:r>
            <a:endParaRPr lang="en-US" b="1" dirty="0"/>
          </a:p>
          <a:p>
            <a:pPr fontAlgn="base"/>
            <a:r>
              <a:rPr lang="en-US" dirty="0"/>
              <a:t>Compressed or Uncompressed data</a:t>
            </a:r>
          </a:p>
          <a:p>
            <a:pPr fontAlgn="base"/>
            <a:r>
              <a:rPr lang="en-US" dirty="0"/>
              <a:t>Re Rendering or Stored images</a:t>
            </a:r>
          </a:p>
          <a:p>
            <a:pPr fontAlgn="base"/>
            <a:r>
              <a:rPr lang="en-US" dirty="0"/>
              <a:t>Smaller code or loop unrolling</a:t>
            </a:r>
          </a:p>
          <a:p>
            <a:pPr fontAlgn="base"/>
            <a:r>
              <a:rPr lang="en-US" dirty="0"/>
              <a:t>Lookup tables or Recalculation</a:t>
            </a:r>
          </a:p>
          <a:p>
            <a:pPr fontAlgn="base"/>
            <a:endParaRPr lang="en-US" dirty="0"/>
          </a:p>
        </p:txBody>
      </p:sp>
    </p:spTree>
    <p:extLst>
      <p:ext uri="{BB962C8B-B14F-4D97-AF65-F5344CB8AC3E}">
        <p14:creationId xmlns:p14="http://schemas.microsoft.com/office/powerpoint/2010/main" val="138528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997" y="1088572"/>
            <a:ext cx="8596668" cy="4169019"/>
          </a:xfrm>
        </p:spPr>
        <p:txBody>
          <a:bodyPr/>
          <a:lstStyle/>
          <a:p>
            <a:pPr fontAlgn="base"/>
            <a:r>
              <a:rPr lang="en-US" b="1" u="sng" dirty="0">
                <a:hlinkClick r:id="rId2"/>
              </a:rPr>
              <a:t>Compressed or Uncompressed data</a:t>
            </a:r>
            <a:r>
              <a:rPr lang="en-US" b="1" dirty="0"/>
              <a:t>:</a:t>
            </a:r>
            <a:r>
              <a:rPr lang="en-US" dirty="0"/>
              <a:t> A space-time trade-off can be applied to the problem of </a:t>
            </a:r>
            <a:r>
              <a:rPr lang="en-US" b="1" dirty="0"/>
              <a:t>data storage</a:t>
            </a:r>
            <a:r>
              <a:rPr lang="en-US" dirty="0"/>
              <a:t>. If data stored is uncompressed, it takes more space but less time. But if the data is stored compressed, it takes less space but more time to run the decompression algorithm. There are many instances where it is possible to directly work with compressed data. In that case of compressed bitmap indices, where it is faster to work with compression than without compression.</a:t>
            </a:r>
          </a:p>
          <a:p>
            <a:pPr fontAlgn="base"/>
            <a:r>
              <a:rPr lang="en-US" b="1" u="sng" dirty="0"/>
              <a:t>Re-Rendering or Stored images</a:t>
            </a:r>
            <a:r>
              <a:rPr lang="en-US" b="1" dirty="0"/>
              <a:t>:</a:t>
            </a:r>
            <a:r>
              <a:rPr lang="en-US" dirty="0"/>
              <a:t> In this case, storing only the source and rendering it as an image would take more space but less time i.e., storing an image in the </a:t>
            </a:r>
            <a:r>
              <a:rPr lang="en-US" u="sng" dirty="0">
                <a:hlinkClick r:id="rId3"/>
              </a:rPr>
              <a:t>cache</a:t>
            </a:r>
            <a:r>
              <a:rPr lang="en-US" dirty="0"/>
              <a:t> is faster than re-rendering but requires more space in memory.</a:t>
            </a:r>
          </a:p>
        </p:txBody>
      </p:sp>
    </p:spTree>
    <p:extLst>
      <p:ext uri="{BB962C8B-B14F-4D97-AF65-F5344CB8AC3E}">
        <p14:creationId xmlns:p14="http://schemas.microsoft.com/office/powerpoint/2010/main" val="38977575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7666" y="984933"/>
            <a:ext cx="8596668" cy="3404188"/>
          </a:xfrm>
        </p:spPr>
        <p:txBody>
          <a:bodyPr/>
          <a:lstStyle/>
          <a:p>
            <a:pPr fontAlgn="base"/>
            <a:r>
              <a:rPr lang="en-US" b="1" u="sng" dirty="0"/>
              <a:t>Smaller code or </a:t>
            </a:r>
            <a:r>
              <a:rPr lang="en-US" b="1" u="sng" dirty="0">
                <a:hlinkClick r:id="rId2"/>
              </a:rPr>
              <a:t>Loop Unrolling</a:t>
            </a:r>
            <a:r>
              <a:rPr lang="en-US" b="1" dirty="0"/>
              <a:t>:</a:t>
            </a:r>
            <a:r>
              <a:rPr lang="en-US" dirty="0"/>
              <a:t> Smaller code occupies less space in memory but it requires high computation time that is required for jumping back to the beginning of the loop at the end of each iteration. Loop unrolling can optimize execution speed at the cost of increased binary size. It occupies more space in memory but requires less computation time.</a:t>
            </a:r>
          </a:p>
          <a:p>
            <a:pPr fontAlgn="base"/>
            <a:r>
              <a:rPr lang="en-US" b="1" u="sng" dirty="0"/>
              <a:t>Lookup tables or Recalculation</a:t>
            </a:r>
            <a:r>
              <a:rPr lang="en-US" b="1" dirty="0"/>
              <a:t>:</a:t>
            </a:r>
            <a:r>
              <a:rPr lang="en-US" dirty="0"/>
              <a:t> In a lookup table, an implementation can include the entire table which reduces computing time but increases the amount of memory needed. It can recalculate i.e., compute table entries as needed, increasing computing time but reducing memory requirements.</a:t>
            </a:r>
          </a:p>
        </p:txBody>
      </p:sp>
    </p:spTree>
    <p:extLst>
      <p:ext uri="{BB962C8B-B14F-4D97-AF65-F5344CB8AC3E}">
        <p14:creationId xmlns:p14="http://schemas.microsoft.com/office/powerpoint/2010/main" val="3087580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Search</a:t>
            </a:r>
            <a:endParaRPr lang="en-IN" dirty="0"/>
          </a:p>
        </p:txBody>
      </p:sp>
      <p:sp>
        <p:nvSpPr>
          <p:cNvPr id="3" name="Content Placeholder 2"/>
          <p:cNvSpPr>
            <a:spLocks noGrp="1"/>
          </p:cNvSpPr>
          <p:nvPr>
            <p:ph idx="1"/>
          </p:nvPr>
        </p:nvSpPr>
        <p:spPr>
          <a:xfrm>
            <a:off x="677334" y="1285707"/>
            <a:ext cx="8596668" cy="5115093"/>
          </a:xfrm>
        </p:spPr>
        <p:txBody>
          <a:bodyPr/>
          <a:lstStyle/>
          <a:p>
            <a:r>
              <a:rPr lang="en-US" dirty="0"/>
              <a:t>Linear search is also called as </a:t>
            </a:r>
            <a:r>
              <a:rPr lang="en-US" b="1" dirty="0"/>
              <a:t>sequential search algorithm.</a:t>
            </a:r>
            <a:r>
              <a:rPr lang="en-US" dirty="0"/>
              <a:t> It is the simplest searching algorithm. In Linear search, we simply traverse the list completely and match each element of the list with the item whose location is to be found. If the match is found, then the location of the item is returned; otherwise, the algorithm returns NULL</a:t>
            </a:r>
            <a:r>
              <a:rPr lang="en-US" dirty="0" smtClean="0"/>
              <a:t>.</a:t>
            </a:r>
          </a:p>
          <a:p>
            <a:r>
              <a:rPr lang="en-US" dirty="0"/>
              <a:t>Let the elements of array are -</a:t>
            </a:r>
          </a:p>
          <a:p>
            <a:pPr marL="0" indent="0">
              <a:buNone/>
            </a:pPr>
            <a:r>
              <a:rPr lang="en-US" dirty="0"/>
              <a:t/>
            </a:r>
            <a:br>
              <a:rPr lang="en-US" dirty="0"/>
            </a:br>
            <a:endParaRPr lang="en-US" dirty="0" smtClean="0"/>
          </a:p>
          <a:p>
            <a:r>
              <a:rPr lang="en-US" dirty="0"/>
              <a:t>Let the element to be searched is </a:t>
            </a:r>
            <a:r>
              <a:rPr lang="en-US" b="1" dirty="0"/>
              <a:t>K = </a:t>
            </a:r>
            <a:r>
              <a:rPr lang="en-US" b="1" dirty="0" smtClean="0"/>
              <a:t>41</a:t>
            </a:r>
          </a:p>
          <a:p>
            <a:endParaRPr lang="en-US" dirty="0" smtClean="0"/>
          </a:p>
          <a:p>
            <a:endParaRPr lang="en-US" dirty="0"/>
          </a:p>
          <a:p>
            <a:r>
              <a:rPr lang="en-US" dirty="0" smtClean="0"/>
              <a:t>The </a:t>
            </a:r>
            <a:r>
              <a:rPr lang="en-US" dirty="0"/>
              <a:t>value of </a:t>
            </a:r>
            <a:r>
              <a:rPr lang="en-US" b="1" dirty="0"/>
              <a:t>K,</a:t>
            </a:r>
            <a:r>
              <a:rPr lang="en-US" dirty="0"/>
              <a:t> i.e., </a:t>
            </a:r>
            <a:r>
              <a:rPr lang="en-US" b="1" dirty="0"/>
              <a:t>41,</a:t>
            </a:r>
            <a:r>
              <a:rPr lang="en-US" dirty="0"/>
              <a:t> is not matched with the first element of the array. So, move to the next element. And follow the same process until the respective element is found.</a:t>
            </a:r>
            <a:endParaRPr lang="en-IN" dirty="0"/>
          </a:p>
        </p:txBody>
      </p:sp>
      <p:pic>
        <p:nvPicPr>
          <p:cNvPr id="7" name="Picture 6"/>
          <p:cNvPicPr>
            <a:picLocks noChangeAspect="1"/>
          </p:cNvPicPr>
          <p:nvPr/>
        </p:nvPicPr>
        <p:blipFill>
          <a:blip r:embed="rId2"/>
          <a:stretch>
            <a:fillRect/>
          </a:stretch>
        </p:blipFill>
        <p:spPr>
          <a:xfrm>
            <a:off x="2683873" y="3119347"/>
            <a:ext cx="4229100" cy="697502"/>
          </a:xfrm>
          <a:prstGeom prst="rect">
            <a:avLst/>
          </a:prstGeom>
        </p:spPr>
      </p:pic>
      <p:pic>
        <p:nvPicPr>
          <p:cNvPr id="8" name="Picture 7"/>
          <p:cNvPicPr>
            <a:picLocks noChangeAspect="1"/>
          </p:cNvPicPr>
          <p:nvPr/>
        </p:nvPicPr>
        <p:blipFill>
          <a:blip r:embed="rId3"/>
          <a:stretch>
            <a:fillRect/>
          </a:stretch>
        </p:blipFill>
        <p:spPr>
          <a:xfrm>
            <a:off x="2683873" y="4193799"/>
            <a:ext cx="4229100" cy="970384"/>
          </a:xfrm>
          <a:prstGeom prst="rect">
            <a:avLst/>
          </a:prstGeom>
        </p:spPr>
      </p:pic>
    </p:spTree>
    <p:extLst>
      <p:ext uri="{BB962C8B-B14F-4D97-AF65-F5344CB8AC3E}">
        <p14:creationId xmlns:p14="http://schemas.microsoft.com/office/powerpoint/2010/main" val="25770508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185319" y="702469"/>
            <a:ext cx="3581400" cy="5238750"/>
          </a:xfrm>
          <a:prstGeom prst="rect">
            <a:avLst/>
          </a:prstGeom>
        </p:spPr>
      </p:pic>
    </p:spTree>
    <p:extLst>
      <p:ext uri="{BB962C8B-B14F-4D97-AF65-F5344CB8AC3E}">
        <p14:creationId xmlns:p14="http://schemas.microsoft.com/office/powerpoint/2010/main" val="40304777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3128" y="496390"/>
            <a:ext cx="8596668" cy="6078582"/>
          </a:xfrm>
        </p:spPr>
        <p:txBody>
          <a:bodyPr>
            <a:noAutofit/>
          </a:bodyPr>
          <a:lstStyle/>
          <a:p>
            <a:pPr marL="0" indent="0">
              <a:buNone/>
            </a:pPr>
            <a:r>
              <a:rPr lang="en-IN" sz="1100" dirty="0"/>
              <a:t>#include&lt;</a:t>
            </a:r>
            <a:r>
              <a:rPr lang="en-IN" sz="1100" dirty="0" err="1"/>
              <a:t>stdio.h</a:t>
            </a:r>
            <a:r>
              <a:rPr lang="en-IN" sz="1100" dirty="0"/>
              <a:t>&gt;</a:t>
            </a:r>
          </a:p>
          <a:p>
            <a:pPr marL="0" indent="0">
              <a:buNone/>
            </a:pPr>
            <a:r>
              <a:rPr lang="en-IN" sz="1100" dirty="0"/>
              <a:t>  </a:t>
            </a:r>
            <a:r>
              <a:rPr lang="en-IN" sz="1100" dirty="0" err="1" smtClean="0"/>
              <a:t>int</a:t>
            </a:r>
            <a:r>
              <a:rPr lang="en-IN" sz="1100" dirty="0" smtClean="0"/>
              <a:t> </a:t>
            </a:r>
            <a:r>
              <a:rPr lang="en-IN" sz="1100" dirty="0"/>
              <a:t>main()</a:t>
            </a:r>
          </a:p>
          <a:p>
            <a:pPr marL="0" indent="0">
              <a:buNone/>
            </a:pPr>
            <a:r>
              <a:rPr lang="en-IN" sz="1100" dirty="0" smtClean="0"/>
              <a:t>{</a:t>
            </a:r>
          </a:p>
          <a:p>
            <a:pPr marL="0" indent="0">
              <a:buNone/>
            </a:pPr>
            <a:r>
              <a:rPr lang="en-IN" sz="1100" dirty="0" smtClean="0"/>
              <a:t>    </a:t>
            </a:r>
            <a:r>
              <a:rPr lang="en-IN" sz="1100" dirty="0" err="1"/>
              <a:t>int</a:t>
            </a:r>
            <a:r>
              <a:rPr lang="en-IN" sz="1100" dirty="0"/>
              <a:t> a[20],</a:t>
            </a:r>
            <a:r>
              <a:rPr lang="en-IN" sz="1100" dirty="0" err="1"/>
              <a:t>i,x,n</a:t>
            </a:r>
            <a:r>
              <a:rPr lang="en-IN" sz="1100" dirty="0" smtClean="0"/>
              <a:t>;</a:t>
            </a:r>
          </a:p>
          <a:p>
            <a:pPr marL="0" indent="0">
              <a:buNone/>
            </a:pPr>
            <a:r>
              <a:rPr lang="en-IN" sz="1100" dirty="0" smtClean="0"/>
              <a:t>    </a:t>
            </a:r>
            <a:r>
              <a:rPr lang="en-IN" sz="1100" dirty="0" err="1"/>
              <a:t>printf</a:t>
            </a:r>
            <a:r>
              <a:rPr lang="en-IN" sz="1100" dirty="0"/>
              <a:t>("How many elements?");</a:t>
            </a:r>
          </a:p>
          <a:p>
            <a:pPr marL="0" indent="0">
              <a:buNone/>
            </a:pPr>
            <a:r>
              <a:rPr lang="en-IN" sz="1100" dirty="0"/>
              <a:t>    </a:t>
            </a:r>
            <a:r>
              <a:rPr lang="en-IN" sz="1100" dirty="0" err="1"/>
              <a:t>scanf</a:t>
            </a:r>
            <a:r>
              <a:rPr lang="en-IN" sz="1100" dirty="0"/>
              <a:t>("%</a:t>
            </a:r>
            <a:r>
              <a:rPr lang="en-IN" sz="1100" dirty="0" err="1"/>
              <a:t>d",&amp;n</a:t>
            </a:r>
            <a:r>
              <a:rPr lang="en-IN" sz="1100" dirty="0" smtClean="0"/>
              <a:t>);    </a:t>
            </a:r>
          </a:p>
          <a:p>
            <a:pPr marL="0" indent="0">
              <a:buNone/>
            </a:pPr>
            <a:r>
              <a:rPr lang="en-IN" sz="1100" dirty="0" smtClean="0"/>
              <a:t>    </a:t>
            </a:r>
            <a:r>
              <a:rPr lang="en-IN" sz="1100" dirty="0" err="1" smtClean="0"/>
              <a:t>printf</a:t>
            </a:r>
            <a:r>
              <a:rPr lang="en-IN" sz="1100" dirty="0"/>
              <a:t>("Enter array </a:t>
            </a:r>
            <a:r>
              <a:rPr lang="en-IN" sz="1100" dirty="0" err="1"/>
              <a:t>elements:n</a:t>
            </a:r>
            <a:r>
              <a:rPr lang="en-IN" sz="1100" dirty="0"/>
              <a:t>");</a:t>
            </a:r>
          </a:p>
          <a:p>
            <a:pPr marL="0" indent="0">
              <a:buNone/>
            </a:pPr>
            <a:r>
              <a:rPr lang="en-IN" sz="1100" dirty="0"/>
              <a:t>    for(</a:t>
            </a:r>
            <a:r>
              <a:rPr lang="en-IN" sz="1100" dirty="0" err="1"/>
              <a:t>i</a:t>
            </a:r>
            <a:r>
              <a:rPr lang="en-IN" sz="1100" dirty="0"/>
              <a:t>=0;i&lt;n;++</a:t>
            </a:r>
            <a:r>
              <a:rPr lang="en-IN" sz="1100" dirty="0" err="1"/>
              <a:t>i</a:t>
            </a:r>
            <a:r>
              <a:rPr lang="en-IN" sz="1100" dirty="0"/>
              <a:t>)</a:t>
            </a:r>
          </a:p>
          <a:p>
            <a:pPr marL="0" indent="0">
              <a:buNone/>
            </a:pPr>
            <a:r>
              <a:rPr lang="en-IN" sz="1100" dirty="0"/>
              <a:t> </a:t>
            </a:r>
            <a:r>
              <a:rPr lang="en-IN" sz="1100" dirty="0" smtClean="0"/>
              <a:t>   </a:t>
            </a:r>
            <a:r>
              <a:rPr lang="en-IN" sz="1100" dirty="0" err="1"/>
              <a:t>scanf</a:t>
            </a:r>
            <a:r>
              <a:rPr lang="en-IN" sz="1100" dirty="0"/>
              <a:t>("%</a:t>
            </a:r>
            <a:r>
              <a:rPr lang="en-IN" sz="1100" dirty="0" err="1"/>
              <a:t>d",&amp;a</a:t>
            </a:r>
            <a:r>
              <a:rPr lang="en-IN" sz="1100" dirty="0"/>
              <a:t>[</a:t>
            </a:r>
            <a:r>
              <a:rPr lang="en-IN" sz="1100" dirty="0" err="1"/>
              <a:t>i</a:t>
            </a:r>
            <a:r>
              <a:rPr lang="en-IN" sz="1100" dirty="0" smtClean="0"/>
              <a:t>]);     </a:t>
            </a:r>
          </a:p>
          <a:p>
            <a:pPr marL="0" indent="0">
              <a:buNone/>
            </a:pPr>
            <a:r>
              <a:rPr lang="en-IN" sz="1100" dirty="0"/>
              <a:t> </a:t>
            </a:r>
            <a:r>
              <a:rPr lang="en-IN" sz="1100" dirty="0" smtClean="0"/>
              <a:t>   </a:t>
            </a:r>
            <a:r>
              <a:rPr lang="en-IN" sz="1100" dirty="0" err="1" smtClean="0"/>
              <a:t>printf</a:t>
            </a:r>
            <a:r>
              <a:rPr lang="en-IN" sz="1100" dirty="0"/>
              <a:t>("</a:t>
            </a:r>
            <a:r>
              <a:rPr lang="en-IN" sz="1100" dirty="0" err="1"/>
              <a:t>nEnter</a:t>
            </a:r>
            <a:r>
              <a:rPr lang="en-IN" sz="1100" dirty="0"/>
              <a:t> element to search:");</a:t>
            </a:r>
          </a:p>
          <a:p>
            <a:pPr marL="0" indent="0">
              <a:buNone/>
            </a:pPr>
            <a:r>
              <a:rPr lang="en-IN" sz="1100" dirty="0"/>
              <a:t>    </a:t>
            </a:r>
            <a:r>
              <a:rPr lang="en-IN" sz="1100" dirty="0" err="1"/>
              <a:t>scanf</a:t>
            </a:r>
            <a:r>
              <a:rPr lang="en-IN" sz="1100" dirty="0"/>
              <a:t>("%</a:t>
            </a:r>
            <a:r>
              <a:rPr lang="en-IN" sz="1100" dirty="0" err="1"/>
              <a:t>d",&amp;x</a:t>
            </a:r>
            <a:r>
              <a:rPr lang="en-IN" sz="1100" dirty="0"/>
              <a:t>);</a:t>
            </a:r>
          </a:p>
          <a:p>
            <a:pPr marL="0" indent="0">
              <a:buNone/>
            </a:pPr>
            <a:r>
              <a:rPr lang="en-IN" sz="1100" dirty="0" smtClean="0"/>
              <a:t>    </a:t>
            </a:r>
            <a:r>
              <a:rPr lang="en-IN" sz="1100" dirty="0"/>
              <a:t>for(</a:t>
            </a:r>
            <a:r>
              <a:rPr lang="en-IN" sz="1100" dirty="0" err="1"/>
              <a:t>i</a:t>
            </a:r>
            <a:r>
              <a:rPr lang="en-IN" sz="1100" dirty="0"/>
              <a:t>=0;i&lt;n;++</a:t>
            </a:r>
            <a:r>
              <a:rPr lang="en-IN" sz="1100" dirty="0" err="1"/>
              <a:t>i</a:t>
            </a:r>
            <a:r>
              <a:rPr lang="en-IN" sz="1100" dirty="0" smtClean="0"/>
              <a:t>)</a:t>
            </a:r>
          </a:p>
          <a:p>
            <a:pPr marL="0" indent="0">
              <a:buNone/>
            </a:pPr>
            <a:r>
              <a:rPr lang="en-IN" sz="1100" dirty="0" smtClean="0"/>
              <a:t>    </a:t>
            </a:r>
            <a:r>
              <a:rPr lang="en-IN" sz="1100" dirty="0"/>
              <a:t>if(a[</a:t>
            </a:r>
            <a:r>
              <a:rPr lang="en-IN" sz="1100" dirty="0" err="1"/>
              <a:t>i</a:t>
            </a:r>
            <a:r>
              <a:rPr lang="en-IN" sz="1100" dirty="0"/>
              <a:t>]==x</a:t>
            </a:r>
            <a:r>
              <a:rPr lang="en-IN" sz="1100" dirty="0" smtClean="0"/>
              <a:t>)</a:t>
            </a:r>
          </a:p>
          <a:p>
            <a:pPr marL="0" indent="0">
              <a:buNone/>
            </a:pPr>
            <a:r>
              <a:rPr lang="en-IN" sz="1100" dirty="0" smtClean="0"/>
              <a:t>    </a:t>
            </a:r>
            <a:r>
              <a:rPr lang="en-IN" sz="1100" dirty="0"/>
              <a:t>break</a:t>
            </a:r>
            <a:r>
              <a:rPr lang="en-IN" sz="1100" dirty="0" smtClean="0"/>
              <a:t>;     </a:t>
            </a:r>
            <a:endParaRPr lang="en-IN" sz="1100" dirty="0"/>
          </a:p>
          <a:p>
            <a:pPr marL="0" indent="0">
              <a:buNone/>
            </a:pPr>
            <a:r>
              <a:rPr lang="en-IN" sz="1100" dirty="0" smtClean="0"/>
              <a:t>    if(</a:t>
            </a:r>
            <a:r>
              <a:rPr lang="en-IN" sz="1100" dirty="0" err="1" smtClean="0"/>
              <a:t>i</a:t>
            </a:r>
            <a:r>
              <a:rPr lang="en-IN" sz="1100" dirty="0" smtClean="0"/>
              <a:t>&lt;n)</a:t>
            </a:r>
          </a:p>
          <a:p>
            <a:pPr marL="0" indent="0">
              <a:buNone/>
            </a:pPr>
            <a:r>
              <a:rPr lang="en-IN" sz="1100" dirty="0" smtClean="0"/>
              <a:t>    </a:t>
            </a:r>
            <a:r>
              <a:rPr lang="en-IN" sz="1100" dirty="0" err="1"/>
              <a:t>printf</a:t>
            </a:r>
            <a:r>
              <a:rPr lang="en-IN" sz="1100" dirty="0"/>
              <a:t>("Element found at index %d",</a:t>
            </a:r>
            <a:r>
              <a:rPr lang="en-IN" sz="1100" dirty="0" err="1"/>
              <a:t>i</a:t>
            </a:r>
            <a:r>
              <a:rPr lang="en-IN" sz="1100" dirty="0"/>
              <a:t>);</a:t>
            </a:r>
          </a:p>
          <a:p>
            <a:pPr marL="0" indent="0">
              <a:buNone/>
            </a:pPr>
            <a:r>
              <a:rPr lang="en-IN" sz="1100" dirty="0"/>
              <a:t>    </a:t>
            </a:r>
            <a:r>
              <a:rPr lang="en-IN" sz="1100" dirty="0" smtClean="0"/>
              <a:t>else</a:t>
            </a:r>
          </a:p>
          <a:p>
            <a:pPr marL="0" indent="0">
              <a:buNone/>
            </a:pPr>
            <a:r>
              <a:rPr lang="en-IN" sz="1100" dirty="0" smtClean="0"/>
              <a:t>    </a:t>
            </a:r>
            <a:r>
              <a:rPr lang="en-IN" sz="1100" dirty="0" err="1" smtClean="0"/>
              <a:t>printf</a:t>
            </a:r>
            <a:r>
              <a:rPr lang="en-IN" sz="1100" dirty="0"/>
              <a:t>("Element not found</a:t>
            </a:r>
            <a:r>
              <a:rPr lang="en-IN" sz="1100" dirty="0" smtClean="0"/>
              <a:t>");  </a:t>
            </a:r>
            <a:endParaRPr lang="en-IN" sz="1100" dirty="0"/>
          </a:p>
          <a:p>
            <a:pPr marL="0" indent="0">
              <a:buNone/>
            </a:pPr>
            <a:r>
              <a:rPr lang="en-IN" sz="1100" dirty="0"/>
              <a:t>    return 0;</a:t>
            </a:r>
          </a:p>
          <a:p>
            <a:pPr marL="0" indent="0">
              <a:buNone/>
            </a:pPr>
            <a:r>
              <a:rPr lang="en-IN" sz="1100" dirty="0" smtClean="0"/>
              <a:t>     }</a:t>
            </a:r>
            <a:endParaRPr lang="en-IN" sz="1100" dirty="0"/>
          </a:p>
        </p:txBody>
      </p:sp>
    </p:spTree>
    <p:extLst>
      <p:ext uri="{BB962C8B-B14F-4D97-AF65-F5344CB8AC3E}">
        <p14:creationId xmlns:p14="http://schemas.microsoft.com/office/powerpoint/2010/main" val="37754957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complexity</a:t>
            </a:r>
            <a:endParaRPr lang="en-IN" dirty="0"/>
          </a:p>
        </p:txBody>
      </p:sp>
      <p:sp>
        <p:nvSpPr>
          <p:cNvPr id="3" name="Content Placeholder 2"/>
          <p:cNvSpPr>
            <a:spLocks noGrp="1"/>
          </p:cNvSpPr>
          <p:nvPr>
            <p:ph idx="1"/>
          </p:nvPr>
        </p:nvSpPr>
        <p:spPr>
          <a:xfrm>
            <a:off x="677334" y="1288869"/>
            <a:ext cx="8596668" cy="4752493"/>
          </a:xfrm>
        </p:spPr>
        <p:txBody>
          <a:bodyPr/>
          <a:lstStyle/>
          <a:p>
            <a:r>
              <a:rPr lang="en-US" dirty="0" smtClean="0"/>
              <a:t>Best </a:t>
            </a:r>
            <a:r>
              <a:rPr lang="en-US" dirty="0"/>
              <a:t>Case	O(1)</a:t>
            </a:r>
          </a:p>
          <a:p>
            <a:r>
              <a:rPr lang="en-US" dirty="0"/>
              <a:t>Average Case	O(n)</a:t>
            </a:r>
          </a:p>
          <a:p>
            <a:r>
              <a:rPr lang="en-US" dirty="0"/>
              <a:t>Worst Case	O(n</a:t>
            </a:r>
            <a:r>
              <a:rPr lang="en-US" dirty="0" smtClean="0"/>
              <a:t>)</a:t>
            </a:r>
          </a:p>
          <a:p>
            <a:r>
              <a:rPr lang="en-US" b="1" dirty="0"/>
              <a:t>Best Case Complexity -</a:t>
            </a:r>
            <a:r>
              <a:rPr lang="en-US" dirty="0"/>
              <a:t> In Linear search, best case occurs when the element we are finding is at the first position of the array. The best-case time complexity of linear search is </a:t>
            </a:r>
            <a:r>
              <a:rPr lang="en-US" b="1" dirty="0"/>
              <a:t>O(1).</a:t>
            </a:r>
            <a:endParaRPr lang="en-US" dirty="0"/>
          </a:p>
          <a:p>
            <a:r>
              <a:rPr lang="en-US" b="1" dirty="0"/>
              <a:t>Average Case Complexity -</a:t>
            </a:r>
            <a:r>
              <a:rPr lang="en-US" dirty="0"/>
              <a:t> The average case time complexity of linear search is </a:t>
            </a:r>
            <a:r>
              <a:rPr lang="en-US" b="1" dirty="0"/>
              <a:t>O(n).</a:t>
            </a:r>
            <a:endParaRPr lang="en-US" dirty="0"/>
          </a:p>
          <a:p>
            <a:r>
              <a:rPr lang="en-US" b="1" dirty="0"/>
              <a:t>Worst Case Complexity -</a:t>
            </a:r>
            <a:r>
              <a:rPr lang="en-US" dirty="0"/>
              <a:t> In Linear search, the worst case occurs when the element we are looking is present at the end of the array. The worst-case in linear search could be when the target element is not present in the given array, and we have to traverse the entire array. The worst-case time complexity of linear search is </a:t>
            </a:r>
            <a:r>
              <a:rPr lang="en-US" b="1" dirty="0"/>
              <a:t>O(n).</a:t>
            </a:r>
            <a:endParaRPr lang="en-US" dirty="0"/>
          </a:p>
        </p:txBody>
      </p:sp>
    </p:spTree>
    <p:extLst>
      <p:ext uri="{BB962C8B-B14F-4D97-AF65-F5344CB8AC3E}">
        <p14:creationId xmlns:p14="http://schemas.microsoft.com/office/powerpoint/2010/main" val="28254753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Binary searc</a:t>
            </a:r>
            <a:r>
              <a:rPr lang="en-IN" dirty="0"/>
              <a:t>h</a:t>
            </a:r>
          </a:p>
        </p:txBody>
      </p:sp>
      <p:sp>
        <p:nvSpPr>
          <p:cNvPr id="3" name="Content Placeholder 2"/>
          <p:cNvSpPr>
            <a:spLocks noGrp="1"/>
          </p:cNvSpPr>
          <p:nvPr>
            <p:ph idx="1"/>
          </p:nvPr>
        </p:nvSpPr>
        <p:spPr/>
        <p:txBody>
          <a:bodyPr/>
          <a:lstStyle/>
          <a:p>
            <a:r>
              <a:rPr lang="en-US" b="1" i="1" dirty="0"/>
              <a:t>Binary Search</a:t>
            </a:r>
            <a:r>
              <a:rPr lang="en-US" i="1" dirty="0"/>
              <a:t> is a </a:t>
            </a:r>
            <a:r>
              <a:rPr lang="en-US" i="1" u="sng" dirty="0">
                <a:hlinkClick r:id="rId2"/>
              </a:rPr>
              <a:t>searching algorithm</a:t>
            </a:r>
            <a:r>
              <a:rPr lang="en-US" i="1" dirty="0"/>
              <a:t> used in a sorted array by </a:t>
            </a:r>
            <a:r>
              <a:rPr lang="en-US" b="1" i="1" dirty="0"/>
              <a:t>repeatedly dividing the search interval in half</a:t>
            </a:r>
            <a:r>
              <a:rPr lang="en-US" i="1" dirty="0"/>
              <a:t>. The idea of binary search is to use the information that the array is sorted and reduce the time complexity to O(Log n). </a:t>
            </a:r>
            <a:endParaRPr lang="en-US" i="1" dirty="0" smtClean="0"/>
          </a:p>
          <a:p>
            <a:pPr marL="0" indent="0">
              <a:buNone/>
            </a:pPr>
            <a:r>
              <a:rPr lang="en-US" dirty="0"/>
              <a:t>There are two methods to implement the binary search algorithm -</a:t>
            </a:r>
          </a:p>
          <a:p>
            <a:r>
              <a:rPr lang="en-US" dirty="0"/>
              <a:t>Iterative method</a:t>
            </a:r>
          </a:p>
          <a:p>
            <a:r>
              <a:rPr lang="en-US" dirty="0"/>
              <a:t>Recursive method</a:t>
            </a:r>
          </a:p>
          <a:p>
            <a:pPr marL="0" indent="0">
              <a:buNone/>
            </a:pPr>
            <a:r>
              <a:rPr lang="en-US" dirty="0"/>
              <a:t>The recursive method of binary search follows the divide and conquer approach.</a:t>
            </a:r>
          </a:p>
          <a:p>
            <a:endParaRPr lang="en-IN" dirty="0"/>
          </a:p>
        </p:txBody>
      </p:sp>
    </p:spTree>
    <p:extLst>
      <p:ext uri="{BB962C8B-B14F-4D97-AF65-F5344CB8AC3E}">
        <p14:creationId xmlns:p14="http://schemas.microsoft.com/office/powerpoint/2010/main" val="4018116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Recursive method</a:t>
            </a:r>
            <a:endParaRPr lang="en-IN" dirty="0"/>
          </a:p>
        </p:txBody>
      </p:sp>
      <p:pic>
        <p:nvPicPr>
          <p:cNvPr id="5" name="Content Placeholder 4"/>
          <p:cNvPicPr>
            <a:picLocks noGrp="1" noChangeAspect="1"/>
          </p:cNvPicPr>
          <p:nvPr>
            <p:ph idx="1"/>
          </p:nvPr>
        </p:nvPicPr>
        <p:blipFill>
          <a:blip r:embed="rId2"/>
          <a:stretch>
            <a:fillRect/>
          </a:stretch>
        </p:blipFill>
        <p:spPr>
          <a:xfrm>
            <a:off x="1024233" y="1728901"/>
            <a:ext cx="5238750" cy="1000125"/>
          </a:xfrm>
          <a:prstGeom prst="rect">
            <a:avLst/>
          </a:prstGeom>
        </p:spPr>
      </p:pic>
      <p:sp>
        <p:nvSpPr>
          <p:cNvPr id="8" name="Rectangle 7"/>
          <p:cNvSpPr/>
          <p:nvPr/>
        </p:nvSpPr>
        <p:spPr>
          <a:xfrm>
            <a:off x="1024233" y="2865035"/>
            <a:ext cx="5258876" cy="2031325"/>
          </a:xfrm>
          <a:prstGeom prst="rect">
            <a:avLst/>
          </a:prstGeom>
        </p:spPr>
        <p:txBody>
          <a:bodyPr wrap="none">
            <a:spAutoFit/>
          </a:bodyPr>
          <a:lstStyle/>
          <a:p>
            <a:r>
              <a:rPr lang="en-US" dirty="0">
                <a:solidFill>
                  <a:srgbClr val="333333"/>
                </a:solidFill>
                <a:latin typeface="inter-regular"/>
              </a:rPr>
              <a:t>Let the element to search is, </a:t>
            </a:r>
            <a:r>
              <a:rPr lang="en-US" b="1" dirty="0">
                <a:solidFill>
                  <a:srgbClr val="333333"/>
                </a:solidFill>
                <a:latin typeface="inter-bold"/>
              </a:rPr>
              <a:t>K = </a:t>
            </a:r>
            <a:r>
              <a:rPr lang="en-US" b="1" dirty="0" smtClean="0">
                <a:solidFill>
                  <a:srgbClr val="333333"/>
                </a:solidFill>
                <a:latin typeface="inter-bold"/>
              </a:rPr>
              <a:t>56</a:t>
            </a:r>
          </a:p>
          <a:p>
            <a:r>
              <a:rPr lang="en-US" dirty="0"/>
              <a:t>mid = (beg + end)/2  </a:t>
            </a:r>
          </a:p>
          <a:p>
            <a:r>
              <a:rPr lang="en-US" dirty="0"/>
              <a:t>So, in the given array -</a:t>
            </a:r>
          </a:p>
          <a:p>
            <a:r>
              <a:rPr lang="en-US" b="1" dirty="0"/>
              <a:t>beg</a:t>
            </a:r>
            <a:r>
              <a:rPr lang="en-US" dirty="0"/>
              <a:t> = 0</a:t>
            </a:r>
          </a:p>
          <a:p>
            <a:r>
              <a:rPr lang="en-US" b="1" dirty="0"/>
              <a:t>end</a:t>
            </a:r>
            <a:r>
              <a:rPr lang="en-US" dirty="0"/>
              <a:t> = 8</a:t>
            </a:r>
          </a:p>
          <a:p>
            <a:r>
              <a:rPr lang="en-US" b="1" dirty="0"/>
              <a:t>mid</a:t>
            </a:r>
            <a:r>
              <a:rPr lang="en-US" dirty="0"/>
              <a:t> = (0 + 8)/2 = 4. So, 4 is the mid of the array.</a:t>
            </a:r>
          </a:p>
          <a:p>
            <a:endParaRPr lang="en-IN" dirty="0"/>
          </a:p>
        </p:txBody>
      </p:sp>
      <p:pic>
        <p:nvPicPr>
          <p:cNvPr id="9" name="Picture 8"/>
          <p:cNvPicPr>
            <a:picLocks noChangeAspect="1"/>
          </p:cNvPicPr>
          <p:nvPr/>
        </p:nvPicPr>
        <p:blipFill>
          <a:blip r:embed="rId3"/>
          <a:stretch>
            <a:fillRect/>
          </a:stretch>
        </p:blipFill>
        <p:spPr>
          <a:xfrm>
            <a:off x="1044359" y="4611460"/>
            <a:ext cx="5238750" cy="2076450"/>
          </a:xfrm>
          <a:prstGeom prst="rect">
            <a:avLst/>
          </a:prstGeom>
        </p:spPr>
      </p:pic>
    </p:spTree>
    <p:extLst>
      <p:ext uri="{BB962C8B-B14F-4D97-AF65-F5344CB8AC3E}">
        <p14:creationId xmlns:p14="http://schemas.microsoft.com/office/powerpoint/2010/main" val="839249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a:t>
            </a:r>
            <a:endParaRPr lang="en-IN" dirty="0"/>
          </a:p>
        </p:txBody>
      </p:sp>
      <p:sp>
        <p:nvSpPr>
          <p:cNvPr id="3" name="Content Placeholder 2"/>
          <p:cNvSpPr>
            <a:spLocks noGrp="1"/>
          </p:cNvSpPr>
          <p:nvPr>
            <p:ph idx="1"/>
          </p:nvPr>
        </p:nvSpPr>
        <p:spPr/>
        <p:txBody>
          <a:bodyPr/>
          <a:lstStyle/>
          <a:p>
            <a:r>
              <a:rPr lang="en-US" dirty="0"/>
              <a:t>A data structure is </a:t>
            </a:r>
            <a:r>
              <a:rPr lang="en-US" b="1" dirty="0"/>
              <a:t>a storage that is used to store and organize data</a:t>
            </a:r>
            <a:r>
              <a:rPr lang="en-US" dirty="0"/>
              <a:t>. It is a way of arranging data on a computer so that it can be accessed and updated efficiently. A data structure is not only used for organizing the data. It is also used for processing, retrieving, and storing data</a:t>
            </a:r>
            <a:r>
              <a:rPr lang="en-US" dirty="0" smtClean="0"/>
              <a:t>.</a:t>
            </a:r>
            <a:endParaRPr lang="en-IN" dirty="0"/>
          </a:p>
          <a:p>
            <a:r>
              <a:rPr lang="en-US" dirty="0"/>
              <a:t>A data structure is not only used for organizing the data. It is also used for processing, retrieving, and storing data. There are different basic and advanced types of data structures that are used in almost every program or software system that has been developed. So we must have good knowledge about data structures. </a:t>
            </a:r>
            <a:endParaRPr lang="en-IN" dirty="0"/>
          </a:p>
        </p:txBody>
      </p:sp>
    </p:spTree>
    <p:extLst>
      <p:ext uri="{BB962C8B-B14F-4D97-AF65-F5344CB8AC3E}">
        <p14:creationId xmlns:p14="http://schemas.microsoft.com/office/powerpoint/2010/main" val="35926740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93604" y="869610"/>
            <a:ext cx="5238750" cy="1847850"/>
          </a:xfrm>
          <a:prstGeom prst="rect">
            <a:avLst/>
          </a:prstGeom>
        </p:spPr>
      </p:pic>
      <p:pic>
        <p:nvPicPr>
          <p:cNvPr id="5" name="Picture 4"/>
          <p:cNvPicPr>
            <a:picLocks noChangeAspect="1"/>
          </p:cNvPicPr>
          <p:nvPr/>
        </p:nvPicPr>
        <p:blipFill>
          <a:blip r:embed="rId3"/>
          <a:stretch>
            <a:fillRect/>
          </a:stretch>
        </p:blipFill>
        <p:spPr>
          <a:xfrm>
            <a:off x="893604" y="2717460"/>
            <a:ext cx="5753100" cy="1762125"/>
          </a:xfrm>
          <a:prstGeom prst="rect">
            <a:avLst/>
          </a:prstGeom>
        </p:spPr>
      </p:pic>
      <p:sp>
        <p:nvSpPr>
          <p:cNvPr id="6" name="Rectangle 5"/>
          <p:cNvSpPr/>
          <p:nvPr/>
        </p:nvSpPr>
        <p:spPr>
          <a:xfrm>
            <a:off x="893604" y="4804007"/>
            <a:ext cx="6096000" cy="646331"/>
          </a:xfrm>
          <a:prstGeom prst="rect">
            <a:avLst/>
          </a:prstGeom>
        </p:spPr>
        <p:txBody>
          <a:bodyPr>
            <a:spAutoFit/>
          </a:bodyPr>
          <a:lstStyle/>
          <a:p>
            <a:r>
              <a:rPr lang="en-US" dirty="0"/>
              <a:t>Now, the element to search is found. So algorithm will return the index of the element matched.</a:t>
            </a:r>
            <a:endParaRPr lang="en-IN" dirty="0"/>
          </a:p>
        </p:txBody>
      </p:sp>
    </p:spTree>
    <p:extLst>
      <p:ext uri="{BB962C8B-B14F-4D97-AF65-F5344CB8AC3E}">
        <p14:creationId xmlns:p14="http://schemas.microsoft.com/office/powerpoint/2010/main" val="18536227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431762"/>
          </a:xfrm>
        </p:spPr>
        <p:txBody>
          <a:bodyPr/>
          <a:lstStyle/>
          <a:p>
            <a:r>
              <a:rPr lang="en-IN" dirty="0" smtClean="0"/>
              <a:t>Iterative Method</a:t>
            </a:r>
            <a:endParaRPr lang="en-IN" dirty="0"/>
          </a:p>
        </p:txBody>
      </p:sp>
      <p:sp>
        <p:nvSpPr>
          <p:cNvPr id="3" name="Content Placeholder 2"/>
          <p:cNvSpPr>
            <a:spLocks noGrp="1"/>
          </p:cNvSpPr>
          <p:nvPr>
            <p:ph idx="1"/>
          </p:nvPr>
        </p:nvSpPr>
        <p:spPr>
          <a:xfrm>
            <a:off x="677334" y="1471749"/>
            <a:ext cx="8596668" cy="4569613"/>
          </a:xfrm>
        </p:spPr>
        <p:txBody>
          <a:bodyPr/>
          <a:lstStyle/>
          <a:p>
            <a:r>
              <a:rPr lang="en-US" dirty="0"/>
              <a:t>The array in which searching is to be performed is</a:t>
            </a:r>
            <a:r>
              <a:rPr lang="en-US" dirty="0" smtClean="0"/>
              <a:t>:</a:t>
            </a:r>
          </a:p>
          <a:p>
            <a:endParaRPr lang="en-US" dirty="0" smtClean="0"/>
          </a:p>
          <a:p>
            <a:endParaRPr lang="en-US" dirty="0"/>
          </a:p>
          <a:p>
            <a:pPr marL="0" indent="0">
              <a:buNone/>
            </a:pPr>
            <a:r>
              <a:rPr lang="en-US" dirty="0" smtClean="0"/>
              <a:t>     Let </a:t>
            </a:r>
            <a:r>
              <a:rPr lang="en-US" dirty="0"/>
              <a:t>x = 4 be the element to be </a:t>
            </a:r>
            <a:r>
              <a:rPr lang="en-US" dirty="0" smtClean="0"/>
              <a:t>searched.</a:t>
            </a:r>
          </a:p>
          <a:p>
            <a:r>
              <a:rPr lang="en-US" dirty="0" smtClean="0"/>
              <a:t>Set </a:t>
            </a:r>
            <a:r>
              <a:rPr lang="en-US" dirty="0"/>
              <a:t>two pointers low and high at the lowest and the highest positions respectively. </a:t>
            </a:r>
            <a:endParaRPr lang="en-US" dirty="0" smtClean="0"/>
          </a:p>
          <a:p>
            <a:endParaRPr lang="en-US" dirty="0"/>
          </a:p>
          <a:p>
            <a:endParaRPr lang="en-US" dirty="0" smtClean="0"/>
          </a:p>
          <a:p>
            <a:endParaRPr lang="en-US" dirty="0"/>
          </a:p>
          <a:p>
            <a:r>
              <a:rPr lang="en-US" dirty="0" smtClean="0"/>
              <a:t>Find </a:t>
            </a:r>
            <a:r>
              <a:rPr lang="en-US" dirty="0"/>
              <a:t>the middle element mid of the array </a:t>
            </a:r>
            <a:r>
              <a:rPr lang="en-US" dirty="0" err="1"/>
              <a:t>ie</a:t>
            </a:r>
            <a:r>
              <a:rPr lang="en-US" dirty="0"/>
              <a:t>. </a:t>
            </a:r>
            <a:r>
              <a:rPr lang="en-US" dirty="0" err="1"/>
              <a:t>arr</a:t>
            </a:r>
            <a:r>
              <a:rPr lang="en-US" dirty="0"/>
              <a:t>[(low + high)/2] = 6.</a:t>
            </a:r>
          </a:p>
          <a:p>
            <a:pPr marL="0" indent="0">
              <a:buNone/>
            </a:pPr>
            <a:r>
              <a:rPr lang="en-US" dirty="0"/>
              <a:t/>
            </a:r>
            <a:br>
              <a:rPr lang="en-US" dirty="0"/>
            </a:br>
            <a:endParaRPr lang="en-IN" dirty="0"/>
          </a:p>
        </p:txBody>
      </p:sp>
      <p:pic>
        <p:nvPicPr>
          <p:cNvPr id="5" name="Picture 4"/>
          <p:cNvPicPr>
            <a:picLocks noChangeAspect="1"/>
          </p:cNvPicPr>
          <p:nvPr/>
        </p:nvPicPr>
        <p:blipFill>
          <a:blip r:embed="rId2"/>
          <a:stretch>
            <a:fillRect/>
          </a:stretch>
        </p:blipFill>
        <p:spPr>
          <a:xfrm>
            <a:off x="1161233" y="1606730"/>
            <a:ext cx="4717052" cy="1269421"/>
          </a:xfrm>
          <a:prstGeom prst="rect">
            <a:avLst/>
          </a:prstGeom>
        </p:spPr>
      </p:pic>
      <p:pic>
        <p:nvPicPr>
          <p:cNvPr id="10" name="Picture 9"/>
          <p:cNvPicPr>
            <a:picLocks noChangeAspect="1"/>
          </p:cNvPicPr>
          <p:nvPr/>
        </p:nvPicPr>
        <p:blipFill>
          <a:blip r:embed="rId3"/>
          <a:stretch>
            <a:fillRect/>
          </a:stretch>
        </p:blipFill>
        <p:spPr>
          <a:xfrm>
            <a:off x="1161233" y="3542147"/>
            <a:ext cx="4717052" cy="1491407"/>
          </a:xfrm>
          <a:prstGeom prst="rect">
            <a:avLst/>
          </a:prstGeom>
        </p:spPr>
      </p:pic>
      <p:sp>
        <p:nvSpPr>
          <p:cNvPr id="11" name="Rectangle 7"/>
          <p:cNvSpPr>
            <a:spLocks noChangeArrowheads="1"/>
          </p:cNvSpPr>
          <p:nvPr/>
        </p:nvSpPr>
        <p:spPr bwMode="auto">
          <a:xfrm>
            <a:off x="0" y="0"/>
            <a:ext cx="12192000" cy="0"/>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chemeClr val="tx1"/>
                </a:solidFill>
                <a:effectLst/>
                <a:latin typeface="euclid_circular_a"/>
              </a:rPr>
              <a:t>Find the middle element </a:t>
            </a:r>
            <a:r>
              <a:rPr kumimoji="0" lang="en-US" altLang="en-US" sz="1000" b="0" i="0" u="none" strike="noStrike" cap="none" normalizeH="0" baseline="0" smtClean="0">
                <a:ln>
                  <a:noFill/>
                </a:ln>
                <a:solidFill>
                  <a:schemeClr val="tx1"/>
                </a:solidFill>
                <a:effectLst/>
                <a:latin typeface="droid sans mono"/>
              </a:rPr>
              <a:t>mid</a:t>
            </a:r>
            <a:r>
              <a:rPr kumimoji="0" lang="en-US" altLang="en-US" sz="1300" b="0" i="0" u="none" strike="noStrike" cap="none" normalizeH="0" baseline="0" smtClean="0">
                <a:ln>
                  <a:noFill/>
                </a:ln>
                <a:solidFill>
                  <a:schemeClr val="tx1"/>
                </a:solidFill>
                <a:effectLst/>
                <a:latin typeface="euclid_circular_a"/>
              </a:rPr>
              <a:t> of the array ie. </a:t>
            </a:r>
            <a:r>
              <a:rPr kumimoji="0" lang="en-US" altLang="en-US" sz="1000" b="0" i="0" u="none" strike="noStrike" cap="none" normalizeH="0" baseline="0" smtClean="0">
                <a:ln>
                  <a:noFill/>
                </a:ln>
                <a:solidFill>
                  <a:schemeClr val="tx1"/>
                </a:solidFill>
                <a:effectLst/>
                <a:latin typeface="droid sans mono"/>
              </a:rPr>
              <a:t>arr[(low + high)/2] = 6</a:t>
            </a:r>
            <a:r>
              <a:rPr kumimoji="0" lang="en-US" altLang="en-US" sz="1300" b="0" i="0" u="none" strike="noStrike" cap="none" normalizeH="0" baseline="0" smtClean="0">
                <a:ln>
                  <a:noFill/>
                </a:ln>
                <a:solidFill>
                  <a:schemeClr val="tx1"/>
                </a:solidFill>
                <a:effectLst/>
                <a:latin typeface="euclid_circular_a"/>
              </a:rPr>
              <a:t>.</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1022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72475" y="534824"/>
            <a:ext cx="6229350" cy="1365545"/>
          </a:xfrm>
          <a:prstGeom prst="rect">
            <a:avLst/>
          </a:prstGeom>
        </p:spPr>
      </p:pic>
      <p:sp>
        <p:nvSpPr>
          <p:cNvPr id="5" name="Rectangle 4"/>
          <p:cNvSpPr/>
          <p:nvPr/>
        </p:nvSpPr>
        <p:spPr>
          <a:xfrm>
            <a:off x="870857" y="1900369"/>
            <a:ext cx="9135292" cy="1477328"/>
          </a:xfrm>
          <a:prstGeom prst="rect">
            <a:avLst/>
          </a:prstGeom>
        </p:spPr>
        <p:txBody>
          <a:bodyPr wrap="square">
            <a:spAutoFit/>
          </a:bodyPr>
          <a:lstStyle/>
          <a:p>
            <a:r>
              <a:rPr lang="en-US" dirty="0"/>
              <a:t>If x == mid, then return mid</a:t>
            </a:r>
            <a:r>
              <a:rPr lang="en-US" dirty="0" smtClean="0"/>
              <a:t>. Else</a:t>
            </a:r>
            <a:r>
              <a:rPr lang="en-US" dirty="0"/>
              <a:t>, compare the </a:t>
            </a:r>
            <a:r>
              <a:rPr lang="en-US" dirty="0" smtClean="0"/>
              <a:t>element to </a:t>
            </a:r>
            <a:r>
              <a:rPr lang="en-US" dirty="0"/>
              <a:t>be searched with m</a:t>
            </a:r>
            <a:r>
              <a:rPr lang="en-US" dirty="0" smtClean="0"/>
              <a:t>.</a:t>
            </a:r>
          </a:p>
          <a:p>
            <a:r>
              <a:rPr lang="en-US" dirty="0" smtClean="0"/>
              <a:t>If </a:t>
            </a:r>
            <a:r>
              <a:rPr lang="en-US" dirty="0"/>
              <a:t>x &gt; mid, compare x with the middle element of the elements on the right side of mid. This is done by setting low to low = mid + 1.</a:t>
            </a:r>
          </a:p>
          <a:p>
            <a:r>
              <a:rPr lang="en-US" dirty="0"/>
              <a:t>Else, compare x with the middle element of the elements on the left side of mid. This is done by setting high to high = mid - 1.</a:t>
            </a:r>
            <a:endParaRPr lang="en-IN" dirty="0"/>
          </a:p>
        </p:txBody>
      </p:sp>
      <p:pic>
        <p:nvPicPr>
          <p:cNvPr id="6" name="Picture 5"/>
          <p:cNvPicPr>
            <a:picLocks noChangeAspect="1"/>
          </p:cNvPicPr>
          <p:nvPr/>
        </p:nvPicPr>
        <p:blipFill>
          <a:blip r:embed="rId3"/>
          <a:stretch>
            <a:fillRect/>
          </a:stretch>
        </p:blipFill>
        <p:spPr>
          <a:xfrm>
            <a:off x="572475" y="3265914"/>
            <a:ext cx="6229350" cy="1149532"/>
          </a:xfrm>
          <a:prstGeom prst="rect">
            <a:avLst/>
          </a:prstGeom>
        </p:spPr>
      </p:pic>
      <p:sp>
        <p:nvSpPr>
          <p:cNvPr id="7" name="Rectangle 6"/>
          <p:cNvSpPr/>
          <p:nvPr/>
        </p:nvSpPr>
        <p:spPr>
          <a:xfrm>
            <a:off x="870857" y="4420076"/>
            <a:ext cx="6096000" cy="646331"/>
          </a:xfrm>
          <a:prstGeom prst="rect">
            <a:avLst/>
          </a:prstGeom>
        </p:spPr>
        <p:txBody>
          <a:bodyPr>
            <a:spAutoFit/>
          </a:bodyPr>
          <a:lstStyle/>
          <a:p>
            <a:r>
              <a:rPr lang="en-US" dirty="0">
                <a:latin typeface="euclid_circular_a"/>
              </a:rPr>
              <a:t>Repeat steps 3 to 6 until low meets high.</a:t>
            </a:r>
            <a:r>
              <a:rPr lang="en-US" dirty="0"/>
              <a:t/>
            </a:r>
            <a:br>
              <a:rPr lang="en-US" dirty="0"/>
            </a:br>
            <a:endParaRPr lang="en-IN" dirty="0"/>
          </a:p>
        </p:txBody>
      </p:sp>
      <p:pic>
        <p:nvPicPr>
          <p:cNvPr id="8" name="Picture 7"/>
          <p:cNvPicPr>
            <a:picLocks noChangeAspect="1"/>
          </p:cNvPicPr>
          <p:nvPr/>
        </p:nvPicPr>
        <p:blipFill>
          <a:blip r:embed="rId4"/>
          <a:stretch>
            <a:fillRect/>
          </a:stretch>
        </p:blipFill>
        <p:spPr>
          <a:xfrm>
            <a:off x="572475" y="4569276"/>
            <a:ext cx="3181350" cy="1539510"/>
          </a:xfrm>
          <a:prstGeom prst="rect">
            <a:avLst/>
          </a:prstGeom>
        </p:spPr>
      </p:pic>
      <p:sp>
        <p:nvSpPr>
          <p:cNvPr id="10" name="Rectangle 2"/>
          <p:cNvSpPr>
            <a:spLocks noChangeArrowheads="1"/>
          </p:cNvSpPr>
          <p:nvPr/>
        </p:nvSpPr>
        <p:spPr bwMode="auto">
          <a:xfrm>
            <a:off x="1079863" y="6108786"/>
            <a:ext cx="1332412" cy="477054"/>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droid sans mono"/>
              </a:rPr>
              <a:t>x = 4</a:t>
            </a:r>
            <a:r>
              <a:rPr kumimoji="0" lang="en-US" altLang="en-US" sz="1200" b="0" i="0" u="none" strike="noStrike" cap="none" normalizeH="0" baseline="0" dirty="0" smtClean="0">
                <a:ln>
                  <a:noFill/>
                </a:ln>
                <a:solidFill>
                  <a:schemeClr val="tx1"/>
                </a:solidFill>
                <a:effectLst/>
                <a:latin typeface="euclid_circular_a"/>
              </a:rPr>
              <a:t> is found</a:t>
            </a:r>
            <a:r>
              <a:rPr kumimoji="0" lang="en-US" altLang="en-US" sz="1300" b="0" i="0" u="none" strike="noStrike" cap="none" normalizeH="0" baseline="0" dirty="0" smtClean="0">
                <a:ln>
                  <a:noFill/>
                </a:ln>
                <a:solidFill>
                  <a:schemeClr val="tx1"/>
                </a:solidFill>
                <a:effectLst/>
                <a:latin typeface="euclid_circular_a"/>
              </a:rPr>
              <a:t>.</a:t>
            </a:r>
            <a:r>
              <a:rPr kumimoji="0" lang="en-US" altLang="en-US" sz="800" b="0" i="0" u="none" strike="noStrike" cap="none" normalizeH="0" baseline="0" dirty="0" smtClean="0">
                <a:ln>
                  <a:noFill/>
                </a:ln>
                <a:solidFill>
                  <a:schemeClr val="tx1"/>
                </a:solidFill>
                <a:effectLst/>
              </a:rPr>
              <a:t/>
            </a:r>
            <a:br>
              <a:rPr kumimoji="0" lang="en-US" altLang="en-US" sz="800" b="0" i="0" u="none" strike="noStrike" cap="none" normalizeH="0" baseline="0" dirty="0" smtClean="0">
                <a:ln>
                  <a:noFill/>
                </a:ln>
                <a:solidFill>
                  <a:schemeClr val="tx1"/>
                </a:solidFill>
                <a:effectLst/>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45698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297" y="209006"/>
            <a:ext cx="8943703" cy="2585323"/>
          </a:xfrm>
          <a:prstGeom prst="rect">
            <a:avLst/>
          </a:prstGeom>
        </p:spPr>
        <p:txBody>
          <a:bodyPr wrap="square">
            <a:spAutoFit/>
          </a:bodyPr>
          <a:lstStyle/>
          <a:p>
            <a:r>
              <a:rPr lang="en-US" dirty="0" smtClean="0"/>
              <a:t>Iteration method</a:t>
            </a:r>
          </a:p>
          <a:p>
            <a:r>
              <a:rPr lang="en-US" dirty="0" smtClean="0"/>
              <a:t>do </a:t>
            </a:r>
            <a:r>
              <a:rPr lang="en-US" dirty="0"/>
              <a:t>until the pointers low and high meet each other.</a:t>
            </a:r>
          </a:p>
          <a:p>
            <a:r>
              <a:rPr lang="en-US" dirty="0"/>
              <a:t>    mid = (low + high)/2</a:t>
            </a:r>
          </a:p>
          <a:p>
            <a:r>
              <a:rPr lang="en-US" dirty="0"/>
              <a:t>    if (x == </a:t>
            </a:r>
            <a:r>
              <a:rPr lang="en-US" dirty="0" err="1"/>
              <a:t>arr</a:t>
            </a:r>
            <a:r>
              <a:rPr lang="en-US" dirty="0"/>
              <a:t>[mid])</a:t>
            </a:r>
          </a:p>
          <a:p>
            <a:r>
              <a:rPr lang="en-US" dirty="0"/>
              <a:t>        return mid</a:t>
            </a:r>
          </a:p>
          <a:p>
            <a:r>
              <a:rPr lang="en-US" dirty="0"/>
              <a:t>    else if (x &gt; </a:t>
            </a:r>
            <a:r>
              <a:rPr lang="en-US" dirty="0" err="1"/>
              <a:t>arr</a:t>
            </a:r>
            <a:r>
              <a:rPr lang="en-US" dirty="0"/>
              <a:t>[mid]) // x is on the right side</a:t>
            </a:r>
          </a:p>
          <a:p>
            <a:r>
              <a:rPr lang="en-US" dirty="0"/>
              <a:t>        low = mid + 1</a:t>
            </a:r>
          </a:p>
          <a:p>
            <a:r>
              <a:rPr lang="en-US" dirty="0"/>
              <a:t>    else                       // x is on the left side</a:t>
            </a:r>
          </a:p>
          <a:p>
            <a:r>
              <a:rPr lang="en-US" dirty="0"/>
              <a:t>        high = mid - 1</a:t>
            </a:r>
            <a:endParaRPr lang="en-IN" dirty="0"/>
          </a:p>
        </p:txBody>
      </p:sp>
      <p:sp>
        <p:nvSpPr>
          <p:cNvPr id="3" name="Rectangle 2"/>
          <p:cNvSpPr/>
          <p:nvPr/>
        </p:nvSpPr>
        <p:spPr>
          <a:xfrm>
            <a:off x="348343" y="3183042"/>
            <a:ext cx="6096000" cy="3416320"/>
          </a:xfrm>
          <a:prstGeom prst="rect">
            <a:avLst/>
          </a:prstGeom>
        </p:spPr>
        <p:txBody>
          <a:bodyPr>
            <a:spAutoFit/>
          </a:bodyPr>
          <a:lstStyle/>
          <a:p>
            <a:r>
              <a:rPr lang="en-US" dirty="0" smtClean="0"/>
              <a:t>Recursive Method</a:t>
            </a:r>
          </a:p>
          <a:p>
            <a:r>
              <a:rPr lang="en-US" dirty="0" err="1" smtClean="0"/>
              <a:t>binarySearch</a:t>
            </a:r>
            <a:r>
              <a:rPr lang="en-US" dirty="0" smtClean="0"/>
              <a:t>(</a:t>
            </a:r>
            <a:r>
              <a:rPr lang="en-US" dirty="0" err="1" smtClean="0"/>
              <a:t>arr</a:t>
            </a:r>
            <a:r>
              <a:rPr lang="en-US" dirty="0"/>
              <a:t>, x, low, high)</a:t>
            </a:r>
          </a:p>
          <a:p>
            <a:r>
              <a:rPr lang="en-US" dirty="0"/>
              <a:t>    if low &gt; high</a:t>
            </a:r>
          </a:p>
          <a:p>
            <a:r>
              <a:rPr lang="en-US" dirty="0"/>
              <a:t>        return False </a:t>
            </a:r>
          </a:p>
          <a:p>
            <a:r>
              <a:rPr lang="en-US" dirty="0"/>
              <a:t>    else</a:t>
            </a:r>
          </a:p>
          <a:p>
            <a:r>
              <a:rPr lang="en-US" dirty="0"/>
              <a:t>        mid = (low + high) / 2 </a:t>
            </a:r>
          </a:p>
          <a:p>
            <a:r>
              <a:rPr lang="en-US" dirty="0"/>
              <a:t>        if x == </a:t>
            </a:r>
            <a:r>
              <a:rPr lang="en-US" dirty="0" err="1"/>
              <a:t>arr</a:t>
            </a:r>
            <a:r>
              <a:rPr lang="en-US" dirty="0"/>
              <a:t>[mid]</a:t>
            </a:r>
          </a:p>
          <a:p>
            <a:r>
              <a:rPr lang="en-US" dirty="0"/>
              <a:t>            return mid</a:t>
            </a:r>
          </a:p>
          <a:p>
            <a:r>
              <a:rPr lang="en-US" dirty="0"/>
              <a:t>        else if x &gt; </a:t>
            </a:r>
            <a:r>
              <a:rPr lang="en-US" dirty="0" err="1"/>
              <a:t>arr</a:t>
            </a:r>
            <a:r>
              <a:rPr lang="en-US" dirty="0"/>
              <a:t>[mid]        // x is on the right side</a:t>
            </a:r>
          </a:p>
          <a:p>
            <a:r>
              <a:rPr lang="en-US" dirty="0"/>
              <a:t>            return </a:t>
            </a:r>
            <a:r>
              <a:rPr lang="en-US" dirty="0" err="1"/>
              <a:t>binarySearch</a:t>
            </a:r>
            <a:r>
              <a:rPr lang="en-US" dirty="0"/>
              <a:t>(</a:t>
            </a:r>
            <a:r>
              <a:rPr lang="en-US" dirty="0" err="1"/>
              <a:t>arr</a:t>
            </a:r>
            <a:r>
              <a:rPr lang="en-US" dirty="0"/>
              <a:t>, x, mid + 1, high)</a:t>
            </a:r>
          </a:p>
          <a:p>
            <a:r>
              <a:rPr lang="en-US" dirty="0"/>
              <a:t>        else                               // x is on the right side</a:t>
            </a:r>
          </a:p>
          <a:p>
            <a:r>
              <a:rPr lang="en-US" dirty="0"/>
              <a:t>            return </a:t>
            </a:r>
            <a:r>
              <a:rPr lang="en-US" dirty="0" err="1"/>
              <a:t>binarySearch</a:t>
            </a:r>
            <a:r>
              <a:rPr lang="en-US" dirty="0"/>
              <a:t>(</a:t>
            </a:r>
            <a:r>
              <a:rPr lang="en-US" dirty="0" err="1"/>
              <a:t>arr</a:t>
            </a:r>
            <a:r>
              <a:rPr lang="en-US" dirty="0"/>
              <a:t>, x, low, mid - 1)</a:t>
            </a:r>
            <a:endParaRPr lang="en-IN" dirty="0"/>
          </a:p>
        </p:txBody>
      </p:sp>
    </p:spTree>
    <p:extLst>
      <p:ext uri="{BB962C8B-B14F-4D97-AF65-F5344CB8AC3E}">
        <p14:creationId xmlns:p14="http://schemas.microsoft.com/office/powerpoint/2010/main" val="379438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31168"/>
            <a:ext cx="3318537" cy="400110"/>
          </a:xfrm>
          <a:prstGeom prst="rect">
            <a:avLst/>
          </a:prstGeom>
        </p:spPr>
        <p:txBody>
          <a:bodyPr wrap="none">
            <a:spAutoFit/>
          </a:bodyPr>
          <a:lstStyle/>
          <a:p>
            <a:pPr algn="just"/>
            <a:r>
              <a:rPr lang="en-IN" sz="2000" b="1" dirty="0">
                <a:solidFill>
                  <a:srgbClr val="610B38"/>
                </a:solidFill>
                <a:latin typeface="erdana"/>
              </a:rPr>
              <a:t>Binary Search complexity</a:t>
            </a:r>
            <a:endParaRPr lang="en-IN" sz="2000" b="1" i="0" dirty="0">
              <a:solidFill>
                <a:srgbClr val="610B38"/>
              </a:solidFill>
              <a:effectLst/>
              <a:latin typeface="erdana"/>
            </a:endParaRPr>
          </a:p>
        </p:txBody>
      </p:sp>
      <p:graphicFrame>
        <p:nvGraphicFramePr>
          <p:cNvPr id="5" name="Table 4"/>
          <p:cNvGraphicFramePr>
            <a:graphicFrameLocks noGrp="1"/>
          </p:cNvGraphicFramePr>
          <p:nvPr>
            <p:extLst>
              <p:ext uri="{D42A27DB-BD31-4B8C-83A1-F6EECF244321}">
                <p14:modId xmlns:p14="http://schemas.microsoft.com/office/powerpoint/2010/main" val="3979646070"/>
              </p:ext>
            </p:extLst>
          </p:nvPr>
        </p:nvGraphicFramePr>
        <p:xfrm>
          <a:off x="84799" y="1242717"/>
          <a:ext cx="6467476" cy="1188720"/>
        </p:xfrm>
        <a:graphic>
          <a:graphicData uri="http://schemas.openxmlformats.org/drawingml/2006/table">
            <a:tbl>
              <a:tblPr/>
              <a:tblGrid>
                <a:gridCol w="3233738">
                  <a:extLst>
                    <a:ext uri="{9D8B030D-6E8A-4147-A177-3AD203B41FA5}">
                      <a16:colId xmlns:a16="http://schemas.microsoft.com/office/drawing/2014/main" val="182718131"/>
                    </a:ext>
                  </a:extLst>
                </a:gridCol>
                <a:gridCol w="3233738">
                  <a:extLst>
                    <a:ext uri="{9D8B030D-6E8A-4147-A177-3AD203B41FA5}">
                      <a16:colId xmlns:a16="http://schemas.microsoft.com/office/drawing/2014/main" val="1297759679"/>
                    </a:ext>
                  </a:extLst>
                </a:gridCol>
              </a:tblGrid>
              <a:tr h="0">
                <a:tc>
                  <a:txBody>
                    <a:bodyPr/>
                    <a:lstStyle/>
                    <a:p>
                      <a:pPr algn="just" fontAlgn="t"/>
                      <a:r>
                        <a:rPr lang="en-IN" b="1">
                          <a:solidFill>
                            <a:srgbClr val="333333"/>
                          </a:solidFill>
                          <a:effectLst/>
                          <a:latin typeface="inter-bold"/>
                        </a:rPr>
                        <a:t>Best Case</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O(1)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10553265"/>
                  </a:ext>
                </a:extLst>
              </a:tr>
              <a:tr h="0">
                <a:tc>
                  <a:txBody>
                    <a:bodyPr/>
                    <a:lstStyle/>
                    <a:p>
                      <a:pPr algn="just" fontAlgn="t"/>
                      <a:r>
                        <a:rPr lang="en-IN" b="1">
                          <a:solidFill>
                            <a:srgbClr val="333333"/>
                          </a:solidFill>
                          <a:effectLst/>
                          <a:latin typeface="inter-bold"/>
                        </a:rPr>
                        <a:t>Average Case</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O(logn)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45582956"/>
                  </a:ext>
                </a:extLst>
              </a:tr>
              <a:tr h="0">
                <a:tc>
                  <a:txBody>
                    <a:bodyPr/>
                    <a:lstStyle/>
                    <a:p>
                      <a:pPr algn="just" fontAlgn="t"/>
                      <a:r>
                        <a:rPr lang="en-IN" b="1">
                          <a:solidFill>
                            <a:srgbClr val="333333"/>
                          </a:solidFill>
                          <a:effectLst/>
                          <a:latin typeface="inter-bold"/>
                        </a:rPr>
                        <a:t>Worst Case</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O(</a:t>
                      </a:r>
                      <a:r>
                        <a:rPr lang="en-IN" dirty="0" err="1">
                          <a:solidFill>
                            <a:srgbClr val="333333"/>
                          </a:solidFill>
                          <a:effectLst/>
                          <a:latin typeface="inter-regular"/>
                        </a:rPr>
                        <a:t>logn</a:t>
                      </a:r>
                      <a:r>
                        <a:rPr lang="en-IN" dirty="0">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1270651"/>
                  </a:ext>
                </a:extLst>
              </a:tr>
            </a:tbl>
          </a:graphicData>
        </a:graphic>
      </p:graphicFrame>
      <p:sp>
        <p:nvSpPr>
          <p:cNvPr id="6" name="Rectangle 5"/>
          <p:cNvSpPr/>
          <p:nvPr/>
        </p:nvSpPr>
        <p:spPr>
          <a:xfrm>
            <a:off x="0" y="752331"/>
            <a:ext cx="1894493" cy="369332"/>
          </a:xfrm>
          <a:prstGeom prst="rect">
            <a:avLst/>
          </a:prstGeom>
        </p:spPr>
        <p:txBody>
          <a:bodyPr wrap="none">
            <a:spAutoFit/>
          </a:bodyPr>
          <a:lstStyle/>
          <a:p>
            <a:pPr algn="just"/>
            <a:r>
              <a:rPr lang="en-IN" dirty="0">
                <a:solidFill>
                  <a:srgbClr val="610B4B"/>
                </a:solidFill>
                <a:latin typeface="erdana"/>
              </a:rPr>
              <a:t>Time Complexity</a:t>
            </a:r>
            <a:endParaRPr lang="en-IN" b="0" i="0" dirty="0">
              <a:solidFill>
                <a:srgbClr val="610B4B"/>
              </a:solidFill>
              <a:effectLst/>
              <a:latin typeface="erdana"/>
            </a:endParaRPr>
          </a:p>
        </p:txBody>
      </p:sp>
      <p:sp>
        <p:nvSpPr>
          <p:cNvPr id="7" name="Rectangle 6"/>
          <p:cNvSpPr/>
          <p:nvPr/>
        </p:nvSpPr>
        <p:spPr>
          <a:xfrm>
            <a:off x="84799" y="2552491"/>
            <a:ext cx="9442378" cy="2308324"/>
          </a:xfrm>
          <a:prstGeom prst="rect">
            <a:avLst/>
          </a:prstGeom>
        </p:spPr>
        <p:txBody>
          <a:bodyPr wrap="square">
            <a:spAutoFit/>
          </a:bodyPr>
          <a:lstStyle/>
          <a:p>
            <a:pPr algn="just">
              <a:buFont typeface="Arial" panose="020B0604020202020204" pitchFamily="34" charset="0"/>
              <a:buChar char="•"/>
            </a:pPr>
            <a:r>
              <a:rPr lang="en-US" b="1" dirty="0">
                <a:solidFill>
                  <a:srgbClr val="000000"/>
                </a:solidFill>
                <a:latin typeface="inter-bold"/>
              </a:rPr>
              <a:t>Best Case Complexity -</a:t>
            </a:r>
            <a:r>
              <a:rPr lang="en-US" dirty="0">
                <a:solidFill>
                  <a:srgbClr val="000000"/>
                </a:solidFill>
                <a:latin typeface="inter-regular"/>
              </a:rPr>
              <a:t> In Binary search, best case occurs when the element to search is found in first comparison, i.e., when the first middle element itself is the element to be searched. The best-case time complexity of Binary search is </a:t>
            </a:r>
            <a:r>
              <a:rPr lang="en-US" b="1" dirty="0">
                <a:solidFill>
                  <a:srgbClr val="000000"/>
                </a:solidFill>
                <a:latin typeface="inter-bold"/>
              </a:rPr>
              <a:t>O(1).</a:t>
            </a:r>
            <a:endParaRPr lang="en-US" dirty="0">
              <a:solidFill>
                <a:srgbClr val="000000"/>
              </a:solidFill>
              <a:latin typeface="inter-regular"/>
            </a:endParaRPr>
          </a:p>
          <a:p>
            <a:pPr algn="just">
              <a:buFont typeface="Arial" panose="020B0604020202020204" pitchFamily="34" charset="0"/>
              <a:buChar char="•"/>
            </a:pPr>
            <a:r>
              <a:rPr lang="en-US" b="1" dirty="0">
                <a:solidFill>
                  <a:srgbClr val="000000"/>
                </a:solidFill>
                <a:latin typeface="inter-bold"/>
              </a:rPr>
              <a:t>Average Case Complexity -</a:t>
            </a:r>
            <a:r>
              <a:rPr lang="en-US" dirty="0">
                <a:solidFill>
                  <a:srgbClr val="000000"/>
                </a:solidFill>
                <a:latin typeface="inter-regular"/>
              </a:rPr>
              <a:t> The average case time complexity of Binary search is </a:t>
            </a:r>
            <a:r>
              <a:rPr lang="en-US" b="1" dirty="0">
                <a:solidFill>
                  <a:srgbClr val="000000"/>
                </a:solidFill>
                <a:latin typeface="inter-bold"/>
              </a:rPr>
              <a:t>O(</a:t>
            </a:r>
            <a:r>
              <a:rPr lang="en-US" b="1" dirty="0" err="1">
                <a:solidFill>
                  <a:srgbClr val="000000"/>
                </a:solidFill>
                <a:latin typeface="inter-bold"/>
              </a:rPr>
              <a:t>logn</a:t>
            </a:r>
            <a:r>
              <a:rPr lang="en-US" b="1" dirty="0">
                <a:solidFill>
                  <a:srgbClr val="000000"/>
                </a:solidFill>
                <a:latin typeface="inter-bold"/>
              </a:rPr>
              <a:t>).</a:t>
            </a:r>
            <a:endParaRPr lang="en-US" dirty="0">
              <a:solidFill>
                <a:srgbClr val="000000"/>
              </a:solidFill>
              <a:latin typeface="inter-regular"/>
            </a:endParaRPr>
          </a:p>
          <a:p>
            <a:pPr algn="just">
              <a:buFont typeface="Arial" panose="020B0604020202020204" pitchFamily="34" charset="0"/>
              <a:buChar char="•"/>
            </a:pPr>
            <a:r>
              <a:rPr lang="en-US" b="1" dirty="0">
                <a:solidFill>
                  <a:srgbClr val="000000"/>
                </a:solidFill>
                <a:latin typeface="inter-bold"/>
              </a:rPr>
              <a:t>Worst Case Complexity -</a:t>
            </a:r>
            <a:r>
              <a:rPr lang="en-US" dirty="0">
                <a:solidFill>
                  <a:srgbClr val="000000"/>
                </a:solidFill>
                <a:latin typeface="inter-regular"/>
              </a:rPr>
              <a:t> In Binary search, the worst case occurs, when we have to keep reducing the search space till it has only one element. The worst-case time complexity of Binary search is </a:t>
            </a:r>
            <a:r>
              <a:rPr lang="en-US" b="1" dirty="0">
                <a:solidFill>
                  <a:srgbClr val="000000"/>
                </a:solidFill>
                <a:latin typeface="inter-bold"/>
              </a:rPr>
              <a:t>O(</a:t>
            </a:r>
            <a:r>
              <a:rPr lang="en-US" b="1" dirty="0" err="1">
                <a:solidFill>
                  <a:srgbClr val="000000"/>
                </a:solidFill>
                <a:latin typeface="inter-bold"/>
              </a:rPr>
              <a:t>logn</a:t>
            </a:r>
            <a:r>
              <a:rPr lang="en-US" b="1" dirty="0">
                <a:solidFill>
                  <a:srgbClr val="000000"/>
                </a:solidFill>
                <a:latin typeface="inter-bold"/>
              </a:rPr>
              <a:t>).</a:t>
            </a:r>
            <a:endParaRPr lang="en-US" b="0" i="0" dirty="0">
              <a:solidFill>
                <a:srgbClr val="000000"/>
              </a:solidFill>
              <a:effectLst/>
              <a:latin typeface="inter-regular"/>
            </a:endParaRPr>
          </a:p>
        </p:txBody>
      </p:sp>
    </p:spTree>
    <p:extLst>
      <p:ext uri="{BB962C8B-B14F-4D97-AF65-F5344CB8AC3E}">
        <p14:creationId xmlns:p14="http://schemas.microsoft.com/office/powerpoint/2010/main" val="42177206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337" y="558079"/>
            <a:ext cx="8682446" cy="3970318"/>
          </a:xfrm>
          <a:prstGeom prst="rect">
            <a:avLst/>
          </a:prstGeom>
        </p:spPr>
        <p:txBody>
          <a:bodyPr wrap="square">
            <a:spAutoFit/>
          </a:bodyPr>
          <a:lstStyle/>
          <a:p>
            <a:pPr algn="just"/>
            <a:r>
              <a:rPr lang="en-US" b="1" dirty="0" smtClean="0">
                <a:solidFill>
                  <a:srgbClr val="333333"/>
                </a:solidFill>
                <a:latin typeface="inter-bold"/>
              </a:rPr>
              <a:t>Stack ADT</a:t>
            </a:r>
          </a:p>
          <a:p>
            <a:pPr algn="just"/>
            <a:endParaRPr lang="en-US" b="1" dirty="0" smtClean="0">
              <a:solidFill>
                <a:srgbClr val="333333"/>
              </a:solidFill>
              <a:latin typeface="inter-bold"/>
            </a:endParaRPr>
          </a:p>
          <a:p>
            <a:pPr algn="just"/>
            <a:r>
              <a:rPr lang="en-US" b="1" dirty="0" smtClean="0">
                <a:solidFill>
                  <a:srgbClr val="333333"/>
                </a:solidFill>
                <a:latin typeface="inter-bold"/>
              </a:rPr>
              <a:t>The </a:t>
            </a:r>
            <a:r>
              <a:rPr lang="en-US" b="1" dirty="0">
                <a:solidFill>
                  <a:srgbClr val="333333"/>
                </a:solidFill>
                <a:latin typeface="inter-bold"/>
              </a:rPr>
              <a:t>following are some common operations implemented on the stack:</a:t>
            </a:r>
            <a:endParaRPr lang="en-US" dirty="0">
              <a:solidFill>
                <a:srgbClr val="333333"/>
              </a:solidFill>
              <a:latin typeface="inter-regular"/>
            </a:endParaRPr>
          </a:p>
          <a:p>
            <a:pPr algn="just">
              <a:buFont typeface="Arial" panose="020B0604020202020204" pitchFamily="34" charset="0"/>
              <a:buChar char="•"/>
            </a:pPr>
            <a:r>
              <a:rPr lang="en-US" b="1" dirty="0">
                <a:solidFill>
                  <a:srgbClr val="000000"/>
                </a:solidFill>
                <a:latin typeface="inter-bold"/>
              </a:rPr>
              <a:t>push():</a:t>
            </a:r>
            <a:r>
              <a:rPr lang="en-US" dirty="0">
                <a:solidFill>
                  <a:srgbClr val="000000"/>
                </a:solidFill>
                <a:latin typeface="inter-regular"/>
              </a:rPr>
              <a:t> When we insert an element in a stack then the operation is known as a push. If the stack is full then the overflow condition occurs.</a:t>
            </a:r>
          </a:p>
          <a:p>
            <a:pPr algn="just">
              <a:buFont typeface="Arial" panose="020B0604020202020204" pitchFamily="34" charset="0"/>
              <a:buChar char="•"/>
            </a:pPr>
            <a:r>
              <a:rPr lang="en-US" b="1" dirty="0">
                <a:solidFill>
                  <a:srgbClr val="000000"/>
                </a:solidFill>
                <a:latin typeface="inter-bold"/>
              </a:rPr>
              <a:t>pop():</a:t>
            </a:r>
            <a:r>
              <a:rPr lang="en-US" dirty="0">
                <a:solidFill>
                  <a:srgbClr val="000000"/>
                </a:solidFill>
                <a:latin typeface="inter-regular"/>
              </a:rPr>
              <a:t> When we delete an element from the stack, the operation is known as a pop. If the stack is empty means that no element exists in the stack, this state is known as an underflow state.</a:t>
            </a:r>
          </a:p>
          <a:p>
            <a:pPr algn="just">
              <a:buFont typeface="Arial" panose="020B0604020202020204" pitchFamily="34" charset="0"/>
              <a:buChar char="•"/>
            </a:pPr>
            <a:r>
              <a:rPr lang="en-US" b="1" dirty="0" err="1">
                <a:solidFill>
                  <a:srgbClr val="000000"/>
                </a:solidFill>
                <a:latin typeface="inter-bold"/>
              </a:rPr>
              <a:t>isEmpty</a:t>
            </a:r>
            <a:r>
              <a:rPr lang="en-US" b="1" dirty="0">
                <a:solidFill>
                  <a:srgbClr val="000000"/>
                </a:solidFill>
                <a:latin typeface="inter-bold"/>
              </a:rPr>
              <a:t>():</a:t>
            </a:r>
            <a:r>
              <a:rPr lang="en-US" dirty="0">
                <a:solidFill>
                  <a:srgbClr val="000000"/>
                </a:solidFill>
                <a:latin typeface="inter-regular"/>
              </a:rPr>
              <a:t> It determines whether the stack is empty or not.</a:t>
            </a:r>
          </a:p>
          <a:p>
            <a:pPr algn="just">
              <a:buFont typeface="Arial" panose="020B0604020202020204" pitchFamily="34" charset="0"/>
              <a:buChar char="•"/>
            </a:pPr>
            <a:r>
              <a:rPr lang="en-US" b="1" dirty="0" err="1">
                <a:solidFill>
                  <a:srgbClr val="000000"/>
                </a:solidFill>
                <a:latin typeface="inter-bold"/>
              </a:rPr>
              <a:t>isFull</a:t>
            </a:r>
            <a:r>
              <a:rPr lang="en-US" b="1" dirty="0">
                <a:solidFill>
                  <a:srgbClr val="000000"/>
                </a:solidFill>
                <a:latin typeface="inter-bold"/>
              </a:rPr>
              <a:t>():</a:t>
            </a:r>
            <a:r>
              <a:rPr lang="en-US" dirty="0">
                <a:solidFill>
                  <a:srgbClr val="000000"/>
                </a:solidFill>
                <a:latin typeface="inter-regular"/>
              </a:rPr>
              <a:t> It determines whether the stack is full or not.'</a:t>
            </a:r>
          </a:p>
          <a:p>
            <a:pPr algn="just">
              <a:buFont typeface="Arial" panose="020B0604020202020204" pitchFamily="34" charset="0"/>
              <a:buChar char="•"/>
            </a:pPr>
            <a:r>
              <a:rPr lang="en-US" b="1" dirty="0">
                <a:solidFill>
                  <a:srgbClr val="000000"/>
                </a:solidFill>
                <a:latin typeface="inter-bold"/>
              </a:rPr>
              <a:t>peek():</a:t>
            </a:r>
            <a:r>
              <a:rPr lang="en-US" dirty="0">
                <a:solidFill>
                  <a:srgbClr val="000000"/>
                </a:solidFill>
                <a:latin typeface="inter-regular"/>
              </a:rPr>
              <a:t> It returns the element at the given position.</a:t>
            </a:r>
          </a:p>
          <a:p>
            <a:pPr algn="just">
              <a:buFont typeface="Arial" panose="020B0604020202020204" pitchFamily="34" charset="0"/>
              <a:buChar char="•"/>
            </a:pPr>
            <a:r>
              <a:rPr lang="en-US" b="1" dirty="0">
                <a:solidFill>
                  <a:srgbClr val="000000"/>
                </a:solidFill>
                <a:latin typeface="inter-bold"/>
              </a:rPr>
              <a:t>count():</a:t>
            </a:r>
            <a:r>
              <a:rPr lang="en-US" dirty="0">
                <a:solidFill>
                  <a:srgbClr val="000000"/>
                </a:solidFill>
                <a:latin typeface="inter-regular"/>
              </a:rPr>
              <a:t> It returns the total number of elements available in a stack.</a:t>
            </a:r>
          </a:p>
          <a:p>
            <a:pPr algn="just">
              <a:buFont typeface="Arial" panose="020B0604020202020204" pitchFamily="34" charset="0"/>
              <a:buChar char="•"/>
            </a:pPr>
            <a:r>
              <a:rPr lang="en-US" b="1" dirty="0">
                <a:solidFill>
                  <a:srgbClr val="000000"/>
                </a:solidFill>
                <a:latin typeface="inter-bold"/>
              </a:rPr>
              <a:t>change():</a:t>
            </a:r>
            <a:r>
              <a:rPr lang="en-US" dirty="0">
                <a:solidFill>
                  <a:srgbClr val="000000"/>
                </a:solidFill>
                <a:latin typeface="inter-regular"/>
              </a:rPr>
              <a:t> It changes the element at the given position.</a:t>
            </a:r>
          </a:p>
          <a:p>
            <a:pPr algn="just">
              <a:buFont typeface="Arial" panose="020B0604020202020204" pitchFamily="34" charset="0"/>
              <a:buChar char="•"/>
            </a:pPr>
            <a:r>
              <a:rPr lang="en-US" b="1" dirty="0">
                <a:solidFill>
                  <a:srgbClr val="000000"/>
                </a:solidFill>
                <a:latin typeface="inter-bold"/>
              </a:rPr>
              <a:t>display():</a:t>
            </a:r>
            <a:r>
              <a:rPr lang="en-US" dirty="0">
                <a:solidFill>
                  <a:srgbClr val="000000"/>
                </a:solidFill>
                <a:latin typeface="inter-regular"/>
              </a:rPr>
              <a:t> It prints all the elements available in the stack.</a:t>
            </a:r>
            <a:endParaRPr lang="en-US" b="0" i="0" dirty="0">
              <a:solidFill>
                <a:srgbClr val="000000"/>
              </a:solidFill>
              <a:effectLst/>
              <a:latin typeface="inter-regular"/>
            </a:endParaRPr>
          </a:p>
        </p:txBody>
      </p:sp>
    </p:spTree>
    <p:extLst>
      <p:ext uri="{BB962C8B-B14F-4D97-AF65-F5344CB8AC3E}">
        <p14:creationId xmlns:p14="http://schemas.microsoft.com/office/powerpoint/2010/main" val="33743866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 y="261258"/>
            <a:ext cx="8098971" cy="3139321"/>
          </a:xfrm>
          <a:prstGeom prst="rect">
            <a:avLst/>
          </a:prstGeom>
        </p:spPr>
        <p:txBody>
          <a:bodyPr wrap="square">
            <a:spAutoFit/>
          </a:bodyPr>
          <a:lstStyle/>
          <a:p>
            <a:pPr algn="just"/>
            <a:r>
              <a:rPr lang="en-US" dirty="0">
                <a:solidFill>
                  <a:srgbClr val="610B4B"/>
                </a:solidFill>
                <a:latin typeface="erdana"/>
              </a:rPr>
              <a:t>PUSH operation</a:t>
            </a:r>
          </a:p>
          <a:p>
            <a:pPr algn="just"/>
            <a:r>
              <a:rPr lang="en-US" b="1" dirty="0">
                <a:solidFill>
                  <a:srgbClr val="333333"/>
                </a:solidFill>
                <a:latin typeface="inter-bold"/>
              </a:rPr>
              <a:t>The steps involved in the PUSH operation is given below:</a:t>
            </a:r>
            <a:endParaRPr lang="en-US" dirty="0">
              <a:solidFill>
                <a:srgbClr val="333333"/>
              </a:solidFill>
              <a:latin typeface="inter-regular"/>
            </a:endParaRPr>
          </a:p>
          <a:p>
            <a:pPr algn="just">
              <a:buFont typeface="Arial" panose="020B0604020202020204" pitchFamily="34" charset="0"/>
              <a:buChar char="•"/>
            </a:pPr>
            <a:r>
              <a:rPr lang="en-US" dirty="0">
                <a:solidFill>
                  <a:srgbClr val="000000"/>
                </a:solidFill>
                <a:latin typeface="inter-regular"/>
              </a:rPr>
              <a:t>Before inserting an element in a stack, we check whether the stack is full.</a:t>
            </a:r>
          </a:p>
          <a:p>
            <a:pPr algn="just">
              <a:buFont typeface="Arial" panose="020B0604020202020204" pitchFamily="34" charset="0"/>
              <a:buChar char="•"/>
            </a:pPr>
            <a:r>
              <a:rPr lang="en-US" dirty="0">
                <a:solidFill>
                  <a:srgbClr val="000000"/>
                </a:solidFill>
                <a:latin typeface="inter-regular"/>
              </a:rPr>
              <a:t>If we try to insert the element in a stack, and the stack is full, then the </a:t>
            </a:r>
            <a:r>
              <a:rPr lang="en-US" b="1" i="1" dirty="0">
                <a:solidFill>
                  <a:srgbClr val="000000"/>
                </a:solidFill>
                <a:latin typeface="inter-bold"/>
              </a:rPr>
              <a:t>overflow</a:t>
            </a:r>
            <a:r>
              <a:rPr lang="en-US" dirty="0">
                <a:solidFill>
                  <a:srgbClr val="000000"/>
                </a:solidFill>
                <a:latin typeface="inter-regular"/>
              </a:rPr>
              <a:t> condition occurs.</a:t>
            </a:r>
          </a:p>
          <a:p>
            <a:pPr algn="just">
              <a:buFont typeface="Arial" panose="020B0604020202020204" pitchFamily="34" charset="0"/>
              <a:buChar char="•"/>
            </a:pPr>
            <a:r>
              <a:rPr lang="en-US" dirty="0">
                <a:solidFill>
                  <a:srgbClr val="000000"/>
                </a:solidFill>
                <a:latin typeface="inter-regular"/>
              </a:rPr>
              <a:t>When we initialize a stack, we set the value of top as -1 to check that the stack is empty.</a:t>
            </a:r>
          </a:p>
          <a:p>
            <a:pPr algn="just">
              <a:buFont typeface="Arial" panose="020B0604020202020204" pitchFamily="34" charset="0"/>
              <a:buChar char="•"/>
            </a:pPr>
            <a:r>
              <a:rPr lang="en-US" dirty="0">
                <a:solidFill>
                  <a:srgbClr val="000000"/>
                </a:solidFill>
                <a:latin typeface="inter-regular"/>
              </a:rPr>
              <a:t>When the new element is pushed in a stack, first, the value of the top gets incremented, i.e., </a:t>
            </a:r>
            <a:r>
              <a:rPr lang="en-US" b="1" dirty="0">
                <a:solidFill>
                  <a:srgbClr val="000000"/>
                </a:solidFill>
                <a:latin typeface="inter-bold"/>
              </a:rPr>
              <a:t>top=top+1,</a:t>
            </a:r>
            <a:r>
              <a:rPr lang="en-US" dirty="0">
                <a:solidFill>
                  <a:srgbClr val="000000"/>
                </a:solidFill>
                <a:latin typeface="inter-regular"/>
              </a:rPr>
              <a:t> and the element will be placed at the new position of the </a:t>
            </a:r>
            <a:r>
              <a:rPr lang="en-US" b="1" dirty="0">
                <a:solidFill>
                  <a:srgbClr val="000000"/>
                </a:solidFill>
                <a:latin typeface="inter-bold"/>
              </a:rPr>
              <a:t>top</a:t>
            </a:r>
            <a:r>
              <a:rPr lang="en-US" dirty="0">
                <a:solidFill>
                  <a:srgbClr val="000000"/>
                </a:solidFill>
                <a:latin typeface="inter-regular"/>
              </a:rPr>
              <a:t>.</a:t>
            </a:r>
          </a:p>
          <a:p>
            <a:pPr algn="just">
              <a:buFont typeface="Arial" panose="020B0604020202020204" pitchFamily="34" charset="0"/>
              <a:buChar char="•"/>
            </a:pPr>
            <a:r>
              <a:rPr lang="en-US" dirty="0">
                <a:solidFill>
                  <a:srgbClr val="000000"/>
                </a:solidFill>
                <a:latin typeface="inter-regular"/>
              </a:rPr>
              <a:t>The elements will be inserted until we reach the </a:t>
            </a:r>
            <a:r>
              <a:rPr lang="en-US" b="1" i="1" dirty="0">
                <a:solidFill>
                  <a:srgbClr val="000000"/>
                </a:solidFill>
                <a:latin typeface="inter-bold"/>
              </a:rPr>
              <a:t>max</a:t>
            </a:r>
            <a:r>
              <a:rPr lang="en-US" dirty="0">
                <a:solidFill>
                  <a:srgbClr val="000000"/>
                </a:solidFill>
                <a:latin typeface="inter-regular"/>
              </a:rPr>
              <a:t> size of the stack.</a:t>
            </a:r>
            <a:endParaRPr lang="en-US" b="0" i="0" dirty="0">
              <a:solidFill>
                <a:srgbClr val="000000"/>
              </a:solidFill>
              <a:effectLst/>
              <a:latin typeface="inter-regular"/>
            </a:endParaRPr>
          </a:p>
        </p:txBody>
      </p:sp>
      <p:pic>
        <p:nvPicPr>
          <p:cNvPr id="3" name="Picture 2"/>
          <p:cNvPicPr>
            <a:picLocks noChangeAspect="1"/>
          </p:cNvPicPr>
          <p:nvPr/>
        </p:nvPicPr>
        <p:blipFill>
          <a:blip r:embed="rId2"/>
          <a:stretch>
            <a:fillRect/>
          </a:stretch>
        </p:blipFill>
        <p:spPr>
          <a:xfrm>
            <a:off x="1029788" y="3014254"/>
            <a:ext cx="6858000" cy="3700054"/>
          </a:xfrm>
          <a:prstGeom prst="rect">
            <a:avLst/>
          </a:prstGeom>
        </p:spPr>
      </p:pic>
    </p:spTree>
    <p:extLst>
      <p:ext uri="{BB962C8B-B14F-4D97-AF65-F5344CB8AC3E}">
        <p14:creationId xmlns:p14="http://schemas.microsoft.com/office/powerpoint/2010/main" val="2498176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799" y="275217"/>
            <a:ext cx="9100457" cy="2585323"/>
          </a:xfrm>
          <a:prstGeom prst="rect">
            <a:avLst/>
          </a:prstGeom>
        </p:spPr>
        <p:txBody>
          <a:bodyPr wrap="square">
            <a:spAutoFit/>
          </a:bodyPr>
          <a:lstStyle/>
          <a:p>
            <a:r>
              <a:rPr lang="en-US" dirty="0"/>
              <a:t>POP operation</a:t>
            </a:r>
          </a:p>
          <a:p>
            <a:r>
              <a:rPr lang="en-US" dirty="0"/>
              <a:t>The steps involved in the POP operation is given below:</a:t>
            </a:r>
          </a:p>
          <a:p>
            <a:endParaRPr lang="en-US" dirty="0"/>
          </a:p>
          <a:p>
            <a:r>
              <a:rPr lang="en-US" dirty="0" smtClean="0"/>
              <a:t>1.Before </a:t>
            </a:r>
            <a:r>
              <a:rPr lang="en-US" dirty="0"/>
              <a:t>deleting the element from the stack, we check whether the stack is empty.</a:t>
            </a:r>
          </a:p>
          <a:p>
            <a:r>
              <a:rPr lang="en-US" dirty="0" smtClean="0"/>
              <a:t>2.If </a:t>
            </a:r>
            <a:r>
              <a:rPr lang="en-US" dirty="0"/>
              <a:t>we try to delete the element from the empty stack, then the underflow </a:t>
            </a:r>
            <a:r>
              <a:rPr lang="en-US" dirty="0" err="1" smtClean="0"/>
              <a:t>conditio</a:t>
            </a:r>
            <a:r>
              <a:rPr lang="en-US" dirty="0" smtClean="0"/>
              <a:t> </a:t>
            </a:r>
            <a:r>
              <a:rPr lang="en-US" dirty="0"/>
              <a:t>occurs.</a:t>
            </a:r>
          </a:p>
          <a:p>
            <a:r>
              <a:rPr lang="en-US" dirty="0" smtClean="0"/>
              <a:t>3.If </a:t>
            </a:r>
            <a:r>
              <a:rPr lang="en-US" dirty="0"/>
              <a:t>the stack is not empty, we first access the element which is pointed by the top</a:t>
            </a:r>
          </a:p>
          <a:p>
            <a:r>
              <a:rPr lang="en-US" dirty="0" smtClean="0"/>
              <a:t>4.Once </a:t>
            </a:r>
            <a:r>
              <a:rPr lang="en-US" dirty="0"/>
              <a:t>the pop operation is performed, the top is decremented by 1, i.e., top=top-1.</a:t>
            </a:r>
          </a:p>
          <a:p>
            <a:r>
              <a:rPr lang="en-US" dirty="0"/>
              <a:t>DS Stack Introduction</a:t>
            </a:r>
            <a:endParaRPr lang="en-IN" dirty="0"/>
          </a:p>
        </p:txBody>
      </p:sp>
      <p:pic>
        <p:nvPicPr>
          <p:cNvPr id="4" name="Picture 3"/>
          <p:cNvPicPr>
            <a:picLocks noChangeAspect="1"/>
          </p:cNvPicPr>
          <p:nvPr/>
        </p:nvPicPr>
        <p:blipFill>
          <a:blip r:embed="rId2"/>
          <a:stretch>
            <a:fillRect/>
          </a:stretch>
        </p:blipFill>
        <p:spPr>
          <a:xfrm>
            <a:off x="2103664" y="2676253"/>
            <a:ext cx="4762500" cy="3543300"/>
          </a:xfrm>
          <a:prstGeom prst="rect">
            <a:avLst/>
          </a:prstGeom>
        </p:spPr>
      </p:pic>
    </p:spTree>
    <p:extLst>
      <p:ext uri="{BB962C8B-B14F-4D97-AF65-F5344CB8AC3E}">
        <p14:creationId xmlns:p14="http://schemas.microsoft.com/office/powerpoint/2010/main" val="2765811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2514" y="416911"/>
            <a:ext cx="8499566" cy="5355312"/>
          </a:xfrm>
          <a:prstGeom prst="rect">
            <a:avLst/>
          </a:prstGeom>
        </p:spPr>
        <p:txBody>
          <a:bodyPr wrap="square">
            <a:spAutoFit/>
          </a:bodyPr>
          <a:lstStyle/>
          <a:p>
            <a:r>
              <a:rPr lang="en-US" b="1" dirty="0"/>
              <a:t>Balancing of symbols:</a:t>
            </a:r>
            <a:r>
              <a:rPr lang="en-US" dirty="0"/>
              <a:t> Stack is used for balancing a symbol.</a:t>
            </a:r>
            <a:endParaRPr lang="en-US" dirty="0" smtClean="0"/>
          </a:p>
          <a:p>
            <a:r>
              <a:rPr lang="en-US" b="1" dirty="0" smtClean="0"/>
              <a:t>String </a:t>
            </a:r>
            <a:r>
              <a:rPr lang="en-US" b="1" dirty="0"/>
              <a:t>reversal</a:t>
            </a:r>
            <a:r>
              <a:rPr lang="en-US" dirty="0"/>
              <a:t>: Stack is also used for reversing a string. For example, we want to reverse a "</a:t>
            </a:r>
            <a:r>
              <a:rPr lang="en-US" dirty="0" err="1"/>
              <a:t>javaTpoint</a:t>
            </a:r>
            <a:r>
              <a:rPr lang="en-US" dirty="0"/>
              <a:t>" string, so we can achieve this with the help of a stack.</a:t>
            </a:r>
          </a:p>
          <a:p>
            <a:r>
              <a:rPr lang="en-US" dirty="0"/>
              <a:t>First, we push all the characters of the string in a stack until we reach the null character.</a:t>
            </a:r>
          </a:p>
          <a:p>
            <a:r>
              <a:rPr lang="en-US" dirty="0"/>
              <a:t>After pushing all the characters, we start taking out the character one by one until we reach the bottom of the stack.</a:t>
            </a:r>
          </a:p>
          <a:p>
            <a:r>
              <a:rPr lang="en-US" b="1" dirty="0"/>
              <a:t>UNDO/REDO</a:t>
            </a:r>
            <a:r>
              <a:rPr lang="en-US" dirty="0"/>
              <a:t>: It can also be used for performing UNDO/REDO operations. For example, we have an editor in which we write 'a', then 'b', and then 'c'; therefore, the text written in an editor is </a:t>
            </a:r>
            <a:r>
              <a:rPr lang="en-US" dirty="0" err="1"/>
              <a:t>abc</a:t>
            </a:r>
            <a:r>
              <a:rPr lang="en-US" dirty="0"/>
              <a:t>. So, there are three states, a, ab, and </a:t>
            </a:r>
            <a:r>
              <a:rPr lang="en-US" dirty="0" err="1"/>
              <a:t>abc</a:t>
            </a:r>
            <a:r>
              <a:rPr lang="en-US" dirty="0"/>
              <a:t>, which are stored in a stack. There would be two stacks in which one stack shows UNDO state, and the other shows REDO state.</a:t>
            </a:r>
          </a:p>
          <a:p>
            <a:r>
              <a:rPr lang="en-US" dirty="0"/>
              <a:t>If we want to perform UNDO operation, and want to achieve 'ab' state, then we implement pop operation.</a:t>
            </a:r>
          </a:p>
          <a:p>
            <a:r>
              <a:rPr lang="en-US" b="1" dirty="0"/>
              <a:t>Recursion</a:t>
            </a:r>
            <a:r>
              <a:rPr lang="en-US" dirty="0"/>
              <a:t>: The recursion means that the function is calling itself again. To maintain the previous states, the compiler creates a system stack in which all the previous records of the function are maintained.</a:t>
            </a:r>
          </a:p>
          <a:p>
            <a:r>
              <a:rPr lang="en-US" b="1" dirty="0"/>
              <a:t>DFS(Depth First Search)</a:t>
            </a:r>
            <a:r>
              <a:rPr lang="en-US" dirty="0"/>
              <a:t>: This search is implemented on a Graph, and Graph uses the stack data </a:t>
            </a:r>
            <a:r>
              <a:rPr lang="en-US" dirty="0" smtClean="0"/>
              <a:t>structure</a:t>
            </a:r>
            <a:endParaRPr lang="en-US" dirty="0"/>
          </a:p>
        </p:txBody>
      </p:sp>
    </p:spTree>
    <p:extLst>
      <p:ext uri="{BB962C8B-B14F-4D97-AF65-F5344CB8AC3E}">
        <p14:creationId xmlns:p14="http://schemas.microsoft.com/office/powerpoint/2010/main" val="4046827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006" y="197346"/>
            <a:ext cx="9718765" cy="4524315"/>
          </a:xfrm>
          <a:prstGeom prst="rect">
            <a:avLst/>
          </a:prstGeom>
        </p:spPr>
        <p:txBody>
          <a:bodyPr wrap="square">
            <a:spAutoFit/>
          </a:bodyPr>
          <a:lstStyle/>
          <a:p>
            <a:r>
              <a:rPr lang="en-US" b="1" dirty="0"/>
              <a:t>Backtracking</a:t>
            </a:r>
            <a:r>
              <a:rPr lang="en-US" dirty="0"/>
              <a:t>: Suppose we have to create a path to solve a maze problem. If we are moving in a particular path, and we realize that we come on the wrong way. In order to come at the beginning of the path to create a new path, we have to use the stack data structure.</a:t>
            </a:r>
          </a:p>
          <a:p>
            <a:r>
              <a:rPr lang="en-US" b="1" dirty="0"/>
              <a:t>Expression conversion</a:t>
            </a:r>
            <a:r>
              <a:rPr lang="en-US" dirty="0"/>
              <a:t>: Stack can also be used for expression conversion. This is one of the most important applications of stack. The list of the expression conversion is given below:</a:t>
            </a:r>
          </a:p>
          <a:p>
            <a:r>
              <a:rPr lang="en-US" dirty="0"/>
              <a:t>Infix to prefix</a:t>
            </a:r>
          </a:p>
          <a:p>
            <a:r>
              <a:rPr lang="en-US" dirty="0"/>
              <a:t>Infix to postfix</a:t>
            </a:r>
          </a:p>
          <a:p>
            <a:r>
              <a:rPr lang="en-US" dirty="0"/>
              <a:t>Prefix to infix</a:t>
            </a:r>
          </a:p>
          <a:p>
            <a:r>
              <a:rPr lang="en-US" dirty="0"/>
              <a:t>Prefix to postfix</a:t>
            </a:r>
          </a:p>
          <a:p>
            <a:r>
              <a:rPr lang="en-US" dirty="0"/>
              <a:t>Postfix to infix</a:t>
            </a:r>
          </a:p>
          <a:p>
            <a:r>
              <a:rPr lang="en-US" b="1" dirty="0"/>
              <a:t>Memory management</a:t>
            </a:r>
            <a:r>
              <a:rPr lang="en-US" dirty="0"/>
              <a:t>: The stack manages the memory. The memory is assigned in the contiguous memory blocks. The memory is known as stack memory as all the variables are assigned in a function call stack memory. The memory size assigned to the program is known to the compiler. When the function is created, all its variables are assigned in the stack memory. When the function completed its execution, all the variables assigned in the stack are released.</a:t>
            </a:r>
          </a:p>
        </p:txBody>
      </p:sp>
    </p:spTree>
    <p:extLst>
      <p:ext uri="{BB962C8B-B14F-4D97-AF65-F5344CB8AC3E}">
        <p14:creationId xmlns:p14="http://schemas.microsoft.com/office/powerpoint/2010/main" val="1318390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60214" y="3735977"/>
            <a:ext cx="8596667" cy="2934789"/>
          </a:xfrm>
        </p:spPr>
        <p:txBody>
          <a:bodyPr>
            <a:normAutofit/>
          </a:bodyPr>
          <a:lstStyle/>
          <a:p>
            <a:pPr fontAlgn="base"/>
            <a:r>
              <a:rPr lang="en-US" b="1" dirty="0"/>
              <a:t>Linear data structure:</a:t>
            </a:r>
            <a:r>
              <a:rPr lang="en-US" dirty="0"/>
              <a:t> Data structure in which data elements are arranged sequentially or linearly, where each element is attached to its previous and next adjacent elements, is called a linear data structure. </a:t>
            </a:r>
            <a:br>
              <a:rPr lang="en-US" dirty="0"/>
            </a:br>
            <a:r>
              <a:rPr lang="en-US" i="1" dirty="0"/>
              <a:t>Examples of linear data structures are array, stack, queue, linked list, etc.</a:t>
            </a:r>
            <a:endParaRPr lang="en-US" dirty="0"/>
          </a:p>
          <a:p>
            <a:pPr lvl="1" fontAlgn="base"/>
            <a:r>
              <a:rPr lang="en-US" b="1" dirty="0"/>
              <a:t>Static data structure: </a:t>
            </a:r>
            <a:r>
              <a:rPr lang="en-US" dirty="0"/>
              <a:t>Static data structure has a fixed memory size. It is easier to access the elements in a static data structure. </a:t>
            </a:r>
            <a:br>
              <a:rPr lang="en-US" dirty="0"/>
            </a:br>
            <a:r>
              <a:rPr lang="en-US" i="1" dirty="0"/>
              <a:t>An example of this data structure is an array.</a:t>
            </a:r>
            <a:endParaRPr lang="en-US" dirty="0"/>
          </a:p>
          <a:p>
            <a:pPr lvl="1" fontAlgn="base"/>
            <a:r>
              <a:rPr lang="en-US" b="1" dirty="0"/>
              <a:t>Dynamic data structure: </a:t>
            </a:r>
            <a:r>
              <a:rPr lang="en-US" dirty="0"/>
              <a:t>In dynamic data structure, the size is not fixed. It can be randomly updated during the runtime which may be considered efficient concerning the memory (space) complexity of the code. </a:t>
            </a:r>
            <a:br>
              <a:rPr lang="en-US" dirty="0"/>
            </a:br>
            <a:r>
              <a:rPr lang="en-US" i="1" dirty="0"/>
              <a:t>Examples of this data structure are queue, stack, etc.</a:t>
            </a:r>
            <a:endParaRPr lang="en-US" dirty="0"/>
          </a:p>
          <a:p>
            <a:pPr fontAlgn="base"/>
            <a:r>
              <a:rPr lang="en-US" b="1" dirty="0"/>
              <a:t>Non-linear data structure: </a:t>
            </a:r>
            <a:r>
              <a:rPr lang="en-US" dirty="0"/>
              <a:t>Data structures where data elements are not placed sequentially or linearly are called non-linear data structures. In a non-linear data structure, we can’t traverse all the elements in a single run only. </a:t>
            </a:r>
            <a:br>
              <a:rPr lang="en-US" dirty="0"/>
            </a:br>
            <a:r>
              <a:rPr lang="en-US" i="1" dirty="0"/>
              <a:t>Examples of non-linear data structures are trees and graphs.</a:t>
            </a:r>
            <a:endParaRPr lang="en-US" dirty="0"/>
          </a:p>
        </p:txBody>
      </p:sp>
      <p:pic>
        <p:nvPicPr>
          <p:cNvPr id="1026" name="Picture 2" descr="Classification of Data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992" y="241492"/>
            <a:ext cx="5783670" cy="3040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6603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1" y="87086"/>
            <a:ext cx="10171612" cy="5355312"/>
          </a:xfrm>
          <a:prstGeom prst="rect">
            <a:avLst/>
          </a:prstGeom>
        </p:spPr>
        <p:txBody>
          <a:bodyPr wrap="square">
            <a:spAutoFit/>
          </a:bodyPr>
          <a:lstStyle/>
          <a:p>
            <a:r>
              <a:rPr lang="en-US" dirty="0"/>
              <a:t>The way to write arithmetic expression is known as a notation. An arithmetic expression can be written in three different but equivalent notations, i.e., without changing the essence or output of an expression. These notations are –</a:t>
            </a:r>
          </a:p>
          <a:p>
            <a:r>
              <a:rPr lang="en-US" dirty="0"/>
              <a:t>Infix</a:t>
            </a:r>
          </a:p>
          <a:p>
            <a:r>
              <a:rPr lang="en-US" dirty="0"/>
              <a:t>Prefix</a:t>
            </a:r>
          </a:p>
          <a:p>
            <a:r>
              <a:rPr lang="en-US" dirty="0"/>
              <a:t>Postfix</a:t>
            </a:r>
          </a:p>
          <a:p>
            <a:r>
              <a:rPr lang="en-US" dirty="0"/>
              <a:t>Infix notations are normal notations, that are used by us while write different mathematical expressions. The Prefix and Postfix notations are quite different</a:t>
            </a:r>
          </a:p>
          <a:p>
            <a:endParaRPr lang="en-US" dirty="0" smtClean="0"/>
          </a:p>
          <a:p>
            <a:r>
              <a:rPr lang="en-US" dirty="0" smtClean="0"/>
              <a:t>The </a:t>
            </a:r>
            <a:r>
              <a:rPr lang="en-US" dirty="0"/>
              <a:t>above problem can be resolved by following the operator precedence rules. In the algebraic expression, the order of the operator precedence is given in the below table:</a:t>
            </a:r>
          </a:p>
          <a:p>
            <a:r>
              <a:rPr lang="en-US" dirty="0"/>
              <a:t/>
            </a:r>
            <a:br>
              <a:rPr lang="en-US" dirty="0"/>
            </a:br>
            <a:endParaRPr lang="en-US" dirty="0" smtClean="0">
              <a:solidFill>
                <a:srgbClr val="610B4B"/>
              </a:solidFill>
              <a:latin typeface="erdana"/>
            </a:endParaRPr>
          </a:p>
          <a:p>
            <a:pPr algn="just"/>
            <a:endParaRPr lang="en-US" dirty="0" smtClean="0">
              <a:solidFill>
                <a:srgbClr val="610B4B"/>
              </a:solidFill>
              <a:latin typeface="erdana"/>
            </a:endParaRPr>
          </a:p>
          <a:p>
            <a:pPr algn="just"/>
            <a:endParaRPr lang="en-US" dirty="0" smtClean="0">
              <a:solidFill>
                <a:srgbClr val="610B4B"/>
              </a:solidFill>
              <a:latin typeface="erdana"/>
            </a:endParaRPr>
          </a:p>
          <a:p>
            <a:pPr algn="just"/>
            <a:endParaRPr lang="en-US" dirty="0">
              <a:solidFill>
                <a:srgbClr val="610B4B"/>
              </a:solidFill>
              <a:latin typeface="erdana"/>
            </a:endParaRPr>
          </a:p>
          <a:p>
            <a:pPr algn="just"/>
            <a:endParaRPr lang="en-US" dirty="0" smtClean="0">
              <a:solidFill>
                <a:srgbClr val="610B4B"/>
              </a:solidFill>
              <a:latin typeface="erdana"/>
            </a:endParaRPr>
          </a:p>
          <a:p>
            <a:pPr algn="just"/>
            <a:endParaRPr lang="en-US" dirty="0">
              <a:solidFill>
                <a:srgbClr val="610B4B"/>
              </a:solidFill>
              <a:latin typeface="erdana"/>
            </a:endParaRPr>
          </a:p>
          <a:p>
            <a:pPr algn="just"/>
            <a:endParaRPr lang="en-US" dirty="0" smtClean="0">
              <a:solidFill>
                <a:srgbClr val="610B4B"/>
              </a:solidFill>
              <a:latin typeface="erdana"/>
            </a:endParaRPr>
          </a:p>
        </p:txBody>
      </p:sp>
      <p:graphicFrame>
        <p:nvGraphicFramePr>
          <p:cNvPr id="3" name="Table 2"/>
          <p:cNvGraphicFramePr>
            <a:graphicFrameLocks noGrp="1"/>
          </p:cNvGraphicFramePr>
          <p:nvPr>
            <p:extLst>
              <p:ext uri="{D42A27DB-BD31-4B8C-83A1-F6EECF244321}">
                <p14:modId xmlns:p14="http://schemas.microsoft.com/office/powerpoint/2010/main" val="2042766359"/>
              </p:ext>
            </p:extLst>
          </p:nvPr>
        </p:nvGraphicFramePr>
        <p:xfrm>
          <a:off x="1971266" y="3234223"/>
          <a:ext cx="6467476" cy="2042160"/>
        </p:xfrm>
        <a:graphic>
          <a:graphicData uri="http://schemas.openxmlformats.org/drawingml/2006/table">
            <a:tbl>
              <a:tblPr/>
              <a:tblGrid>
                <a:gridCol w="3233738">
                  <a:extLst>
                    <a:ext uri="{9D8B030D-6E8A-4147-A177-3AD203B41FA5}">
                      <a16:colId xmlns:a16="http://schemas.microsoft.com/office/drawing/2014/main" val="3833268076"/>
                    </a:ext>
                  </a:extLst>
                </a:gridCol>
                <a:gridCol w="3233738">
                  <a:extLst>
                    <a:ext uri="{9D8B030D-6E8A-4147-A177-3AD203B41FA5}">
                      <a16:colId xmlns:a16="http://schemas.microsoft.com/office/drawing/2014/main" val="4036198426"/>
                    </a:ext>
                  </a:extLst>
                </a:gridCol>
              </a:tblGrid>
              <a:tr h="0">
                <a:tc>
                  <a:txBody>
                    <a:bodyPr/>
                    <a:lstStyle/>
                    <a:p>
                      <a:pPr algn="l" fontAlgn="t"/>
                      <a:r>
                        <a:rPr lang="en-IN" dirty="0">
                          <a:solidFill>
                            <a:srgbClr val="000000"/>
                          </a:solidFill>
                          <a:effectLst/>
                          <a:latin typeface="times new roman" panose="02020603050405020304" pitchFamily="18" charset="0"/>
                        </a:rPr>
                        <a:t>Operators</a:t>
                      </a:r>
                    </a:p>
                  </a:txBody>
                  <a:tcPr marT="91440" marB="91440">
                    <a:lnL w="7620" cap="flat" cmpd="sng" algn="ctr">
                      <a:solidFill>
                        <a:srgbClr val="D03C0E"/>
                      </a:solidFill>
                      <a:prstDash val="solid"/>
                      <a:round/>
                      <a:headEnd type="none" w="med" len="med"/>
                      <a:tailEnd type="none" w="med" len="med"/>
                    </a:lnL>
                    <a:lnR w="7620" cap="flat" cmpd="sng" algn="ctr">
                      <a:solidFill>
                        <a:srgbClr val="D03C0E"/>
                      </a:solidFill>
                      <a:prstDash val="solid"/>
                      <a:round/>
                      <a:headEnd type="none" w="med" len="med"/>
                      <a:tailEnd type="none" w="med" len="med"/>
                    </a:lnR>
                    <a:lnT w="7620" cap="flat" cmpd="sng" algn="ctr">
                      <a:solidFill>
                        <a:srgbClr val="D03C0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Symbols</a:t>
                      </a:r>
                    </a:p>
                  </a:txBody>
                  <a:tcPr marT="91440" marB="91440">
                    <a:lnL w="7620" cap="flat" cmpd="sng" algn="ctr">
                      <a:solidFill>
                        <a:srgbClr val="D03C0E"/>
                      </a:solidFill>
                      <a:prstDash val="solid"/>
                      <a:round/>
                      <a:headEnd type="none" w="med" len="med"/>
                      <a:tailEnd type="none" w="med" len="med"/>
                    </a:lnL>
                    <a:lnR w="7620" cap="flat" cmpd="sng" algn="ctr">
                      <a:solidFill>
                        <a:srgbClr val="D03C0E"/>
                      </a:solidFill>
                      <a:prstDash val="solid"/>
                      <a:round/>
                      <a:headEnd type="none" w="med" len="med"/>
                      <a:tailEnd type="none" w="med" len="med"/>
                    </a:lnR>
                    <a:lnT w="7620" cap="flat" cmpd="sng" algn="ctr">
                      <a:solidFill>
                        <a:srgbClr val="D03C0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468991731"/>
                  </a:ext>
                </a:extLst>
              </a:tr>
              <a:tr h="0">
                <a:tc>
                  <a:txBody>
                    <a:bodyPr/>
                    <a:lstStyle/>
                    <a:p>
                      <a:pPr algn="just" fontAlgn="t"/>
                      <a:r>
                        <a:rPr lang="en-IN">
                          <a:solidFill>
                            <a:srgbClr val="333333"/>
                          </a:solidFill>
                          <a:effectLst/>
                          <a:latin typeface="inter-regular"/>
                        </a:rPr>
                        <a:t>Parenthesis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 ), {}, [ ]</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14993784"/>
                  </a:ext>
                </a:extLst>
              </a:tr>
              <a:tr h="0">
                <a:tc>
                  <a:txBody>
                    <a:bodyPr/>
                    <a:lstStyle/>
                    <a:p>
                      <a:pPr algn="just" fontAlgn="t"/>
                      <a:r>
                        <a:rPr lang="en-IN" dirty="0">
                          <a:solidFill>
                            <a:srgbClr val="333333"/>
                          </a:solidFill>
                          <a:effectLst/>
                          <a:latin typeface="inter-regular"/>
                        </a:rPr>
                        <a:t>Exponents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61750465"/>
                  </a:ext>
                </a:extLst>
              </a:tr>
              <a:tr h="0">
                <a:tc>
                  <a:txBody>
                    <a:bodyPr/>
                    <a:lstStyle/>
                    <a:p>
                      <a:pPr algn="just" fontAlgn="t"/>
                      <a:r>
                        <a:rPr lang="en-IN" dirty="0">
                          <a:solidFill>
                            <a:srgbClr val="333333"/>
                          </a:solidFill>
                          <a:effectLst/>
                          <a:latin typeface="inter-regular"/>
                        </a:rPr>
                        <a:t>Multiplication and Division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 /</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01311397"/>
                  </a:ext>
                </a:extLst>
              </a:tr>
              <a:tr h="0">
                <a:tc>
                  <a:txBody>
                    <a:bodyPr/>
                    <a:lstStyle/>
                    <a:p>
                      <a:pPr algn="just" fontAlgn="t"/>
                      <a:r>
                        <a:rPr lang="en-IN" dirty="0">
                          <a:solidFill>
                            <a:srgbClr val="333333"/>
                          </a:solidFill>
                          <a:effectLst/>
                          <a:latin typeface="inter-regular"/>
                        </a:rPr>
                        <a:t>Addition and Subtraction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 , -</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88930016"/>
                  </a:ext>
                </a:extLst>
              </a:tr>
            </a:tbl>
          </a:graphicData>
        </a:graphic>
      </p:graphicFrame>
    </p:spTree>
    <p:extLst>
      <p:ext uri="{BB962C8B-B14F-4D97-AF65-F5344CB8AC3E}">
        <p14:creationId xmlns:p14="http://schemas.microsoft.com/office/powerpoint/2010/main" val="1941519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6754" y="243227"/>
            <a:ext cx="9318172" cy="4247317"/>
          </a:xfrm>
          <a:prstGeom prst="rect">
            <a:avLst/>
          </a:prstGeom>
        </p:spPr>
        <p:txBody>
          <a:bodyPr wrap="square">
            <a:spAutoFit/>
          </a:bodyPr>
          <a:lstStyle/>
          <a:p>
            <a:pPr algn="just"/>
            <a:r>
              <a:rPr lang="en-US" b="1" dirty="0">
                <a:solidFill>
                  <a:srgbClr val="610B4B"/>
                </a:solidFill>
                <a:latin typeface="erdana"/>
              </a:rPr>
              <a:t>Infix </a:t>
            </a:r>
            <a:r>
              <a:rPr lang="en-US" b="1" dirty="0" smtClean="0">
                <a:solidFill>
                  <a:srgbClr val="610B4B"/>
                </a:solidFill>
                <a:latin typeface="erdana"/>
              </a:rPr>
              <a:t>notation</a:t>
            </a:r>
            <a:endParaRPr lang="en-US" b="1" dirty="0">
              <a:solidFill>
                <a:srgbClr val="610B4B"/>
              </a:solidFill>
              <a:latin typeface="erdana"/>
            </a:endParaRPr>
          </a:p>
          <a:p>
            <a:pPr algn="just"/>
            <a:r>
              <a:rPr lang="en-US" dirty="0">
                <a:solidFill>
                  <a:srgbClr val="333333"/>
                </a:solidFill>
                <a:latin typeface="inter-regular"/>
              </a:rPr>
              <a:t>When the operator is written in between the operands, then it is known as </a:t>
            </a:r>
            <a:r>
              <a:rPr lang="en-US" b="1" dirty="0">
                <a:solidFill>
                  <a:srgbClr val="333333"/>
                </a:solidFill>
                <a:latin typeface="inter-bold"/>
              </a:rPr>
              <a:t>infix notation</a:t>
            </a:r>
            <a:r>
              <a:rPr lang="en-US" dirty="0">
                <a:solidFill>
                  <a:srgbClr val="333333"/>
                </a:solidFill>
                <a:latin typeface="inter-regular"/>
              </a:rPr>
              <a:t>. Operand does not have to be always a constant or a variable; it can also be an expression itself.</a:t>
            </a:r>
          </a:p>
          <a:p>
            <a:pPr algn="just"/>
            <a:r>
              <a:rPr lang="en-US" b="1" dirty="0">
                <a:solidFill>
                  <a:srgbClr val="333333"/>
                </a:solidFill>
                <a:latin typeface="inter-bold"/>
              </a:rPr>
              <a:t>For example,</a:t>
            </a:r>
            <a:endParaRPr lang="en-US" dirty="0">
              <a:solidFill>
                <a:srgbClr val="333333"/>
              </a:solidFill>
              <a:latin typeface="inter-regular"/>
            </a:endParaRPr>
          </a:p>
          <a:p>
            <a:pPr algn="just"/>
            <a:r>
              <a:rPr lang="en-US" dirty="0">
                <a:solidFill>
                  <a:srgbClr val="333333"/>
                </a:solidFill>
                <a:latin typeface="inter-regular"/>
              </a:rPr>
              <a:t>(p + q) * (r + s</a:t>
            </a:r>
            <a:r>
              <a:rPr lang="en-US" dirty="0" smtClean="0">
                <a:solidFill>
                  <a:srgbClr val="333333"/>
                </a:solidFill>
                <a:latin typeface="inter-regular"/>
              </a:rPr>
              <a:t>)</a:t>
            </a:r>
            <a:endParaRPr lang="en-US" dirty="0" smtClean="0"/>
          </a:p>
          <a:p>
            <a:r>
              <a:rPr lang="en-US" b="1" dirty="0" smtClean="0"/>
              <a:t>Postfix Notation</a:t>
            </a:r>
            <a:endParaRPr lang="en-US" b="1" dirty="0"/>
          </a:p>
          <a:p>
            <a:r>
              <a:rPr lang="en-US" dirty="0"/>
              <a:t>The postfix expression is an expression in which the operator is written after the operands. For example, the postfix expression of infix notation ( 2+3) can be written as 23</a:t>
            </a:r>
            <a:r>
              <a:rPr lang="en-US" dirty="0" smtClean="0"/>
              <a:t>+.</a:t>
            </a:r>
            <a:r>
              <a:rPr lang="en-US" dirty="0"/>
              <a:t> This notation style is known as </a:t>
            </a:r>
            <a:r>
              <a:rPr lang="en-US" b="1" dirty="0"/>
              <a:t>Reversed Polish Notation</a:t>
            </a:r>
            <a:endParaRPr lang="en-US" dirty="0" smtClean="0"/>
          </a:p>
          <a:p>
            <a:r>
              <a:rPr lang="en-US" b="1" dirty="0"/>
              <a:t>Prefix Notation</a:t>
            </a:r>
          </a:p>
          <a:p>
            <a:r>
              <a:rPr lang="en-US" dirty="0"/>
              <a:t>In this notation, operator is </a:t>
            </a:r>
            <a:r>
              <a:rPr lang="en-US" b="1" dirty="0"/>
              <a:t>prefixed</a:t>
            </a:r>
            <a:r>
              <a:rPr lang="en-US" dirty="0"/>
              <a:t> to operands, i.e. operator is written ahead of operands. For example, </a:t>
            </a:r>
            <a:r>
              <a:rPr lang="en-US" b="1" dirty="0"/>
              <a:t>+ab</a:t>
            </a:r>
            <a:r>
              <a:rPr lang="en-US" dirty="0"/>
              <a:t>. This is equivalent to its infix notation </a:t>
            </a:r>
            <a:r>
              <a:rPr lang="en-US" b="1" dirty="0"/>
              <a:t>a + b</a:t>
            </a:r>
            <a:r>
              <a:rPr lang="en-US" dirty="0"/>
              <a:t>. Prefix notation is also known as </a:t>
            </a:r>
            <a:r>
              <a:rPr lang="en-US" b="1" dirty="0"/>
              <a:t>Polish Notation</a:t>
            </a:r>
            <a:r>
              <a:rPr lang="en-US" dirty="0"/>
              <a:t>.</a:t>
            </a:r>
          </a:p>
          <a:p>
            <a:endParaRPr lang="en-US" dirty="0"/>
          </a:p>
        </p:txBody>
      </p:sp>
    </p:spTree>
    <p:extLst>
      <p:ext uri="{BB962C8B-B14F-4D97-AF65-F5344CB8AC3E}">
        <p14:creationId xmlns:p14="http://schemas.microsoft.com/office/powerpoint/2010/main" val="2451369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634" y="196509"/>
            <a:ext cx="9562012" cy="4524315"/>
          </a:xfrm>
          <a:prstGeom prst="rect">
            <a:avLst/>
          </a:prstGeom>
        </p:spPr>
        <p:txBody>
          <a:bodyPr wrap="square">
            <a:spAutoFit/>
          </a:bodyPr>
          <a:lstStyle/>
          <a:p>
            <a:r>
              <a:rPr lang="en-US" dirty="0"/>
              <a:t>Algorithm</a:t>
            </a:r>
          </a:p>
          <a:p>
            <a:r>
              <a:rPr lang="en-US" dirty="0" smtClean="0"/>
              <a:t>1.First </a:t>
            </a:r>
            <a:r>
              <a:rPr lang="en-US" dirty="0"/>
              <a:t>Start scanning the expression from left to right</a:t>
            </a:r>
          </a:p>
          <a:p>
            <a:r>
              <a:rPr lang="en-US" dirty="0" smtClean="0"/>
              <a:t>2.If </a:t>
            </a:r>
            <a:r>
              <a:rPr lang="en-US" dirty="0"/>
              <a:t>the scanned character is an operand, output it, i.e. print it</a:t>
            </a:r>
          </a:p>
          <a:p>
            <a:r>
              <a:rPr lang="en-US" dirty="0"/>
              <a:t>Else</a:t>
            </a:r>
          </a:p>
          <a:p>
            <a:pPr lvl="1"/>
            <a:r>
              <a:rPr lang="en-US" dirty="0"/>
              <a:t>If the precedence of the scanned operator is higher than the precedence of the operator in the stack(or stack is empty or has'(‘), then push operator in the stack</a:t>
            </a:r>
          </a:p>
          <a:p>
            <a:pPr lvl="1"/>
            <a:r>
              <a:rPr lang="en-US" dirty="0"/>
              <a:t>Else, Pop all the operators, that have greater or equal precedence than the scanned operator. Once you pop them push this scanned operator. (If we see a parenthesis while popping then stop and push scanned operator in the stack)</a:t>
            </a:r>
          </a:p>
          <a:p>
            <a:r>
              <a:rPr lang="en-US" dirty="0" smtClean="0"/>
              <a:t>3.If </a:t>
            </a:r>
            <a:r>
              <a:rPr lang="en-US" dirty="0"/>
              <a:t>the scanned character is an ‘(‘, push it to the stack.</a:t>
            </a:r>
          </a:p>
          <a:p>
            <a:r>
              <a:rPr lang="en-US" dirty="0" smtClean="0"/>
              <a:t>4.If </a:t>
            </a:r>
            <a:r>
              <a:rPr lang="en-US" dirty="0"/>
              <a:t>the scanned character is an ‘)’, pop the stack and output it until a ‘(‘ is encountered, and discard both the parenthesis.</a:t>
            </a:r>
          </a:p>
          <a:p>
            <a:r>
              <a:rPr lang="en-US" dirty="0" smtClean="0"/>
              <a:t>5.Now</a:t>
            </a:r>
            <a:r>
              <a:rPr lang="en-US" dirty="0"/>
              <a:t>, we should repeat the steps 2 – 6 until the whole infix i.e. whole characters are scanned.</a:t>
            </a:r>
          </a:p>
          <a:p>
            <a:r>
              <a:rPr lang="en-US" dirty="0" smtClean="0"/>
              <a:t>6.Print </a:t>
            </a:r>
            <a:r>
              <a:rPr lang="en-US" dirty="0"/>
              <a:t>output</a:t>
            </a:r>
          </a:p>
          <a:p>
            <a:r>
              <a:rPr lang="en-US" dirty="0" smtClean="0"/>
              <a:t>7.Do </a:t>
            </a:r>
            <a:r>
              <a:rPr lang="en-US" dirty="0"/>
              <a:t>the pop and output (print) until stack is not empty</a:t>
            </a:r>
          </a:p>
        </p:txBody>
      </p:sp>
    </p:spTree>
    <p:extLst>
      <p:ext uri="{BB962C8B-B14F-4D97-AF65-F5344CB8AC3E}">
        <p14:creationId xmlns:p14="http://schemas.microsoft.com/office/powerpoint/2010/main" val="1927047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20904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40974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41230"/>
            <a:ext cx="12192000" cy="6999230"/>
          </a:xfrm>
          <a:prstGeom prst="rect">
            <a:avLst/>
          </a:prstGeom>
        </p:spPr>
      </p:pic>
    </p:spTree>
    <p:extLst>
      <p:ext uri="{BB962C8B-B14F-4D97-AF65-F5344CB8AC3E}">
        <p14:creationId xmlns:p14="http://schemas.microsoft.com/office/powerpoint/2010/main" val="1441691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194" y="309545"/>
            <a:ext cx="8636840" cy="923330"/>
          </a:xfrm>
          <a:prstGeom prst="rect">
            <a:avLst/>
          </a:prstGeom>
        </p:spPr>
        <p:txBody>
          <a:bodyPr wrap="square">
            <a:spAutoFit/>
          </a:bodyPr>
          <a:lstStyle/>
          <a:p>
            <a:pPr fontAlgn="base"/>
            <a:r>
              <a:rPr lang="en-IN" b="1" dirty="0">
                <a:solidFill>
                  <a:srgbClr val="273239"/>
                </a:solidFill>
                <a:latin typeface="sofia-pro"/>
              </a:rPr>
              <a:t>Evaluation of Prefix </a:t>
            </a:r>
            <a:r>
              <a:rPr lang="en-IN" b="1" dirty="0" smtClean="0">
                <a:solidFill>
                  <a:srgbClr val="273239"/>
                </a:solidFill>
                <a:latin typeface="sofia-pro"/>
              </a:rPr>
              <a:t>Expressions</a:t>
            </a:r>
          </a:p>
          <a:p>
            <a:pPr fontAlgn="base"/>
            <a:endParaRPr lang="en-IN" b="1" dirty="0" smtClean="0">
              <a:solidFill>
                <a:srgbClr val="273239"/>
              </a:solidFill>
              <a:latin typeface="sofia-pro"/>
            </a:endParaRPr>
          </a:p>
          <a:p>
            <a:pPr fontAlgn="base"/>
            <a:endParaRPr lang="en-IN" b="1" i="0" dirty="0">
              <a:solidFill>
                <a:srgbClr val="273239"/>
              </a:solidFill>
              <a:effectLst/>
              <a:latin typeface="sofia-pro"/>
            </a:endParaRPr>
          </a:p>
        </p:txBody>
      </p:sp>
      <p:sp>
        <p:nvSpPr>
          <p:cNvPr id="6" name="Rectangle 4"/>
          <p:cNvSpPr>
            <a:spLocks noChangeArrowheads="1"/>
          </p:cNvSpPr>
          <p:nvPr/>
        </p:nvSpPr>
        <p:spPr bwMode="auto">
          <a:xfrm>
            <a:off x="383176" y="1253996"/>
            <a:ext cx="8577943" cy="556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73239"/>
                </a:solidFill>
                <a:effectLst/>
                <a:latin typeface="Consolas" panose="020B0609020204030204" pitchFamily="49" charset="0"/>
              </a:rPr>
              <a:t>Step 1: Put a pointer P at the end of the end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383176" y="1476052"/>
            <a:ext cx="12192000" cy="248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73239"/>
                </a:solidFill>
                <a:effectLst/>
                <a:latin typeface="Consolas" panose="020B0609020204030204" pitchFamily="49" charset="0"/>
              </a:rPr>
              <a:t>Step 2: If character at P is an operand push it to Stack</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383176" y="1724818"/>
            <a:ext cx="7676782" cy="433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73239"/>
                </a:solidFill>
                <a:effectLst/>
                <a:latin typeface="Consolas" panose="020B0609020204030204" pitchFamily="49" charset="0"/>
              </a:rPr>
              <a:t>Step 3: If the character at P is an operator pop two elements from the Stack.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73239"/>
                </a:solidFill>
                <a:effectLst/>
                <a:latin typeface="Consolas" panose="020B0609020204030204" pitchFamily="49" charset="0"/>
              </a:rPr>
              <a:t>Operate on these elements according to the operator, and push the result back to the Stack</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383176" y="20593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73239"/>
                </a:solidFill>
                <a:effectLst/>
                <a:latin typeface="Consolas" panose="020B0609020204030204" pitchFamily="49" charset="0"/>
              </a:rPr>
              <a:t>Step 4: Decrement P by 1 and go to Step 2 as long as there are characters left to be scanned in the expression.</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383176" y="2405674"/>
            <a:ext cx="5437386" cy="433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73239"/>
                </a:solidFill>
                <a:effectLst/>
                <a:latin typeface="Consolas" panose="020B0609020204030204" pitchFamily="49" charset="0"/>
              </a:rPr>
              <a:t>Step 5: The Result is stored at the top of the Stack, return it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73239"/>
                </a:solidFill>
                <a:effectLst/>
                <a:latin typeface="Consolas" panose="020B0609020204030204" pitchFamily="49" charset="0"/>
              </a:rPr>
              <a:t>Step 6: End</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3529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Data Type</a:t>
            </a:r>
            <a:endParaRPr lang="en-IN" dirty="0"/>
          </a:p>
        </p:txBody>
      </p:sp>
      <p:sp>
        <p:nvSpPr>
          <p:cNvPr id="3" name="Content Placeholder 2"/>
          <p:cNvSpPr>
            <a:spLocks noGrp="1"/>
          </p:cNvSpPr>
          <p:nvPr>
            <p:ph idx="1"/>
          </p:nvPr>
        </p:nvSpPr>
        <p:spPr/>
        <p:txBody>
          <a:bodyPr/>
          <a:lstStyle/>
          <a:p>
            <a:r>
              <a:rPr lang="en-US" dirty="0"/>
              <a:t>Abstract Data type (ADT) is a type (or class) for objects whose behavior is defined by a set of values and a set of operations. The definition of ADT only mentions what operations are to be performed but not how these operations will be implemented. It does not specify how data will be organized in memory and what algorithms will be used for implementing the operations. It is called “abstract” because it gives an implementation-independent view. </a:t>
            </a:r>
            <a:endParaRPr lang="en-US" dirty="0" smtClean="0"/>
          </a:p>
          <a:p>
            <a:r>
              <a:rPr lang="en-US" dirty="0"/>
              <a:t>The user of </a:t>
            </a:r>
            <a:r>
              <a:rPr lang="en-US" u="sng" dirty="0">
                <a:hlinkClick r:id="rId2"/>
              </a:rPr>
              <a:t>data type</a:t>
            </a:r>
            <a:r>
              <a:rPr lang="en-US" dirty="0"/>
              <a:t> does not need to know how that data type is implemented, for example, we have been using Primitive values like int, float, char data types only with the knowledge that these data type can operate and be performed on without any idea of how they are implemented. </a:t>
            </a:r>
            <a:endParaRPr lang="en-IN" dirty="0"/>
          </a:p>
        </p:txBody>
      </p:sp>
    </p:spTree>
    <p:extLst>
      <p:ext uri="{BB962C8B-B14F-4D97-AF65-F5344CB8AC3E}">
        <p14:creationId xmlns:p14="http://schemas.microsoft.com/office/powerpoint/2010/main" val="809019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34007" y="244808"/>
            <a:ext cx="7766936" cy="983100"/>
          </a:xfrm>
        </p:spPr>
        <p:txBody>
          <a:bodyPr/>
          <a:lstStyle/>
          <a:p>
            <a:r>
              <a:rPr lang="en-US" dirty="0" smtClean="0"/>
              <a:t>Types of ADT</a:t>
            </a:r>
            <a:endParaRPr lang="en-IN" dirty="0"/>
          </a:p>
        </p:txBody>
      </p:sp>
      <p:sp>
        <p:nvSpPr>
          <p:cNvPr id="3" name="Subtitle 2"/>
          <p:cNvSpPr>
            <a:spLocks noGrp="1"/>
          </p:cNvSpPr>
          <p:nvPr>
            <p:ph type="subTitle" idx="1"/>
          </p:nvPr>
        </p:nvSpPr>
        <p:spPr>
          <a:xfrm>
            <a:off x="1507067" y="1308847"/>
            <a:ext cx="7766936" cy="5405718"/>
          </a:xfrm>
        </p:spPr>
        <p:txBody>
          <a:bodyPr>
            <a:normAutofit fontScale="55000" lnSpcReduction="20000"/>
          </a:bodyPr>
          <a:lstStyle/>
          <a:p>
            <a:pPr algn="l" fontAlgn="base"/>
            <a:r>
              <a:rPr lang="en-US" b="1" dirty="0"/>
              <a:t>Stack </a:t>
            </a:r>
            <a:r>
              <a:rPr lang="en-US" b="1" dirty="0" smtClean="0"/>
              <a:t>ADT</a:t>
            </a:r>
            <a:r>
              <a:rPr lang="en-US" dirty="0"/>
              <a:t> </a:t>
            </a:r>
            <a:r>
              <a:rPr lang="en-US" dirty="0" smtClean="0"/>
              <a:t> </a:t>
            </a:r>
            <a:r>
              <a:rPr lang="en-US" dirty="0" smtClean="0">
                <a:latin typeface="+mj-lt"/>
              </a:rPr>
              <a:t>In </a:t>
            </a:r>
            <a:r>
              <a:rPr lang="en-US" dirty="0">
                <a:latin typeface="+mj-lt"/>
              </a:rPr>
              <a:t>Stack ADT Implementation instead of data being stored in each node, the pointer to data is stored.</a:t>
            </a:r>
          </a:p>
          <a:p>
            <a:pPr lvl="1" algn="l" fontAlgn="base"/>
            <a:r>
              <a:rPr lang="en-US" sz="1800" dirty="0">
                <a:latin typeface="+mj-lt"/>
              </a:rPr>
              <a:t>The program allocates memory for the </a:t>
            </a:r>
            <a:r>
              <a:rPr lang="en-US" sz="1800" i="1" dirty="0">
                <a:latin typeface="+mj-lt"/>
              </a:rPr>
              <a:t>data</a:t>
            </a:r>
            <a:r>
              <a:rPr lang="en-US" sz="1800" dirty="0">
                <a:latin typeface="+mj-lt"/>
              </a:rPr>
              <a:t> and </a:t>
            </a:r>
            <a:r>
              <a:rPr lang="en-US" sz="1800" i="1" dirty="0">
                <a:latin typeface="+mj-lt"/>
              </a:rPr>
              <a:t>address</a:t>
            </a:r>
            <a:r>
              <a:rPr lang="en-US" sz="1800" dirty="0">
                <a:latin typeface="+mj-lt"/>
              </a:rPr>
              <a:t> is passed to the stack ADT.</a:t>
            </a:r>
          </a:p>
          <a:p>
            <a:pPr lvl="1" algn="l" fontAlgn="base"/>
            <a:r>
              <a:rPr lang="en-US" sz="1800" dirty="0">
                <a:latin typeface="+mj-lt"/>
              </a:rPr>
              <a:t>The head node and the data nodes are encapsulated in the ADT. The calling function can only see the pointer to the stack.</a:t>
            </a:r>
          </a:p>
          <a:p>
            <a:pPr lvl="1" algn="l" fontAlgn="base"/>
            <a:r>
              <a:rPr lang="en-US" sz="1800" dirty="0">
                <a:latin typeface="+mj-lt"/>
              </a:rPr>
              <a:t>The stack head structure also contains a pointer to </a:t>
            </a:r>
            <a:r>
              <a:rPr lang="en-US" sz="1800" i="1" dirty="0">
                <a:latin typeface="+mj-lt"/>
              </a:rPr>
              <a:t>top</a:t>
            </a:r>
            <a:r>
              <a:rPr lang="en-US" sz="1800" dirty="0">
                <a:latin typeface="+mj-lt"/>
              </a:rPr>
              <a:t> and </a:t>
            </a:r>
            <a:r>
              <a:rPr lang="en-US" sz="1800" i="1" dirty="0">
                <a:latin typeface="+mj-lt"/>
              </a:rPr>
              <a:t>count</a:t>
            </a:r>
            <a:r>
              <a:rPr lang="en-US" sz="1800" dirty="0">
                <a:latin typeface="+mj-lt"/>
              </a:rPr>
              <a:t> of number of entries currently in stack.</a:t>
            </a:r>
          </a:p>
          <a:p>
            <a:pPr lvl="1" algn="l" fontAlgn="base"/>
            <a:r>
              <a:rPr lang="en-US" sz="1800" dirty="0">
                <a:latin typeface="+mj-lt"/>
              </a:rPr>
              <a:t>push() – Insert an element at one end of the stack called top.</a:t>
            </a:r>
          </a:p>
          <a:p>
            <a:pPr lvl="1" algn="l" fontAlgn="base"/>
            <a:r>
              <a:rPr lang="en-US" sz="1800" dirty="0">
                <a:latin typeface="+mj-lt"/>
              </a:rPr>
              <a:t>pop() – Remove and return the element at the top of the stack, if it is not empty.</a:t>
            </a:r>
          </a:p>
          <a:p>
            <a:pPr lvl="1" algn="l" fontAlgn="base"/>
            <a:r>
              <a:rPr lang="en-US" sz="1800" dirty="0">
                <a:latin typeface="+mj-lt"/>
              </a:rPr>
              <a:t>peek() – Return the element at the top of the stack without removing it, if the stack is not empty.</a:t>
            </a:r>
          </a:p>
          <a:p>
            <a:pPr lvl="1" algn="l" fontAlgn="base"/>
            <a:r>
              <a:rPr lang="en-US" sz="1800" dirty="0">
                <a:latin typeface="+mj-lt"/>
              </a:rPr>
              <a:t>size() – Return the number of elements in the stack.</a:t>
            </a:r>
          </a:p>
          <a:p>
            <a:pPr lvl="1" algn="l" fontAlgn="base"/>
            <a:r>
              <a:rPr lang="en-US" sz="1800" dirty="0" err="1">
                <a:latin typeface="+mj-lt"/>
              </a:rPr>
              <a:t>isEmpty</a:t>
            </a:r>
            <a:r>
              <a:rPr lang="en-US" sz="1800" dirty="0">
                <a:latin typeface="+mj-lt"/>
              </a:rPr>
              <a:t>() – Return true if the stack is empty, otherwise return false.</a:t>
            </a:r>
          </a:p>
          <a:p>
            <a:pPr lvl="1" algn="l" fontAlgn="base"/>
            <a:r>
              <a:rPr lang="en-US" sz="1800" dirty="0" err="1">
                <a:latin typeface="+mj-lt"/>
              </a:rPr>
              <a:t>isFull</a:t>
            </a:r>
            <a:r>
              <a:rPr lang="en-US" sz="1800" dirty="0">
                <a:latin typeface="+mj-lt"/>
              </a:rPr>
              <a:t>() – Return true if the stack is full, otherwise return false</a:t>
            </a:r>
            <a:r>
              <a:rPr lang="en-US" sz="1800" dirty="0" smtClean="0">
                <a:latin typeface="+mj-lt"/>
              </a:rPr>
              <a:t>.</a:t>
            </a:r>
          </a:p>
          <a:p>
            <a:pPr algn="l" fontAlgn="base"/>
            <a:r>
              <a:rPr lang="en-US" b="1" dirty="0"/>
              <a:t>Queue ADT</a:t>
            </a:r>
            <a:endParaRPr lang="en-US" dirty="0"/>
          </a:p>
          <a:p>
            <a:pPr lvl="1" algn="l" fontAlgn="base"/>
            <a:r>
              <a:rPr lang="en-US" sz="2200" dirty="0"/>
              <a:t>The queue abstract data type (ADT) follows the basic design of the stack abstract data type.</a:t>
            </a:r>
          </a:p>
          <a:p>
            <a:pPr lvl="1" algn="l" fontAlgn="base"/>
            <a:r>
              <a:rPr lang="en-US" sz="2200" dirty="0"/>
              <a:t>Each node contains a void pointer to the </a:t>
            </a:r>
            <a:r>
              <a:rPr lang="en-US" sz="2200" i="1" dirty="0"/>
              <a:t>data</a:t>
            </a:r>
            <a:r>
              <a:rPr lang="en-US" sz="2200" dirty="0"/>
              <a:t> and the </a:t>
            </a:r>
            <a:r>
              <a:rPr lang="en-US" sz="2200" i="1" dirty="0"/>
              <a:t>link pointer</a:t>
            </a:r>
            <a:r>
              <a:rPr lang="en-US" sz="2200" dirty="0"/>
              <a:t> to the next element in the queue. The program’s responsibility is to allocate memory for storing the data.</a:t>
            </a:r>
          </a:p>
          <a:p>
            <a:pPr lvl="1" algn="l" fontAlgn="base"/>
            <a:r>
              <a:rPr lang="en-US" sz="2200" dirty="0" err="1"/>
              <a:t>enqueue</a:t>
            </a:r>
            <a:r>
              <a:rPr lang="en-US" sz="2200" dirty="0"/>
              <a:t>() – Insert an element at the end of the queue.</a:t>
            </a:r>
          </a:p>
          <a:p>
            <a:pPr lvl="1" algn="l" fontAlgn="base"/>
            <a:r>
              <a:rPr lang="en-US" sz="2200" dirty="0" err="1"/>
              <a:t>dequeue</a:t>
            </a:r>
            <a:r>
              <a:rPr lang="en-US" sz="2200" dirty="0"/>
              <a:t>() – Remove and return the first element of the queue, if the queue is not empty.</a:t>
            </a:r>
          </a:p>
          <a:p>
            <a:pPr lvl="1" algn="l" fontAlgn="base"/>
            <a:r>
              <a:rPr lang="en-US" sz="2200" dirty="0"/>
              <a:t>peek() – Return the element of the queue without removing it, if the queue is not empty.</a:t>
            </a:r>
          </a:p>
          <a:p>
            <a:pPr lvl="1" algn="l" fontAlgn="base"/>
            <a:r>
              <a:rPr lang="en-US" sz="2200" dirty="0"/>
              <a:t>size() – Return the number of elements in the queue.</a:t>
            </a:r>
          </a:p>
          <a:p>
            <a:pPr lvl="1" algn="l" fontAlgn="base"/>
            <a:r>
              <a:rPr lang="en-US" sz="2200" dirty="0" err="1"/>
              <a:t>isEmpty</a:t>
            </a:r>
            <a:r>
              <a:rPr lang="en-US" sz="2200" dirty="0"/>
              <a:t>() – Return true if the queue is empty, otherwise return false.</a:t>
            </a:r>
          </a:p>
          <a:p>
            <a:pPr lvl="1" algn="l" fontAlgn="base"/>
            <a:r>
              <a:rPr lang="en-US" sz="2200" dirty="0" err="1"/>
              <a:t>isFull</a:t>
            </a:r>
            <a:r>
              <a:rPr lang="en-US" sz="2200" dirty="0"/>
              <a:t>() – Return true if the queue is full, otherwise return false.</a:t>
            </a:r>
          </a:p>
          <a:p>
            <a:pPr lvl="1" algn="l" fontAlgn="base"/>
            <a:endParaRPr lang="en-US" sz="2200" dirty="0" smtClean="0"/>
          </a:p>
          <a:p>
            <a:pPr lvl="1" algn="l" fontAlgn="base"/>
            <a:endParaRPr lang="en-US" sz="1000" dirty="0"/>
          </a:p>
        </p:txBody>
      </p:sp>
    </p:spTree>
    <p:extLst>
      <p:ext uri="{BB962C8B-B14F-4D97-AF65-F5344CB8AC3E}">
        <p14:creationId xmlns:p14="http://schemas.microsoft.com/office/powerpoint/2010/main" val="1477351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Asymptotic Notation</a:t>
            </a:r>
            <a:endParaRPr lang="en-IN" dirty="0"/>
          </a:p>
        </p:txBody>
      </p:sp>
      <p:sp>
        <p:nvSpPr>
          <p:cNvPr id="5" name="Content Placeholder 4"/>
          <p:cNvSpPr>
            <a:spLocks noGrp="1"/>
          </p:cNvSpPr>
          <p:nvPr>
            <p:ph idx="1"/>
          </p:nvPr>
        </p:nvSpPr>
        <p:spPr/>
        <p:txBody>
          <a:bodyPr/>
          <a:lstStyle/>
          <a:p>
            <a:r>
              <a:rPr lang="en-US" dirty="0"/>
              <a:t>D</a:t>
            </a:r>
            <a:r>
              <a:rPr lang="en-US" dirty="0" smtClean="0"/>
              <a:t>ata </a:t>
            </a:r>
            <a:r>
              <a:rPr lang="en-US" dirty="0"/>
              <a:t>structure is a way of organizing the data efficiently and that efficiency is measured either in terms of time or space.</a:t>
            </a:r>
            <a:endParaRPr lang="en-US" dirty="0" smtClean="0"/>
          </a:p>
          <a:p>
            <a:r>
              <a:rPr lang="en-US" dirty="0"/>
              <a:t> Asymptotic notations are mathematical tools to represent the time complexity of algorithms for asymptotic analysis</a:t>
            </a:r>
            <a:r>
              <a:rPr lang="en-US" dirty="0" smtClean="0"/>
              <a:t>.</a:t>
            </a:r>
            <a:endParaRPr lang="en-IN" dirty="0"/>
          </a:p>
          <a:p>
            <a:r>
              <a:rPr lang="en-US" dirty="0"/>
              <a:t>The main question arises in our mind that on what basis should we compare the time complexity of data structures</a:t>
            </a:r>
            <a:r>
              <a:rPr lang="en-US" dirty="0" smtClean="0"/>
              <a:t>?</a:t>
            </a:r>
          </a:p>
          <a:p>
            <a:r>
              <a:rPr lang="en-US" dirty="0"/>
              <a:t>Usually, the time required by an algorithm comes under three types:</a:t>
            </a:r>
          </a:p>
          <a:p>
            <a:r>
              <a:rPr lang="en-US" b="1" dirty="0"/>
              <a:t>Worst case:</a:t>
            </a:r>
            <a:r>
              <a:rPr lang="en-US" dirty="0"/>
              <a:t> It defines the input for which the algorithm takes a huge time.</a:t>
            </a:r>
          </a:p>
          <a:p>
            <a:r>
              <a:rPr lang="en-US" b="1" dirty="0"/>
              <a:t>Average case:</a:t>
            </a:r>
            <a:r>
              <a:rPr lang="en-US" dirty="0"/>
              <a:t> It takes average time for the program execution.</a:t>
            </a:r>
          </a:p>
          <a:p>
            <a:r>
              <a:rPr lang="en-US" b="1" dirty="0"/>
              <a:t>Best case:</a:t>
            </a:r>
            <a:r>
              <a:rPr lang="en-US" dirty="0"/>
              <a:t> It defines the input for which the algorithm takes the lowest time</a:t>
            </a:r>
          </a:p>
          <a:p>
            <a:endParaRPr lang="en-IN" dirty="0"/>
          </a:p>
        </p:txBody>
      </p:sp>
    </p:spTree>
    <p:extLst>
      <p:ext uri="{BB962C8B-B14F-4D97-AF65-F5344CB8AC3E}">
        <p14:creationId xmlns:p14="http://schemas.microsoft.com/office/powerpoint/2010/main" val="4024574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Asymptotic Notation</a:t>
            </a:r>
            <a:endParaRPr lang="en-IN" dirty="0"/>
          </a:p>
        </p:txBody>
      </p:sp>
      <p:sp>
        <p:nvSpPr>
          <p:cNvPr id="3" name="Content Placeholder 2"/>
          <p:cNvSpPr>
            <a:spLocks noGrp="1"/>
          </p:cNvSpPr>
          <p:nvPr>
            <p:ph idx="1"/>
          </p:nvPr>
        </p:nvSpPr>
        <p:spPr/>
        <p:txBody>
          <a:bodyPr/>
          <a:lstStyle/>
          <a:p>
            <a:r>
              <a:rPr lang="en-US" dirty="0"/>
              <a:t>The commonly used asymptotic notations used for calculating the running time complexity of an algorithm is given below:</a:t>
            </a:r>
          </a:p>
          <a:p>
            <a:r>
              <a:rPr lang="en-US" dirty="0"/>
              <a:t>Big oh Notation (?)</a:t>
            </a:r>
          </a:p>
          <a:p>
            <a:r>
              <a:rPr lang="en-US" dirty="0"/>
              <a:t>Omega Notation (Ω)</a:t>
            </a:r>
          </a:p>
          <a:p>
            <a:r>
              <a:rPr lang="en-US" dirty="0"/>
              <a:t>Theta Notation (θ)</a:t>
            </a:r>
          </a:p>
        </p:txBody>
      </p:sp>
    </p:spTree>
    <p:extLst>
      <p:ext uri="{BB962C8B-B14F-4D97-AF65-F5344CB8AC3E}">
        <p14:creationId xmlns:p14="http://schemas.microsoft.com/office/powerpoint/2010/main" val="1451764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Big Oh Notation, </a:t>
            </a:r>
            <a:r>
              <a:rPr lang="el-GR" dirty="0"/>
              <a:t>Ο</a:t>
            </a:r>
          </a:p>
        </p:txBody>
      </p:sp>
      <p:sp>
        <p:nvSpPr>
          <p:cNvPr id="3" name="Content Placeholder 2"/>
          <p:cNvSpPr>
            <a:spLocks noGrp="1"/>
          </p:cNvSpPr>
          <p:nvPr>
            <p:ph idx="1"/>
          </p:nvPr>
        </p:nvSpPr>
        <p:spPr/>
        <p:txBody>
          <a:bodyPr/>
          <a:lstStyle/>
          <a:p>
            <a:r>
              <a:rPr lang="en-US" dirty="0"/>
              <a:t>The notation Ο(n) is the formal way to express the upper bound of an algorithm's running time. It measures the worst case time complexity or the longest amount of time an </a:t>
            </a:r>
            <a:r>
              <a:rPr lang="en-US" dirty="0" smtClean="0"/>
              <a:t>algorithm </a:t>
            </a:r>
            <a:r>
              <a:rPr lang="en-US" dirty="0"/>
              <a:t>can possibly take to complete</a:t>
            </a:r>
            <a:r>
              <a:rPr lang="en-US" dirty="0" smtClean="0"/>
              <a:t>.</a:t>
            </a:r>
          </a:p>
          <a:p>
            <a:r>
              <a:rPr lang="en-US" dirty="0"/>
              <a:t>This notation provides an upper bound on a function which ensures that the function never grows faster than the upper bound. So, it gives the least upper bound on a function so that the function never grows faster than this upper bound.</a:t>
            </a:r>
          </a:p>
          <a:p>
            <a:endParaRPr lang="en-US" dirty="0" smtClean="0"/>
          </a:p>
          <a:p>
            <a:endParaRPr lang="en-IN" dirty="0"/>
          </a:p>
        </p:txBody>
      </p:sp>
      <p:pic>
        <p:nvPicPr>
          <p:cNvPr id="4" name="Picture 3"/>
          <p:cNvPicPr>
            <a:picLocks noChangeAspect="1"/>
          </p:cNvPicPr>
          <p:nvPr/>
        </p:nvPicPr>
        <p:blipFill>
          <a:blip r:embed="rId2"/>
          <a:stretch>
            <a:fillRect/>
          </a:stretch>
        </p:blipFill>
        <p:spPr>
          <a:xfrm>
            <a:off x="3186794" y="4185576"/>
            <a:ext cx="2857500" cy="2085975"/>
          </a:xfrm>
          <a:prstGeom prst="rect">
            <a:avLst/>
          </a:prstGeom>
        </p:spPr>
      </p:pic>
    </p:spTree>
    <p:extLst>
      <p:ext uri="{BB962C8B-B14F-4D97-AF65-F5344CB8AC3E}">
        <p14:creationId xmlns:p14="http://schemas.microsoft.com/office/powerpoint/2010/main" val="33895056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Omega Notation, </a:t>
            </a:r>
            <a:r>
              <a:rPr lang="el-GR" dirty="0"/>
              <a:t>Ω</a:t>
            </a:r>
          </a:p>
        </p:txBody>
      </p:sp>
      <p:sp>
        <p:nvSpPr>
          <p:cNvPr id="3" name="Content Placeholder 2"/>
          <p:cNvSpPr>
            <a:spLocks noGrp="1"/>
          </p:cNvSpPr>
          <p:nvPr>
            <p:ph idx="1"/>
          </p:nvPr>
        </p:nvSpPr>
        <p:spPr/>
        <p:txBody>
          <a:bodyPr/>
          <a:lstStyle/>
          <a:p>
            <a:r>
              <a:rPr lang="en-US" dirty="0"/>
              <a:t>The notation Ω(n) is the formal way to express the lower bound of an algorithm's running time. It measures the best case time complexity or the best amount of time an algorithm can possibly take to complete</a:t>
            </a:r>
            <a:r>
              <a:rPr lang="en-US" dirty="0" smtClean="0"/>
              <a:t>.</a:t>
            </a:r>
          </a:p>
          <a:p>
            <a:r>
              <a:rPr lang="en-US" dirty="0"/>
              <a:t>Ω Notation can be useful when we have a lower bound on the time complexity of an algorithm. As discussed in the previous post, the </a:t>
            </a:r>
            <a:r>
              <a:rPr lang="en-US" u="sng" dirty="0">
                <a:hlinkClick r:id="rId2"/>
              </a:rPr>
              <a:t>best case performance of an algorithm is generally not useful</a:t>
            </a:r>
            <a:r>
              <a:rPr lang="en-US" dirty="0"/>
              <a:t>, the Omega notation is the least used notation among all three. </a:t>
            </a:r>
            <a:endParaRPr lang="en-IN" dirty="0"/>
          </a:p>
        </p:txBody>
      </p:sp>
      <p:pic>
        <p:nvPicPr>
          <p:cNvPr id="4" name="Picture 3"/>
          <p:cNvPicPr>
            <a:picLocks noChangeAspect="1"/>
          </p:cNvPicPr>
          <p:nvPr/>
        </p:nvPicPr>
        <p:blipFill>
          <a:blip r:embed="rId3"/>
          <a:stretch>
            <a:fillRect/>
          </a:stretch>
        </p:blipFill>
        <p:spPr>
          <a:xfrm>
            <a:off x="3839935" y="4100975"/>
            <a:ext cx="2857500" cy="2076450"/>
          </a:xfrm>
          <a:prstGeom prst="rect">
            <a:avLst/>
          </a:prstGeom>
        </p:spPr>
      </p:pic>
    </p:spTree>
    <p:extLst>
      <p:ext uri="{BB962C8B-B14F-4D97-AF65-F5344CB8AC3E}">
        <p14:creationId xmlns:p14="http://schemas.microsoft.com/office/powerpoint/2010/main" val="434228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22098</TotalTime>
  <Words>1724</Words>
  <Application>Microsoft Office PowerPoint</Application>
  <PresentationFormat>Widescreen</PresentationFormat>
  <Paragraphs>259</Paragraphs>
  <Slides>36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Arial</vt:lpstr>
      <vt:lpstr>Consolas</vt:lpstr>
      <vt:lpstr>droid sans mono</vt:lpstr>
      <vt:lpstr>erdana</vt:lpstr>
      <vt:lpstr>euclid_circular_a</vt:lpstr>
      <vt:lpstr>inter-bold</vt:lpstr>
      <vt:lpstr>inter-regular</vt:lpstr>
      <vt:lpstr>sofia-pro</vt:lpstr>
      <vt:lpstr>Times New Roman</vt:lpstr>
      <vt:lpstr>Trebuchet MS</vt:lpstr>
      <vt:lpstr>Wingdings 3</vt:lpstr>
      <vt:lpstr>Facet</vt:lpstr>
      <vt:lpstr>Data Structures</vt:lpstr>
      <vt:lpstr>Data Structure</vt:lpstr>
      <vt:lpstr>PowerPoint Presentation</vt:lpstr>
      <vt:lpstr>Abstract Data Type</vt:lpstr>
      <vt:lpstr>Types of ADT</vt:lpstr>
      <vt:lpstr>Asymptotic Notation</vt:lpstr>
      <vt:lpstr>Types of Asymptotic Notation</vt:lpstr>
      <vt:lpstr>Big Oh Notation, Ο</vt:lpstr>
      <vt:lpstr>Omega Notation, Ω</vt:lpstr>
      <vt:lpstr>Theta Notation (θ)</vt:lpstr>
      <vt:lpstr>Time-Space Trade-Off in Algorithms</vt:lpstr>
      <vt:lpstr>PowerPoint Presentation</vt:lpstr>
      <vt:lpstr>PowerPoint Presentation</vt:lpstr>
      <vt:lpstr>Linear Search</vt:lpstr>
      <vt:lpstr>PowerPoint Presentation</vt:lpstr>
      <vt:lpstr>PowerPoint Presentation</vt:lpstr>
      <vt:lpstr>Time complexity</vt:lpstr>
      <vt:lpstr>Binary search</vt:lpstr>
      <vt:lpstr>Recursive method</vt:lpstr>
      <vt:lpstr>PowerPoint Presentation</vt:lpstr>
      <vt:lpstr>Iterative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LENOVO</dc:creator>
  <cp:lastModifiedBy>LENOVO</cp:lastModifiedBy>
  <cp:revision>40</cp:revision>
  <dcterms:created xsi:type="dcterms:W3CDTF">2022-08-13T11:19:58Z</dcterms:created>
  <dcterms:modified xsi:type="dcterms:W3CDTF">2022-09-05T10:13:50Z</dcterms:modified>
</cp:coreProperties>
</file>