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08ED-39A5-412F-8446-EB7BEB9B2688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0DFA-737E-4B1F-A6C4-03B4F988E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160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08ED-39A5-412F-8446-EB7BEB9B2688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0DFA-737E-4B1F-A6C4-03B4F988E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13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08ED-39A5-412F-8446-EB7BEB9B2688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0DFA-737E-4B1F-A6C4-03B4F988EC95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7955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08ED-39A5-412F-8446-EB7BEB9B2688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0DFA-737E-4B1F-A6C4-03B4F988E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971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08ED-39A5-412F-8446-EB7BEB9B2688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0DFA-737E-4B1F-A6C4-03B4F988EC9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4367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08ED-39A5-412F-8446-EB7BEB9B2688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0DFA-737E-4B1F-A6C4-03B4F988E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059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08ED-39A5-412F-8446-EB7BEB9B2688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0DFA-737E-4B1F-A6C4-03B4F988E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982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08ED-39A5-412F-8446-EB7BEB9B2688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0DFA-737E-4B1F-A6C4-03B4F988E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47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08ED-39A5-412F-8446-EB7BEB9B2688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0DFA-737E-4B1F-A6C4-03B4F988E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18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08ED-39A5-412F-8446-EB7BEB9B2688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0DFA-737E-4B1F-A6C4-03B4F988E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361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08ED-39A5-412F-8446-EB7BEB9B2688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0DFA-737E-4B1F-A6C4-03B4F988E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82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08ED-39A5-412F-8446-EB7BEB9B2688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0DFA-737E-4B1F-A6C4-03B4F988E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981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08ED-39A5-412F-8446-EB7BEB9B2688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0DFA-737E-4B1F-A6C4-03B4F988E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670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08ED-39A5-412F-8446-EB7BEB9B2688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0DFA-737E-4B1F-A6C4-03B4F988E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89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08ED-39A5-412F-8446-EB7BEB9B2688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0DFA-737E-4B1F-A6C4-03B4F988E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86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08ED-39A5-412F-8446-EB7BEB9B2688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0DFA-737E-4B1F-A6C4-03B4F988E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840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E08ED-39A5-412F-8446-EB7BEB9B2688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B950DFA-737E-4B1F-A6C4-03B4F988E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34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7470" y="1228876"/>
            <a:ext cx="8825658" cy="2677648"/>
          </a:xfrm>
        </p:spPr>
        <p:txBody>
          <a:bodyPr/>
          <a:lstStyle/>
          <a:p>
            <a:r>
              <a:rPr lang="en-IN" dirty="0" smtClean="0"/>
              <a:t>SQL-Structured Query Language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479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SQL Commands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1058" y="2686684"/>
            <a:ext cx="5058941" cy="34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129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DDL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1. </a:t>
            </a:r>
            <a:r>
              <a:rPr lang="en-US" sz="1400" dirty="0">
                <a:solidFill>
                  <a:schemeClr val="accent5"/>
                </a:solidFill>
              </a:rPr>
              <a:t>Data Definition Language 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 DDL </a:t>
            </a:r>
            <a:r>
              <a:rPr lang="en-US" sz="1400" dirty="0"/>
              <a:t>changes the structure of the table like creating a table, deleting a table, altering a table, etc.</a:t>
            </a:r>
          </a:p>
          <a:p>
            <a:r>
              <a:rPr lang="en-US" sz="1400" dirty="0"/>
              <a:t>All the command of DDL are auto-committed that means it permanently save all the changes in the database.</a:t>
            </a:r>
          </a:p>
          <a:p>
            <a:r>
              <a:rPr lang="en-US" sz="1400" dirty="0"/>
              <a:t>Here are some commands that come under DDL:</a:t>
            </a:r>
          </a:p>
          <a:p>
            <a:r>
              <a:rPr lang="en-US" sz="1400" dirty="0"/>
              <a:t>CREATE</a:t>
            </a:r>
          </a:p>
          <a:p>
            <a:r>
              <a:rPr lang="en-US" sz="1400" dirty="0"/>
              <a:t>ALTER</a:t>
            </a:r>
          </a:p>
          <a:p>
            <a:r>
              <a:rPr lang="en-US" sz="1400" dirty="0"/>
              <a:t>DROP</a:t>
            </a:r>
          </a:p>
          <a:p>
            <a:r>
              <a:rPr lang="en-US" sz="1400" dirty="0"/>
              <a:t>TRUNCATE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080964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420" y="618309"/>
            <a:ext cx="8596668" cy="62396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/>
              <a:t>a. CREATE</a:t>
            </a:r>
            <a:r>
              <a:rPr lang="en-US" sz="1400" dirty="0"/>
              <a:t> It is used to create a new table in the database.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Syntax</a:t>
            </a:r>
            <a:r>
              <a:rPr lang="en-US" sz="1400" b="1" dirty="0" smtClean="0"/>
              <a:t> : </a:t>
            </a:r>
            <a:r>
              <a:rPr lang="en-US" sz="1400" dirty="0" smtClean="0"/>
              <a:t>CREATE</a:t>
            </a:r>
            <a:r>
              <a:rPr lang="en-US" sz="1400" dirty="0"/>
              <a:t> TABLE TABLE_NAME (COLUMN_NAME DATATYPES</a:t>
            </a:r>
            <a:r>
              <a:rPr lang="en-US" sz="1400" dirty="0" smtClean="0"/>
              <a:t>[,....]);</a:t>
            </a:r>
          </a:p>
          <a:p>
            <a:pPr marL="0" indent="0">
              <a:buNone/>
            </a:pPr>
            <a:r>
              <a:rPr lang="en-IN" sz="1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Example</a:t>
            </a:r>
            <a:r>
              <a:rPr lang="en-IN" sz="1400" b="1" dirty="0" smtClean="0"/>
              <a:t>:</a:t>
            </a:r>
            <a:r>
              <a:rPr lang="en-US" sz="1400" dirty="0"/>
              <a:t>CREATE TABLE EMPLOYEE(Name VARCHAR2(20), Email VARCHAR2(100), DOB DATE);  </a:t>
            </a:r>
          </a:p>
          <a:p>
            <a:pPr marL="0" indent="0">
              <a:buNone/>
            </a:pPr>
            <a:r>
              <a:rPr lang="en-US" sz="1400" b="1" dirty="0"/>
              <a:t>b. DROP:</a:t>
            </a:r>
            <a:r>
              <a:rPr lang="en-US" sz="1400" dirty="0"/>
              <a:t> It is used to delete both the structure and record stored in the table.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Syntax</a:t>
            </a:r>
            <a:r>
              <a:rPr lang="en-US" sz="1400" b="1" dirty="0" smtClean="0"/>
              <a:t>:</a:t>
            </a:r>
            <a:r>
              <a:rPr lang="en-IN" sz="1400" dirty="0"/>
              <a:t>DROP TABLE </a:t>
            </a:r>
            <a:r>
              <a:rPr lang="en-IN" sz="1400" dirty="0" smtClean="0"/>
              <a:t>table_name;</a:t>
            </a:r>
          </a:p>
          <a:p>
            <a:pPr marL="0" indent="0">
              <a:buNone/>
            </a:pPr>
            <a:r>
              <a:rPr lang="en-IN" sz="1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Example</a:t>
            </a:r>
            <a:r>
              <a:rPr lang="en-IN" sz="1400" b="1" dirty="0" smtClean="0"/>
              <a:t> : </a:t>
            </a:r>
            <a:r>
              <a:rPr lang="en-IN" sz="1400" dirty="0" smtClean="0"/>
              <a:t>DROP</a:t>
            </a:r>
            <a:r>
              <a:rPr lang="en-IN" sz="1400" dirty="0"/>
              <a:t> TABLE EMPLOYEE</a:t>
            </a:r>
            <a:r>
              <a:rPr lang="en-IN" sz="1400" dirty="0" smtClean="0"/>
              <a:t>;</a:t>
            </a:r>
          </a:p>
          <a:p>
            <a:pPr marL="0" indent="0">
              <a:buNone/>
            </a:pPr>
            <a:r>
              <a:rPr lang="en-US" sz="1400" b="1" dirty="0"/>
              <a:t>c. ALTER:</a:t>
            </a:r>
            <a:r>
              <a:rPr lang="en-US" sz="1400" dirty="0"/>
              <a:t> It is used to alter the structure of the database. This change could be either to modify the characteristics of an existing attribute or probably to add a new attribute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r>
              <a:rPr lang="en-US" sz="1400" dirty="0"/>
              <a:t>To add a new column in the </a:t>
            </a:r>
            <a:r>
              <a:rPr lang="en-US" sz="1400" dirty="0" smtClean="0"/>
              <a:t>table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Syntax</a:t>
            </a:r>
            <a:r>
              <a:rPr lang="en-US" sz="1400" b="1" dirty="0" smtClean="0"/>
              <a:t>:</a:t>
            </a:r>
            <a:r>
              <a:rPr lang="en-US" sz="1400" dirty="0"/>
              <a:t> ALTER TABLE table_name ADD column_name COLUMN-definition</a:t>
            </a:r>
            <a:r>
              <a:rPr lang="en-US" sz="1400" dirty="0" smtClean="0"/>
              <a:t>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Example</a:t>
            </a:r>
            <a:r>
              <a:rPr lang="en-US" sz="1400" dirty="0" smtClean="0"/>
              <a:t>:ALTER</a:t>
            </a:r>
            <a:r>
              <a:rPr lang="en-US" sz="1400" dirty="0"/>
              <a:t> TABLE STU_DETAILS ADD(ADDRESS VARCHAR2(20));  </a:t>
            </a:r>
          </a:p>
          <a:p>
            <a:pPr marL="0" indent="0">
              <a:buNone/>
            </a:pPr>
            <a:r>
              <a:rPr lang="en-US" sz="1400" dirty="0" smtClean="0"/>
              <a:t>To </a:t>
            </a:r>
            <a:r>
              <a:rPr lang="en-US" sz="1400" dirty="0"/>
              <a:t>add a new column in the </a:t>
            </a:r>
            <a:r>
              <a:rPr lang="en-US" sz="1400" dirty="0" smtClean="0"/>
              <a:t>table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Syntax</a:t>
            </a:r>
            <a:r>
              <a:rPr lang="en-US" sz="1400" b="1" dirty="0"/>
              <a:t>:</a:t>
            </a:r>
            <a:r>
              <a:rPr lang="en-US" sz="1400" dirty="0"/>
              <a:t> </a:t>
            </a:r>
            <a:r>
              <a:rPr lang="en-IN" sz="1400" dirty="0" smtClean="0"/>
              <a:t>ALTER</a:t>
            </a:r>
            <a:r>
              <a:rPr lang="en-IN" sz="1400" dirty="0"/>
              <a:t> TABLE table_name MODIFY(</a:t>
            </a:r>
            <a:r>
              <a:rPr lang="en-IN" sz="1400" dirty="0" err="1"/>
              <a:t>column_definitions</a:t>
            </a:r>
            <a:r>
              <a:rPr lang="en-IN" sz="1400" dirty="0"/>
              <a:t>....);  </a:t>
            </a:r>
            <a:endParaRPr lang="en-IN" sz="1400" dirty="0" smtClean="0"/>
          </a:p>
          <a:p>
            <a:pPr marL="0" indent="0">
              <a:buNone/>
            </a:pPr>
            <a:r>
              <a:rPr lang="en-IN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Example:</a:t>
            </a:r>
            <a:r>
              <a:rPr lang="en-US" sz="1400" dirty="0"/>
              <a:t> ALTER TABLE STU_DETAILS MODIFY (NAME VARCHAR2(20</a:t>
            </a:r>
            <a:r>
              <a:rPr lang="en-US" sz="1400" dirty="0" smtClean="0"/>
              <a:t>));</a:t>
            </a:r>
          </a:p>
          <a:p>
            <a:pPr marL="0" indent="0">
              <a:buNone/>
            </a:pPr>
            <a:r>
              <a:rPr lang="en-US" sz="1400" b="1" dirty="0"/>
              <a:t>d. TRUNCATE:</a:t>
            </a:r>
            <a:r>
              <a:rPr lang="en-US" sz="1400" dirty="0"/>
              <a:t> It is used to delete all the rows from the table and free the space containing the table.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Syntax</a:t>
            </a:r>
            <a:r>
              <a:rPr lang="en-US" sz="1400" b="1" dirty="0" smtClean="0"/>
              <a:t>:</a:t>
            </a:r>
            <a:r>
              <a:rPr lang="en-IN" sz="1400" dirty="0"/>
              <a:t> TRUNCATE TABLE table_name;  </a:t>
            </a:r>
          </a:p>
          <a:p>
            <a:pPr marL="0" indent="0">
              <a:buNone/>
            </a:pPr>
            <a:r>
              <a:rPr lang="en-IN" sz="1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Example</a:t>
            </a:r>
            <a:r>
              <a:rPr lang="en-IN" sz="1400" b="1" dirty="0" smtClean="0"/>
              <a:t>:</a:t>
            </a:r>
            <a:r>
              <a:rPr lang="en-IN" sz="1400" dirty="0"/>
              <a:t> TRUNCATE TABLE EMPLOYEE;</a:t>
            </a:r>
            <a:endParaRPr lang="en-US" sz="1400" dirty="0"/>
          </a:p>
          <a:p>
            <a:pPr marL="0" indent="0">
              <a:buNone/>
            </a:pPr>
            <a:endParaRPr lang="en-IN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   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39533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0559" y="-78419"/>
            <a:ext cx="8908869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610B4B"/>
              </a:solidFill>
              <a:latin typeface="erdan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610B4B"/>
              </a:solidFill>
              <a:latin typeface="erdan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610B4B"/>
              </a:solidFill>
              <a:latin typeface="erdan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610B4B"/>
                </a:solidFill>
                <a:latin typeface="erdana"/>
              </a:rPr>
              <a:t>DML</a:t>
            </a:r>
            <a:endParaRPr lang="en-US" altLang="en-US" sz="3600" dirty="0">
              <a:solidFill>
                <a:srgbClr val="610B4B"/>
              </a:solidFill>
              <a:latin typeface="erdan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610B4B"/>
              </a:solidFill>
              <a:latin typeface="erdan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5"/>
                </a:solidFill>
                <a:latin typeface="erdana"/>
              </a:rPr>
              <a:t>Data Manipulation Language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>
                <a:solidFill>
                  <a:srgbClr val="000000"/>
                </a:solidFill>
                <a:latin typeface="inter-regular"/>
              </a:rPr>
              <a:t>DML commands are used to modify the database. It is responsible for all form of changes in the database.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>
                <a:solidFill>
                  <a:srgbClr val="000000"/>
                </a:solidFill>
                <a:latin typeface="inter-regular"/>
              </a:rPr>
              <a:t>The command of DML is not auto-committed that means it can't permanently save all the changes in the database. They can be rollback.</a:t>
            </a:r>
            <a:endParaRPr lang="en-US" altLang="en-US" sz="1400" dirty="0">
              <a:solidFill>
                <a:srgbClr val="333333"/>
              </a:solidFill>
              <a:latin typeface="inter-regula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33333"/>
                </a:solidFill>
                <a:latin typeface="inter-regular"/>
              </a:rPr>
              <a:t>Here are some commands that come under DML:</a:t>
            </a:r>
            <a:endParaRPr lang="en-US" altLang="en-US" sz="1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>
                <a:solidFill>
                  <a:srgbClr val="000000"/>
                </a:solidFill>
                <a:latin typeface="inter-regular"/>
              </a:rPr>
              <a:t>INSERT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>
                <a:solidFill>
                  <a:srgbClr val="000000"/>
                </a:solidFill>
                <a:latin typeface="inter-regular"/>
              </a:rPr>
              <a:t>UPDATE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>
                <a:solidFill>
                  <a:srgbClr val="000000"/>
                </a:solidFill>
                <a:latin typeface="inter-regular"/>
              </a:rPr>
              <a:t>DELETE</a:t>
            </a:r>
          </a:p>
          <a:p>
            <a:pPr lvl="0"/>
            <a:endParaRPr lang="en-US" sz="1400" b="1" dirty="0" smtClean="0"/>
          </a:p>
          <a:p>
            <a:pPr lvl="0"/>
            <a:r>
              <a:rPr lang="en-US" sz="1400" b="1" dirty="0" smtClean="0"/>
              <a:t>a</a:t>
            </a:r>
            <a:r>
              <a:rPr lang="en-US" sz="1400" b="1" dirty="0"/>
              <a:t>. INSERT:</a:t>
            </a:r>
            <a:r>
              <a:rPr lang="en-US" sz="1400" dirty="0"/>
              <a:t> The INSERT statement is a SQL query. It is used to insert data into the row of a table.</a:t>
            </a:r>
            <a:endParaRPr lang="en-US" altLang="en-US" sz="1400" dirty="0">
              <a:solidFill>
                <a:srgbClr val="333333"/>
              </a:solidFill>
              <a:latin typeface="inter-regular"/>
            </a:endParaRPr>
          </a:p>
          <a:p>
            <a:r>
              <a:rPr lang="en-IN" sz="1400" b="1" dirty="0">
                <a:solidFill>
                  <a:srgbClr val="FF0000"/>
                </a:solidFill>
              </a:rPr>
              <a:t>Syntax</a:t>
            </a:r>
            <a:r>
              <a:rPr lang="en-IN" sz="1400" b="1" dirty="0"/>
              <a:t>: </a:t>
            </a:r>
            <a:r>
              <a:rPr lang="en-US" sz="1400" dirty="0"/>
              <a:t>INSERT INTO TABLE_NAME VALUES (value1, value2, value3, .... valueN); </a:t>
            </a:r>
          </a:p>
          <a:p>
            <a:r>
              <a:rPr lang="en-IN" sz="1400" b="1" dirty="0">
                <a:solidFill>
                  <a:srgbClr val="92D050"/>
                </a:solidFill>
              </a:rPr>
              <a:t>Example</a:t>
            </a:r>
            <a:r>
              <a:rPr lang="en-IN" sz="1400" b="1" dirty="0"/>
              <a:t>:</a:t>
            </a:r>
            <a:r>
              <a:rPr lang="en-US" sz="1400" dirty="0"/>
              <a:t> INSERT INTO Student (Author, Subject) VALUES ("Sonoo", "DBMS");    </a:t>
            </a:r>
          </a:p>
          <a:p>
            <a:r>
              <a:rPr lang="en-US" sz="1400" b="1" dirty="0"/>
              <a:t>b. UPDATE:</a:t>
            </a:r>
            <a:r>
              <a:rPr lang="en-US" sz="1400" dirty="0"/>
              <a:t> This command is used to update or modify the value of a column in the table.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Syntax: </a:t>
            </a:r>
            <a:r>
              <a:rPr lang="en-US" sz="1400" dirty="0" smtClean="0"/>
              <a:t>UPDATE</a:t>
            </a:r>
            <a:r>
              <a:rPr lang="en-US" sz="1400" dirty="0"/>
              <a:t> table_name SET [column_name1= value1,...column_nameN = valueN] [WHERE </a:t>
            </a:r>
            <a:r>
              <a:rPr lang="en-US" sz="1400" dirty="0" smtClean="0"/>
              <a:t>CONDITION]</a:t>
            </a:r>
          </a:p>
          <a:p>
            <a:r>
              <a:rPr lang="en-IN" sz="1400" b="1" dirty="0" smtClean="0">
                <a:solidFill>
                  <a:srgbClr val="92D050"/>
                </a:solidFill>
              </a:rPr>
              <a:t>Example</a:t>
            </a:r>
            <a:r>
              <a:rPr lang="en-IN" sz="1400" b="1" dirty="0"/>
              <a:t>:</a:t>
            </a:r>
            <a:r>
              <a:rPr lang="en-US" sz="1400" dirty="0"/>
              <a:t> UPDATE students SET User_Name = 'Sonoo' WHERE Student_Id = '3' </a:t>
            </a:r>
          </a:p>
          <a:p>
            <a:r>
              <a:rPr lang="en-US" sz="1400" b="1" dirty="0"/>
              <a:t>c. DELETE:</a:t>
            </a:r>
            <a:r>
              <a:rPr lang="en-US" sz="1400" dirty="0"/>
              <a:t> It is used to remove one or more row from a table.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Syntax</a:t>
            </a:r>
            <a:r>
              <a:rPr lang="en-US" sz="1400" b="1" dirty="0"/>
              <a:t>:</a:t>
            </a:r>
            <a:r>
              <a:rPr lang="en-US" sz="1400" dirty="0"/>
              <a:t> DELETE FROM table_name [WHERE condition]; </a:t>
            </a:r>
          </a:p>
          <a:p>
            <a:r>
              <a:rPr lang="en-IN" sz="1400" b="1" dirty="0">
                <a:solidFill>
                  <a:srgbClr val="92D050"/>
                </a:solidFill>
              </a:rPr>
              <a:t>Example</a:t>
            </a:r>
            <a:r>
              <a:rPr lang="en-IN" sz="1400" b="1" dirty="0"/>
              <a:t>:</a:t>
            </a:r>
            <a:r>
              <a:rPr lang="en-US" sz="1400" dirty="0"/>
              <a:t> DELETE FROM Student  WHERE Author="Sonoo";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pPr lvl="0"/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259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2515" y="394692"/>
            <a:ext cx="888274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0" i="0" dirty="0" smtClean="0">
                <a:solidFill>
                  <a:srgbClr val="610B4B"/>
                </a:solidFill>
                <a:effectLst/>
                <a:latin typeface="erdana"/>
              </a:rPr>
              <a:t>3</a:t>
            </a:r>
            <a:r>
              <a:rPr lang="en-US" b="0" i="0" dirty="0" smtClean="0">
                <a:solidFill>
                  <a:schemeClr val="accent5"/>
                </a:solidFill>
                <a:effectLst/>
                <a:latin typeface="erdana"/>
              </a:rPr>
              <a:t>. Data Control Language</a:t>
            </a:r>
          </a:p>
          <a:p>
            <a:pPr algn="just"/>
            <a:r>
              <a:rPr lang="en-US" b="0" i="0" dirty="0" smtClean="0">
                <a:solidFill>
                  <a:srgbClr val="333333"/>
                </a:solidFill>
                <a:effectLst/>
                <a:latin typeface="inter-regular"/>
              </a:rPr>
              <a:t>DCL commands are used to grant and take back authority from any database user.</a:t>
            </a:r>
          </a:p>
          <a:p>
            <a:pPr algn="just"/>
            <a:r>
              <a:rPr lang="en-US" b="0" i="0" dirty="0" smtClean="0">
                <a:solidFill>
                  <a:srgbClr val="333333"/>
                </a:solidFill>
                <a:effectLst/>
                <a:latin typeface="inter-regular"/>
              </a:rPr>
              <a:t>Here are some commands that come under DCL: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Grant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Revoke</a:t>
            </a:r>
          </a:p>
          <a:p>
            <a:r>
              <a:rPr lang="en-US" b="1" dirty="0"/>
              <a:t>a. Grant:</a:t>
            </a:r>
            <a:r>
              <a:rPr lang="en-US" dirty="0"/>
              <a:t> It is used to give user access privileges to a database.</a:t>
            </a:r>
          </a:p>
          <a:p>
            <a:r>
              <a:rPr lang="en-US" b="1" dirty="0" smtClean="0">
                <a:solidFill>
                  <a:srgbClr val="92D050"/>
                </a:solidFill>
              </a:rPr>
              <a:t>Example</a:t>
            </a:r>
            <a:r>
              <a:rPr lang="en-US" b="1" dirty="0" smtClean="0"/>
              <a:t>: </a:t>
            </a:r>
            <a:r>
              <a:rPr lang="en-US" dirty="0" smtClean="0"/>
              <a:t>GRANT</a:t>
            </a:r>
            <a:r>
              <a:rPr lang="en-US" dirty="0"/>
              <a:t> SELECT, UPDATE ON MY_TABLE TO SOME_USER, ANOTHER_USER;  </a:t>
            </a:r>
          </a:p>
          <a:p>
            <a:r>
              <a:rPr lang="en-US" b="1" dirty="0"/>
              <a:t>b. Revoke:</a:t>
            </a:r>
            <a:r>
              <a:rPr lang="en-US" dirty="0"/>
              <a:t> It is used to take back permissions from the user.</a:t>
            </a:r>
          </a:p>
          <a:p>
            <a:r>
              <a:rPr lang="en-US" b="1" dirty="0" smtClean="0">
                <a:solidFill>
                  <a:srgbClr val="92D050"/>
                </a:solidFill>
              </a:rPr>
              <a:t>Example</a:t>
            </a:r>
            <a:r>
              <a:rPr lang="en-US" b="1" dirty="0" smtClean="0"/>
              <a:t>: </a:t>
            </a:r>
            <a:r>
              <a:rPr lang="en-US" dirty="0"/>
              <a:t>REVOKE SELECT, UPDATE ON MY_TABLE FROM USER1, USER2;  </a:t>
            </a:r>
          </a:p>
          <a:p>
            <a:endParaRPr lang="en-US" dirty="0" smtClean="0"/>
          </a:p>
          <a:p>
            <a:r>
              <a:rPr lang="en-US" dirty="0" smtClean="0"/>
              <a:t>4</a:t>
            </a:r>
            <a:r>
              <a:rPr lang="en-US" dirty="0">
                <a:solidFill>
                  <a:schemeClr val="accent5"/>
                </a:solidFill>
              </a:rPr>
              <a:t>. Transaction Control Language</a:t>
            </a:r>
          </a:p>
          <a:p>
            <a:r>
              <a:rPr lang="en-US" dirty="0"/>
              <a:t>TCL commands can only use with DML commands like INSERT, DELETE and UPDATE only.</a:t>
            </a:r>
          </a:p>
          <a:p>
            <a:r>
              <a:rPr lang="en-US" dirty="0"/>
              <a:t>These operations are automatically committed in the database that's why they cannot be used while creating tables or dropping them.</a:t>
            </a:r>
          </a:p>
          <a:p>
            <a:r>
              <a:rPr lang="en-US" dirty="0"/>
              <a:t>Here are some commands that come under TCL: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ROLLBACK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SAVEPOINT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  <a:p>
            <a:pPr algn="just"/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945259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9634" y="415723"/>
            <a:ext cx="9170126" cy="59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b="1" i="0" dirty="0" smtClean="0">
                <a:solidFill>
                  <a:srgbClr val="333333"/>
                </a:solidFill>
                <a:effectLst/>
                <a:latin typeface="inter-bold"/>
              </a:rPr>
              <a:t>a. Commit:</a:t>
            </a:r>
            <a:r>
              <a:rPr lang="en-US" sz="1400" b="0" i="0" dirty="0" smtClean="0">
                <a:solidFill>
                  <a:srgbClr val="333333"/>
                </a:solidFill>
                <a:effectLst/>
                <a:latin typeface="inter-regular"/>
              </a:rPr>
              <a:t> Commit command is used to save all the transactions to the database.</a:t>
            </a:r>
          </a:p>
          <a:p>
            <a:pPr algn="just"/>
            <a:r>
              <a:rPr lang="en-US" sz="1400" b="1" i="0" dirty="0" smtClean="0">
                <a:solidFill>
                  <a:srgbClr val="FF0000"/>
                </a:solidFill>
                <a:effectLst/>
                <a:latin typeface="inter-bold"/>
              </a:rPr>
              <a:t>Syntax</a:t>
            </a:r>
            <a:r>
              <a:rPr lang="en-US" sz="1400" b="1" i="0" dirty="0" smtClean="0">
                <a:solidFill>
                  <a:srgbClr val="333333"/>
                </a:solidFill>
                <a:effectLst/>
                <a:latin typeface="inter-bold"/>
              </a:rPr>
              <a:t>:</a:t>
            </a:r>
            <a:r>
              <a:rPr lang="en-IN" sz="1400" dirty="0"/>
              <a:t>COMMIT;  </a:t>
            </a:r>
          </a:p>
          <a:p>
            <a:r>
              <a:rPr lang="en-IN" sz="1400" b="1" dirty="0" smtClean="0">
                <a:solidFill>
                  <a:schemeClr val="accent2"/>
                </a:solidFill>
              </a:rPr>
              <a:t>Example</a:t>
            </a:r>
            <a:r>
              <a:rPr lang="en-IN" sz="1400" b="1" dirty="0" smtClean="0"/>
              <a:t>:</a:t>
            </a:r>
            <a:r>
              <a:rPr lang="en-US" sz="1400" dirty="0"/>
              <a:t>DELETE FROM CUSTOMERS </a:t>
            </a:r>
            <a:r>
              <a:rPr lang="en-US" sz="1400" dirty="0" smtClean="0"/>
              <a:t>WHERE</a:t>
            </a:r>
            <a:r>
              <a:rPr lang="en-US" sz="1400" dirty="0"/>
              <a:t> AGE = 25;  </a:t>
            </a:r>
          </a:p>
          <a:p>
            <a:r>
              <a:rPr lang="en-US" sz="1400" dirty="0"/>
              <a:t>COMMIT; </a:t>
            </a:r>
            <a:endParaRPr lang="en-US" sz="1400" dirty="0" smtClean="0"/>
          </a:p>
          <a:p>
            <a:r>
              <a:rPr lang="en-US" sz="1400" b="1" dirty="0"/>
              <a:t>b. Rollback:</a:t>
            </a:r>
            <a:r>
              <a:rPr lang="en-US" sz="1400" dirty="0"/>
              <a:t> Rollback command is used to undo transactions that have not already been saved to the database.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Syntax</a:t>
            </a:r>
            <a:r>
              <a:rPr lang="en-US" sz="1400" b="1" dirty="0" smtClean="0"/>
              <a:t>:</a:t>
            </a:r>
            <a:r>
              <a:rPr lang="en-IN" sz="1400" dirty="0"/>
              <a:t>ROLLBACK</a:t>
            </a:r>
            <a:r>
              <a:rPr lang="en-IN" sz="1400" dirty="0" smtClean="0"/>
              <a:t>;</a:t>
            </a:r>
          </a:p>
          <a:p>
            <a:r>
              <a:rPr lang="en-IN" sz="1400" b="1" dirty="0" smtClean="0">
                <a:solidFill>
                  <a:schemeClr val="accent2"/>
                </a:solidFill>
              </a:rPr>
              <a:t>Example</a:t>
            </a:r>
            <a:r>
              <a:rPr lang="en-IN" sz="1400" b="1" dirty="0" smtClean="0"/>
              <a:t>:</a:t>
            </a:r>
            <a:r>
              <a:rPr lang="en-US" sz="1400" dirty="0"/>
              <a:t>DELETE FROM CUSTOMERS </a:t>
            </a:r>
            <a:r>
              <a:rPr lang="en-US" sz="1400" dirty="0" smtClean="0"/>
              <a:t>WHERE</a:t>
            </a:r>
            <a:r>
              <a:rPr lang="en-US" sz="1400" dirty="0"/>
              <a:t> AGE = 25;  </a:t>
            </a:r>
          </a:p>
          <a:p>
            <a:r>
              <a:rPr lang="en-US" sz="1400" dirty="0"/>
              <a:t>ROLLBACK; </a:t>
            </a:r>
            <a:endParaRPr lang="en-US" sz="1400" dirty="0" smtClean="0"/>
          </a:p>
          <a:p>
            <a:r>
              <a:rPr lang="en-US" sz="1400" b="1" dirty="0"/>
              <a:t>c. SAVEPOINT:</a:t>
            </a:r>
            <a:r>
              <a:rPr lang="en-US" sz="1400" dirty="0"/>
              <a:t> It is used to roll the transaction back to a certain point without rolling back the entire transaction.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Syntax</a:t>
            </a:r>
            <a:r>
              <a:rPr lang="en-US" sz="1400" b="1" dirty="0" smtClean="0"/>
              <a:t>:</a:t>
            </a:r>
            <a:r>
              <a:rPr lang="en-IN" sz="1400" dirty="0"/>
              <a:t>SAVEPOINT SAVEPOINT_NAME; </a:t>
            </a:r>
            <a:endParaRPr lang="en-IN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5</a:t>
            </a:r>
            <a:r>
              <a:rPr lang="en-US" sz="1400" dirty="0"/>
              <a:t>. </a:t>
            </a:r>
            <a:r>
              <a:rPr lang="en-US" dirty="0">
                <a:solidFill>
                  <a:schemeClr val="accent5"/>
                </a:solidFill>
              </a:rPr>
              <a:t>Data Query Language</a:t>
            </a:r>
          </a:p>
          <a:p>
            <a:r>
              <a:rPr lang="en-US" sz="1400" dirty="0"/>
              <a:t>DQL is used to fetch the data from the database.</a:t>
            </a:r>
          </a:p>
          <a:p>
            <a:r>
              <a:rPr lang="en-US" sz="1400" dirty="0"/>
              <a:t>It uses only one command:</a:t>
            </a:r>
          </a:p>
          <a:p>
            <a:r>
              <a:rPr lang="en-US" sz="1400" dirty="0"/>
              <a:t>SELECT</a:t>
            </a:r>
          </a:p>
          <a:p>
            <a:r>
              <a:rPr lang="en-US" sz="1400" b="1" dirty="0"/>
              <a:t>a. SELECT:</a:t>
            </a:r>
            <a:r>
              <a:rPr lang="en-US" sz="1400" dirty="0"/>
              <a:t> This is the same as the projection operation of relational algebra. It is used to select the attribute based on the condition described by WHERE clause.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Syntax</a:t>
            </a:r>
            <a:r>
              <a:rPr lang="en-US" sz="1400" b="1" dirty="0" smtClean="0"/>
              <a:t>: </a:t>
            </a:r>
            <a:r>
              <a:rPr lang="en-US" sz="1400" dirty="0" smtClean="0"/>
              <a:t>SELECT</a:t>
            </a:r>
            <a:r>
              <a:rPr lang="en-US" sz="1400" dirty="0"/>
              <a:t> expressions </a:t>
            </a:r>
            <a:r>
              <a:rPr lang="en-US" sz="1400" dirty="0" smtClean="0"/>
              <a:t>FROM</a:t>
            </a:r>
            <a:r>
              <a:rPr lang="en-US" sz="1400" dirty="0"/>
              <a:t> TABLES </a:t>
            </a:r>
            <a:r>
              <a:rPr lang="en-US" sz="1400" dirty="0" smtClean="0"/>
              <a:t>WHERE</a:t>
            </a:r>
            <a:r>
              <a:rPr lang="en-US" sz="1400" dirty="0"/>
              <a:t> conditions</a:t>
            </a:r>
            <a:r>
              <a:rPr lang="en-US" sz="1400" dirty="0" smtClean="0"/>
              <a:t>;</a:t>
            </a:r>
          </a:p>
          <a:p>
            <a:r>
              <a:rPr lang="en-IN" sz="1400" b="1" dirty="0" smtClean="0">
                <a:solidFill>
                  <a:schemeClr val="accent2"/>
                </a:solidFill>
              </a:rPr>
              <a:t>Example</a:t>
            </a:r>
            <a:r>
              <a:rPr lang="en-IN" sz="1400" b="1" dirty="0" smtClean="0"/>
              <a:t>:</a:t>
            </a:r>
            <a:r>
              <a:rPr lang="en-US" sz="1400" dirty="0"/>
              <a:t>SELECT emp_name </a:t>
            </a:r>
            <a:r>
              <a:rPr lang="en-US" sz="1400" dirty="0" smtClean="0"/>
              <a:t>FROM</a:t>
            </a:r>
            <a:r>
              <a:rPr lang="en-US" sz="1400" dirty="0"/>
              <a:t> employee </a:t>
            </a:r>
            <a:r>
              <a:rPr lang="en-US" sz="1400" dirty="0" smtClean="0"/>
              <a:t>WHERE</a:t>
            </a:r>
            <a:r>
              <a:rPr lang="en-US" sz="1400" dirty="0"/>
              <a:t> age &gt; 20;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 </a:t>
            </a:r>
          </a:p>
          <a:p>
            <a:endParaRPr lang="en-US" sz="1400" dirty="0"/>
          </a:p>
          <a:p>
            <a:r>
              <a:rPr lang="en-US" sz="1400" dirty="0"/>
              <a:t> </a:t>
            </a:r>
          </a:p>
          <a:p>
            <a:pPr algn="just"/>
            <a:endParaRPr lang="en-US" sz="1400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6820210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2692</TotalTime>
  <Words>174</Words>
  <Application>Microsoft Office PowerPoint</Application>
  <PresentationFormat>Widescreen</PresentationFormat>
  <Paragraphs>99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erdana</vt:lpstr>
      <vt:lpstr>inter-bold</vt:lpstr>
      <vt:lpstr>inter-regular</vt:lpstr>
      <vt:lpstr>Trebuchet MS</vt:lpstr>
      <vt:lpstr>Wingdings 3</vt:lpstr>
      <vt:lpstr>Facet</vt:lpstr>
      <vt:lpstr>SQL-Structured Query Language</vt:lpstr>
      <vt:lpstr>SQL Commands</vt:lpstr>
      <vt:lpstr>DDL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SQL-Structured Query Language</dc:title>
  <dc:creator>LENOVO</dc:creator>
  <cp:lastModifiedBy>LENOVO</cp:lastModifiedBy>
  <cp:revision>17</cp:revision>
  <dcterms:created xsi:type="dcterms:W3CDTF">2022-09-13T08:26:42Z</dcterms:created>
  <dcterms:modified xsi:type="dcterms:W3CDTF">2022-09-15T05:18:44Z</dcterms:modified>
</cp:coreProperties>
</file>