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c/c_arrays.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cpp-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Structures &amp;Pointers</a:t>
            </a:r>
            <a:endParaRPr lang="en-IN" dirty="0"/>
          </a:p>
        </p:txBody>
      </p:sp>
    </p:spTree>
    <p:extLst>
      <p:ext uri="{BB962C8B-B14F-4D97-AF65-F5344CB8AC3E}">
        <p14:creationId xmlns:p14="http://schemas.microsoft.com/office/powerpoint/2010/main" val="1107564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8" y="213577"/>
            <a:ext cx="10131425" cy="848869"/>
          </a:xfrm>
        </p:spPr>
        <p:txBody>
          <a:bodyPr/>
          <a:lstStyle/>
          <a:p>
            <a:r>
              <a:rPr lang="en-IN" dirty="0"/>
              <a:t>Pointer Example</a:t>
            </a:r>
          </a:p>
        </p:txBody>
      </p:sp>
      <p:pic>
        <p:nvPicPr>
          <p:cNvPr id="4" name="Content Placeholder 3"/>
          <p:cNvPicPr>
            <a:picLocks noGrp="1" noChangeAspect="1"/>
          </p:cNvPicPr>
          <p:nvPr>
            <p:ph idx="1"/>
          </p:nvPr>
        </p:nvPicPr>
        <p:blipFill>
          <a:blip r:embed="rId2"/>
          <a:stretch>
            <a:fillRect/>
          </a:stretch>
        </p:blipFill>
        <p:spPr>
          <a:xfrm>
            <a:off x="598896" y="1062446"/>
            <a:ext cx="3286125" cy="1637211"/>
          </a:xfrm>
          <a:prstGeom prst="rect">
            <a:avLst/>
          </a:prstGeom>
        </p:spPr>
      </p:pic>
      <p:sp>
        <p:nvSpPr>
          <p:cNvPr id="5" name="Rectangle 4"/>
          <p:cNvSpPr/>
          <p:nvPr/>
        </p:nvSpPr>
        <p:spPr>
          <a:xfrm>
            <a:off x="512990" y="2902195"/>
            <a:ext cx="10077813" cy="646331"/>
          </a:xfrm>
          <a:prstGeom prst="rect">
            <a:avLst/>
          </a:prstGeom>
        </p:spPr>
        <p:txBody>
          <a:bodyPr wrap="square">
            <a:spAutoFit/>
          </a:bodyPr>
          <a:lstStyle/>
          <a:p>
            <a:r>
              <a:rPr lang="en-US" dirty="0">
                <a:latin typeface="inter-regular"/>
              </a:rPr>
              <a:t>As you can see in the above figure, pointer variable stores the address of number variable, i.e., fff4. The value of number variable is 50. But the address of pointer variable p is aaa3.</a:t>
            </a:r>
            <a:endParaRPr lang="en-IN" dirty="0"/>
          </a:p>
        </p:txBody>
      </p:sp>
      <p:sp>
        <p:nvSpPr>
          <p:cNvPr id="6" name="Rectangle 5"/>
          <p:cNvSpPr/>
          <p:nvPr/>
        </p:nvSpPr>
        <p:spPr>
          <a:xfrm>
            <a:off x="459378" y="3607156"/>
            <a:ext cx="11062062" cy="3139321"/>
          </a:xfrm>
          <a:prstGeom prst="rect">
            <a:avLst/>
          </a:prstGeom>
        </p:spPr>
        <p:txBody>
          <a:bodyPr wrap="square">
            <a:spAutoFit/>
          </a:bodyPr>
          <a:lstStyle/>
          <a:p>
            <a:pPr algn="just"/>
            <a:r>
              <a:rPr lang="en-US" dirty="0">
                <a:latin typeface="inter-regular"/>
              </a:rPr>
              <a:t>#include&lt;</a:t>
            </a:r>
            <a:r>
              <a:rPr lang="en-US" dirty="0" err="1">
                <a:latin typeface="inter-regular"/>
              </a:rPr>
              <a:t>stdio.h</a:t>
            </a:r>
            <a:r>
              <a:rPr lang="en-US" dirty="0">
                <a:latin typeface="inter-regular"/>
              </a:rPr>
              <a:t>&gt;  </a:t>
            </a:r>
          </a:p>
          <a:p>
            <a:pPr algn="just"/>
            <a:r>
              <a:rPr lang="en-US" b="1" dirty="0" err="1">
                <a:latin typeface="inter-regular"/>
              </a:rPr>
              <a:t>int</a:t>
            </a:r>
            <a:r>
              <a:rPr lang="en-US" dirty="0">
                <a:latin typeface="inter-regular"/>
              </a:rPr>
              <a:t> main(){  </a:t>
            </a:r>
          </a:p>
          <a:p>
            <a:pPr algn="just"/>
            <a:r>
              <a:rPr lang="en-US" b="1" dirty="0" err="1">
                <a:latin typeface="inter-regular"/>
              </a:rPr>
              <a:t>int</a:t>
            </a:r>
            <a:r>
              <a:rPr lang="en-US" dirty="0">
                <a:latin typeface="inter-regular"/>
              </a:rPr>
              <a:t> number=50;    </a:t>
            </a:r>
          </a:p>
          <a:p>
            <a:pPr algn="just"/>
            <a:r>
              <a:rPr lang="en-US" b="1" dirty="0" err="1">
                <a:latin typeface="inter-regular"/>
              </a:rPr>
              <a:t>int</a:t>
            </a:r>
            <a:r>
              <a:rPr lang="en-US" dirty="0">
                <a:latin typeface="inter-regular"/>
              </a:rPr>
              <a:t> *p;      </a:t>
            </a:r>
          </a:p>
          <a:p>
            <a:pPr algn="just"/>
            <a:r>
              <a:rPr lang="en-US" dirty="0">
                <a:latin typeface="inter-regular"/>
              </a:rPr>
              <a:t>p=&amp;number;//stores the address of number variable    </a:t>
            </a:r>
          </a:p>
          <a:p>
            <a:pPr algn="just"/>
            <a:r>
              <a:rPr lang="en-US" dirty="0" err="1">
                <a:latin typeface="inter-regular"/>
              </a:rPr>
              <a:t>printf</a:t>
            </a:r>
            <a:r>
              <a:rPr lang="en-US" dirty="0">
                <a:latin typeface="inter-regular"/>
              </a:rPr>
              <a:t>("Address of p variable is %x \</a:t>
            </a:r>
            <a:r>
              <a:rPr lang="en-US" dirty="0" err="1">
                <a:latin typeface="inter-regular"/>
              </a:rPr>
              <a:t>n",p</a:t>
            </a:r>
            <a:r>
              <a:rPr lang="en-US" dirty="0">
                <a:latin typeface="inter-regular"/>
              </a:rPr>
              <a:t>); // p contains the address of the number therefore printing p gives the address of number.     </a:t>
            </a:r>
          </a:p>
          <a:p>
            <a:pPr algn="just"/>
            <a:r>
              <a:rPr lang="en-US" dirty="0" err="1">
                <a:latin typeface="inter-regular"/>
              </a:rPr>
              <a:t>printf</a:t>
            </a:r>
            <a:r>
              <a:rPr lang="en-US" dirty="0">
                <a:latin typeface="inter-regular"/>
              </a:rPr>
              <a:t>("Value of p variable is %d \n",*p); // As we know that * is used to dereference a pointer therefore if we print *p, we will get the value stored at the address contained by p.    </a:t>
            </a:r>
          </a:p>
          <a:p>
            <a:pPr algn="just"/>
            <a:r>
              <a:rPr lang="en-US" b="1" dirty="0">
                <a:latin typeface="inter-regular"/>
              </a:rPr>
              <a:t>return</a:t>
            </a:r>
            <a:r>
              <a:rPr lang="en-US" dirty="0">
                <a:latin typeface="inter-regular"/>
              </a:rPr>
              <a:t> 0;  </a:t>
            </a:r>
          </a:p>
          <a:p>
            <a:pPr algn="just"/>
            <a:r>
              <a:rPr lang="en-US" dirty="0">
                <a:latin typeface="inter-regular"/>
              </a:rPr>
              <a:t>}    </a:t>
            </a:r>
            <a:endParaRPr lang="en-US" b="0" i="0" dirty="0">
              <a:effectLst/>
              <a:latin typeface="inter-regular"/>
            </a:endParaRPr>
          </a:p>
        </p:txBody>
      </p:sp>
    </p:spTree>
    <p:extLst>
      <p:ext uri="{BB962C8B-B14F-4D97-AF65-F5344CB8AC3E}">
        <p14:creationId xmlns:p14="http://schemas.microsoft.com/office/powerpoint/2010/main" val="357960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05097"/>
            <a:ext cx="10131425" cy="5286103"/>
          </a:xfrm>
        </p:spPr>
        <p:txBody>
          <a:bodyPr>
            <a:normAutofit fontScale="92500" lnSpcReduction="20000"/>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sz="2200" b="1" dirty="0" smtClean="0"/>
              <a:t>Pointer </a:t>
            </a:r>
            <a:r>
              <a:rPr lang="en-IN" sz="2200" b="1" dirty="0"/>
              <a:t>to </a:t>
            </a:r>
            <a:r>
              <a:rPr lang="en-IN" sz="2200" b="1" dirty="0" smtClean="0"/>
              <a:t>array</a:t>
            </a:r>
          </a:p>
          <a:p>
            <a:pPr marL="0" indent="0">
              <a:buNone/>
            </a:pPr>
            <a:r>
              <a:rPr lang="en-US" b="1" dirty="0" err="1"/>
              <a:t>int</a:t>
            </a:r>
            <a:r>
              <a:rPr lang="en-US" dirty="0"/>
              <a:t> </a:t>
            </a:r>
            <a:r>
              <a:rPr lang="en-US" dirty="0" err="1"/>
              <a:t>arr</a:t>
            </a:r>
            <a:r>
              <a:rPr lang="en-US" dirty="0"/>
              <a:t>[10];  </a:t>
            </a:r>
          </a:p>
          <a:p>
            <a:pPr marL="0" indent="0">
              <a:buNone/>
            </a:pPr>
            <a:r>
              <a:rPr lang="en-US" b="1" dirty="0" err="1"/>
              <a:t>int</a:t>
            </a:r>
            <a:r>
              <a:rPr lang="en-US" dirty="0"/>
              <a:t> *p[10]=&amp;</a:t>
            </a:r>
            <a:r>
              <a:rPr lang="en-US" dirty="0" err="1"/>
              <a:t>arr</a:t>
            </a:r>
            <a:r>
              <a:rPr lang="en-US" dirty="0"/>
              <a:t>; // Variable p of type pointer is pointing to the address of an integer array arr.  </a:t>
            </a:r>
            <a:endParaRPr lang="en-US" dirty="0" smtClean="0"/>
          </a:p>
          <a:p>
            <a:pPr marL="0" indent="0">
              <a:buNone/>
            </a:pPr>
            <a:r>
              <a:rPr lang="en-IN" sz="2200" b="1" dirty="0"/>
              <a:t>Pointer to a </a:t>
            </a:r>
            <a:r>
              <a:rPr lang="en-IN" sz="2200" b="1" dirty="0" smtClean="0"/>
              <a:t>function</a:t>
            </a:r>
          </a:p>
          <a:p>
            <a:pPr marL="0" indent="0">
              <a:buNone/>
            </a:pPr>
            <a:r>
              <a:rPr lang="en-US" b="1" dirty="0"/>
              <a:t>void</a:t>
            </a:r>
            <a:r>
              <a:rPr lang="en-US" dirty="0"/>
              <a:t> show (</a:t>
            </a:r>
            <a:r>
              <a:rPr lang="en-US" b="1" dirty="0" err="1"/>
              <a:t>int</a:t>
            </a:r>
            <a:r>
              <a:rPr lang="en-US" dirty="0"/>
              <a:t>);  </a:t>
            </a:r>
          </a:p>
          <a:p>
            <a:pPr marL="0" indent="0">
              <a:buNone/>
            </a:pPr>
            <a:r>
              <a:rPr lang="en-US" b="1" dirty="0"/>
              <a:t>void</a:t>
            </a:r>
            <a:r>
              <a:rPr lang="en-US" dirty="0"/>
              <a:t>(*p)(</a:t>
            </a:r>
            <a:r>
              <a:rPr lang="en-US" b="1" dirty="0" err="1"/>
              <a:t>int</a:t>
            </a:r>
            <a:r>
              <a:rPr lang="en-US" dirty="0"/>
              <a:t>) = &amp;display; // Pointer p is pointing to the address of a function  </a:t>
            </a:r>
            <a:endParaRPr lang="en-US" dirty="0" smtClean="0"/>
          </a:p>
          <a:p>
            <a:pPr marL="0" indent="0">
              <a:buNone/>
            </a:pPr>
            <a:r>
              <a:rPr lang="en-IN" sz="2200" b="1" dirty="0"/>
              <a:t>Pointer to </a:t>
            </a:r>
            <a:r>
              <a:rPr lang="en-IN" sz="2200" b="1" dirty="0" smtClean="0"/>
              <a:t>structure</a:t>
            </a:r>
          </a:p>
          <a:p>
            <a:pPr marL="0" indent="0">
              <a:buNone/>
            </a:pPr>
            <a:r>
              <a:rPr lang="en-US" b="1" dirty="0" err="1"/>
              <a:t>struct</a:t>
            </a:r>
            <a:r>
              <a:rPr lang="en-US" dirty="0"/>
              <a:t> </a:t>
            </a:r>
            <a:r>
              <a:rPr lang="en-US" dirty="0" err="1"/>
              <a:t>st</a:t>
            </a:r>
            <a:r>
              <a:rPr lang="en-US" dirty="0"/>
              <a:t> {  </a:t>
            </a:r>
          </a:p>
          <a:p>
            <a:pPr marL="0" indent="0">
              <a:buNone/>
            </a:pPr>
            <a:r>
              <a:rPr lang="en-US" dirty="0"/>
              <a:t>    </a:t>
            </a:r>
            <a:r>
              <a:rPr lang="en-US" b="1" dirty="0" err="1"/>
              <a:t>int</a:t>
            </a:r>
            <a:r>
              <a:rPr lang="en-US" dirty="0"/>
              <a:t> </a:t>
            </a:r>
            <a:r>
              <a:rPr lang="en-US" dirty="0" err="1"/>
              <a:t>i</a:t>
            </a:r>
            <a:r>
              <a:rPr lang="en-US" dirty="0"/>
              <a:t>;  </a:t>
            </a:r>
          </a:p>
          <a:p>
            <a:pPr marL="0" indent="0">
              <a:buNone/>
            </a:pPr>
            <a:r>
              <a:rPr lang="en-US" dirty="0"/>
              <a:t>    </a:t>
            </a:r>
            <a:r>
              <a:rPr lang="en-US" b="1" dirty="0"/>
              <a:t>float</a:t>
            </a:r>
            <a:r>
              <a:rPr lang="en-US" dirty="0"/>
              <a:t> f;  </a:t>
            </a:r>
          </a:p>
          <a:p>
            <a:pPr marL="0" indent="0">
              <a:buNone/>
            </a:pPr>
            <a:r>
              <a:rPr lang="en-US" dirty="0" smtClean="0"/>
              <a:t>    }</a:t>
            </a:r>
            <a:r>
              <a:rPr lang="en-US" dirty="0"/>
              <a:t>ref;  </a:t>
            </a:r>
          </a:p>
          <a:p>
            <a:pPr marL="0" indent="0">
              <a:buNone/>
            </a:pPr>
            <a:r>
              <a:rPr lang="en-US" b="1" dirty="0" err="1"/>
              <a:t>struct</a:t>
            </a:r>
            <a:r>
              <a:rPr lang="en-US" dirty="0"/>
              <a:t> </a:t>
            </a:r>
            <a:r>
              <a:rPr lang="en-US" dirty="0" err="1"/>
              <a:t>st</a:t>
            </a:r>
            <a:r>
              <a:rPr lang="en-US" dirty="0"/>
              <a:t> *p = &amp;ref;  </a:t>
            </a:r>
          </a:p>
          <a:p>
            <a:pPr marL="0" indent="0">
              <a:buNone/>
            </a:pPr>
            <a:endParaRPr lang="en-IN" dirty="0"/>
          </a:p>
          <a:p>
            <a:pPr marL="0" indent="0">
              <a:buNone/>
            </a:pPr>
            <a:endParaRPr lang="en-US" dirty="0"/>
          </a:p>
          <a:p>
            <a:pPr marL="0" indent="0">
              <a:buNone/>
            </a:pPr>
            <a:endParaRPr lang="en-IN" dirty="0"/>
          </a:p>
          <a:p>
            <a:pPr marL="0" indent="0">
              <a:buNone/>
            </a:pPr>
            <a:endParaRPr lang="en-US" dirty="0"/>
          </a:p>
          <a:p>
            <a:endParaRPr lang="en-IN" dirty="0"/>
          </a:p>
        </p:txBody>
      </p:sp>
    </p:spTree>
    <p:extLst>
      <p:ext uri="{BB962C8B-B14F-4D97-AF65-F5344CB8AC3E}">
        <p14:creationId xmlns:p14="http://schemas.microsoft.com/office/powerpoint/2010/main" val="122441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Structures (also called </a:t>
            </a:r>
            <a:r>
              <a:rPr lang="en-US" dirty="0" err="1"/>
              <a:t>structs</a:t>
            </a:r>
            <a:r>
              <a:rPr lang="en-US" dirty="0"/>
              <a:t>) are a way to group several related variables into one place. Each variable in the structure is known as a </a:t>
            </a:r>
            <a:r>
              <a:rPr lang="en-US" b="1" dirty="0"/>
              <a:t>member</a:t>
            </a:r>
            <a:r>
              <a:rPr lang="en-US" dirty="0"/>
              <a:t> of the structure.</a:t>
            </a:r>
          </a:p>
          <a:p>
            <a:r>
              <a:rPr lang="en-US" dirty="0"/>
              <a:t>Unlike an </a:t>
            </a:r>
            <a:r>
              <a:rPr lang="en-US" dirty="0">
                <a:hlinkClick r:id="rId2"/>
              </a:rPr>
              <a:t>array</a:t>
            </a:r>
            <a:r>
              <a:rPr lang="en-US" dirty="0"/>
              <a:t>, a structure can contain many different data types (</a:t>
            </a:r>
            <a:r>
              <a:rPr lang="en-US" dirty="0" err="1"/>
              <a:t>int</a:t>
            </a:r>
            <a:r>
              <a:rPr lang="en-US" dirty="0"/>
              <a:t>, float, char, etc</a:t>
            </a:r>
            <a:r>
              <a:rPr lang="en-US" dirty="0" smtClean="0"/>
              <a:t>.).</a:t>
            </a:r>
          </a:p>
          <a:p>
            <a:r>
              <a:rPr lang="en-US" dirty="0"/>
              <a:t>Arrays allow to define type of variables that can hold several data items of the same kind. Similarly </a:t>
            </a:r>
            <a:r>
              <a:rPr lang="en-US" b="1" dirty="0"/>
              <a:t>structure</a:t>
            </a:r>
            <a:r>
              <a:rPr lang="en-US" dirty="0"/>
              <a:t> is another user defined data type available in C that allows to combine data items of different kinds.</a:t>
            </a:r>
          </a:p>
          <a:p>
            <a:r>
              <a:rPr lang="en-US" dirty="0"/>
              <a:t>Structures are used to represent a record. Suppose you want to keep track of your books in a library. You might want to track the following attributes about each book −</a:t>
            </a:r>
          </a:p>
          <a:p>
            <a:r>
              <a:rPr lang="en-US" dirty="0"/>
              <a:t>Title</a:t>
            </a:r>
          </a:p>
          <a:p>
            <a:r>
              <a:rPr lang="en-US" dirty="0"/>
              <a:t>Author</a:t>
            </a:r>
          </a:p>
          <a:p>
            <a:r>
              <a:rPr lang="en-US" dirty="0"/>
              <a:t>Subject</a:t>
            </a:r>
          </a:p>
          <a:p>
            <a:r>
              <a:rPr lang="en-US" dirty="0"/>
              <a:t>Book ID</a:t>
            </a:r>
          </a:p>
          <a:p>
            <a:pPr marL="0" indent="0">
              <a:buNone/>
            </a:pPr>
            <a:endParaRPr lang="en-US" dirty="0"/>
          </a:p>
        </p:txBody>
      </p:sp>
    </p:spTree>
    <p:extLst>
      <p:ext uri="{BB962C8B-B14F-4D97-AF65-F5344CB8AC3E}">
        <p14:creationId xmlns:p14="http://schemas.microsoft.com/office/powerpoint/2010/main" val="3135398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 </a:t>
            </a:r>
            <a:r>
              <a:rPr lang="en-US" sz="2400" b="1" dirty="0"/>
              <a:t>,</a:t>
            </a:r>
            <a:r>
              <a:rPr lang="en-US" sz="2400" b="1" dirty="0" err="1"/>
              <a:t>struct</a:t>
            </a:r>
            <a:r>
              <a:rPr lang="en-US" sz="2400" dirty="0"/>
              <a:t> keyword is used to define the structure. Let's see the syntax to define the structure in c.</a:t>
            </a:r>
            <a:endParaRPr lang="en-IN" sz="2400" dirty="0"/>
          </a:p>
        </p:txBody>
      </p:sp>
      <p:sp>
        <p:nvSpPr>
          <p:cNvPr id="3" name="Content Placeholder 2"/>
          <p:cNvSpPr>
            <a:spLocks noGrp="1"/>
          </p:cNvSpPr>
          <p:nvPr>
            <p:ph idx="1"/>
          </p:nvPr>
        </p:nvSpPr>
        <p:spPr/>
        <p:txBody>
          <a:bodyPr/>
          <a:lstStyle/>
          <a:p>
            <a:r>
              <a:rPr lang="en-US" b="1" dirty="0" err="1"/>
              <a:t>struct</a:t>
            </a:r>
            <a:r>
              <a:rPr lang="en-US" dirty="0"/>
              <a:t> </a:t>
            </a:r>
            <a:r>
              <a:rPr lang="en-US" dirty="0" err="1"/>
              <a:t>structure_name</a:t>
            </a:r>
            <a:r>
              <a:rPr lang="en-US" dirty="0"/>
              <a:t>   </a:t>
            </a:r>
          </a:p>
          <a:p>
            <a:r>
              <a:rPr lang="en-US" dirty="0"/>
              <a:t>{  </a:t>
            </a:r>
          </a:p>
          <a:p>
            <a:r>
              <a:rPr lang="en-US" dirty="0"/>
              <a:t>    </a:t>
            </a:r>
            <a:r>
              <a:rPr lang="en-US" dirty="0" err="1"/>
              <a:t>data_type</a:t>
            </a:r>
            <a:r>
              <a:rPr lang="en-US" dirty="0"/>
              <a:t> member1;  </a:t>
            </a:r>
          </a:p>
          <a:p>
            <a:r>
              <a:rPr lang="en-US" dirty="0"/>
              <a:t>    </a:t>
            </a:r>
            <a:r>
              <a:rPr lang="en-US" dirty="0" err="1"/>
              <a:t>data_type</a:t>
            </a:r>
            <a:r>
              <a:rPr lang="en-US" dirty="0"/>
              <a:t> member2;  </a:t>
            </a:r>
          </a:p>
          <a:p>
            <a:r>
              <a:rPr lang="en-US" dirty="0"/>
              <a:t>    .  </a:t>
            </a:r>
          </a:p>
          <a:p>
            <a:r>
              <a:rPr lang="en-US" dirty="0"/>
              <a:t>    .  </a:t>
            </a:r>
          </a:p>
          <a:p>
            <a:r>
              <a:rPr lang="en-US" dirty="0"/>
              <a:t>    </a:t>
            </a:r>
            <a:r>
              <a:rPr lang="en-US" dirty="0" err="1"/>
              <a:t>data_type</a:t>
            </a:r>
            <a:r>
              <a:rPr lang="en-US" dirty="0"/>
              <a:t> </a:t>
            </a:r>
            <a:r>
              <a:rPr lang="en-US" dirty="0" err="1"/>
              <a:t>memeberN</a:t>
            </a:r>
            <a:r>
              <a:rPr lang="en-US" dirty="0"/>
              <a:t>;  </a:t>
            </a:r>
          </a:p>
          <a:p>
            <a:r>
              <a:rPr lang="en-US" dirty="0"/>
              <a:t>};  </a:t>
            </a:r>
          </a:p>
        </p:txBody>
      </p:sp>
    </p:spTree>
    <p:extLst>
      <p:ext uri="{BB962C8B-B14F-4D97-AF65-F5344CB8AC3E}">
        <p14:creationId xmlns:p14="http://schemas.microsoft.com/office/powerpoint/2010/main" val="618949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83177"/>
            <a:ext cx="10131425" cy="5996804"/>
          </a:xfrm>
        </p:spPr>
        <p:txBody>
          <a:bodyPr/>
          <a:lstStyle/>
          <a:p>
            <a:pPr marL="0" indent="0">
              <a:buNone/>
            </a:pPr>
            <a:r>
              <a:rPr lang="en-US" dirty="0" smtClean="0"/>
              <a:t>Let's </a:t>
            </a:r>
            <a:r>
              <a:rPr lang="en-US" dirty="0"/>
              <a:t>see the example to define a structure for an entity employee in c.</a:t>
            </a:r>
          </a:p>
          <a:p>
            <a:pPr marL="0" indent="0">
              <a:buNone/>
            </a:pPr>
            <a:r>
              <a:rPr lang="en-US" b="1" dirty="0" err="1"/>
              <a:t>struct</a:t>
            </a:r>
            <a:r>
              <a:rPr lang="en-US" dirty="0"/>
              <a:t> employee  </a:t>
            </a:r>
          </a:p>
          <a:p>
            <a:pPr marL="0" indent="0">
              <a:buNone/>
            </a:pPr>
            <a:r>
              <a:rPr lang="en-US" dirty="0"/>
              <a:t>{  </a:t>
            </a:r>
            <a:endParaRPr lang="en-US" dirty="0" smtClean="0"/>
          </a:p>
          <a:p>
            <a:pPr marL="0" indent="0">
              <a:buNone/>
            </a:pPr>
            <a:r>
              <a:rPr lang="en-US" dirty="0"/>
              <a:t> </a:t>
            </a:r>
            <a:r>
              <a:rPr lang="en-US" dirty="0" smtClean="0"/>
              <a:t>  </a:t>
            </a:r>
            <a:r>
              <a:rPr lang="en-US" dirty="0"/>
              <a:t> </a:t>
            </a:r>
            <a:r>
              <a:rPr lang="en-US" b="1" dirty="0" err="1"/>
              <a:t>int</a:t>
            </a:r>
            <a:r>
              <a:rPr lang="en-US" dirty="0"/>
              <a:t> id;  </a:t>
            </a:r>
          </a:p>
          <a:p>
            <a:pPr marL="0" indent="0">
              <a:buNone/>
            </a:pPr>
            <a:r>
              <a:rPr lang="en-US" dirty="0"/>
              <a:t>    </a:t>
            </a:r>
            <a:r>
              <a:rPr lang="en-US" b="1" dirty="0"/>
              <a:t>char</a:t>
            </a:r>
            <a:r>
              <a:rPr lang="en-US" dirty="0"/>
              <a:t> name[20];  </a:t>
            </a:r>
          </a:p>
          <a:p>
            <a:pPr marL="0" indent="0">
              <a:buNone/>
            </a:pPr>
            <a:r>
              <a:rPr lang="en-US" dirty="0"/>
              <a:t>    </a:t>
            </a:r>
            <a:r>
              <a:rPr lang="en-US" b="1" dirty="0"/>
              <a:t>float</a:t>
            </a:r>
            <a:r>
              <a:rPr lang="en-US" dirty="0"/>
              <a:t> salary;  </a:t>
            </a:r>
          </a:p>
          <a:p>
            <a:pPr marL="0" indent="0">
              <a:buNone/>
            </a:pPr>
            <a:r>
              <a:rPr lang="en-US" dirty="0"/>
              <a:t>};  </a:t>
            </a:r>
            <a:endParaRPr lang="en-US" dirty="0" smtClean="0"/>
          </a:p>
          <a:p>
            <a:pPr marL="0" indent="0">
              <a:buNone/>
            </a:pPr>
            <a:r>
              <a:rPr lang="en-US" dirty="0"/>
              <a:t>Here, </a:t>
            </a:r>
            <a:r>
              <a:rPr lang="en-US" b="1" dirty="0" err="1"/>
              <a:t>struct</a:t>
            </a:r>
            <a:r>
              <a:rPr lang="en-US" dirty="0"/>
              <a:t> is the keyword; </a:t>
            </a:r>
            <a:r>
              <a:rPr lang="en-US" b="1" dirty="0"/>
              <a:t>employee</a:t>
            </a:r>
            <a:r>
              <a:rPr lang="en-US" dirty="0"/>
              <a:t> is the name of the structure; </a:t>
            </a:r>
            <a:r>
              <a:rPr lang="en-US" b="1" dirty="0"/>
              <a:t>id</a:t>
            </a:r>
            <a:r>
              <a:rPr lang="en-US" dirty="0"/>
              <a:t>, </a:t>
            </a:r>
            <a:r>
              <a:rPr lang="en-US" b="1" dirty="0"/>
              <a:t>name</a:t>
            </a:r>
            <a:r>
              <a:rPr lang="en-US" dirty="0"/>
              <a:t>, and </a:t>
            </a:r>
            <a:r>
              <a:rPr lang="en-US" b="1" dirty="0"/>
              <a:t>salary</a:t>
            </a:r>
            <a:r>
              <a:rPr lang="en-US" dirty="0"/>
              <a:t> are the members or fields of the structure. Let's understand it by the diagram given below</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3876675" y="4814887"/>
            <a:ext cx="3219450" cy="2105025"/>
          </a:xfrm>
          <a:prstGeom prst="rect">
            <a:avLst/>
          </a:prstGeom>
        </p:spPr>
      </p:pic>
    </p:spTree>
    <p:extLst>
      <p:ext uri="{BB962C8B-B14F-4D97-AF65-F5344CB8AC3E}">
        <p14:creationId xmlns:p14="http://schemas.microsoft.com/office/powerpoint/2010/main" val="43231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 following image shows the memory allocation of the structure employee that is defined in the above example.</a:t>
            </a:r>
            <a:endParaRPr lang="en-IN" sz="2400" dirty="0"/>
          </a:p>
        </p:txBody>
      </p:sp>
      <p:pic>
        <p:nvPicPr>
          <p:cNvPr id="4" name="Content Placeholder 3"/>
          <p:cNvPicPr>
            <a:picLocks noGrp="1" noChangeAspect="1"/>
          </p:cNvPicPr>
          <p:nvPr>
            <p:ph idx="1"/>
          </p:nvPr>
        </p:nvPicPr>
        <p:blipFill>
          <a:blip r:embed="rId2"/>
          <a:stretch>
            <a:fillRect/>
          </a:stretch>
        </p:blipFill>
        <p:spPr>
          <a:xfrm>
            <a:off x="1889125" y="2266156"/>
            <a:ext cx="7724775" cy="3400425"/>
          </a:xfrm>
          <a:prstGeom prst="rect">
            <a:avLst/>
          </a:prstGeom>
        </p:spPr>
      </p:pic>
    </p:spTree>
    <p:extLst>
      <p:ext uri="{BB962C8B-B14F-4D97-AF65-F5344CB8AC3E}">
        <p14:creationId xmlns:p14="http://schemas.microsoft.com/office/powerpoint/2010/main" val="412805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23" y="113212"/>
            <a:ext cx="10131425" cy="1027612"/>
          </a:xfrm>
        </p:spPr>
        <p:txBody>
          <a:bodyPr/>
          <a:lstStyle/>
          <a:p>
            <a:r>
              <a:rPr lang="en-IN" dirty="0"/>
              <a:t>Declaring structure variable</a:t>
            </a:r>
          </a:p>
        </p:txBody>
      </p:sp>
      <p:sp>
        <p:nvSpPr>
          <p:cNvPr id="3" name="Content Placeholder 2"/>
          <p:cNvSpPr>
            <a:spLocks noGrp="1"/>
          </p:cNvSpPr>
          <p:nvPr>
            <p:ph idx="1"/>
          </p:nvPr>
        </p:nvSpPr>
        <p:spPr>
          <a:xfrm>
            <a:off x="685801" y="984069"/>
            <a:ext cx="10131425" cy="4824549"/>
          </a:xfrm>
        </p:spPr>
        <p:txBody>
          <a:bodyPr>
            <a:normAutofit fontScale="85000" lnSpcReduction="20000"/>
          </a:bodyPr>
          <a:lstStyle/>
          <a:p>
            <a:r>
              <a:rPr lang="en-US" dirty="0"/>
              <a:t>We can declare a variable for the structure so that we can access the member of the structure easily. There are two ways to declare structure variable:</a:t>
            </a:r>
          </a:p>
          <a:p>
            <a:r>
              <a:rPr lang="en-US" dirty="0"/>
              <a:t>By </a:t>
            </a:r>
            <a:r>
              <a:rPr lang="en-US" dirty="0" err="1"/>
              <a:t>struct</a:t>
            </a:r>
            <a:r>
              <a:rPr lang="en-US" dirty="0"/>
              <a:t> keyword within main() function</a:t>
            </a:r>
          </a:p>
          <a:p>
            <a:r>
              <a:rPr lang="en-US" dirty="0"/>
              <a:t>By declaring a variable at the time of defining the structure.</a:t>
            </a:r>
          </a:p>
          <a:p>
            <a:r>
              <a:rPr lang="en-US" b="1" dirty="0"/>
              <a:t>1st way:</a:t>
            </a:r>
            <a:endParaRPr lang="en-US" dirty="0"/>
          </a:p>
          <a:p>
            <a:r>
              <a:rPr lang="en-US" dirty="0"/>
              <a:t>Let's see the example to declare the structure variable by </a:t>
            </a:r>
            <a:r>
              <a:rPr lang="en-US" dirty="0" err="1"/>
              <a:t>struct</a:t>
            </a:r>
            <a:r>
              <a:rPr lang="en-US" dirty="0"/>
              <a:t> keyword. It should be declared within the main </a:t>
            </a:r>
            <a:r>
              <a:rPr lang="en-US" dirty="0" smtClean="0"/>
              <a:t>function</a:t>
            </a:r>
          </a:p>
          <a:p>
            <a:r>
              <a:rPr lang="en-US" b="1" dirty="0" err="1"/>
              <a:t>struct</a:t>
            </a:r>
            <a:r>
              <a:rPr lang="en-US" dirty="0"/>
              <a:t> employee  </a:t>
            </a:r>
          </a:p>
          <a:p>
            <a:r>
              <a:rPr lang="en-US" dirty="0"/>
              <a:t>{   </a:t>
            </a:r>
            <a:r>
              <a:rPr lang="en-US" b="1" dirty="0" err="1"/>
              <a:t>int</a:t>
            </a:r>
            <a:r>
              <a:rPr lang="en-US" dirty="0"/>
              <a:t> id;  </a:t>
            </a:r>
          </a:p>
          <a:p>
            <a:r>
              <a:rPr lang="en-US" dirty="0"/>
              <a:t>    </a:t>
            </a:r>
            <a:r>
              <a:rPr lang="en-US" b="1" dirty="0"/>
              <a:t>char</a:t>
            </a:r>
            <a:r>
              <a:rPr lang="en-US" dirty="0"/>
              <a:t> </a:t>
            </a:r>
            <a:r>
              <a:rPr lang="en-US" dirty="0" smtClean="0"/>
              <a:t>name[10</a:t>
            </a:r>
            <a:r>
              <a:rPr lang="en-US" dirty="0"/>
              <a:t>];  </a:t>
            </a:r>
          </a:p>
          <a:p>
            <a:r>
              <a:rPr lang="en-US" dirty="0"/>
              <a:t>    </a:t>
            </a:r>
            <a:r>
              <a:rPr lang="en-US" b="1" dirty="0"/>
              <a:t>float</a:t>
            </a:r>
            <a:r>
              <a:rPr lang="en-US" dirty="0"/>
              <a:t> salary;  </a:t>
            </a:r>
          </a:p>
          <a:p>
            <a:r>
              <a:rPr lang="en-US" dirty="0" smtClean="0"/>
              <a:t>};</a:t>
            </a:r>
          </a:p>
          <a:p>
            <a:r>
              <a:rPr lang="en-US" dirty="0"/>
              <a:t>Now write given code inside the main() function.</a:t>
            </a:r>
          </a:p>
          <a:p>
            <a:r>
              <a:rPr lang="en-US" b="1" dirty="0" err="1"/>
              <a:t>struct</a:t>
            </a:r>
            <a:r>
              <a:rPr lang="en-US" dirty="0"/>
              <a:t> employee e1, e2;  </a:t>
            </a:r>
          </a:p>
          <a:p>
            <a:r>
              <a:rPr lang="en-US" dirty="0"/>
              <a:t>The variables e1 and e2 can be used to access the values stored in the structure. Here, e1 and e2 can be treated in the same way as the objects in </a:t>
            </a:r>
            <a:r>
              <a:rPr lang="en-US" dirty="0">
                <a:hlinkClick r:id="rId2"/>
              </a:rPr>
              <a:t>C++</a:t>
            </a:r>
            <a:r>
              <a:rPr lang="en-US" dirty="0"/>
              <a:t> and </a:t>
            </a:r>
            <a:r>
              <a:rPr lang="en-US" dirty="0">
                <a:hlinkClick r:id="rId3"/>
              </a:rPr>
              <a:t>Java</a:t>
            </a:r>
            <a:r>
              <a:rPr lang="en-US" dirty="0" smtClean="0"/>
              <a:t>.</a:t>
            </a:r>
            <a:r>
              <a:rPr lang="en-US" dirty="0"/>
              <a:t>  </a:t>
            </a:r>
          </a:p>
          <a:p>
            <a:endParaRPr lang="en-US" dirty="0"/>
          </a:p>
        </p:txBody>
      </p:sp>
    </p:spTree>
    <p:extLst>
      <p:ext uri="{BB962C8B-B14F-4D97-AF65-F5344CB8AC3E}">
        <p14:creationId xmlns:p14="http://schemas.microsoft.com/office/powerpoint/2010/main" val="308351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96091"/>
            <a:ext cx="10131425" cy="5495109"/>
          </a:xfrm>
        </p:spPr>
        <p:txBody>
          <a:bodyPr>
            <a:normAutofit/>
          </a:bodyPr>
          <a:lstStyle/>
          <a:p>
            <a:pPr marL="0" indent="0">
              <a:buNone/>
            </a:pPr>
            <a:r>
              <a:rPr lang="en-IN" b="1" dirty="0"/>
              <a:t>2nd way:</a:t>
            </a:r>
            <a:endParaRPr lang="en-US" dirty="0" smtClean="0"/>
          </a:p>
          <a:p>
            <a:r>
              <a:rPr lang="en-US" dirty="0" smtClean="0"/>
              <a:t>Let's </a:t>
            </a:r>
            <a:r>
              <a:rPr lang="en-US" dirty="0"/>
              <a:t>see another way to declare variable at the time of defining the structure</a:t>
            </a:r>
            <a:r>
              <a:rPr lang="en-US" dirty="0" smtClean="0"/>
              <a:t>.</a:t>
            </a:r>
          </a:p>
          <a:p>
            <a:pPr marL="0" indent="0">
              <a:buNone/>
            </a:pPr>
            <a:r>
              <a:rPr lang="en-US" b="1" dirty="0" err="1"/>
              <a:t>struct</a:t>
            </a:r>
            <a:r>
              <a:rPr lang="en-US" dirty="0"/>
              <a:t> employee  </a:t>
            </a:r>
          </a:p>
          <a:p>
            <a:pPr marL="0" indent="0">
              <a:buNone/>
            </a:pPr>
            <a:r>
              <a:rPr lang="en-US" dirty="0"/>
              <a:t>{   </a:t>
            </a:r>
            <a:r>
              <a:rPr lang="en-US" b="1" dirty="0" err="1"/>
              <a:t>int</a:t>
            </a:r>
            <a:r>
              <a:rPr lang="en-US" dirty="0"/>
              <a:t> id;  </a:t>
            </a:r>
          </a:p>
          <a:p>
            <a:pPr marL="0" indent="0">
              <a:buNone/>
            </a:pPr>
            <a:r>
              <a:rPr lang="en-US" dirty="0"/>
              <a:t>    </a:t>
            </a:r>
            <a:r>
              <a:rPr lang="en-US" b="1" dirty="0"/>
              <a:t>char</a:t>
            </a:r>
            <a:r>
              <a:rPr lang="en-US" dirty="0"/>
              <a:t> name[50];  </a:t>
            </a:r>
          </a:p>
          <a:p>
            <a:pPr marL="0" indent="0">
              <a:buNone/>
            </a:pPr>
            <a:r>
              <a:rPr lang="en-US" dirty="0"/>
              <a:t>    </a:t>
            </a:r>
            <a:r>
              <a:rPr lang="en-US" b="1" dirty="0"/>
              <a:t>float</a:t>
            </a:r>
            <a:r>
              <a:rPr lang="en-US" dirty="0"/>
              <a:t> salary;  </a:t>
            </a:r>
          </a:p>
          <a:p>
            <a:pPr marL="0" indent="0">
              <a:buNone/>
            </a:pPr>
            <a:r>
              <a:rPr lang="en-US" dirty="0"/>
              <a:t>}e1,e2;  </a:t>
            </a:r>
          </a:p>
          <a:p>
            <a:pPr marL="0" indent="0">
              <a:buNone/>
            </a:pPr>
            <a:r>
              <a:rPr lang="en-US" dirty="0"/>
              <a:t>Accessing members of the structure</a:t>
            </a:r>
          </a:p>
          <a:p>
            <a:r>
              <a:rPr lang="en-US" dirty="0"/>
              <a:t>There are two ways to access structure members:</a:t>
            </a:r>
          </a:p>
          <a:p>
            <a:r>
              <a:rPr lang="en-US" dirty="0"/>
              <a:t>By . (member or dot operator)</a:t>
            </a:r>
          </a:p>
          <a:p>
            <a:r>
              <a:rPr lang="en-US" dirty="0"/>
              <a:t>By -&gt; (structure pointer operator)</a:t>
            </a:r>
          </a:p>
          <a:p>
            <a:r>
              <a:rPr lang="en-US" dirty="0"/>
              <a:t>Let's see the code to access the </a:t>
            </a:r>
            <a:r>
              <a:rPr lang="en-US" i="1" dirty="0"/>
              <a:t>id</a:t>
            </a:r>
            <a:r>
              <a:rPr lang="en-US" dirty="0"/>
              <a:t> member of </a:t>
            </a:r>
            <a:r>
              <a:rPr lang="en-US" i="1" dirty="0"/>
              <a:t>p1</a:t>
            </a:r>
            <a:r>
              <a:rPr lang="en-US" dirty="0"/>
              <a:t> variable by. (member) operator</a:t>
            </a:r>
            <a:r>
              <a:rPr lang="en-US" dirty="0" smtClean="0"/>
              <a:t>.</a:t>
            </a:r>
          </a:p>
          <a:p>
            <a:pPr marL="0" indent="0">
              <a:buNone/>
            </a:pPr>
            <a:r>
              <a:rPr lang="en-IN" dirty="0"/>
              <a:t>p1.id </a:t>
            </a:r>
            <a:endParaRPr lang="en-US" dirty="0"/>
          </a:p>
          <a:p>
            <a:endParaRPr lang="en-IN" dirty="0"/>
          </a:p>
        </p:txBody>
      </p:sp>
    </p:spTree>
    <p:extLst>
      <p:ext uri="{BB962C8B-B14F-4D97-AF65-F5344CB8AC3E}">
        <p14:creationId xmlns:p14="http://schemas.microsoft.com/office/powerpoint/2010/main" val="239102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91887"/>
            <a:ext cx="10131425" cy="5399314"/>
          </a:xfrm>
        </p:spPr>
        <p:txBody>
          <a:bodyPr>
            <a:normAutofit fontScale="85000" lnSpcReduction="20000"/>
          </a:bodyPr>
          <a:lstStyle/>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b="1" dirty="0" err="1"/>
              <a:t>struct</a:t>
            </a:r>
            <a:r>
              <a:rPr lang="en-IN" dirty="0"/>
              <a:t> employee      </a:t>
            </a:r>
          </a:p>
          <a:p>
            <a:pPr marL="0" indent="0">
              <a:buNone/>
            </a:pPr>
            <a:r>
              <a:rPr lang="en-IN" dirty="0"/>
              <a:t>{   </a:t>
            </a:r>
            <a:r>
              <a:rPr lang="en-IN" b="1" dirty="0" err="1"/>
              <a:t>int</a:t>
            </a:r>
            <a:r>
              <a:rPr lang="en-IN" dirty="0"/>
              <a:t> id;      </a:t>
            </a:r>
          </a:p>
          <a:p>
            <a:pPr marL="0" indent="0">
              <a:buNone/>
            </a:pPr>
            <a:r>
              <a:rPr lang="en-IN" dirty="0"/>
              <a:t>    </a:t>
            </a:r>
            <a:r>
              <a:rPr lang="en-IN" b="1" dirty="0"/>
              <a:t>char</a:t>
            </a:r>
            <a:r>
              <a:rPr lang="en-IN" dirty="0"/>
              <a:t> name[50];      </a:t>
            </a:r>
          </a:p>
          <a:p>
            <a:pPr marL="0" indent="0">
              <a:buNone/>
            </a:pPr>
            <a:r>
              <a:rPr lang="en-IN" dirty="0"/>
              <a:t>}e1;  //declaring e1 variable for structure    </a:t>
            </a:r>
          </a:p>
          <a:p>
            <a:pPr marL="0" indent="0">
              <a:buNone/>
            </a:pPr>
            <a:r>
              <a:rPr lang="en-IN" b="1" dirty="0" err="1"/>
              <a:t>int</a:t>
            </a:r>
            <a:r>
              <a:rPr lang="en-IN" dirty="0"/>
              <a:t> main( )    </a:t>
            </a:r>
          </a:p>
          <a:p>
            <a:pPr marL="0" indent="0">
              <a:buNone/>
            </a:pPr>
            <a:r>
              <a:rPr lang="en-IN" dirty="0"/>
              <a:t>{    </a:t>
            </a:r>
          </a:p>
          <a:p>
            <a:pPr marL="0" indent="0">
              <a:buNone/>
            </a:pPr>
            <a:r>
              <a:rPr lang="en-IN" dirty="0"/>
              <a:t>   //store first employee information    </a:t>
            </a:r>
          </a:p>
          <a:p>
            <a:pPr marL="0" indent="0">
              <a:buNone/>
            </a:pPr>
            <a:r>
              <a:rPr lang="en-IN" dirty="0"/>
              <a:t>   e1.id=101;    </a:t>
            </a:r>
          </a:p>
          <a:p>
            <a:pPr marL="0" indent="0">
              <a:buNone/>
            </a:pPr>
            <a:r>
              <a:rPr lang="en-IN" dirty="0"/>
              <a:t>   </a:t>
            </a:r>
            <a:r>
              <a:rPr lang="en-IN" dirty="0" err="1"/>
              <a:t>strcpy</a:t>
            </a:r>
            <a:r>
              <a:rPr lang="en-IN" dirty="0"/>
              <a:t>(e1.name, "</a:t>
            </a:r>
            <a:r>
              <a:rPr lang="en-IN" dirty="0" err="1"/>
              <a:t>Sonoo</a:t>
            </a:r>
            <a:r>
              <a:rPr lang="en-IN" dirty="0"/>
              <a:t> </a:t>
            </a:r>
            <a:r>
              <a:rPr lang="en-IN" dirty="0" err="1"/>
              <a:t>Jaiswal</a:t>
            </a:r>
            <a:r>
              <a:rPr lang="en-IN" dirty="0"/>
              <a:t>");//copying string into char array    </a:t>
            </a:r>
          </a:p>
          <a:p>
            <a:pPr marL="0" indent="0">
              <a:buNone/>
            </a:pPr>
            <a:r>
              <a:rPr lang="en-IN" dirty="0"/>
              <a:t>   //printing first employee information    </a:t>
            </a:r>
          </a:p>
          <a:p>
            <a:pPr marL="0" indent="0">
              <a:buNone/>
            </a:pPr>
            <a:r>
              <a:rPr lang="en-IN" dirty="0"/>
              <a:t>   </a:t>
            </a:r>
            <a:r>
              <a:rPr lang="en-IN" dirty="0" err="1"/>
              <a:t>printf</a:t>
            </a:r>
            <a:r>
              <a:rPr lang="en-IN" dirty="0"/>
              <a:t>( "employee 1 id : %d\n", e1.id);    </a:t>
            </a:r>
          </a:p>
          <a:p>
            <a:pPr marL="0" indent="0">
              <a:buNone/>
            </a:pPr>
            <a:r>
              <a:rPr lang="en-IN" dirty="0"/>
              <a:t>   </a:t>
            </a:r>
            <a:r>
              <a:rPr lang="en-IN" dirty="0" err="1"/>
              <a:t>printf</a:t>
            </a:r>
            <a:r>
              <a:rPr lang="en-IN" dirty="0"/>
              <a:t>( "employee 1 name : %s\n", e1.name);    </a:t>
            </a:r>
          </a:p>
          <a:p>
            <a:pPr marL="0" indent="0">
              <a:buNone/>
            </a:pPr>
            <a:r>
              <a:rPr lang="en-IN" b="1" dirty="0"/>
              <a:t>return</a:t>
            </a:r>
            <a:r>
              <a:rPr lang="en-IN" dirty="0"/>
              <a:t> 0;  </a:t>
            </a:r>
          </a:p>
          <a:p>
            <a:pPr marL="0" indent="0">
              <a:buNone/>
            </a:pPr>
            <a:r>
              <a:rPr lang="en-IN" dirty="0"/>
              <a:t>}    </a:t>
            </a:r>
            <a:endParaRPr lang="en-IN" dirty="0" smtClean="0"/>
          </a:p>
          <a:p>
            <a:pPr marL="0" lvl="0" indent="0">
              <a:buNone/>
            </a:pPr>
            <a:r>
              <a:rPr lang="en-IN" dirty="0" smtClean="0"/>
              <a:t>o/p:</a:t>
            </a:r>
            <a:r>
              <a:rPr lang="en-US" altLang="en-US" dirty="0">
                <a:solidFill>
                  <a:srgbClr val="F9F9F9"/>
                </a:solidFill>
                <a:latin typeface="Arial Unicode MS"/>
              </a:rPr>
              <a:t>employee 1 id : 101 employee 1 name : </a:t>
            </a:r>
            <a:r>
              <a:rPr lang="en-US" altLang="en-US" dirty="0" err="1">
                <a:solidFill>
                  <a:srgbClr val="F9F9F9"/>
                </a:solidFill>
                <a:latin typeface="Arial Unicode MS"/>
              </a:rPr>
              <a:t>Sonoo</a:t>
            </a:r>
            <a:r>
              <a:rPr lang="en-US" altLang="en-US" dirty="0">
                <a:solidFill>
                  <a:srgbClr val="F9F9F9"/>
                </a:solidFill>
                <a:latin typeface="Arial Unicode MS"/>
              </a:rPr>
              <a:t> </a:t>
            </a:r>
            <a:r>
              <a:rPr lang="en-US" altLang="en-US" dirty="0" err="1">
                <a:solidFill>
                  <a:srgbClr val="F9F9F9"/>
                </a:solidFill>
                <a:latin typeface="Arial Unicode MS"/>
              </a:rPr>
              <a:t>Jaiswal</a:t>
            </a:r>
            <a:r>
              <a:rPr lang="en-US" altLang="en-US" sz="1050" dirty="0"/>
              <a:t> </a:t>
            </a:r>
            <a:endParaRPr lang="en-US" altLang="en-US" sz="2800" dirty="0">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600363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727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7384"/>
            <a:ext cx="10131425" cy="1132114"/>
          </a:xfrm>
        </p:spPr>
        <p:txBody>
          <a:bodyPr/>
          <a:lstStyle/>
          <a:p>
            <a:r>
              <a:rPr lang="en-IN" dirty="0"/>
              <a:t>C Pointers</a:t>
            </a:r>
          </a:p>
        </p:txBody>
      </p:sp>
      <p:sp>
        <p:nvSpPr>
          <p:cNvPr id="3" name="Content Placeholder 2"/>
          <p:cNvSpPr>
            <a:spLocks noGrp="1"/>
          </p:cNvSpPr>
          <p:nvPr>
            <p:ph idx="1"/>
          </p:nvPr>
        </p:nvSpPr>
        <p:spPr/>
        <p:txBody>
          <a:bodyPr>
            <a:normAutofit fontScale="92500" lnSpcReduction="20000"/>
          </a:bodyPr>
          <a:lstStyle/>
          <a:p>
            <a:r>
              <a:rPr lang="en-US" dirty="0"/>
              <a:t>The pointer in C language is a variable which stores the address of another variable. This variable can be of type </a:t>
            </a:r>
            <a:r>
              <a:rPr lang="en-US" dirty="0" err="1"/>
              <a:t>int</a:t>
            </a:r>
            <a:r>
              <a:rPr lang="en-US" dirty="0"/>
              <a:t>, char, array, function, or any other pointer. The size of the pointer depends on the architecture. However, in 32-bit architecture the size of a pointer is 2 byte</a:t>
            </a:r>
            <a:r>
              <a:rPr lang="en-US" dirty="0" smtClean="0"/>
              <a:t>.</a:t>
            </a:r>
          </a:p>
          <a:p>
            <a:r>
              <a:rPr lang="en-US" dirty="0"/>
              <a:t>Consider the following example to define a pointer which stores the address of an integer</a:t>
            </a:r>
            <a:r>
              <a:rPr lang="en-US" dirty="0" smtClean="0"/>
              <a:t>.</a:t>
            </a:r>
          </a:p>
          <a:p>
            <a:pPr marL="0" indent="0">
              <a:buNone/>
            </a:pPr>
            <a:r>
              <a:rPr lang="en-US" b="1" dirty="0" smtClean="0"/>
              <a:t>      </a:t>
            </a:r>
            <a:r>
              <a:rPr lang="en-US" b="1" dirty="0" err="1" smtClean="0"/>
              <a:t>int</a:t>
            </a:r>
            <a:r>
              <a:rPr lang="en-US" dirty="0"/>
              <a:t> n = 10;   </a:t>
            </a:r>
          </a:p>
          <a:p>
            <a:pPr marL="0" indent="0">
              <a:buNone/>
            </a:pPr>
            <a:r>
              <a:rPr lang="en-US" b="1" dirty="0"/>
              <a:t> </a:t>
            </a:r>
            <a:r>
              <a:rPr lang="en-US" b="1" dirty="0" smtClean="0"/>
              <a:t>     </a:t>
            </a:r>
            <a:r>
              <a:rPr lang="en-US" b="1" dirty="0" err="1" smtClean="0"/>
              <a:t>int</a:t>
            </a:r>
            <a:r>
              <a:rPr lang="en-US" dirty="0"/>
              <a:t>* p = &amp;n; // Variable p of type pointer is pointing to the address of the variable n of type integer.   </a:t>
            </a:r>
            <a:endParaRPr lang="en-US" dirty="0"/>
          </a:p>
          <a:p>
            <a:pPr marL="0" indent="0">
              <a:buNone/>
            </a:pPr>
            <a:r>
              <a:rPr lang="en-US" dirty="0" smtClean="0"/>
              <a:t>      Declaring </a:t>
            </a:r>
            <a:r>
              <a:rPr lang="en-US" dirty="0"/>
              <a:t>a pointer</a:t>
            </a:r>
          </a:p>
          <a:p>
            <a:r>
              <a:rPr lang="en-US" dirty="0"/>
              <a:t>The pointer in c language can be declared using * (asterisk symbol). It is also known as indirection pointer used to dereference a pointer</a:t>
            </a:r>
            <a:r>
              <a:rPr lang="en-US" dirty="0" smtClean="0"/>
              <a:t>.</a:t>
            </a:r>
          </a:p>
          <a:p>
            <a:pPr marL="0" indent="0">
              <a:buNone/>
            </a:pPr>
            <a:r>
              <a:rPr lang="en-US" b="1" dirty="0" smtClean="0"/>
              <a:t>       </a:t>
            </a:r>
            <a:r>
              <a:rPr lang="en-US" b="1" dirty="0" err="1" smtClean="0"/>
              <a:t>int</a:t>
            </a:r>
            <a:r>
              <a:rPr lang="en-US" dirty="0"/>
              <a:t> *a;//pointer to </a:t>
            </a:r>
            <a:r>
              <a:rPr lang="en-US" dirty="0" err="1"/>
              <a:t>int</a:t>
            </a:r>
            <a:r>
              <a:rPr lang="en-US" dirty="0"/>
              <a:t>  </a:t>
            </a:r>
            <a:endParaRPr lang="en-US" dirty="0" smtClean="0"/>
          </a:p>
          <a:p>
            <a:pPr marL="0" indent="0">
              <a:buNone/>
            </a:pPr>
            <a:r>
              <a:rPr lang="en-US" b="1" dirty="0"/>
              <a:t> </a:t>
            </a:r>
            <a:r>
              <a:rPr lang="en-US" b="1" dirty="0" smtClean="0"/>
              <a:t>      char</a:t>
            </a:r>
            <a:r>
              <a:rPr lang="en-US" dirty="0"/>
              <a:t> *c;//pointer to char  </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419674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394</TotalTime>
  <Words>294</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Calibri Light</vt:lpstr>
      <vt:lpstr>inter-regular</vt:lpstr>
      <vt:lpstr>Celestial</vt:lpstr>
      <vt:lpstr>Structures &amp;Pointers</vt:lpstr>
      <vt:lpstr>Structures</vt:lpstr>
      <vt:lpstr>The ,struct keyword is used to define the structure. Let's see the syntax to define the structure in c.</vt:lpstr>
      <vt:lpstr>PowerPoint Presentation</vt:lpstr>
      <vt:lpstr>The following image shows the memory allocation of the structure employee that is defined in the above example.</vt:lpstr>
      <vt:lpstr>Declaring structure variable</vt:lpstr>
      <vt:lpstr>PowerPoint Presentation</vt:lpstr>
      <vt:lpstr>PowerPoint Presentation</vt:lpstr>
      <vt:lpstr>C Pointers</vt:lpstr>
      <vt:lpstr>Pointer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&amp;Pointers</dc:title>
  <dc:creator>LENOVO</dc:creator>
  <cp:lastModifiedBy>LENOVO</cp:lastModifiedBy>
  <cp:revision>15</cp:revision>
  <dcterms:created xsi:type="dcterms:W3CDTF">2022-08-24T06:59:05Z</dcterms:created>
  <dcterms:modified xsi:type="dcterms:W3CDTF">2022-08-24T13:33:30Z</dcterms:modified>
</cp:coreProperties>
</file>