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dureka.co/blog/jsp-in-java/" TargetMode="External"/><Relationship Id="rId2" Type="http://schemas.openxmlformats.org/officeDocument/2006/relationships/hyperlink" Target="https://www.edureka.co/blog/java-servlets" TargetMode="External"/><Relationship Id="rId1" Type="http://schemas.openxmlformats.org/officeDocument/2006/relationships/slideLayout" Target="../slideLayouts/slideLayout2.xml"/><Relationship Id="rId4" Type="http://schemas.openxmlformats.org/officeDocument/2006/relationships/hyperlink" Target="https://www.edureka.co/blog/java-tutoria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edureka.co/blog/java-virtual-machi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dureka.co/blog/java-tutorial/" TargetMode="External"/><Relationship Id="rId2" Type="http://schemas.openxmlformats.org/officeDocument/2006/relationships/hyperlink" Target="https://www.edureka.co/blog/java-virtual-machine/" TargetMode="External"/><Relationship Id="rId1" Type="http://schemas.openxmlformats.org/officeDocument/2006/relationships/slideLayout" Target="../slideLayouts/slideLayout2.xml"/><Relationship Id="rId4" Type="http://schemas.openxmlformats.org/officeDocument/2006/relationships/hyperlink" Target="https://www.edureka.co/blog/java-memory-alloc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350" y="2377440"/>
            <a:ext cx="10131425" cy="1456267"/>
          </a:xfrm>
        </p:spPr>
        <p:txBody>
          <a:bodyPr/>
          <a:lstStyle/>
          <a:p>
            <a:pPr algn="ctr"/>
            <a:r>
              <a:rPr lang="en-IN" dirty="0" smtClean="0"/>
              <a:t>JAVA</a:t>
            </a:r>
            <a:endParaRPr lang="en-IN" dirty="0"/>
          </a:p>
        </p:txBody>
      </p:sp>
    </p:spTree>
    <p:extLst>
      <p:ext uri="{BB962C8B-B14F-4D97-AF65-F5344CB8AC3E}">
        <p14:creationId xmlns:p14="http://schemas.microsoft.com/office/powerpoint/2010/main" val="80647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966651"/>
            <a:ext cx="10131425" cy="4824549"/>
          </a:xfrm>
        </p:spPr>
        <p:txBody>
          <a:bodyPr/>
          <a:lstStyle/>
          <a:p>
            <a:pPr marL="0" indent="0" fontAlgn="base">
              <a:buNone/>
            </a:pPr>
            <a:r>
              <a:rPr lang="en-US" b="1" dirty="0"/>
              <a:t>	</a:t>
            </a:r>
            <a:r>
              <a:rPr lang="en-US" b="1" dirty="0" smtClean="0"/>
              <a:t>protected</a:t>
            </a:r>
            <a:r>
              <a:rPr lang="en-US" dirty="0"/>
              <a:t>: The protected access modifier is specified using the keyword </a:t>
            </a:r>
            <a:r>
              <a:rPr lang="en-US" b="1" dirty="0"/>
              <a:t>protected</a:t>
            </a:r>
            <a:r>
              <a:rPr lang="en-US" dirty="0"/>
              <a:t>.</a:t>
            </a:r>
          </a:p>
          <a:p>
            <a:pPr lvl="1" fontAlgn="base"/>
            <a:r>
              <a:rPr lang="en-US" dirty="0"/>
              <a:t>The methods or data members declared as protected are </a:t>
            </a:r>
            <a:r>
              <a:rPr lang="en-US" b="1" dirty="0"/>
              <a:t>accessible within the same package or subclasses in different packages</a:t>
            </a:r>
            <a:r>
              <a:rPr lang="en-US" b="1" dirty="0" smtClean="0"/>
              <a:t>.</a:t>
            </a:r>
          </a:p>
          <a:p>
            <a:pPr marL="0" indent="0" fontAlgn="base">
              <a:buNone/>
            </a:pPr>
            <a:r>
              <a:rPr lang="en-US" b="1" dirty="0" smtClean="0"/>
              <a:t>	public</a:t>
            </a:r>
            <a:r>
              <a:rPr lang="en-US" dirty="0"/>
              <a:t>: The public access modifier is specified using the keyword </a:t>
            </a:r>
            <a:r>
              <a:rPr lang="en-US" b="1" dirty="0"/>
              <a:t>public</a:t>
            </a:r>
            <a:r>
              <a:rPr lang="en-US" dirty="0"/>
              <a:t>. </a:t>
            </a:r>
          </a:p>
          <a:p>
            <a:pPr lvl="1" fontAlgn="base"/>
            <a:r>
              <a:rPr lang="en-US" dirty="0"/>
              <a:t>The public access modifier has the </a:t>
            </a:r>
            <a:r>
              <a:rPr lang="en-US" b="1" dirty="0"/>
              <a:t>widest scope</a:t>
            </a:r>
            <a:r>
              <a:rPr lang="en-US" dirty="0"/>
              <a:t> among all other access modifiers.</a:t>
            </a:r>
          </a:p>
          <a:p>
            <a:pPr lvl="1" fontAlgn="base"/>
            <a:r>
              <a:rPr lang="en-US" dirty="0"/>
              <a:t>Classes, methods, or data members that are declared as public are </a:t>
            </a:r>
            <a:r>
              <a:rPr lang="en-US" b="1" dirty="0"/>
              <a:t>accessible from everywhere</a:t>
            </a:r>
            <a:r>
              <a:rPr lang="en-US" dirty="0"/>
              <a:t> in the program. There is no restriction on the scope of public data members.</a:t>
            </a:r>
          </a:p>
          <a:p>
            <a:pPr lvl="1" fontAlgn="base"/>
            <a:endParaRPr lang="en-US" dirty="0"/>
          </a:p>
        </p:txBody>
      </p:sp>
    </p:spTree>
    <p:extLst>
      <p:ext uri="{BB962C8B-B14F-4D97-AF65-F5344CB8AC3E}">
        <p14:creationId xmlns:p14="http://schemas.microsoft.com/office/powerpoint/2010/main" val="98555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Garbage Collection in Java</a:t>
            </a:r>
          </a:p>
        </p:txBody>
      </p:sp>
      <p:sp>
        <p:nvSpPr>
          <p:cNvPr id="3" name="Content Placeholder 2"/>
          <p:cNvSpPr>
            <a:spLocks noGrp="1"/>
          </p:cNvSpPr>
          <p:nvPr>
            <p:ph idx="1"/>
          </p:nvPr>
        </p:nvSpPr>
        <p:spPr/>
        <p:txBody>
          <a:bodyPr/>
          <a:lstStyle/>
          <a:p>
            <a:r>
              <a:rPr lang="en-US" dirty="0"/>
              <a:t>Garbage collection in Java is the process by which Java programs perform automatic memory management. Java programs compile to bytecode that can be run on a Java Virtual Machine, or JVM for short. When Java programs run on the JVM, objects are created on the heap, which is a portion of memory dedicated to the program.</a:t>
            </a:r>
            <a:endParaRPr lang="en-IN" dirty="0"/>
          </a:p>
        </p:txBody>
      </p:sp>
    </p:spTree>
    <p:extLst>
      <p:ext uri="{BB962C8B-B14F-4D97-AF65-F5344CB8AC3E}">
        <p14:creationId xmlns:p14="http://schemas.microsoft.com/office/powerpoint/2010/main" val="280547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1589"/>
            <a:ext cx="10131425" cy="870857"/>
          </a:xfrm>
        </p:spPr>
        <p:txBody>
          <a:bodyPr/>
          <a:lstStyle/>
          <a:p>
            <a:r>
              <a:rPr lang="en-IN" dirty="0" smtClean="0"/>
              <a:t>Java applications</a:t>
            </a:r>
            <a:endParaRPr lang="en-IN" dirty="0"/>
          </a:p>
        </p:txBody>
      </p:sp>
      <p:sp>
        <p:nvSpPr>
          <p:cNvPr id="3" name="Content Placeholder 2"/>
          <p:cNvSpPr>
            <a:spLocks noGrp="1"/>
          </p:cNvSpPr>
          <p:nvPr>
            <p:ph idx="1"/>
          </p:nvPr>
        </p:nvSpPr>
        <p:spPr>
          <a:xfrm>
            <a:off x="685801" y="888275"/>
            <a:ext cx="10131425" cy="4902926"/>
          </a:xfrm>
        </p:spPr>
        <p:txBody>
          <a:bodyPr/>
          <a:lstStyle/>
          <a:p>
            <a:r>
              <a:rPr lang="en-IN" dirty="0" smtClean="0"/>
              <a:t>Java is used to develop lots of applications in that the main applications are WAR,EAR and Mobile applications.</a:t>
            </a:r>
          </a:p>
          <a:p>
            <a:pPr marL="0" indent="0">
              <a:buNone/>
            </a:pPr>
            <a:r>
              <a:rPr lang="en-US" b="1" dirty="0" smtClean="0"/>
              <a:t>	Web-based </a:t>
            </a:r>
            <a:r>
              <a:rPr lang="en-US" b="1" dirty="0"/>
              <a:t>Applications</a:t>
            </a:r>
            <a:endParaRPr lang="en-US" dirty="0"/>
          </a:p>
          <a:p>
            <a:r>
              <a:rPr lang="en-US" dirty="0"/>
              <a:t>Java is also used to develop web applications. It provides a vast support for web applications through </a:t>
            </a:r>
            <a:r>
              <a:rPr lang="en-US" dirty="0" smtClean="0">
                <a:hlinkClick r:id="rId2"/>
              </a:rPr>
              <a:t>Servlets</a:t>
            </a:r>
            <a:r>
              <a:rPr lang="en-US" dirty="0"/>
              <a:t> or </a:t>
            </a:r>
            <a:r>
              <a:rPr lang="en-US" dirty="0">
                <a:hlinkClick r:id="rId3"/>
              </a:rPr>
              <a:t>JSPs</a:t>
            </a:r>
            <a:r>
              <a:rPr lang="en-US" dirty="0"/>
              <a:t>. With the help of these technologies, you can develop any kind of web application that you require. The easy coding and high security offered by this programming language allow the development of a large number of applications for health, social security, education, and insurance</a:t>
            </a:r>
            <a:r>
              <a:rPr lang="en-US" dirty="0" smtClean="0"/>
              <a:t>.</a:t>
            </a:r>
          </a:p>
          <a:p>
            <a:pPr marL="0" indent="0">
              <a:buNone/>
            </a:pPr>
            <a:r>
              <a:rPr lang="en-US" b="1" dirty="0" smtClean="0"/>
              <a:t>	Enterprise </a:t>
            </a:r>
            <a:r>
              <a:rPr lang="en-US" b="1" dirty="0"/>
              <a:t>Applications</a:t>
            </a:r>
            <a:endParaRPr lang="en-US" dirty="0"/>
          </a:p>
          <a:p>
            <a:r>
              <a:rPr lang="en-US" dirty="0"/>
              <a:t>Java is the first choice of many software developers for writing applications and Java Enterprise Edition (Java EE) is a very popular platform that provides API and runtime environment for scripting. It also includes network applications and web-services. </a:t>
            </a:r>
            <a:r>
              <a:rPr lang="en-US" dirty="0" err="1"/>
              <a:t>JavaEE</a:t>
            </a:r>
            <a:r>
              <a:rPr lang="en-US" dirty="0"/>
              <a:t> is also considered as the backbone for a variety of banking applications which have </a:t>
            </a:r>
            <a:r>
              <a:rPr lang="en-US" dirty="0">
                <a:hlinkClick r:id="rId4"/>
              </a:rPr>
              <a:t>Java</a:t>
            </a:r>
            <a:r>
              <a:rPr lang="en-US" dirty="0"/>
              <a:t> running on the UI to back server end.</a:t>
            </a:r>
          </a:p>
          <a:p>
            <a:endParaRPr lang="en-US" dirty="0"/>
          </a:p>
          <a:p>
            <a:endParaRPr lang="en-IN" dirty="0"/>
          </a:p>
        </p:txBody>
      </p:sp>
    </p:spTree>
    <p:extLst>
      <p:ext uri="{BB962C8B-B14F-4D97-AF65-F5344CB8AC3E}">
        <p14:creationId xmlns:p14="http://schemas.microsoft.com/office/powerpoint/2010/main" val="106712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010195"/>
            <a:ext cx="10131425" cy="4781006"/>
          </a:xfrm>
        </p:spPr>
        <p:txBody>
          <a:bodyPr/>
          <a:lstStyle/>
          <a:p>
            <a:pPr marL="0" indent="0">
              <a:buNone/>
            </a:pPr>
            <a:r>
              <a:rPr lang="en-US" b="1" dirty="0" smtClean="0"/>
              <a:t>	Mobile </a:t>
            </a:r>
            <a:r>
              <a:rPr lang="en-US" b="1" dirty="0"/>
              <a:t>Applications</a:t>
            </a:r>
            <a:endParaRPr lang="en-US" dirty="0"/>
          </a:p>
          <a:p>
            <a:r>
              <a:rPr lang="en-US" dirty="0"/>
              <a:t>Java is considered as the official programming language for mobile app development. It is compatible with software such as Android Studio </a:t>
            </a:r>
            <a:r>
              <a:rPr lang="en-US" dirty="0" smtClean="0"/>
              <a:t>. </a:t>
            </a:r>
            <a:r>
              <a:rPr lang="en-US" dirty="0"/>
              <a:t>The reason is that it can run on </a:t>
            </a:r>
            <a:r>
              <a:rPr lang="en-US" dirty="0">
                <a:hlinkClick r:id="rId2"/>
              </a:rPr>
              <a:t>Java Virtual Machine(JVM</a:t>
            </a:r>
            <a:r>
              <a:rPr lang="en-US" dirty="0" smtClean="0">
                <a:hlinkClick r:id="rId2"/>
              </a:rPr>
              <a:t>)</a:t>
            </a:r>
            <a:r>
              <a:rPr lang="en-US" dirty="0" smtClean="0"/>
              <a:t>, </a:t>
            </a:r>
            <a:r>
              <a:rPr lang="en-US" dirty="0"/>
              <a:t>to execute class files. These files are further bundled as Android application Package(APK). With Java and its OOPs principles, it provides better security and ease of simplicity with Android</a:t>
            </a:r>
            <a:r>
              <a:rPr lang="en-US" dirty="0" smtClean="0"/>
              <a:t>.</a:t>
            </a:r>
            <a:endParaRPr lang="en-US" dirty="0"/>
          </a:p>
          <a:p>
            <a:pPr marL="0" indent="0">
              <a:buNone/>
            </a:pPr>
            <a:r>
              <a:rPr lang="en-IN" b="1" dirty="0" smtClean="0"/>
              <a:t>	Business </a:t>
            </a:r>
            <a:r>
              <a:rPr lang="en-IN" b="1" dirty="0"/>
              <a:t>Applications</a:t>
            </a:r>
            <a:r>
              <a:rPr lang="en-IN" b="1" dirty="0" smtClean="0"/>
              <a:t>:</a:t>
            </a:r>
          </a:p>
          <a:p>
            <a:pPr marL="0" indent="0" algn="just">
              <a:buNone/>
            </a:pPr>
            <a:r>
              <a:rPr lang="en-US" dirty="0" smtClean="0"/>
              <a:t> These </a:t>
            </a:r>
            <a:r>
              <a:rPr lang="en-US" dirty="0"/>
              <a:t>applications are designed to solve the problems encountered by large enterprises. The features that make enterprise applications powerful, like security and reliability, often make these applications complex. The Java EE platform reduces the complexity of enterprise application development by providing a development model, API, and runtime environment that allow developers to concentrate on functionality.</a:t>
            </a:r>
            <a:endParaRPr lang="en-IN" dirty="0"/>
          </a:p>
          <a:p>
            <a:endParaRPr lang="en-US" dirty="0"/>
          </a:p>
        </p:txBody>
      </p:sp>
    </p:spTree>
    <p:extLst>
      <p:ext uri="{BB962C8B-B14F-4D97-AF65-F5344CB8AC3E}">
        <p14:creationId xmlns:p14="http://schemas.microsoft.com/office/powerpoint/2010/main" val="297060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2218"/>
            <a:ext cx="10131425" cy="818606"/>
          </a:xfrm>
        </p:spPr>
        <p:txBody>
          <a:bodyPr/>
          <a:lstStyle/>
          <a:p>
            <a:r>
              <a:rPr lang="en-IN" dirty="0" smtClean="0"/>
              <a:t>Features of java</a:t>
            </a:r>
            <a:endParaRPr lang="en-IN" dirty="0"/>
          </a:p>
        </p:txBody>
      </p:sp>
      <p:pic>
        <p:nvPicPr>
          <p:cNvPr id="4" name="Content Placeholder 3"/>
          <p:cNvPicPr>
            <a:picLocks noGrp="1" noChangeAspect="1"/>
          </p:cNvPicPr>
          <p:nvPr>
            <p:ph idx="1"/>
          </p:nvPr>
        </p:nvPicPr>
        <p:blipFill>
          <a:blip r:embed="rId2"/>
          <a:stretch>
            <a:fillRect/>
          </a:stretch>
        </p:blipFill>
        <p:spPr>
          <a:xfrm>
            <a:off x="3387633" y="1569397"/>
            <a:ext cx="4397829" cy="4459398"/>
          </a:xfrm>
          <a:prstGeom prst="rect">
            <a:avLst/>
          </a:prstGeom>
        </p:spPr>
      </p:pic>
    </p:spTree>
    <p:extLst>
      <p:ext uri="{BB962C8B-B14F-4D97-AF65-F5344CB8AC3E}">
        <p14:creationId xmlns:p14="http://schemas.microsoft.com/office/powerpoint/2010/main" val="366807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74171"/>
            <a:ext cx="10131425" cy="6383383"/>
          </a:xfrm>
        </p:spPr>
        <p:txBody>
          <a:bodyPr>
            <a:normAutofit/>
          </a:bodyPr>
          <a:lstStyle/>
          <a:p>
            <a:pPr marL="0" indent="0">
              <a:buNone/>
            </a:pPr>
            <a:r>
              <a:rPr lang="en-US" dirty="0" smtClean="0"/>
              <a:t>	</a:t>
            </a:r>
            <a:r>
              <a:rPr lang="en-US" sz="2000" b="1" dirty="0" smtClean="0"/>
              <a:t>Simple</a:t>
            </a:r>
            <a:endParaRPr lang="en-US" sz="2000" b="1" dirty="0"/>
          </a:p>
          <a:p>
            <a:r>
              <a:rPr lang="en-US" sz="1600" dirty="0"/>
              <a:t>Java is very </a:t>
            </a:r>
            <a:r>
              <a:rPr lang="en-US" sz="1600" dirty="0">
                <a:solidFill>
                  <a:schemeClr val="accent2">
                    <a:lumMod val="50000"/>
                  </a:schemeClr>
                </a:solidFill>
              </a:rPr>
              <a:t>easy to learn, and its syntax is simple</a:t>
            </a:r>
            <a:r>
              <a:rPr lang="en-US" sz="1600" dirty="0"/>
              <a:t>, clean and easy to understand. </a:t>
            </a:r>
          </a:p>
          <a:p>
            <a:r>
              <a:rPr lang="en-US" sz="1600" dirty="0"/>
              <a:t>Java syntax is based on C++ (so easier for programmers to learn it after C++).</a:t>
            </a:r>
          </a:p>
          <a:p>
            <a:r>
              <a:rPr lang="en-US" sz="1600" dirty="0"/>
              <a:t>Java has removed many complicated and rarely-used features, for </a:t>
            </a:r>
            <a:r>
              <a:rPr lang="en-US" sz="1600" dirty="0" smtClean="0"/>
              <a:t>example  </a:t>
            </a:r>
            <a:r>
              <a:rPr lang="en-US" sz="1600" dirty="0">
                <a:solidFill>
                  <a:schemeClr val="accent2">
                    <a:lumMod val="50000"/>
                  </a:schemeClr>
                </a:solidFill>
              </a:rPr>
              <a:t>explicit pointers, operator overloading</a:t>
            </a:r>
            <a:r>
              <a:rPr lang="en-US" sz="1600" dirty="0"/>
              <a:t>, etc.</a:t>
            </a:r>
          </a:p>
          <a:p>
            <a:r>
              <a:rPr lang="en-US" sz="1600" dirty="0"/>
              <a:t>There is no need to remove unreferenced objects because there is an </a:t>
            </a:r>
            <a:r>
              <a:rPr lang="en-US" sz="1600" dirty="0">
                <a:solidFill>
                  <a:schemeClr val="accent2">
                    <a:lumMod val="50000"/>
                  </a:schemeClr>
                </a:solidFill>
              </a:rPr>
              <a:t>Automatic Garbage Collection</a:t>
            </a:r>
            <a:r>
              <a:rPr lang="en-US" sz="1600" dirty="0"/>
              <a:t> in Java</a:t>
            </a:r>
            <a:r>
              <a:rPr lang="en-US" sz="1600" dirty="0" smtClean="0"/>
              <a:t>.</a:t>
            </a:r>
            <a:endParaRPr lang="en-US" sz="1600" dirty="0"/>
          </a:p>
          <a:p>
            <a:pPr marL="0" indent="0">
              <a:buNone/>
            </a:pPr>
            <a:r>
              <a:rPr lang="en-US" dirty="0" smtClean="0"/>
              <a:t>	</a:t>
            </a:r>
            <a:r>
              <a:rPr lang="en-US" sz="2000" b="1" dirty="0" smtClean="0"/>
              <a:t>Object-oriented</a:t>
            </a:r>
            <a:endParaRPr lang="en-US" sz="2000" b="1" dirty="0"/>
          </a:p>
          <a:p>
            <a:r>
              <a:rPr lang="en-US" sz="1600" dirty="0"/>
              <a:t>Java is an </a:t>
            </a:r>
            <a:r>
              <a:rPr lang="en-US" sz="1600" dirty="0">
                <a:hlinkClick r:id="rId2"/>
              </a:rPr>
              <a:t>object-oriented</a:t>
            </a:r>
            <a:r>
              <a:rPr lang="en-US" sz="1600" dirty="0"/>
              <a:t> programming language. Everything in Java is an object. Object-oriented means we organize our software as a combination of different types of objects that incorporate both data and behavior</a:t>
            </a:r>
            <a:r>
              <a:rPr lang="en-US" sz="1600" dirty="0" smtClean="0"/>
              <a:t>.</a:t>
            </a:r>
          </a:p>
          <a:p>
            <a:pPr marL="0" indent="0">
              <a:buNone/>
            </a:pPr>
            <a:r>
              <a:rPr lang="en-IN" sz="2000" b="1" dirty="0" smtClean="0"/>
              <a:t>	Platform Independent</a:t>
            </a:r>
          </a:p>
          <a:p>
            <a:pPr marL="0" indent="0">
              <a:buNone/>
            </a:pPr>
            <a:r>
              <a:rPr lang="en-US" sz="1600" dirty="0"/>
              <a:t>Java code can be executed on </a:t>
            </a:r>
            <a:r>
              <a:rPr lang="en-US" sz="1600" dirty="0">
                <a:solidFill>
                  <a:schemeClr val="accent2">
                    <a:lumMod val="50000"/>
                  </a:schemeClr>
                </a:solidFill>
              </a:rPr>
              <a:t>multiple platforms</a:t>
            </a:r>
            <a:r>
              <a:rPr lang="en-US" sz="1600" dirty="0"/>
              <a:t>, for example, Windows, Linux, Sun Solaris, Mac/OS, etc. Java code is compiled by the compiler and converted into bytecode. This bytecode is a platform-independent code because it can be run on multiple platforms, i.e., </a:t>
            </a:r>
            <a:r>
              <a:rPr lang="en-US" sz="1600" dirty="0">
                <a:solidFill>
                  <a:schemeClr val="accent2">
                    <a:lumMod val="50000"/>
                  </a:schemeClr>
                </a:solidFill>
              </a:rPr>
              <a:t>Write Once and Run Anywhere </a:t>
            </a:r>
            <a:r>
              <a:rPr lang="en-US" sz="1600" dirty="0"/>
              <a:t>(WORA).</a:t>
            </a:r>
            <a:endParaRPr lang="en-IN" sz="1600" b="1" dirty="0"/>
          </a:p>
          <a:p>
            <a:endParaRPr lang="en-US" dirty="0"/>
          </a:p>
          <a:p>
            <a:endParaRPr lang="en-US" dirty="0"/>
          </a:p>
        </p:txBody>
      </p:sp>
      <p:pic>
        <p:nvPicPr>
          <p:cNvPr id="4" name="Picture 3"/>
          <p:cNvPicPr>
            <a:picLocks noChangeAspect="1"/>
          </p:cNvPicPr>
          <p:nvPr/>
        </p:nvPicPr>
        <p:blipFill>
          <a:blip r:embed="rId3"/>
          <a:stretch>
            <a:fillRect/>
          </a:stretch>
        </p:blipFill>
        <p:spPr>
          <a:xfrm>
            <a:off x="7393032" y="5016136"/>
            <a:ext cx="2857500" cy="1654630"/>
          </a:xfrm>
          <a:prstGeom prst="rect">
            <a:avLst/>
          </a:prstGeom>
        </p:spPr>
      </p:pic>
    </p:spTree>
    <p:extLst>
      <p:ext uri="{BB962C8B-B14F-4D97-AF65-F5344CB8AC3E}">
        <p14:creationId xmlns:p14="http://schemas.microsoft.com/office/powerpoint/2010/main" val="85917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510" y="174171"/>
            <a:ext cx="10131425" cy="6191795"/>
          </a:xfrm>
        </p:spPr>
        <p:txBody>
          <a:bodyPr>
            <a:normAutofit fontScale="92500" lnSpcReduction="10000"/>
          </a:bodyPr>
          <a:lstStyle/>
          <a:p>
            <a:pPr marL="0" indent="0">
              <a:buNone/>
            </a:pPr>
            <a:r>
              <a:rPr lang="en-US" sz="2000" b="1" dirty="0" smtClean="0"/>
              <a:t>	</a:t>
            </a:r>
          </a:p>
          <a:p>
            <a:pPr marL="0" indent="0">
              <a:buNone/>
            </a:pPr>
            <a:r>
              <a:rPr lang="en-US" sz="2000" b="1" dirty="0" smtClean="0"/>
              <a:t>Secured</a:t>
            </a:r>
            <a:endParaRPr lang="en-US" sz="2000" b="1" dirty="0"/>
          </a:p>
          <a:p>
            <a:pPr marL="0" indent="0">
              <a:buNone/>
            </a:pPr>
            <a:r>
              <a:rPr lang="en-US" dirty="0"/>
              <a:t>Java is best known for its security. With Java, we can develop virus-free systems. Java is secured because:</a:t>
            </a:r>
          </a:p>
          <a:p>
            <a:r>
              <a:rPr lang="en-US" b="1" dirty="0"/>
              <a:t>No explicit </a:t>
            </a:r>
            <a:r>
              <a:rPr lang="en-US" b="1" dirty="0" smtClean="0"/>
              <a:t>pointer</a:t>
            </a:r>
          </a:p>
          <a:p>
            <a:r>
              <a:rPr lang="en-US" b="1" dirty="0" err="1" smtClean="0"/>
              <a:t>Classloader</a:t>
            </a:r>
            <a:r>
              <a:rPr lang="en-US" b="1" dirty="0"/>
              <a:t>:</a:t>
            </a:r>
            <a:r>
              <a:rPr lang="en-US" dirty="0"/>
              <a:t> </a:t>
            </a:r>
            <a:r>
              <a:rPr lang="en-US" dirty="0" err="1"/>
              <a:t>Classloader</a:t>
            </a:r>
            <a:r>
              <a:rPr lang="en-US" dirty="0"/>
              <a:t> in Java is a part of the Java Runtime Environment (JRE) which is used to</a:t>
            </a:r>
            <a:r>
              <a:rPr lang="en-US" dirty="0">
                <a:solidFill>
                  <a:schemeClr val="accent2">
                    <a:lumMod val="50000"/>
                  </a:schemeClr>
                </a:solidFill>
              </a:rPr>
              <a:t> load Java classes into the Java Virtual Machine dynamically. </a:t>
            </a:r>
            <a:endParaRPr lang="en-US" dirty="0" smtClean="0">
              <a:solidFill>
                <a:schemeClr val="accent2">
                  <a:lumMod val="50000"/>
                </a:schemeClr>
              </a:solidFill>
            </a:endParaRPr>
          </a:p>
          <a:p>
            <a:r>
              <a:rPr lang="en-US" b="1" dirty="0" smtClean="0"/>
              <a:t>Bytecode </a:t>
            </a:r>
            <a:r>
              <a:rPr lang="en-US" b="1" dirty="0"/>
              <a:t>Verifier:</a:t>
            </a:r>
            <a:r>
              <a:rPr lang="en-US" dirty="0"/>
              <a:t> It checks the code fragments for illegal code that can violate access rights to objects</a:t>
            </a:r>
            <a:r>
              <a:rPr lang="en-US" dirty="0" smtClean="0"/>
              <a:t>.</a:t>
            </a:r>
          </a:p>
          <a:p>
            <a:pPr marL="0" indent="0">
              <a:buNone/>
            </a:pPr>
            <a:r>
              <a:rPr lang="en-US" dirty="0" smtClean="0"/>
              <a:t>	</a:t>
            </a:r>
            <a:r>
              <a:rPr lang="en-US" sz="2000" b="1" dirty="0" smtClean="0"/>
              <a:t>Robust</a:t>
            </a:r>
            <a:endParaRPr lang="en-US" sz="2000" b="1" dirty="0"/>
          </a:p>
          <a:p>
            <a:r>
              <a:rPr lang="en-US" dirty="0"/>
              <a:t>The English </a:t>
            </a:r>
            <a:r>
              <a:rPr lang="en-US" dirty="0" smtClean="0"/>
              <a:t>meaning </a:t>
            </a:r>
            <a:r>
              <a:rPr lang="en-US" dirty="0"/>
              <a:t>of Robust is </a:t>
            </a:r>
            <a:r>
              <a:rPr lang="en-US" dirty="0">
                <a:solidFill>
                  <a:schemeClr val="accent2">
                    <a:lumMod val="50000"/>
                  </a:schemeClr>
                </a:solidFill>
              </a:rPr>
              <a:t>strong</a:t>
            </a:r>
            <a:r>
              <a:rPr lang="en-US" dirty="0"/>
              <a:t>. Java is robust because:</a:t>
            </a:r>
          </a:p>
          <a:p>
            <a:r>
              <a:rPr lang="en-US" dirty="0"/>
              <a:t>It uses strong </a:t>
            </a:r>
            <a:r>
              <a:rPr lang="en-US" dirty="0">
                <a:solidFill>
                  <a:schemeClr val="accent2">
                    <a:lumMod val="50000"/>
                  </a:schemeClr>
                </a:solidFill>
              </a:rPr>
              <a:t>memory management</a:t>
            </a:r>
            <a:r>
              <a:rPr lang="en-US" dirty="0"/>
              <a:t>.</a:t>
            </a:r>
          </a:p>
          <a:p>
            <a:r>
              <a:rPr lang="en-US" dirty="0"/>
              <a:t>There is a lack of pointers that avoids security problems.</a:t>
            </a:r>
          </a:p>
          <a:p>
            <a:r>
              <a:rPr lang="en-US" dirty="0"/>
              <a:t>Java provides automatic garbage collection which runs on the Java Virtual Machine to get rid of objects which are not being used by a Java application anymore.</a:t>
            </a:r>
          </a:p>
          <a:p>
            <a:r>
              <a:rPr lang="en-US" dirty="0"/>
              <a:t>There are </a:t>
            </a:r>
            <a:r>
              <a:rPr lang="en-US" dirty="0">
                <a:solidFill>
                  <a:schemeClr val="accent2">
                    <a:lumMod val="50000"/>
                  </a:schemeClr>
                </a:solidFill>
              </a:rPr>
              <a:t>exception handling </a:t>
            </a:r>
            <a:r>
              <a:rPr lang="en-US" dirty="0"/>
              <a:t>and the </a:t>
            </a:r>
            <a:r>
              <a:rPr lang="en-US" dirty="0">
                <a:solidFill>
                  <a:schemeClr val="accent2">
                    <a:lumMod val="50000"/>
                  </a:schemeClr>
                </a:solidFill>
              </a:rPr>
              <a:t>type checking mechanism </a:t>
            </a:r>
            <a:r>
              <a:rPr lang="en-US" dirty="0"/>
              <a:t>in Java. All these points make Java robust</a:t>
            </a:r>
            <a:r>
              <a:rPr lang="en-US" dirty="0" smtClean="0"/>
              <a:t>.</a:t>
            </a:r>
          </a:p>
          <a:p>
            <a:pPr marL="0" indent="0">
              <a:buNone/>
            </a:pPr>
            <a:r>
              <a:rPr lang="en-US" dirty="0" smtClean="0"/>
              <a:t>	</a:t>
            </a:r>
            <a:r>
              <a:rPr lang="en-US" sz="2200" b="1" dirty="0" smtClean="0"/>
              <a:t>Architecture-neutral</a:t>
            </a:r>
            <a:endParaRPr lang="en-US" sz="2200" b="1" dirty="0"/>
          </a:p>
          <a:p>
            <a:r>
              <a:rPr lang="en-US" dirty="0"/>
              <a:t>Java is architecture neutral because there are </a:t>
            </a:r>
            <a:r>
              <a:rPr lang="en-US" dirty="0">
                <a:solidFill>
                  <a:schemeClr val="accent2">
                    <a:lumMod val="50000"/>
                  </a:schemeClr>
                </a:solidFill>
              </a:rPr>
              <a:t>no implementation dependent </a:t>
            </a:r>
            <a:r>
              <a:rPr lang="en-US" dirty="0"/>
              <a:t>features, for example, the </a:t>
            </a:r>
            <a:r>
              <a:rPr lang="en-US" dirty="0">
                <a:solidFill>
                  <a:schemeClr val="accent2">
                    <a:lumMod val="50000"/>
                  </a:schemeClr>
                </a:solidFill>
              </a:rPr>
              <a:t>size of primitive types is fixed.</a:t>
            </a:r>
          </a:p>
          <a:p>
            <a:endParaRPr lang="en-US" dirty="0"/>
          </a:p>
          <a:p>
            <a:endParaRPr lang="en-US" dirty="0"/>
          </a:p>
        </p:txBody>
      </p:sp>
    </p:spTree>
    <p:extLst>
      <p:ext uri="{BB962C8B-B14F-4D97-AF65-F5344CB8AC3E}">
        <p14:creationId xmlns:p14="http://schemas.microsoft.com/office/powerpoint/2010/main" val="18554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04801"/>
            <a:ext cx="10131425" cy="5956662"/>
          </a:xfrm>
        </p:spPr>
        <p:txBody>
          <a:bodyPr>
            <a:normAutofit fontScale="92500" lnSpcReduction="10000"/>
          </a:bodyPr>
          <a:lstStyle/>
          <a:p>
            <a:pPr marL="0" indent="0">
              <a:buNone/>
            </a:pPr>
            <a:endParaRPr lang="en-US" sz="2000" b="1" dirty="0" smtClean="0"/>
          </a:p>
          <a:p>
            <a:pPr marL="0" indent="0">
              <a:buNone/>
            </a:pPr>
            <a:r>
              <a:rPr lang="en-US" sz="2000" b="1" dirty="0" smtClean="0"/>
              <a:t>Portable</a:t>
            </a:r>
            <a:endParaRPr lang="en-US" sz="2000" b="1" dirty="0"/>
          </a:p>
          <a:p>
            <a:r>
              <a:rPr lang="en-US" dirty="0" smtClean="0"/>
              <a:t>Java is portable because it facilitates you to carry the </a:t>
            </a:r>
            <a:r>
              <a:rPr lang="en-US" dirty="0" smtClean="0"/>
              <a:t>to </a:t>
            </a:r>
            <a:r>
              <a:rPr lang="en-US" dirty="0" smtClean="0"/>
              <a:t>any platform. It doesn't require any implementation.</a:t>
            </a:r>
          </a:p>
          <a:p>
            <a:pPr marL="0" indent="0">
              <a:buNone/>
            </a:pPr>
            <a:r>
              <a:rPr lang="en-US" sz="2000" b="1" dirty="0"/>
              <a:t>High-performance</a:t>
            </a:r>
          </a:p>
          <a:p>
            <a:r>
              <a:rPr lang="en-US" dirty="0"/>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p>
          <a:p>
            <a:pPr marL="0" indent="0">
              <a:buNone/>
            </a:pPr>
            <a:r>
              <a:rPr lang="en-US" sz="2000" b="1" dirty="0"/>
              <a:t>Distributed</a:t>
            </a:r>
          </a:p>
          <a:p>
            <a:r>
              <a:rPr lang="en-US" dirty="0"/>
              <a:t>Java is distributed because it facilitates users to </a:t>
            </a:r>
            <a:r>
              <a:rPr lang="en-US" dirty="0">
                <a:solidFill>
                  <a:schemeClr val="accent2">
                    <a:lumMod val="50000"/>
                  </a:schemeClr>
                </a:solidFill>
              </a:rPr>
              <a:t>create distributed applications</a:t>
            </a:r>
            <a:r>
              <a:rPr lang="en-US" dirty="0"/>
              <a:t> in Java. </a:t>
            </a:r>
            <a:r>
              <a:rPr lang="en-US" dirty="0" smtClean="0"/>
              <a:t>This </a:t>
            </a:r>
            <a:r>
              <a:rPr lang="en-US" dirty="0"/>
              <a:t>feature of Java makes us able to access files by calling the methods from any machine on the internet</a:t>
            </a:r>
            <a:r>
              <a:rPr lang="en-US" dirty="0" smtClean="0"/>
              <a:t>.</a:t>
            </a:r>
          </a:p>
          <a:p>
            <a:pPr marL="0" indent="0">
              <a:buNone/>
            </a:pPr>
            <a:r>
              <a:rPr lang="en-US" sz="2000" b="1" dirty="0"/>
              <a:t>Multi-threaded</a:t>
            </a:r>
          </a:p>
          <a:p>
            <a:r>
              <a:rPr lang="en-US" dirty="0"/>
              <a:t>A thread is like a separate program, executing concurrently. We can write Java programs that deal with </a:t>
            </a:r>
            <a:r>
              <a:rPr lang="en-US" dirty="0">
                <a:solidFill>
                  <a:schemeClr val="accent2">
                    <a:lumMod val="50000"/>
                  </a:schemeClr>
                </a:solidFill>
              </a:rPr>
              <a:t>many tasks at once by defining multiple threads</a:t>
            </a:r>
            <a:r>
              <a:rPr lang="en-US" dirty="0"/>
              <a:t>. The main advantage of multi-threading is that </a:t>
            </a:r>
            <a:r>
              <a:rPr lang="en-US" dirty="0">
                <a:solidFill>
                  <a:schemeClr val="accent2">
                    <a:lumMod val="50000"/>
                  </a:schemeClr>
                </a:solidFill>
              </a:rPr>
              <a:t>it doesn't occupy memory for each thread</a:t>
            </a:r>
            <a:r>
              <a:rPr lang="en-US" dirty="0"/>
              <a:t>. It shares a common memory area. Threads are important for multi-media, Web applications, etc.</a:t>
            </a:r>
          </a:p>
          <a:p>
            <a:pPr marL="0" indent="0">
              <a:buNone/>
            </a:pPr>
            <a:r>
              <a:rPr lang="en-US" sz="2000" b="1" dirty="0"/>
              <a:t>Dynamic</a:t>
            </a:r>
          </a:p>
          <a:p>
            <a:r>
              <a:rPr lang="en-US" dirty="0"/>
              <a:t>Java is a dynamic language. It supports the </a:t>
            </a:r>
            <a:r>
              <a:rPr lang="en-US" dirty="0">
                <a:solidFill>
                  <a:schemeClr val="accent2">
                    <a:lumMod val="50000"/>
                  </a:schemeClr>
                </a:solidFill>
              </a:rPr>
              <a:t>dynamic loading of classes</a:t>
            </a:r>
            <a:r>
              <a:rPr lang="en-US" dirty="0"/>
              <a:t>. It means classes are loaded on demand. It also supports functions from its native languages, i.e., C and C++.</a:t>
            </a:r>
          </a:p>
          <a:p>
            <a:endParaRPr lang="en-US" dirty="0"/>
          </a:p>
          <a:p>
            <a:endParaRPr lang="en-US" dirty="0"/>
          </a:p>
        </p:txBody>
      </p:sp>
    </p:spTree>
    <p:extLst>
      <p:ext uri="{BB962C8B-B14F-4D97-AF65-F5344CB8AC3E}">
        <p14:creationId xmlns:p14="http://schemas.microsoft.com/office/powerpoint/2010/main" val="162570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888274"/>
          </a:xfrm>
        </p:spPr>
        <p:txBody>
          <a:bodyPr/>
          <a:lstStyle/>
          <a:p>
            <a:r>
              <a:rPr lang="en-IN" b="1" dirty="0"/>
              <a:t>Why Java is secure?</a:t>
            </a:r>
            <a:endParaRPr lang="en-IN" dirty="0"/>
          </a:p>
        </p:txBody>
      </p:sp>
      <p:sp>
        <p:nvSpPr>
          <p:cNvPr id="3" name="Content Placeholder 2"/>
          <p:cNvSpPr>
            <a:spLocks noGrp="1"/>
          </p:cNvSpPr>
          <p:nvPr>
            <p:ph idx="1"/>
          </p:nvPr>
        </p:nvSpPr>
        <p:spPr>
          <a:xfrm>
            <a:off x="685801" y="757647"/>
            <a:ext cx="10131425" cy="5408022"/>
          </a:xfrm>
        </p:spPr>
        <p:txBody>
          <a:bodyPr>
            <a:normAutofit fontScale="85000" lnSpcReduction="10000"/>
          </a:bodyPr>
          <a:lstStyle/>
          <a:p>
            <a:endParaRPr lang="en-US" dirty="0" smtClean="0"/>
          </a:p>
          <a:p>
            <a:endParaRPr lang="en-US" dirty="0"/>
          </a:p>
          <a:p>
            <a:r>
              <a:rPr lang="en-US" dirty="0" smtClean="0"/>
              <a:t>Java </a:t>
            </a:r>
            <a:r>
              <a:rPr lang="en-US" dirty="0"/>
              <a:t>virtual machine plays a fundamental role to verify the byte-code. The task of </a:t>
            </a:r>
            <a:r>
              <a:rPr lang="en-US" dirty="0">
                <a:hlinkClick r:id="rId2"/>
              </a:rPr>
              <a:t>JVM</a:t>
            </a:r>
            <a:r>
              <a:rPr lang="en-US" dirty="0"/>
              <a:t> is to check that the program is not making any unsafe operations. There are cases when a program jumps to wrong locations that can hold malicious data</a:t>
            </a:r>
            <a:r>
              <a:rPr lang="en-US" dirty="0" smtClean="0"/>
              <a:t>.</a:t>
            </a:r>
          </a:p>
          <a:p>
            <a:pPr marL="0" indent="0">
              <a:buNone/>
            </a:pPr>
            <a:r>
              <a:rPr lang="en-US" b="1" dirty="0" smtClean="0"/>
              <a:t>	Security </a:t>
            </a:r>
            <a:r>
              <a:rPr lang="en-US" b="1" dirty="0"/>
              <a:t>Manager</a:t>
            </a:r>
            <a:endParaRPr lang="en-US" dirty="0"/>
          </a:p>
          <a:p>
            <a:r>
              <a:rPr lang="en-US" dirty="0"/>
              <a:t>Security manager guarantees that the doubted code or some malicious code does not accomplish the goal of accessing some features of the platform and </a:t>
            </a:r>
            <a:r>
              <a:rPr lang="en-US" dirty="0" smtClean="0"/>
              <a:t>API’s</a:t>
            </a:r>
          </a:p>
          <a:p>
            <a:pPr marL="0" indent="0">
              <a:buNone/>
            </a:pPr>
            <a:r>
              <a:rPr lang="en-US" b="1" dirty="0" smtClean="0"/>
              <a:t>	Void </a:t>
            </a:r>
            <a:r>
              <a:rPr lang="en-US" b="1" dirty="0"/>
              <a:t>of Pointers</a:t>
            </a:r>
            <a:endParaRPr lang="en-US" dirty="0"/>
          </a:p>
          <a:p>
            <a:r>
              <a:rPr lang="en-US" dirty="0"/>
              <a:t>There is no concept of pointers in </a:t>
            </a:r>
            <a:r>
              <a:rPr lang="en-US" dirty="0">
                <a:hlinkClick r:id="rId3"/>
              </a:rPr>
              <a:t>Java language</a:t>
            </a:r>
            <a:r>
              <a:rPr lang="en-US" dirty="0"/>
              <a:t>. The only disadvantage of pointers is that it can be used to refer another object for doing some unauthorized read and write operation. This puts the feature of security in Java in jeopardy. Hence, there are no pointers</a:t>
            </a:r>
            <a:r>
              <a:rPr lang="en-US" dirty="0" smtClean="0"/>
              <a:t>!</a:t>
            </a:r>
          </a:p>
          <a:p>
            <a:pPr marL="0" indent="0">
              <a:buNone/>
            </a:pPr>
            <a:r>
              <a:rPr lang="en-US" b="1" dirty="0" smtClean="0"/>
              <a:t>	Memory </a:t>
            </a:r>
            <a:r>
              <a:rPr lang="en-US" b="1" dirty="0"/>
              <a:t>management</a:t>
            </a:r>
            <a:endParaRPr lang="en-US" dirty="0"/>
          </a:p>
          <a:p>
            <a:r>
              <a:rPr lang="en-US" dirty="0"/>
              <a:t>Java has an automatic garbage collection system. It has its own </a:t>
            </a:r>
            <a:r>
              <a:rPr lang="en-US" dirty="0">
                <a:hlinkClick r:id="rId4"/>
              </a:rPr>
              <a:t>memory management</a:t>
            </a:r>
            <a:r>
              <a:rPr lang="en-US" dirty="0"/>
              <a:t> mechanism. Allowed time users forget to free their memory when the utilization of some objects is done. But in the case of Java, the memory need not be vacated. JVM does your work</a:t>
            </a:r>
            <a:r>
              <a:rPr lang="en-US" dirty="0" smtClean="0"/>
              <a:t>.</a:t>
            </a:r>
          </a:p>
          <a:p>
            <a:pPr marL="0" indent="0">
              <a:buNone/>
            </a:pPr>
            <a:r>
              <a:rPr lang="en-US" b="1" dirty="0" smtClean="0"/>
              <a:t>	Compile-time </a:t>
            </a:r>
            <a:r>
              <a:rPr lang="en-US" b="1" dirty="0"/>
              <a:t>checking</a:t>
            </a:r>
            <a:endParaRPr lang="en-US" dirty="0"/>
          </a:p>
          <a:p>
            <a:r>
              <a:rPr lang="en-US" dirty="0"/>
              <a:t>For instance if any unauthorized method is trying to access private variable then at compile time JVM fetches error. JVM catches as many errors as it encounters. </a:t>
            </a:r>
          </a:p>
          <a:p>
            <a:endParaRPr lang="en-US" dirty="0" smtClean="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4645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24" y="200297"/>
            <a:ext cx="10131425" cy="896983"/>
          </a:xfrm>
        </p:spPr>
        <p:txBody>
          <a:bodyPr/>
          <a:lstStyle/>
          <a:p>
            <a:pPr fontAlgn="base"/>
            <a:r>
              <a:rPr lang="en-IN" b="1" dirty="0"/>
              <a:t>Access Modifiers in Java</a:t>
            </a:r>
          </a:p>
        </p:txBody>
      </p:sp>
      <p:sp>
        <p:nvSpPr>
          <p:cNvPr id="3" name="Content Placeholder 2"/>
          <p:cNvSpPr>
            <a:spLocks noGrp="1"/>
          </p:cNvSpPr>
          <p:nvPr>
            <p:ph idx="1"/>
          </p:nvPr>
        </p:nvSpPr>
        <p:spPr>
          <a:xfrm>
            <a:off x="685801" y="975361"/>
            <a:ext cx="10131425" cy="4815840"/>
          </a:xfrm>
        </p:spPr>
        <p:txBody>
          <a:bodyPr/>
          <a:lstStyle/>
          <a:p>
            <a:pPr marL="0" indent="0" fontAlgn="base">
              <a:buNone/>
            </a:pPr>
            <a:r>
              <a:rPr lang="en-US" dirty="0" smtClean="0"/>
              <a:t>	As </a:t>
            </a:r>
            <a:r>
              <a:rPr lang="en-US" dirty="0"/>
              <a:t>the name suggests access modifiers in Java helps to restrict the scope of a class, constructor, </a:t>
            </a:r>
            <a:r>
              <a:rPr lang="en-US" dirty="0" smtClean="0"/>
              <a:t>	variable</a:t>
            </a:r>
            <a:r>
              <a:rPr lang="en-US" dirty="0"/>
              <a:t>, method, or data member. There are four types of access modifiers available in java: </a:t>
            </a:r>
          </a:p>
          <a:p>
            <a:pPr fontAlgn="base"/>
            <a:r>
              <a:rPr lang="en-US" dirty="0" smtClean="0"/>
              <a:t>Private</a:t>
            </a:r>
            <a:endParaRPr lang="en-US" dirty="0"/>
          </a:p>
          <a:p>
            <a:pPr fontAlgn="base"/>
            <a:r>
              <a:rPr lang="en-US" dirty="0"/>
              <a:t>Protected</a:t>
            </a:r>
          </a:p>
          <a:p>
            <a:pPr fontAlgn="base"/>
            <a:r>
              <a:rPr lang="en-US" dirty="0" smtClean="0"/>
              <a:t>Public</a:t>
            </a:r>
          </a:p>
          <a:p>
            <a:pPr marL="0" indent="0" fontAlgn="base">
              <a:buNone/>
            </a:pPr>
            <a:r>
              <a:rPr lang="en-US" b="1" dirty="0" smtClean="0"/>
              <a:t>	Private</a:t>
            </a:r>
            <a:r>
              <a:rPr lang="en-US" dirty="0"/>
              <a:t>: The private access modifier is specified using the keyword </a:t>
            </a:r>
            <a:r>
              <a:rPr lang="en-US" b="1" dirty="0"/>
              <a:t>private</a:t>
            </a:r>
            <a:r>
              <a:rPr lang="en-US" dirty="0"/>
              <a:t>. </a:t>
            </a:r>
          </a:p>
          <a:p>
            <a:pPr lvl="1" fontAlgn="base"/>
            <a:r>
              <a:rPr lang="en-US" dirty="0"/>
              <a:t>The methods or data members declared as private are accessible only </a:t>
            </a:r>
            <a:r>
              <a:rPr lang="en-US" b="1" dirty="0"/>
              <a:t>within the class</a:t>
            </a:r>
            <a:r>
              <a:rPr lang="en-US" dirty="0"/>
              <a:t> in which they are declared.</a:t>
            </a:r>
          </a:p>
          <a:p>
            <a:pPr lvl="1" fontAlgn="base"/>
            <a:r>
              <a:rPr lang="en-US" dirty="0"/>
              <a:t>Any other </a:t>
            </a:r>
            <a:r>
              <a:rPr lang="en-US" b="1" dirty="0"/>
              <a:t>class of </a:t>
            </a:r>
            <a:r>
              <a:rPr lang="en-US" dirty="0"/>
              <a:t>the </a:t>
            </a:r>
            <a:r>
              <a:rPr lang="en-US" b="1" dirty="0"/>
              <a:t>same package will not be able to access</a:t>
            </a:r>
            <a:r>
              <a:rPr lang="en-US" dirty="0"/>
              <a:t> these members.</a:t>
            </a:r>
          </a:p>
          <a:p>
            <a:pPr lvl="1" fontAlgn="base"/>
            <a:r>
              <a:rPr lang="en-US" dirty="0"/>
              <a:t>Top-level classes or interfaces can not be declared as private because</a:t>
            </a:r>
          </a:p>
          <a:p>
            <a:pPr lvl="2" fontAlgn="base"/>
            <a:r>
              <a:rPr lang="en-US" dirty="0"/>
              <a:t>private means “only visible within the enclosing class”.</a:t>
            </a:r>
          </a:p>
          <a:p>
            <a:pPr lvl="2" fontAlgn="base"/>
            <a:r>
              <a:rPr lang="en-US" dirty="0"/>
              <a:t>protected means “only visible within the enclosing class and any subclasses”</a:t>
            </a:r>
          </a:p>
          <a:p>
            <a:pPr marL="0" indent="0" fontAlgn="base">
              <a:buNone/>
            </a:pPr>
            <a:endParaRPr lang="en-US" dirty="0"/>
          </a:p>
        </p:txBody>
      </p:sp>
    </p:spTree>
    <p:extLst>
      <p:ext uri="{BB962C8B-B14F-4D97-AF65-F5344CB8AC3E}">
        <p14:creationId xmlns:p14="http://schemas.microsoft.com/office/powerpoint/2010/main" val="2006602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9194</TotalTime>
  <Words>332</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JAVA</vt:lpstr>
      <vt:lpstr>Java applications</vt:lpstr>
      <vt:lpstr>PowerPoint Presentation</vt:lpstr>
      <vt:lpstr>Features of java</vt:lpstr>
      <vt:lpstr>PowerPoint Presentation</vt:lpstr>
      <vt:lpstr>PowerPoint Presentation</vt:lpstr>
      <vt:lpstr>PowerPoint Presentation</vt:lpstr>
      <vt:lpstr>Why Java is secure?</vt:lpstr>
      <vt:lpstr>Access Modifiers in Java</vt:lpstr>
      <vt:lpstr>PowerPoint Presentation</vt:lpstr>
      <vt:lpstr>Garbage Collection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24</cp:revision>
  <dcterms:created xsi:type="dcterms:W3CDTF">2022-08-25T05:15:39Z</dcterms:created>
  <dcterms:modified xsi:type="dcterms:W3CDTF">2022-09-01T13:11:09Z</dcterms:modified>
</cp:coreProperties>
</file>