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3"/>
  </p:notesMasterIdLst>
  <p:sldIdLst>
    <p:sldId id="256" r:id="rId2"/>
    <p:sldId id="257" r:id="rId3"/>
    <p:sldId id="399" r:id="rId4"/>
    <p:sldId id="400" r:id="rId5"/>
    <p:sldId id="258" r:id="rId6"/>
    <p:sldId id="259" r:id="rId7"/>
    <p:sldId id="262" r:id="rId8"/>
    <p:sldId id="263" r:id="rId9"/>
    <p:sldId id="375" r:id="rId10"/>
    <p:sldId id="376" r:id="rId11"/>
    <p:sldId id="396" r:id="rId12"/>
    <p:sldId id="392" r:id="rId13"/>
    <p:sldId id="268" r:id="rId14"/>
    <p:sldId id="282" r:id="rId15"/>
    <p:sldId id="297" r:id="rId16"/>
    <p:sldId id="407" r:id="rId17"/>
    <p:sldId id="387" r:id="rId18"/>
    <p:sldId id="383" r:id="rId19"/>
    <p:sldId id="428" r:id="rId20"/>
    <p:sldId id="290" r:id="rId21"/>
    <p:sldId id="283"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99" autoAdjust="0"/>
    <p:restoredTop sz="94660"/>
  </p:normalViewPr>
  <p:slideViewPr>
    <p:cSldViewPr>
      <p:cViewPr varScale="1">
        <p:scale>
          <a:sx n="81" d="100"/>
          <a:sy n="81" d="100"/>
        </p:scale>
        <p:origin x="1522" y="53"/>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4" name="PlaceHolder 1"/>
          <p:cNvSpPr>
            <a:spLocks noGrp="1"/>
          </p:cNvSpPr>
          <p:nvPr>
            <p:ph type="body"/>
          </p:nvPr>
        </p:nvSpPr>
        <p:spPr>
          <a:xfrm>
            <a:off x="756000" y="5078520"/>
            <a:ext cx="6047640" cy="4811040"/>
          </a:xfrm>
          <a:prstGeom prst="rect">
            <a:avLst/>
          </a:prstGeom>
        </p:spPr>
        <p:txBody>
          <a:bodyPr wrap="none" lIns="0" tIns="0" rIns="0" bIns="0"/>
          <a:lstStyle/>
          <a:p>
            <a:r>
              <a:rPr lang="en-IN"/>
              <a:t>Click to edit the notes format</a:t>
            </a:r>
            <a:endParaRPr/>
          </a:p>
        </p:txBody>
      </p:sp>
      <p:sp>
        <p:nvSpPr>
          <p:cNvPr id="35" name="PlaceHolder 2"/>
          <p:cNvSpPr>
            <a:spLocks noGrp="1"/>
          </p:cNvSpPr>
          <p:nvPr>
            <p:ph type="hdr"/>
          </p:nvPr>
        </p:nvSpPr>
        <p:spPr>
          <a:xfrm>
            <a:off x="0" y="0"/>
            <a:ext cx="3280320" cy="534240"/>
          </a:xfrm>
          <a:prstGeom prst="rect">
            <a:avLst/>
          </a:prstGeom>
        </p:spPr>
        <p:txBody>
          <a:bodyPr wrap="none" lIns="0" tIns="0" rIns="0" bIns="0"/>
          <a:lstStyle/>
          <a:p>
            <a:r>
              <a:rPr lang="en-IN"/>
              <a:t>&lt;header&gt;</a:t>
            </a:r>
            <a:endParaRPr/>
          </a:p>
        </p:txBody>
      </p:sp>
      <p:sp>
        <p:nvSpPr>
          <p:cNvPr id="36" name="PlaceHolder 3"/>
          <p:cNvSpPr>
            <a:spLocks noGrp="1"/>
          </p:cNvSpPr>
          <p:nvPr>
            <p:ph type="dt"/>
          </p:nvPr>
        </p:nvSpPr>
        <p:spPr>
          <a:xfrm>
            <a:off x="4279320" y="0"/>
            <a:ext cx="3280320" cy="534240"/>
          </a:xfrm>
          <a:prstGeom prst="rect">
            <a:avLst/>
          </a:prstGeom>
        </p:spPr>
        <p:txBody>
          <a:bodyPr wrap="none" lIns="0" tIns="0" rIns="0" bIns="0"/>
          <a:lstStyle/>
          <a:p>
            <a:pPr algn="r"/>
            <a:r>
              <a:rPr lang="en-IN"/>
              <a:t>&lt;date/time&gt;</a:t>
            </a:r>
            <a:endParaRPr/>
          </a:p>
        </p:txBody>
      </p:sp>
      <p:sp>
        <p:nvSpPr>
          <p:cNvPr id="37" name="PlaceHolder 4"/>
          <p:cNvSpPr>
            <a:spLocks noGrp="1"/>
          </p:cNvSpPr>
          <p:nvPr>
            <p:ph type="ftr"/>
          </p:nvPr>
        </p:nvSpPr>
        <p:spPr>
          <a:xfrm>
            <a:off x="0" y="10157400"/>
            <a:ext cx="3280320" cy="534240"/>
          </a:xfrm>
          <a:prstGeom prst="rect">
            <a:avLst/>
          </a:prstGeom>
        </p:spPr>
        <p:txBody>
          <a:bodyPr wrap="none" lIns="0" tIns="0" rIns="0" bIns="0" anchor="b"/>
          <a:lstStyle/>
          <a:p>
            <a:r>
              <a:rPr lang="en-IN"/>
              <a:t>&lt;footer&gt;</a:t>
            </a:r>
            <a:endParaRPr/>
          </a:p>
        </p:txBody>
      </p:sp>
      <p:sp>
        <p:nvSpPr>
          <p:cNvPr id="38" name="PlaceHolder 5"/>
          <p:cNvSpPr>
            <a:spLocks noGrp="1"/>
          </p:cNvSpPr>
          <p:nvPr>
            <p:ph type="sldNum"/>
          </p:nvPr>
        </p:nvSpPr>
        <p:spPr>
          <a:xfrm>
            <a:off x="4279320" y="10157400"/>
            <a:ext cx="3280320" cy="534240"/>
          </a:xfrm>
          <a:prstGeom prst="rect">
            <a:avLst/>
          </a:prstGeom>
        </p:spPr>
        <p:txBody>
          <a:bodyPr wrap="none" lIns="0" tIns="0" rIns="0" bIns="0" anchor="b"/>
          <a:lstStyle/>
          <a:p>
            <a:pPr algn="r"/>
            <a:fld id="{51811100-C181-4161-81E1-C1B1D191B141}" type="slidenum">
              <a:rPr lang="en-IN"/>
              <a:pPr algn="r"/>
              <a:t>‹#›</a:t>
            </a:fld>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49" name="CustomShape 2"/>
          <p:cNvSpPr/>
          <p:nvPr/>
        </p:nvSpPr>
        <p:spPr>
          <a:xfrm>
            <a:off x="0" y="0"/>
            <a:ext cx="11796480" cy="11796480"/>
          </a:xfrm>
          <a:prstGeom prst="rect">
            <a:avLst/>
          </a:prstGeom>
        </p:spPr>
        <p:txBody>
          <a:bodyPr lIns="90000" tIns="45000" rIns="90000" bIns="45000"/>
          <a:lstStyle/>
          <a:p>
            <a:pPr>
              <a:lnSpc>
                <a:spcPct val="100000"/>
              </a:lnSpc>
            </a:pPr>
            <a:fld id="{11216171-A131-4111-8101-11D1D10191D1}" type="slidenum">
              <a:rPr lang="en-IN">
                <a:solidFill>
                  <a:srgbClr val="000000"/>
                </a:solidFill>
                <a:latin typeface="+mn-lt"/>
                <a:ea typeface="+mn-ea"/>
              </a:rPr>
              <a:pPr>
                <a:lnSpc>
                  <a:spcPct val="100000"/>
                </a:lnSpc>
              </a:pPr>
              <a:t>2</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pPr>
                <a:lnSpc>
                  <a:spcPct val="100000"/>
                </a:lnSpc>
              </a:pPr>
              <a:t>3</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51" name="CustomShape 2"/>
          <p:cNvSpPr/>
          <p:nvPr/>
        </p:nvSpPr>
        <p:spPr>
          <a:xfrm>
            <a:off x="0" y="0"/>
            <a:ext cx="11796480" cy="11796480"/>
          </a:xfrm>
          <a:prstGeom prst="rect">
            <a:avLst/>
          </a:prstGeom>
        </p:spPr>
        <p:txBody>
          <a:bodyPr lIns="90000" tIns="45000" rIns="90000" bIns="45000"/>
          <a:lstStyle/>
          <a:p>
            <a:pPr>
              <a:lnSpc>
                <a:spcPct val="100000"/>
              </a:lnSpc>
            </a:pPr>
            <a:fld id="{111131C1-D111-41A1-81D1-3111B1E131A1}" type="slidenum">
              <a:rPr lang="en-IN">
                <a:solidFill>
                  <a:srgbClr val="000000"/>
                </a:solidFill>
                <a:latin typeface="+mn-lt"/>
                <a:ea typeface="+mn-ea"/>
              </a:rPr>
              <a:pPr>
                <a:lnSpc>
                  <a:spcPct val="100000"/>
                </a:lnSpc>
              </a:pPr>
              <a:t>5</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53" name="CustomShape 2"/>
          <p:cNvSpPr/>
          <p:nvPr/>
        </p:nvSpPr>
        <p:spPr>
          <a:xfrm>
            <a:off x="0" y="0"/>
            <a:ext cx="11796480" cy="11796480"/>
          </a:xfrm>
          <a:prstGeom prst="rect">
            <a:avLst/>
          </a:prstGeom>
        </p:spPr>
        <p:txBody>
          <a:bodyPr lIns="90000" tIns="45000" rIns="90000" bIns="45000"/>
          <a:lstStyle/>
          <a:p>
            <a:pPr>
              <a:lnSpc>
                <a:spcPct val="100000"/>
              </a:lnSpc>
            </a:pPr>
            <a:fld id="{D19121C1-21D1-4161-B1F1-C141D1918151}" type="slidenum">
              <a:rPr lang="en-IN">
                <a:solidFill>
                  <a:srgbClr val="000000"/>
                </a:solidFill>
                <a:latin typeface="+mn-lt"/>
                <a:ea typeface="+mn-ea"/>
              </a:rPr>
              <a:pPr>
                <a:lnSpc>
                  <a:spcPct val="100000"/>
                </a:lnSpc>
              </a:pPr>
              <a:t>6</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59" name="CustomShape 2"/>
          <p:cNvSpPr/>
          <p:nvPr/>
        </p:nvSpPr>
        <p:spPr>
          <a:xfrm>
            <a:off x="0" y="0"/>
            <a:ext cx="11796480" cy="11796480"/>
          </a:xfrm>
          <a:prstGeom prst="rect">
            <a:avLst/>
          </a:prstGeom>
        </p:spPr>
        <p:txBody>
          <a:bodyPr lIns="90000" tIns="45000" rIns="90000" bIns="45000"/>
          <a:lstStyle/>
          <a:p>
            <a:pPr>
              <a:lnSpc>
                <a:spcPct val="100000"/>
              </a:lnSpc>
            </a:pPr>
            <a:fld id="{91514131-C101-4181-8111-D13131119111}" type="slidenum">
              <a:rPr lang="en-IN">
                <a:solidFill>
                  <a:srgbClr val="000000"/>
                </a:solidFill>
                <a:latin typeface="+mn-lt"/>
                <a:ea typeface="+mn-ea"/>
              </a:rPr>
              <a:pPr>
                <a:lnSpc>
                  <a:spcPct val="100000"/>
                </a:lnSpc>
              </a:pPr>
              <a:t>7</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61" name="CustomShape 2"/>
          <p:cNvSpPr/>
          <p:nvPr/>
        </p:nvSpPr>
        <p:spPr>
          <a:xfrm>
            <a:off x="0" y="0"/>
            <a:ext cx="11796480" cy="11796480"/>
          </a:xfrm>
          <a:prstGeom prst="rect">
            <a:avLst/>
          </a:prstGeom>
        </p:spPr>
        <p:txBody>
          <a:bodyPr lIns="90000" tIns="45000" rIns="90000" bIns="45000"/>
          <a:lstStyle/>
          <a:p>
            <a:pPr>
              <a:lnSpc>
                <a:spcPct val="100000"/>
              </a:lnSpc>
            </a:pPr>
            <a:fld id="{8141E1C1-11F1-4191-81D1-215171815171}" type="slidenum">
              <a:rPr lang="en-IN">
                <a:solidFill>
                  <a:srgbClr val="000000"/>
                </a:solidFill>
                <a:latin typeface="+mn-lt"/>
                <a:ea typeface="+mn-ea"/>
              </a:rPr>
              <a:pPr>
                <a:lnSpc>
                  <a:spcPct val="100000"/>
                </a:lnSpc>
              </a:pPr>
              <a:t>8</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pPr>
                <a:lnSpc>
                  <a:spcPct val="100000"/>
                </a:lnSpc>
              </a:pPr>
              <a:t>9</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pPr>
                <a:lnSpc>
                  <a:spcPct val="100000"/>
                </a:lnSpc>
              </a:pPr>
              <a:t>11</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pPr>
                <a:lnSpc>
                  <a:spcPct val="100000"/>
                </a:lnSpc>
              </a:pPr>
              <a:t>13</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24" name="PlaceHolder 2"/>
          <p:cNvSpPr>
            <a:spLocks noGrp="1"/>
          </p:cNvSpPr>
          <p:nvPr>
            <p:ph type="body"/>
          </p:nvPr>
        </p:nvSpPr>
        <p:spPr>
          <a:xfrm>
            <a:off x="457200" y="1604520"/>
            <a:ext cx="8046360" cy="1896480"/>
          </a:xfrm>
          <a:prstGeom prst="rect">
            <a:avLst/>
          </a:prstGeom>
        </p:spPr>
        <p:txBody>
          <a:bodyPr wrap="none" lIns="0" tIns="0" rIns="0" bIns="0"/>
          <a:lstStyle/>
          <a:p>
            <a:endParaRPr/>
          </a:p>
        </p:txBody>
      </p:sp>
      <p:sp>
        <p:nvSpPr>
          <p:cNvPr id="25" name="PlaceHolder 3"/>
          <p:cNvSpPr>
            <a:spLocks noGrp="1"/>
          </p:cNvSpPr>
          <p:nvPr>
            <p:ph type="body"/>
          </p:nvPr>
        </p:nvSpPr>
        <p:spPr>
          <a:xfrm>
            <a:off x="457200" y="3681360"/>
            <a:ext cx="8046360" cy="1896480"/>
          </a:xfrm>
          <a:prstGeom prst="rect">
            <a:avLst/>
          </a:prstGeom>
        </p:spPr>
        <p:txBody>
          <a:bodyPr wrap="none" lIns="0" tIns="0" rIns="0" bIns="0"/>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27" name="PlaceHolder 2"/>
          <p:cNvSpPr>
            <a:spLocks noGrp="1"/>
          </p:cNvSpPr>
          <p:nvPr>
            <p:ph type="body"/>
          </p:nvPr>
        </p:nvSpPr>
        <p:spPr>
          <a:xfrm>
            <a:off x="457200" y="1604520"/>
            <a:ext cx="3926160" cy="1896480"/>
          </a:xfrm>
          <a:prstGeom prst="rect">
            <a:avLst/>
          </a:prstGeom>
        </p:spPr>
        <p:txBody>
          <a:bodyPr wrap="none" lIns="0" tIns="0" rIns="0" bIns="0"/>
          <a:lstStyle/>
          <a:p>
            <a:endParaRPr/>
          </a:p>
        </p:txBody>
      </p:sp>
      <p:sp>
        <p:nvSpPr>
          <p:cNvPr id="28" name="PlaceHolder 3"/>
          <p:cNvSpPr>
            <a:spLocks noGrp="1"/>
          </p:cNvSpPr>
          <p:nvPr>
            <p:ph type="body"/>
          </p:nvPr>
        </p:nvSpPr>
        <p:spPr>
          <a:xfrm>
            <a:off x="4579920" y="1604520"/>
            <a:ext cx="3926160" cy="1896480"/>
          </a:xfrm>
          <a:prstGeom prst="rect">
            <a:avLst/>
          </a:prstGeom>
        </p:spPr>
        <p:txBody>
          <a:bodyPr wrap="none" lIns="0" tIns="0" rIns="0" bIns="0"/>
          <a:lstStyle/>
          <a:p>
            <a:endParaRPr/>
          </a:p>
        </p:txBody>
      </p:sp>
      <p:sp>
        <p:nvSpPr>
          <p:cNvPr id="29" name="PlaceHolder 4"/>
          <p:cNvSpPr>
            <a:spLocks noGrp="1"/>
          </p:cNvSpPr>
          <p:nvPr>
            <p:ph type="body"/>
          </p:nvPr>
        </p:nvSpPr>
        <p:spPr>
          <a:xfrm>
            <a:off x="4579920" y="3681360"/>
            <a:ext cx="3926160" cy="1896480"/>
          </a:xfrm>
          <a:prstGeom prst="rect">
            <a:avLst/>
          </a:prstGeom>
        </p:spPr>
        <p:txBody>
          <a:bodyPr wrap="none" lIns="0" tIns="0" rIns="0" bIns="0"/>
          <a:lstStyle/>
          <a:p>
            <a:endParaRPr/>
          </a:p>
        </p:txBody>
      </p:sp>
      <p:sp>
        <p:nvSpPr>
          <p:cNvPr id="30" name="PlaceHolder 5"/>
          <p:cNvSpPr>
            <a:spLocks noGrp="1"/>
          </p:cNvSpPr>
          <p:nvPr>
            <p:ph type="body"/>
          </p:nvPr>
        </p:nvSpPr>
        <p:spPr>
          <a:xfrm>
            <a:off x="457200" y="3681360"/>
            <a:ext cx="3926160" cy="1896480"/>
          </a:xfrm>
          <a:prstGeom prst="rect">
            <a:avLst/>
          </a:prstGeom>
        </p:spPr>
        <p:txBody>
          <a:bodyPr wrap="none" lIns="0" tIns="0" rIns="0" bIns="0"/>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32" name="PlaceHolder 2"/>
          <p:cNvSpPr>
            <a:spLocks noGrp="1"/>
          </p:cNvSpPr>
          <p:nvPr>
            <p:ph type="body"/>
          </p:nvPr>
        </p:nvSpPr>
        <p:spPr>
          <a:xfrm>
            <a:off x="457200" y="1604520"/>
            <a:ext cx="3926160" cy="1896480"/>
          </a:xfrm>
          <a:prstGeom prst="rect">
            <a:avLst/>
          </a:prstGeom>
        </p:spPr>
        <p:txBody>
          <a:bodyPr wrap="none" lIns="0" tIns="0" rIns="0" bIns="0"/>
          <a:lstStyle/>
          <a:p>
            <a:endParaRPr/>
          </a:p>
        </p:txBody>
      </p:sp>
      <p:sp>
        <p:nvSpPr>
          <p:cNvPr id="33" name="PlaceHolder 3"/>
          <p:cNvSpPr>
            <a:spLocks noGrp="1"/>
          </p:cNvSpPr>
          <p:nvPr>
            <p:ph type="body"/>
          </p:nvPr>
        </p:nvSpPr>
        <p:spPr>
          <a:xfrm>
            <a:off x="4579920" y="1604520"/>
            <a:ext cx="3926160" cy="1896480"/>
          </a:xfrm>
          <a:prstGeom prst="rect">
            <a:avLst/>
          </a:prstGeom>
        </p:spPr>
        <p:txBody>
          <a:bodyPr wrap="none" lIns="0" tIns="0" rIns="0" bIns="0"/>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3" name="PlaceHolder 2"/>
          <p:cNvSpPr>
            <a:spLocks noGrp="1"/>
          </p:cNvSpPr>
          <p:nvPr>
            <p:ph type="subTitle"/>
          </p:nvPr>
        </p:nvSpPr>
        <p:spPr>
          <a:xfrm>
            <a:off x="457200" y="1604520"/>
            <a:ext cx="8046360" cy="3977280"/>
          </a:xfrm>
          <a:prstGeom prst="rect">
            <a:avLst/>
          </a:prstGeom>
        </p:spPr>
        <p:txBody>
          <a:bodyPr wrap="none" lIns="0" tIns="0" rIns="0" bIns="0" anchor="ctr"/>
          <a:lstStyle/>
          <a:p>
            <a:pPr algn="ct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5" name="PlaceHolder 2"/>
          <p:cNvSpPr>
            <a:spLocks noGrp="1"/>
          </p:cNvSpPr>
          <p:nvPr>
            <p:ph type="body"/>
          </p:nvPr>
        </p:nvSpPr>
        <p:spPr>
          <a:xfrm>
            <a:off x="457200" y="1604520"/>
            <a:ext cx="8046360" cy="3976920"/>
          </a:xfrm>
          <a:prstGeom prst="rect">
            <a:avLst/>
          </a:prstGeom>
        </p:spPr>
        <p:txBody>
          <a:bodyPr wrap="none" lIns="0" tIns="0" rIns="0" bIns="0"/>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7" name="PlaceHolder 2"/>
          <p:cNvSpPr>
            <a:spLocks noGrp="1"/>
          </p:cNvSpPr>
          <p:nvPr>
            <p:ph type="body"/>
          </p:nvPr>
        </p:nvSpPr>
        <p:spPr>
          <a:xfrm>
            <a:off x="457200" y="1604520"/>
            <a:ext cx="3926160" cy="3976920"/>
          </a:xfrm>
          <a:prstGeom prst="rect">
            <a:avLst/>
          </a:prstGeom>
        </p:spPr>
        <p:txBody>
          <a:bodyPr wrap="none" lIns="0" tIns="0" rIns="0" bIns="0"/>
          <a:lstStyle/>
          <a:p>
            <a:endParaRPr/>
          </a:p>
        </p:txBody>
      </p:sp>
      <p:sp>
        <p:nvSpPr>
          <p:cNvPr id="8" name="PlaceHolder 3"/>
          <p:cNvSpPr>
            <a:spLocks noGrp="1"/>
          </p:cNvSpPr>
          <p:nvPr>
            <p:ph type="body"/>
          </p:nvPr>
        </p:nvSpPr>
        <p:spPr>
          <a:xfrm>
            <a:off x="4579920" y="1604520"/>
            <a:ext cx="3926160" cy="3976920"/>
          </a:xfrm>
          <a:prstGeom prst="rect">
            <a:avLst/>
          </a:prstGeom>
        </p:spPr>
        <p:txBody>
          <a:bodyPr wrap="none" lIns="0" tIns="0" rIns="0" bIns="0"/>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685800" y="2130480"/>
            <a:ext cx="7771680" cy="3450960"/>
          </a:xfrm>
          <a:prstGeom prst="rect">
            <a:avLst/>
          </a:prstGeom>
        </p:spPr>
        <p:txBody>
          <a:bodyPr wrap="none" lIns="0" tIns="0" rIns="0" bIns="0" anchor="ctr"/>
          <a:lstStyle/>
          <a:p>
            <a:pPr algn="ct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12" name="PlaceHolder 2"/>
          <p:cNvSpPr>
            <a:spLocks noGrp="1"/>
          </p:cNvSpPr>
          <p:nvPr>
            <p:ph type="body"/>
          </p:nvPr>
        </p:nvSpPr>
        <p:spPr>
          <a:xfrm>
            <a:off x="457200" y="1604520"/>
            <a:ext cx="3926160" cy="1896480"/>
          </a:xfrm>
          <a:prstGeom prst="rect">
            <a:avLst/>
          </a:prstGeom>
        </p:spPr>
        <p:txBody>
          <a:bodyPr wrap="none" lIns="0" tIns="0" rIns="0" bIns="0"/>
          <a:lstStyle/>
          <a:p>
            <a:endParaRPr/>
          </a:p>
        </p:txBody>
      </p:sp>
      <p:sp>
        <p:nvSpPr>
          <p:cNvPr id="13" name="PlaceHolder 3"/>
          <p:cNvSpPr>
            <a:spLocks noGrp="1"/>
          </p:cNvSpPr>
          <p:nvPr>
            <p:ph type="body"/>
          </p:nvPr>
        </p:nvSpPr>
        <p:spPr>
          <a:xfrm>
            <a:off x="457200" y="3681360"/>
            <a:ext cx="3926160" cy="1896480"/>
          </a:xfrm>
          <a:prstGeom prst="rect">
            <a:avLst/>
          </a:prstGeom>
        </p:spPr>
        <p:txBody>
          <a:bodyPr wrap="none" lIns="0" tIns="0" rIns="0" bIns="0"/>
          <a:lstStyle/>
          <a:p>
            <a:endParaRPr/>
          </a:p>
        </p:txBody>
      </p:sp>
      <p:sp>
        <p:nvSpPr>
          <p:cNvPr id="14" name="PlaceHolder 4"/>
          <p:cNvSpPr>
            <a:spLocks noGrp="1"/>
          </p:cNvSpPr>
          <p:nvPr>
            <p:ph type="body"/>
          </p:nvPr>
        </p:nvSpPr>
        <p:spPr>
          <a:xfrm>
            <a:off x="4579920" y="1604520"/>
            <a:ext cx="3926160" cy="3976920"/>
          </a:xfrm>
          <a:prstGeom prst="rect">
            <a:avLst/>
          </a:prstGeom>
        </p:spPr>
        <p:txBody>
          <a:bodyPr wrap="none" lIns="0" tIns="0" rIns="0" bIns="0"/>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16" name="PlaceHolder 2"/>
          <p:cNvSpPr>
            <a:spLocks noGrp="1"/>
          </p:cNvSpPr>
          <p:nvPr>
            <p:ph type="body"/>
          </p:nvPr>
        </p:nvSpPr>
        <p:spPr>
          <a:xfrm>
            <a:off x="457200" y="1604520"/>
            <a:ext cx="3926160" cy="3976920"/>
          </a:xfrm>
          <a:prstGeom prst="rect">
            <a:avLst/>
          </a:prstGeom>
        </p:spPr>
        <p:txBody>
          <a:bodyPr wrap="none" lIns="0" tIns="0" rIns="0" bIns="0"/>
          <a:lstStyle/>
          <a:p>
            <a:endParaRPr/>
          </a:p>
        </p:txBody>
      </p:sp>
      <p:sp>
        <p:nvSpPr>
          <p:cNvPr id="17" name="PlaceHolder 3"/>
          <p:cNvSpPr>
            <a:spLocks noGrp="1"/>
          </p:cNvSpPr>
          <p:nvPr>
            <p:ph type="body"/>
          </p:nvPr>
        </p:nvSpPr>
        <p:spPr>
          <a:xfrm>
            <a:off x="4579920" y="1604520"/>
            <a:ext cx="3926160" cy="1896480"/>
          </a:xfrm>
          <a:prstGeom prst="rect">
            <a:avLst/>
          </a:prstGeom>
        </p:spPr>
        <p:txBody>
          <a:bodyPr wrap="none" lIns="0" tIns="0" rIns="0" bIns="0"/>
          <a:lstStyle/>
          <a:p>
            <a:endParaRPr/>
          </a:p>
        </p:txBody>
      </p:sp>
      <p:sp>
        <p:nvSpPr>
          <p:cNvPr id="18" name="PlaceHolder 4"/>
          <p:cNvSpPr>
            <a:spLocks noGrp="1"/>
          </p:cNvSpPr>
          <p:nvPr>
            <p:ph type="body"/>
          </p:nvPr>
        </p:nvSpPr>
        <p:spPr>
          <a:xfrm>
            <a:off x="4579920" y="3681360"/>
            <a:ext cx="3926160" cy="1896480"/>
          </a:xfrm>
          <a:prstGeom prst="rect">
            <a:avLst/>
          </a:prstGeom>
        </p:spPr>
        <p:txBody>
          <a:bodyPr wrap="none" lIns="0" tIns="0" rIns="0" bIns="0"/>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20" name="PlaceHolder 2"/>
          <p:cNvSpPr>
            <a:spLocks noGrp="1"/>
          </p:cNvSpPr>
          <p:nvPr>
            <p:ph type="body"/>
          </p:nvPr>
        </p:nvSpPr>
        <p:spPr>
          <a:xfrm>
            <a:off x="457200" y="1604520"/>
            <a:ext cx="3926160" cy="1896480"/>
          </a:xfrm>
          <a:prstGeom prst="rect">
            <a:avLst/>
          </a:prstGeom>
        </p:spPr>
        <p:txBody>
          <a:bodyPr wrap="none" lIns="0" tIns="0" rIns="0" bIns="0"/>
          <a:lstStyle/>
          <a:p>
            <a:endParaRPr/>
          </a:p>
        </p:txBody>
      </p:sp>
      <p:sp>
        <p:nvSpPr>
          <p:cNvPr id="21" name="PlaceHolder 3"/>
          <p:cNvSpPr>
            <a:spLocks noGrp="1"/>
          </p:cNvSpPr>
          <p:nvPr>
            <p:ph type="body"/>
          </p:nvPr>
        </p:nvSpPr>
        <p:spPr>
          <a:xfrm>
            <a:off x="4579920" y="1604520"/>
            <a:ext cx="3926160" cy="1896480"/>
          </a:xfrm>
          <a:prstGeom prst="rect">
            <a:avLst/>
          </a:prstGeom>
        </p:spPr>
        <p:txBody>
          <a:bodyPr wrap="none" lIns="0" tIns="0" rIns="0" bIns="0"/>
          <a:lstStyle/>
          <a:p>
            <a:endParaRPr/>
          </a:p>
        </p:txBody>
      </p:sp>
      <p:sp>
        <p:nvSpPr>
          <p:cNvPr id="22" name="PlaceHolder 4"/>
          <p:cNvSpPr>
            <a:spLocks noGrp="1"/>
          </p:cNvSpPr>
          <p:nvPr>
            <p:ph type="body"/>
          </p:nvPr>
        </p:nvSpPr>
        <p:spPr>
          <a:xfrm>
            <a:off x="457200" y="3681360"/>
            <a:ext cx="8045640" cy="1896480"/>
          </a:xfrm>
          <a:prstGeom prst="rect">
            <a:avLst/>
          </a:prstGeom>
        </p:spPr>
        <p:txBody>
          <a:bodyPr wrap="none" lIns="0" tIns="0" rIns="0" bIns="0"/>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685800" y="2130480"/>
            <a:ext cx="7771680" cy="1469520"/>
          </a:xfrm>
          <a:prstGeom prst="rect">
            <a:avLst/>
          </a:prstGeom>
        </p:spPr>
        <p:txBody>
          <a:bodyPr wrap="none" lIns="0" tIns="0" rIns="0" bIns="0" anchor="ctr"/>
          <a:lstStyle/>
          <a:p>
            <a:r>
              <a:rPr lang="en-IN"/>
              <a:t>Click to edit the title text format</a:t>
            </a:r>
            <a:endParaRPr/>
          </a:p>
        </p:txBody>
      </p:sp>
      <p:sp>
        <p:nvSpPr>
          <p:cNvPr id="3" name="PlaceHolder 2"/>
          <p:cNvSpPr>
            <a:spLocks noGrp="1"/>
          </p:cNvSpPr>
          <p:nvPr>
            <p:ph type="body"/>
          </p:nvPr>
        </p:nvSpPr>
        <p:spPr>
          <a:xfrm>
            <a:off x="457200" y="1604520"/>
            <a:ext cx="8046360" cy="3976920"/>
          </a:xfrm>
          <a:prstGeom prst="rect">
            <a:avLst/>
          </a:prstGeom>
        </p:spPr>
        <p:txBody>
          <a:bodyPr wrap="none" lIns="0" tIns="0" rIns="0" bIns="0"/>
          <a:lstStyle/>
          <a:p>
            <a:pPr>
              <a:buSzPct val="45000"/>
              <a:buFont typeface="StarSymbol"/>
              <a:buChar char=""/>
            </a:pPr>
            <a:r>
              <a:rPr lang="en-IN"/>
              <a:t>Click to edit the outline text format</a:t>
            </a:r>
            <a:endParaRPr/>
          </a:p>
          <a:p>
            <a:pPr lvl="1">
              <a:buSzPct val="75000"/>
              <a:buFont typeface="StarSymbol"/>
              <a:buChar char=""/>
            </a:pPr>
            <a:r>
              <a:rPr lang="en-IN"/>
              <a:t>Second Outline Level</a:t>
            </a:r>
            <a:endParaRPr/>
          </a:p>
          <a:p>
            <a:pPr lvl="2">
              <a:buSzPct val="45000"/>
              <a:buFont typeface="StarSymbol"/>
              <a:buChar char=""/>
            </a:pPr>
            <a:r>
              <a:rPr lang="en-IN"/>
              <a:t>Third Outline Level</a:t>
            </a:r>
            <a:endParaRPr/>
          </a:p>
          <a:p>
            <a:pPr lvl="3">
              <a:buSzPct val="75000"/>
              <a:buFont typeface="StarSymbol"/>
              <a:buChar char=""/>
            </a:pPr>
            <a:r>
              <a:rPr lang="en-IN"/>
              <a:t>Fourth Outline Level</a:t>
            </a:r>
            <a:endParaRPr/>
          </a:p>
          <a:p>
            <a:pPr lvl="4">
              <a:buSzPct val="45000"/>
              <a:buFont typeface="StarSymbol"/>
              <a:buChar char=""/>
            </a:pPr>
            <a:r>
              <a:rPr lang="en-IN"/>
              <a:t>Fifth Outline Level</a:t>
            </a:r>
            <a:endParaRPr/>
          </a:p>
          <a:p>
            <a:pPr lvl="5">
              <a:buSzPct val="45000"/>
              <a:buFont typeface="StarSymbol"/>
              <a:buChar char=""/>
            </a:pPr>
            <a:r>
              <a:rPr lang="en-IN"/>
              <a:t>Sixth Outline Level</a:t>
            </a:r>
            <a:endParaRPr/>
          </a:p>
          <a:p>
            <a:pPr lvl="6">
              <a:buSzPct val="45000"/>
              <a:buFont typeface="StarSymbol"/>
              <a:buChar char=""/>
            </a:pPr>
            <a:r>
              <a:rPr lang="en-IN"/>
              <a:t>Seventh Outline Level</a:t>
            </a:r>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hyperlink" Target="https://arxiv.org/abs/2009.11732" TargetMode="External"/><Relationship Id="rId2" Type="http://schemas.openxmlformats.org/officeDocument/2006/relationships/hyperlink" Target="https://ieeexplore.ieee.org/document/8791159" TargetMode="External"/><Relationship Id="rId1" Type="http://schemas.openxmlformats.org/officeDocument/2006/relationships/slideLayout" Target="../slideLayouts/slideLayout1.xml"/><Relationship Id="rId5" Type="http://schemas.openxmlformats.org/officeDocument/2006/relationships/hyperlink" Target="https://www.researchgate.net/publication/329869543_The_Aedes_aegypti_IMD_pathway_is_a_critical_component_of_the_mosquito_antifungal_immune_response" TargetMode="External"/><Relationship Id="rId4" Type="http://schemas.openxmlformats.org/officeDocument/2006/relationships/hyperlink" Target="https://arxiv.org/abs/1901.03407"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9375" y="1871310"/>
            <a:ext cx="9144000" cy="2554545"/>
          </a:xfrm>
          <a:prstGeom prst="rect">
            <a:avLst/>
          </a:prstGeom>
          <a:noFill/>
        </p:spPr>
        <p:txBody>
          <a:bodyPr wrap="square" rtlCol="0">
            <a:spAutoFit/>
          </a:bodyPr>
          <a:lstStyle/>
          <a:p>
            <a:pPr algn="ctr"/>
            <a:r>
              <a:rPr lang="en-US" sz="4000" b="1" dirty="0"/>
              <a:t>ANOMALY XPERT: A DEEP LEARNING APPROACH TO ANOMALY DETECTION</a:t>
            </a:r>
            <a:endParaRPr lang="en-IN" sz="4000" b="1" dirty="0">
              <a:solidFill>
                <a:srgbClr val="000000"/>
              </a:solidFill>
              <a:effectLst/>
              <a:latin typeface="Microsoft JhengHei" panose="020B0604030504040204" pitchFamily="34" charset="-120"/>
              <a:ea typeface="Microsoft JhengHei" panose="020B0604030504040204" pitchFamily="34" charset="-120"/>
            </a:endParaRPr>
          </a:p>
          <a:p>
            <a:pPr algn="ctr"/>
            <a:endParaRPr lang="en-US" sz="4000" b="1" dirty="0">
              <a:ln w="1905"/>
              <a:effectLst>
                <a:innerShdw blurRad="69850" dist="43180" dir="5400000">
                  <a:srgbClr val="000000">
                    <a:alpha val="65000"/>
                  </a:srgbClr>
                </a:innerShdw>
              </a:effectLst>
            </a:endParaRPr>
          </a:p>
        </p:txBody>
      </p:sp>
      <p:sp>
        <p:nvSpPr>
          <p:cNvPr id="4" name="TextBox 3"/>
          <p:cNvSpPr txBox="1"/>
          <p:nvPr/>
        </p:nvSpPr>
        <p:spPr>
          <a:xfrm>
            <a:off x="228600" y="4876800"/>
            <a:ext cx="5181600" cy="1579920"/>
          </a:xfrm>
          <a:prstGeom prst="rect">
            <a:avLst/>
          </a:prstGeom>
          <a:noFill/>
        </p:spPr>
        <p:txBody>
          <a:bodyPr wrap="square" rtlCol="0">
            <a:spAutoFit/>
          </a:bodyPr>
          <a:lstStyle/>
          <a:p>
            <a:pPr marR="64008" lvl="0">
              <a:lnSpc>
                <a:spcPct val="150000"/>
              </a:lnSpc>
              <a:spcBef>
                <a:spcPts val="400"/>
              </a:spcBef>
              <a:buClr>
                <a:schemeClr val="accent1"/>
              </a:buClr>
              <a:buSzPct val="68000"/>
              <a:defRPr/>
            </a:pPr>
            <a:r>
              <a:rPr lang="en-US" b="1" dirty="0">
                <a:solidFill>
                  <a:srgbClr val="C00000"/>
                </a:solidFill>
              </a:rPr>
              <a:t>Under esteemed guidance of</a:t>
            </a:r>
          </a:p>
          <a:p>
            <a:pPr marR="64008">
              <a:spcBef>
                <a:spcPts val="400"/>
              </a:spcBef>
              <a:buClr>
                <a:schemeClr val="accent1"/>
              </a:buClr>
              <a:buSzPct val="68000"/>
              <a:defRPr/>
            </a:pPr>
            <a:r>
              <a:rPr lang="en-IN" sz="1800" b="1" dirty="0" err="1">
                <a:effectLst/>
                <a:latin typeface="+mj-lt"/>
                <a:ea typeface="Calibri" panose="020F0502020204030204" pitchFamily="34" charset="0"/>
              </a:rPr>
              <a:t>Ms.B.Gayathri</a:t>
            </a:r>
            <a:endParaRPr lang="en-IN" sz="1800" b="1" dirty="0">
              <a:effectLst/>
              <a:latin typeface="+mj-lt"/>
              <a:ea typeface="Calibri" panose="020F0502020204030204" pitchFamily="34" charset="0"/>
            </a:endParaRPr>
          </a:p>
          <a:p>
            <a:pPr marR="64008">
              <a:spcBef>
                <a:spcPts val="400"/>
              </a:spcBef>
              <a:buClr>
                <a:schemeClr val="accent1"/>
              </a:buClr>
              <a:buSzPct val="68000"/>
              <a:defRPr/>
            </a:pPr>
            <a:r>
              <a:rPr lang="en-IN" sz="1800" b="1" dirty="0">
                <a:effectLst/>
                <a:latin typeface="+mj-lt"/>
                <a:ea typeface="Calibri" panose="020F0502020204030204" pitchFamily="34" charset="0"/>
              </a:rPr>
              <a:t>(Assistant Professor) </a:t>
            </a:r>
          </a:p>
          <a:p>
            <a:pPr marR="64008" lvl="0">
              <a:lnSpc>
                <a:spcPct val="150000"/>
              </a:lnSpc>
              <a:spcBef>
                <a:spcPts val="400"/>
              </a:spcBef>
              <a:buClr>
                <a:schemeClr val="accent1"/>
              </a:buClr>
              <a:buSzPct val="68000"/>
              <a:defRPr/>
            </a:pPr>
            <a:endParaRPr lang="en-US" b="1" dirty="0">
              <a:solidFill>
                <a:srgbClr val="C00000"/>
              </a:solidFill>
            </a:endParaRPr>
          </a:p>
        </p:txBody>
      </p:sp>
      <p:graphicFrame>
        <p:nvGraphicFramePr>
          <p:cNvPr id="5" name="Table 4"/>
          <p:cNvGraphicFramePr>
            <a:graphicFrameLocks noGrp="1"/>
          </p:cNvGraphicFramePr>
          <p:nvPr/>
        </p:nvGraphicFramePr>
        <p:xfrm>
          <a:off x="1524000" y="228600"/>
          <a:ext cx="6096000" cy="1255998"/>
        </p:xfrm>
        <a:graphic>
          <a:graphicData uri="http://schemas.openxmlformats.org/drawingml/2006/table">
            <a:tbl>
              <a:tblPr>
                <a:tableStyleId>{2D5ABB26-0587-4C30-8999-92F81FD0307C}</a:tableStyleId>
              </a:tblPr>
              <a:tblGrid>
                <a:gridCol w="6096000">
                  <a:extLst>
                    <a:ext uri="{9D8B030D-6E8A-4147-A177-3AD203B41FA5}">
                      <a16:colId xmlns:a16="http://schemas.microsoft.com/office/drawing/2014/main" val="20000"/>
                    </a:ext>
                  </a:extLst>
                </a:gridCol>
              </a:tblGrid>
              <a:tr h="80953">
                <a:tc>
                  <a:txBody>
                    <a:bodyPr/>
                    <a:lstStyle/>
                    <a:p>
                      <a:pPr algn="ctr" rtl="0" fontAlgn="b"/>
                      <a:r>
                        <a:rPr lang="en-US" sz="2000" dirty="0">
                          <a:solidFill>
                            <a:srgbClr val="002060"/>
                          </a:solidFill>
                        </a:rPr>
                        <a:t>CMR COLLEGE OF ENGINEERING &amp; TECHNOLOGY</a:t>
                      </a:r>
                      <a:endParaRPr lang="en-US" sz="2000" b="1" dirty="0">
                        <a:solidFill>
                          <a:srgbClr val="002060"/>
                        </a:solidFill>
                        <a:latin typeface="Calibri"/>
                      </a:endParaRPr>
                    </a:p>
                  </a:txBody>
                  <a:tcPr marL="9199" marR="9199" marT="6133" marB="6133" anchor="b"/>
                </a:tc>
                <a:extLst>
                  <a:ext uri="{0D108BD9-81ED-4DB2-BD59-A6C34878D82A}">
                    <a16:rowId xmlns:a16="http://schemas.microsoft.com/office/drawing/2014/main" val="10000"/>
                  </a:ext>
                </a:extLst>
              </a:tr>
              <a:tr h="80953">
                <a:tc>
                  <a:txBody>
                    <a:bodyPr/>
                    <a:lstStyle/>
                    <a:p>
                      <a:pPr algn="ctr" rtl="0" fontAlgn="b"/>
                      <a:r>
                        <a:rPr lang="en-US" sz="2000" dirty="0" err="1">
                          <a:solidFill>
                            <a:srgbClr val="002060"/>
                          </a:solidFill>
                        </a:rPr>
                        <a:t>Kandlakoya</a:t>
                      </a:r>
                      <a:r>
                        <a:rPr lang="en-US" sz="2000" dirty="0">
                          <a:solidFill>
                            <a:srgbClr val="002060"/>
                          </a:solidFill>
                        </a:rPr>
                        <a:t>, </a:t>
                      </a:r>
                      <a:r>
                        <a:rPr lang="en-US" sz="2000" dirty="0" err="1">
                          <a:solidFill>
                            <a:srgbClr val="002060"/>
                          </a:solidFill>
                        </a:rPr>
                        <a:t>Medchal</a:t>
                      </a:r>
                      <a:r>
                        <a:rPr lang="en-US" sz="2000" dirty="0">
                          <a:solidFill>
                            <a:srgbClr val="002060"/>
                          </a:solidFill>
                        </a:rPr>
                        <a:t>, Hyderabad - 501401</a:t>
                      </a:r>
                      <a:endParaRPr lang="en-US" sz="2000" b="1" dirty="0">
                        <a:solidFill>
                          <a:srgbClr val="002060"/>
                        </a:solidFill>
                        <a:latin typeface="Times New Roman"/>
                      </a:endParaRPr>
                    </a:p>
                  </a:txBody>
                  <a:tcPr marL="9199" marR="9199" marT="6133" marB="6133" anchor="b"/>
                </a:tc>
                <a:extLst>
                  <a:ext uri="{0D108BD9-81ED-4DB2-BD59-A6C34878D82A}">
                    <a16:rowId xmlns:a16="http://schemas.microsoft.com/office/drawing/2014/main" val="10001"/>
                  </a:ext>
                </a:extLst>
              </a:tr>
              <a:tr h="80953">
                <a:tc>
                  <a:txBody>
                    <a:bodyPr/>
                    <a:lstStyle/>
                    <a:p>
                      <a:pPr algn="ctr" rtl="0" fontAlgn="b"/>
                      <a:r>
                        <a:rPr lang="en-US" sz="2000" dirty="0">
                          <a:solidFill>
                            <a:srgbClr val="002060"/>
                          </a:solidFill>
                        </a:rPr>
                        <a:t>Department of Computer Science and Engineering</a:t>
                      </a:r>
                      <a:endParaRPr lang="en-US" sz="2000" b="1" dirty="0">
                        <a:solidFill>
                          <a:srgbClr val="002060"/>
                        </a:solidFill>
                        <a:latin typeface="Times New Roman"/>
                      </a:endParaRPr>
                    </a:p>
                  </a:txBody>
                  <a:tcPr marL="9199" marR="9199" marT="6133" marB="6133" anchor="b"/>
                </a:tc>
                <a:extLst>
                  <a:ext uri="{0D108BD9-81ED-4DB2-BD59-A6C34878D82A}">
                    <a16:rowId xmlns:a16="http://schemas.microsoft.com/office/drawing/2014/main" val="10002"/>
                  </a:ext>
                </a:extLst>
              </a:tr>
            </a:tbl>
          </a:graphicData>
        </a:graphic>
      </p:graphicFrame>
      <p:sp>
        <p:nvSpPr>
          <p:cNvPr id="30722" name="AutoShape 2" descr="data:image/png;base64,iVBORw0KGgoAAAANSUhEUgAAAEwAAABNCAYAAAAMy4KOAAAAAXNSR0IArs4c6QAAIABJREFUeF7tvAezG1eW5/lLB48H4HnDRyuKIiWR8iVHUa5LrlS+a6Z7tmNntmc+205P9O5GlXyVRIqkbMmXRO+e9wYeSL9xTiZIVmxsxHyAASP1BCCRee//HvM/5qYRx3HM/3r9TyNgCGDR/+f0GPmHHvIa/DX0nYGBwhzL/4FhJH/ls+RzOUdP1FcUh0RxhGEZmKZFLF9EoR4mAQYRxB74fXB7yXd2Bpws2Dk9QsNBzo707gaWARYhRhySrLlJjJXedDDOuyYmpxgxhg54MLfo7+aZfConyLWM9P/1B3ohR38ax3GQ4nFH1ORCIbExgDL5xlCADEEIYhNB2pR/A8CiZK4yflNua8oAYvwwICTAtA0sO6MDiUIfM+hjRy4mLoQt4vY2UWOL2HMx8yXM0jAUh6EwjGcVcSOHAAvDMMmYMVl8rMgjFtBwiMgQx5YupJkOc7DuMiaFwJSFi4mNAOR3OscEOJllhCyoTaSLI9dKFxgoyTUFsFDRT+VIsYmIDRnEHQlLoUrXVyTMVGDkczOBUVc6jtLVlYvrlVIJE9kQsRAJE0kMPczQxQ57GEGbuLuFt71Me2OJwO1RqAyTH5nEqk5hVKYIs1X8OIMXy2QMbCMBzI59nTiGTWw4xLJUcTIiESS9lwxCpTDCECkT0MwIDPndHW3S0xSoBDC9lgIoUENxIGGRXDRVIb2J/EuRv1tbB8Ak6A7U8rbmpSNLkFLRH6ipam8i4vJX7xb5mJGL5Teht0u4u0R79Qa7K3O4/S6lao3KxB5y4wewxw8QFycIjTxu7BCKBKk8BdgDlRY4DJVrTFXNRNKIBuOU1U2VzkiASwAT4JLPVfJT1RawkkMAS/DJDwCTFbgNWCpVcq/k0zuKOpAyBSuKE4lKfYbaIV1BMFQf7kLLsIhNmyhOzpKvzTjAiMRm7UBzFXf1GruLl9lauk6316ZQGmJkej/VvUfJ7TmGUZ0ltkp45PBjE6IIOw7IiLQYEVEcqK0UdbUMG0MtjoAmEpeuXrpWiZGVkQhgKWgpYANbeAcwAS1BIXsbMLE7inKi5wqV6usdw50oX2rEBawoWRkFKNX+mEAHIoAktxDbICucUXkII1n5GMuMMY0AU1SxvYa/NUd3+RKtlau0NxZx3Q5mJkd5dIba3qOU9j6ANX4P5EcJzSJ+7OiCidF3VFoELI8IX8djKmAZtT/ENob8FfVS26s2IjEWKl2DQ0BMDPzfgzUw/ncZfTFiA3s1AOUOVqm0DOwUMZGAJV5PxyBnir0LCGNPTDymIYAkKqA3j/NEUYFIAItjLCvEkvO8OuHuPN3Vq3SWLtBbv0HQWCcMXELTIluZYGj6XgUsM3UfVmUPcbZKYGSJIlG9CNsQLxsQ0SOkn1pNAcmB2MEko4dhqI9TnBKjLbZsoKapWopGp94xMSGJdKrnNECWQY0+gUw4Af/vABNxVruTfK4SLYskOqzGUyRMKINPEHbxgi5h3FdAbKUQ8kO5TRniCmFoqWRaZoAddTF7m3jr12ksXqC9dIFwZx7HbWAQEhkW5KvYI/vJTd2napkbO4g1NEVkldSDJVMSwES6OgSx3N9X1Y8jByPOYpPHtgpYRlYlTc1P6uXuLHgqZQpYaohSabsbMMuwBoAFiYQNDNkAHtX9u/R/4ElT6RHbEePiBh3a3V3a3R3coIVlB2SyJpmsjW3nyVgjZM1RDGTQYBlCKdrQWqG3fIXG/I90ly5iNpfIBR0c2yAybHy7iF+cwBq7h/zeByjPHCEzug+cIURGxWaBRxj36Hk7dNw6ftAnDEUSsmSsMvlMjUK2Rs4pYRmZxIvLz+62NmrTQjGsifEfSM1tJ5WcbxqyCCphfnLibcAGhvIuwAbSpQ5SJEskLNTBtvs7bNdX2a6v0OltY1geuaJNrpghlylSzE5QdKbI2SUc08YxQgy/SbizSGfhIs25H+kvXybTXqMQd8k7NrGVoRtnaDtVotp+CvsfpHrgAfKTByFbwYvB8/sEUR83bNPorlNvb9Bze0SB0I4ixdwo1fIUtdIkpVwNx8wnPC1hE7e1KeFHd2zZwJ4ntvw2ephGJgEsjry/B0yNZaKOd7/US8cxoRK+EMuO1XY0u5usbs2xsnGT3dYqAR2yeYO8AJYrUMyOUclPUS2OUsmVKVomhtvE31ygPXeZ1twFwtXr5LpblOiRdxxiK0srMKkbBfzaLKVDJxi+9ziFqYOE2RItv0ejVafTa9L1m9S76+y2Nun2+8SBTc6uUqvMMDlygPHaXiqFMTJmkTiylVxbQq7NO44s8ZyppN3FDu5Im0iYaIi+BoClEqVgCWgp30tRS7x5hBf6auRtR+7q0upvsbJ1g4W1q6zvzuMGDaxsSDZn4NgZsvYQQ/lxxoYmGa+MUsvmyfg9vLVFmjcu0Vu4irm1SLG3SzHuk3NssLK0A5MdI4dbnaF06AFq9x0nNzVLz7LZ6jbY2tmg3tqm4zXphk26bodu3yMOMxSzo4zV9jIzfpjJ4QNU8uM4RpEotAkDmZ1BxjZTL59OUB1YQo8GlOoOqboLsAgvlSWhAAkpVYZ7V2yo4imAxRGu76oLdzIxpuXT9rdY2b7B3OolVrZu0vV3wOpj2RLnCV/KUsrWGK9MMD0yxUS5SjkGd3WZxpWL+Mvz5JqblPsNCqFLxjQx7SzdyGLbzNGrTlI8eJTqkaNY4xPUY5+V+gYbO2vsNjZpe00iJyI0DfpuTBxmKeXHmRzZz96JI0zUDlLOjGFTVMcjFsg2LLKOiSVSlqpnon1ilwegDZxAYttMcomE+bGbGEGNCZPQQoyjgCegCW3Ri6mWikqKG/fA9IiMfgLYznXmVy6xvjuHFzexMj6R6eK7PczQpOgUKToFavkqM7UJZkpVwvVNNn/6EWNjnRGvR9ltYffaGEGI5eTwrTx1p0CzWCOz/yDlQ4fwKiXWenXWWhv0/BZ9v0mj3yK0ILKz+IH8T4FyfkLVcc/YYcYr+yk5Aph4a4c4tDQecMw05tS5D/jkgPWLZ0g5aSqAtjqtOI57US+JvQy5gLjOFLA0K6HOIA13hEpEhISGS0yfkC7tYJu13ZvMr15ibecWXtTAyonc+wR+VwFwsHAik7JTYnZ4mgPDkxhbDdZ/vIC1scVY4FPxuti9LvgBhpXBs3M0FLAhMvsOUDy0j27BYbG9wXp7ndDoEtCl5XYJbYdYvGpgJ4DlEsBEJcdK+yjaY1iUE06WklkNbe+y1Amn/P8HLDMArBm2NYA2Dck8iHYnoN0JCNOUTSphyrvoK2CR0aMX7rDWnFPAljeu0/F3FLBMLsY0feKgT9yX9E1IyS6yd3iGA8Mz2Ds9Ni9exVjdZMT1qHku+TDACCVXYtLBounkaZeGyB0QwGbpFi0W2qust1bxjZZKeC/0IFMCq4Tr2cRBjpJI2OgBZsYOM1rcR8EUwEqYMmmloCJlhjKJQcQkvE7E4W6V1ARCGgXlBirZjDpJ1kEBS4JXASyJk5WppsxMLihUwlNWHZsusdFXidruLDG/foWF1SvUO+vEVp9MwSCbjTFil8DtEvd9ClaB2doeBSzbCti9fJNgaZ1yu0vN8ykro9ZMF60wpm5l6VarFA4eoHBghnYhZqG5wlpzGd9oJFIskzQLhJTwvQwWRSqlSSZHDzE1cohaYQ85s4ZJAYMcZizs39G5DuyX2uvb4dwgT5basPSk/G0Ji1OVVHKmGS7MWP47cI+aB0oSfRICCVkkAcswhTi2abjrLG+JHbvCxu6iciMnF5PLG1iWj+91CfsueSPPzPAe9g/PUOxB+/oivbkVsrt1Kp5PzbTJWhnNPDSCkF3LwR0eoXjwANm9EzSzgQK23lzCp47pBMSmQRjlCIICxAVyTpVhoRSjBxmvHmAoN4ljVBQsIbQiZRoySTSRusGBIqqESVIhjXsSapqQ2YKqcxzHLSQGTKVIk38GluaUkoyQedtdyroLI5ZQSn7TwzCEkvTpRbtstBZYWLnCysYcze4WkemRycbYGYm+XPx+n6yZY6a2h721aaq+hbu4TvvGIvH6BkOeS82wKGYLRKZNI4yoWw7B6BiFAwewpoZpWB4LrWU2Wiv4UR07I/bOwvcsAi9L1qlRLU8yMbKXidEDDJdmyVsjmJQgFqMtKpnV2NKQLMpdweBAGZMsjOZe/o64FgahUQNh+lEiRZprEmInaeABYKKaEoRJ3CY0OSCOXeKwi2G6GHaAb3RodlZZ27zF8votdhsb9CUbYfqYGQiNEM91cYwcU9VJ9lQmGCFLvFmnc2sBf3mJYq/LEFDI5MHJ0AyhnclhTEyT3buPoFZihz4r7XV2Oht4UR0nE2FbJkEfIs+hXBxjfGSWidF9jNT2UsxP4BhVjLhAHGVAYsxBMG46tzMUaVx+m7IKQxDxUIuUgioKrRJWl7SMhvGxSpOm3+Ikq6lZ8kHaMpLzJIUTEId9Yr+tKmlkImLLxXO32dldZn1rkZ36Ou1eHTfqE1oRvhHjej62mWW0NMJkaZgJO0+206M7v0h/YY5su0khDik4ST6/E1v08yWcmf3Y03voFrJsBl02uju03F28qEnGCclYJvRjzNChNjTO5Ng+xkb2UhqaIuOMYIh0RXkFS4NyyZXJKpqWJO9STmGm0pRkJ5IUdRJ23gEsTVHXBx/HcpoY3TuHIZIl6RwBS2NOoQtiIT1wW6qOZGKwfaKgidfdotXeotXdpdtv0nY7tEKPVuDRc30drIRHtUyeyUyRahjgrS7TXbiJ09wh4/VwpBhg5+hLsFwZIb/3MExMs2uZrPW71P02bixxZBvb9MnbJnksCmaOanGY4eoU5fIkTn4U0x6CuAhhLk0BZhOwlIWnXEnuZ1kJgGaSaRUkBKzbnD+GwiCn30gFUaRLTrfTQ5OzEnj5HgRCC0QNJZUSEAY94n6TWLKmttg1nyhsE/pNoqinxNaL+nT8Pu04oh1B25VzRCFschGMZ3KM2xBsrtJduonZ2MLsNTHCCOwsgZ3HHJmifOgYjEyxGYSsdjp0JLOaFXPcx8KjYEu+3aQQW+StPLlMGSdTUbAMs4yh3rGAYRUw7DyGncOyJEeWgiQSakk4ZoMptQFLnY7YMAUtdQy3ARM5GaQ7ErAE3wAzBSuW0le/C16HyO3ieT3cXpOw1wQBTMCKPYKgo+keiSHzBUfFtBeHuE4WN5Oj40e4bkjkhsTdPsOOzXTBIdpdo7N8k6i+QdjaIZYFkjJbtkx2YpbK4RMYtQnWO33WW1082yRXymKaHmbcp2CGFMIQpx9geBFRYBKFonp5DKOAaRYxrSJmpoSZLWFlimTyRex8EcMR9bTTsl6iqrFlaz5uIGWyfvIqivYmXjLN94hmGQJYiBl7GH6fuNskaO4QtLaJu3XCbp1+c4decwu/11BbBilgkvWwIk3rFIp5sE1c08SqDuMMT+CZWYLQROKY0A0oORmGcw5Rc4vW6hy93VU6O+v4bh8nk6MwVKM8tY/y/qOYxWEa3T6Nbo/IFM8rVqJN5DfJBD3MVou41SbqeQReRBhIpjcLRg6sPIaVx3QKmE4RK1ekUBulNDqBUxzCzBYwMkVQZyPjzhGZWc25Sa5RLLcImXBEBayRsl0x8I4CJmy7pwAFu+v0t5Zwt5eJWhta4YnaOwSdHUKvBWFPvacQWmXEtomTy+Bkc4SmAGZhDCWAxbkypuTEnDKWnSdXKJPPZon7bdqbyzQ2l9jaWKLf61Aolhgbn6Q2vY/c6CymmcVtd+h22/h+j0jiyN4WkVsn43cxOy1otcELiIJYk4hJjTFDbGY1v4aVI7ZyCowzNExxZIp8bZxcZQy7PIKRr6hU45SIrLwWjwP1lonxrwwA2xYTBGQMOWJswwdJ8O2u0lu9SWPpKt21G8TNVRx3l0LcIScpZjnCPoYmmIxEvG0RZ1srO25k0MOka2cIcmWs4jCFoUkqw7MMjezBqU1AXvhRjNvYYmNtjoWlm3S7LarVKvv3H2B0ai+GhD0dl7hRx2vv0q2v09xeoF1fAm+HfOySC3wyfohmnNTzJV5PQJNiXGjaBIYjlUw8I4Nn5bAKw5TGZ6lOHSQ/tg97aBwKNchViOwSoZETw5SSLqgOqkabokkmZPWIsaWY0d+lv7VIa/k6zaVruJu3MNrrZP1dClGbXNwjg4sT++pPNJNkmoSGvLszSM+0FTT5K6uXKYySL89Qqs6QG92DMzKJUSoThi6t+gbr64v0e20qlQpjU1MUh0ZUJ/zNbXorS3Q3l1R13fYqsb9FwepTzhhkxc74IUYQac5OVEkLGVI4NjOEVobAdBS0Pg7twCCwSwrY2N77GJo6iFObxpBKe6aigXwgJkT1LVFJ4Yiqkltu4lUdKb+LhAll6O/S216mtXJDQetvzkFrDcfdUcDy9MkbPlkplyF1wWSQfiTzMwlNyR6IKti4UaiH4RSwsiNY2XGc4iTZ4RlyE3txxiexilm8oEezuY3v9Sjm8xTKZS2Z+fU23aVl2otzuFtLRJ0NDH8bJ96l6LgUHQsztoj8mCiUqlZMqN0MFoYl48gQmhl8w8LFphdbdHxTARua3MfYvvuozhwiU5vWtgScMrGopKm19UEJQNhcasOEvGscGWmHggiu4bXxW9v0thborN6ivXaL/vYCRnuDbNihZPgUTJ+sqaaRKArxwwg/kNSiqaGN1BZNYeGhSxR62E4eOzuCb9ZwzQrkRsiP7aG8Zx+5qXEo55MWhUgiihgj8PG26zQWV9lZWKC/tUrWbVA2uxSMFna4DcEusS9VK5NQcl0S8lgOpiNHBsNJ7JeHRS+EThDRDSxCu0CuMk51ej/DM/dQmtiHVRmH3BBYBTBzhCpdYmISp3i78t3VzKrET9INE0jJFVs8n9chbG/jbS3TXZ+ns34Lb3cFOjs4QYdc7Cm4pvY3RISqClLxMYl10FlV9TjoaWeOLattDdGNy3TjIlFuhOLkXkYOHKK0dwajWiTUOFVKcSb0erRX1ti6tcjuwiL+zgZ5v82w4zJk9ciEO8TeLr7n4kkLgZVX7yb3lvhSq+2WSJej6ugbNp6AYOXIlEcYGt+jR35khkxlHCM/BLaAlU0cBdIxJJwsUcncwOhLGK3FjVBixCDpg5GoQY1Hh7i1jbu5QndjXm1If3eFuL2LFXSxhFZIPkrDpiR1KQNVwCw74cxBDzvoIXW9gCKdqEDXKBGVRilP72f04EFKe6aIyg7dyNUiSy6bwXQ92ivr7C6t0VxaJdzZIttrUKFHxeyRj5vg1/F8D9fI4jslQiubcCjDVMcjKiWgxU5OOZiRK2IWhiiNTFGd2qte0irW0nxaDqShxRCPKoClJDa1YZkBD3O1vUXskDB7aSgST5lEVFIkxesStXcJm1u4u+t0NhZwt1eJug0it03gdogkEtD2gaRDRwYtVzCjgEzoIv7GMS0t9XtWhagwjD08SXF6D4WZaYxqjnbUYaO5ST/0qJRKGlOaXdEjj2C3hb+xhbe+jFHfJOc1KdIma0jWN6JvOPSMHJ5IlDid2MCLUKmKnTyZYoVCdYzi8DjZ2hiFkXFy1THMQkXZvzQCJB1Jwv4zGJaEUFLXSNP0coadBt+uUAMtOUlCLekP0t4JiS0NIbE+hmRN3Q5hr4Hb2CCobyQgtsXVN/DkO18I7CANZyh+Ei1k4oCCeGCxadkKcXEEhkawqiPY1SHCUoYmXTa7G6zsrNLzuhQKOSqFMsPZCiO5KoUwQ7DbxltZxV9fwWzvkA1aOJHElAH92KAnqieSIelq0yGSw85h5kpkyzWKtXHyIxM41RGcQkJYhagaEltGpo5Xahmm5YAcaUYwyW7FWFJlEi/p+i0sy8IUQy0mPBLjHRKHofZISPOIJV0ypGkdtw3dBrR3iRo79Bs79BS0LkEgjSFp/6KkiGJpQzHI2w65fFFth1kbx6gOExcLBKbPjtdgubXMUn2BtfoqHSmGWCbVUoX9Y/u4Z+oeJorTGH2I13dwV1cJd7cxew2VfgnV+mGIL5ItUpnJYWUKCoiAZReGyJRrZIeGMSsjIFIl9jQyMCTFI4fY3kjSWxJ/20mcqaWypHQmdtWwpGdDOhD9enKSXETcs9ADdc9JJ45lGdhSYYkDgqBHT6Vql7jbIG43CNp1+p0mnsScUlazbTLZLJlMBtt2yGYKZDKFZHASngxVMSplJD3VdOust1ZYbMyx1lqg3tvS1gMpzxWzJWZHBbCj7KnuJx8VMJsBNDrEnQ6G1yP2ekpDwkikOzErsrRitwy5Z6ZInMkTZwqQK0JW3he0KuVkstjqmESaEkOVdJiljV2aHxzUGiUhkLYK+P0trNSrRbGFHxnCAZOOlaR3ib7r0Wk1aDd3aNW38XtNbOkglDDF7agdC6ReKVVS0XfHoVAoUK7UqI1OURKXbTh03YB2GBNkDOySRWD12eqssrRzjc32Io3+Jl6Y1BjymSJTw7Mcmryf2dphcnGR3lYPd7uNE8FQMU8+axNKb6zfI9asbo9Op0e906PZD5SoWoUh7OKQqmcvNHDDWOuepaEKlcowlaEhCrmszvV2NVGlLckPDlrAJIpJymyNZZxsHitbUM/Q92MloHbG0qKqF4QsbWxz4/p11hbnae6sa7tlOWeTd0TyfIzYJ5bcVr9Pp9MmDEPK5RLTs/s5cN8JpvcfwbZyrK1vcXNhiXqvQW2qwvhslba/w/L2VbY7i+y2lnD9NtlsjkKuzMjQNPsn7mdf5QgEDreuLLM6v0YlX+LIkXuZnp4Eqav22xqT9uo7rK2uceXWAtfnl2i6AeWRSUam9qjx36q32a43NSIZHZtg//6D3HPoANPjw+RtqZilPSlhhBnFONogmGYnrLR7p19fwc7ksCWXbti4IbjCljHpdfssr29w8co15m7dxOt1qZbyTI5VGa2WKGRMpXeWdL/EIc1Gg+WlRTY2N7RjenrvAY6deJyD9x0nkytyY26Fv379HXOLc0zNjvHIz45RHDLZbS9Q7yyx3VjE9VrksnkK+bIWM2bHjjGW289uvcsXn33HpQtXGKmO8Nyzz/DAsSMamRh+B8Pt0t7dYX5hka+//xtffvcDu12Xffcc5f6HHqNYHWVzt8ny2jqLK2t0un2mJiZ45OGHePj4MWbGhrURxhbUUsAkTT+oVUpDs0qY19q4o5KmdI6a9MOIRtdnbmGFv126zOUrV2i3WoyOVLn30H4O7p1hrFoiZ4t9k8a2pLGuUd/l5q2bzM/P0XNdRidmOHriUQ4feRAzV+DC1Vuc/ug8Fy78xOTkCC++/DSH753GsNq0uivUm6v4fodsJksuV6JSnmJ86CBONMyNhWU+/PA83//tAuNj47z5i9d46vGHyQrXi3rYvku7Ifef5/wXX3L6/KfstPsK1skX/4GJ6VkarS5Lq2v88NNFLl26rIH6Iw8d56VTJ3nw6CFGy0WtiBvS4ThIzSddxTjOoBnFbyuNiISH2FlM26EXRNxY2uLMp3/lk88+Y2t7mwMH9vPkzx7nkRMPsGe8Rjkj/aRJiX3QaywNISvrKywsLrBTr5PJF5g9eC97Zg8iDeY/XLjC6T+f5buvv6eQz/HyC8/w8ktPMjtToS/xq1vX/JrQOXEUhewIGavKVt3jq29/4vTHn3L56jUmpyf59W/f4LlnnqBoWUhDuhMG9Dod5hcXOffZF3x49hz1do+HH3+KV954kwOHDqlT2G52+PrbH3jvvfe5duUKszPTvPnqK7x46mn2TY2RNU2VMiuS2FRCNemdlfGkgBF0CULpJJQUTQ7DtNhodPjqh8u8+5cz/PDjBcqVIU4++xTPPP0E9+zfw1AhS8J8pY4nyhtjGVIfDGm0G2xub1FvNjT4Hh6fYGRknI4f8s23P/L+2x/x7Zc/IJ3fzz75M373m9d49MRBDMMnjPra5Ku9sHYG28zjujaXr63y8SdfcO6zz5lfmmd67xS/+w9v8vJLJ6nmCkl0Ig0ursviyiofn/+E9z/8iO16i8eefJo3f/0bjtx7SPlmq+9z8cpN3nn7XT49f45SPs+v3niN137+Igdnp3AMU22X+E4RJDX+ptRXBx2IYT/hXUJdnRxeGHF9cY2/nPmUd/5ymrX1TR56+CHefPM1Hnv4GCOVYkI30vgzkmBZ6IRpYZmWtkO1e11ava4mfnKFPMVCiXbf5fPPv+WP/9f7/PD1BcJeyIljD/Iffv9rXjr1CEMVaa9MO7HVx0vgbrC94/LXry/z4ZmzfP7N16xtrTCzf4J//Odf8dqrLzJWrSEJaWkACIKQ5bUNzpw7z1vvvsfmzi5PPPUMv/397zh25JDGthKE35xf5f33PuD9d9/Vytiv33ydN155mQOzU5ixoYBJNcoQwKSKpo0rgx7XyCPUTmoTwzLZanX58tuf+NO7f+GTz78kVyjwyzff5FdvvsLemVEcWyrjKQ+OQ8JIym4BlmViW1IVMPGiEC8MCSSgt2Icy6brepz9+Ev+/f98m+uX5wh7MdPj07z84ou8+spzHDw4SbmU9tOm9cBOJ2ZuYZsvvvqRTz7/gh8u/Mjm7hqTe0b47R9e5403X2ZmYhJb2ynFVkesrG9x5ux5/vT222xu7/DkM0/zj3/4PQ8eTgDrhjHXbi7y3rvvc/b0GUrFPL958xe89PxJZsZHtFQk2pKxkvZ6AU1Qy4oXTRrqZNJJ4Cw5rYW1TU6f/4K33vuAH/52ganpGf7lX/4Tb77+MrWhrF5Qy3FqvyRhFyShlClCIVtbpIwCvgT08r16UZNOt8df/nyO//t/vMfOZgsjlJ4em3sPH+aFF5/hZ088wPTMkE5KJNj1IzY2ely7vsKFi9e5ePkKl69dYXVjkepIgVffeF4BO7h/HxlbTD8EYcTq2janz57jrbcEsG2efuYp/vCH33P8yD1q0Nt+wN8uXuGD9//MpZ8usGd6ijdeeYXHHz3B8FBJN5bI/eVcbSoUcxXFFLIpD9OCpcQLKHdIAAAVHElEQVTdhvSNhly9ucAHH33MB3/5iKvXbnLw0EH+23/9V9545QXyjnpcBUvEVtvL0w1S0huqtfI08BbuG6Qd1yKR9WaTd989zbtvncaI8+SyJbY2t1UyH3/iIV559RRH799LPpvwoWbb49atLa5eXWB1dZvtHfGAt7g1dw0nG/HMyUd54xcvcfToveRzeU30eUHEyuompz8+z9tvvc3W9iZPP/0U//iH33L8yGEFodHr89W333HuzFmajSYPHDvK8ydPcvjgPnKOo+AI208EQiqNIUEYU8qlgEmDbSghhWHg+iFXrt1Se3H23HmuXb/F7Ows//X/+M/88rWXKDmJFAr4onxJRkO6EgZsJenISCJPQ72SeFJxKovL67z73hm++uonpib3UakOc/naVRYWbzGzb4xXXnuep559mInhYWX6azu7XLo4x41ry9hGgVy2zK0bt/juu6/pdRscP36Y115/gccefZBKuai5dzeIWFzZ5MyZc7z91ltsbKzx6GOP8MtfvMGRw4c00SnAX7l8iYW5OUaGh3noxAmO3Xsvw1Up+srGsUhNjqMhobgz8ZaQdVIb1tMuwwQwkbDL125x+uOzfPLJZ1y9dp3pqSn+9b/8Z379xiuaP9ftLwKLbG6QQzcJpCX2dHtMUgRNtp2IJHZ6fX68dJO/fPgJSytbPPDgCcYmJ/jy26/59IvzGBmfF15+ipdfPcW9hw7p9peF1RW++/YSc9dX2TO5n4Ozh7lxbY6zZ86xsbbMoYMzvP7685x85hFGakOSiKLnRywtb3L27HneffcdVleWOHr0CC8+/zyzs3vodFqsra6ytrKEY1kK1sMnjjMxOobj2JqxSCr9iaF3xD6kH2XtNEXdTT+QxgvxMlduzPPRmbOc/+RTLl++zMTYGP/tX/+V37z5GqVsuptDq+KBXly9h17YTLusU7nTfjOUfgjD/uTLv3H23NeaYDz10kmm9kxz+pPz/Psf/52VzVs8+tSD/PJ3r/GzJ54gZ+W5Pn9Lmb0A9tgDj/Hk4z/j2sUF3vrjB8xdv87M5AhvvPE8P3/xSUZHq7oPpO9FLC9v8sknn/LB+++zuHCLvbN7eOSRhxmuVVlbW2FxYY5+t8vRI/fy+uuv8/D99+M4sr3ndlcqYSit9UIlkv44wbAwkLBOWgoXchaGEfMrG5z75DM+/Ogjfvzpb9Sqw/z2N7/hF2+8yvTEKBnb1qA0SWkn/EtTyqkKasUmbQGVa4qELW3ucPr8X/nq65+ojgzzwksnmdk7w5fffs87H7zL3y5+R7mW4+lnn+DUC6cYGxnnwoWLfP/tRUq5CieffoZ79h/g6sV53n7rz/z0/Q/kcw6vv/o8v/nly8xOjitgvi9Gf4ezZz/h7XfeZmV5kaNio049x9jYKEsL81y6eJHFxQVqlQovPH+KZ596munpKTIZW01H4Etay8RxhCYZ6kh8P2Y4n3rJQU5/kP7ZrDf469ff8t4HH/DV139V9E+dOsXrr7/G/UePMFQopH39g+7idGfuXRu47t6EI4DeWlnjvQ/PceHSNfYfOMALLz3LzN5pLl+9xblPP1G13Nxe58ChfZx87iSze2a5du0GSwurPHD0AZ57+kmGhoa4emmO99/7kC8//wLP7fPzfzjFf/rDr7hn7x7d7CCSsbq+w8dnzvOnt/7E2toqTzzxGL/4xevqDZeWlvjhhx/5/vvvNNS7//5jPHfyJA8+8ADjo1p51C4jibgzjq0SJtf0g5ixAWB9KYeHA2ph0nX76sIFsDNnz1BvNLj//vv51a9/xamTzzJeq93pZtdaQEQshlLslWWrsRRJDiNppEtasK/OL/DHd97j1twiJx46walTzzCzZ1Ind+HSZc6e+5hvv/1Ws5oPPvigAtbpdMnlcpx85iQP338YL4q5euUmpz/8mPPnz7G1tcXzp07xX/7lP3LsngPqjGQs62s7nD5zVgHb3t7h+VMn+af/+FsOH9zP1k6THy9e4ezHH/Pdd99quPPII49w6rmTnDh+lGqxQD8IcYMkvyXzkcqXeMvaQCVlZVw/0KShZUseO2J5bY3PvviCDz78CxcvXaRUKvP0s8+qaB+55xCVao1cNqv2S6tFgYixQdayNK8k77vdnm40sDJZbiws8v/86U+sb2zy3HPPcfLZJ5kYH6HZlmzIOp9+9jkffvghq2urDNeGmZic5MD+/Tz44AM8fOIEe8aHdSJz8yucO3uOjz76kOWlZZ5+6mn+93/5Zx46dq9OyvdDtWGnz3zM2++8w+7uLs89+yz/9E+/54Ejh3C9gPmVdb759ns+/+xz5ubnyOdzavwl9Hvgvns1LSWL7eliW7rRTI7yoAjix2IsfQLZaWY7OBY0uz2uXr/ORx+f4dz582xubbFn7yyPPfqYGtCDhw4xNjyivEVecgMBTOyVkFgBq75Tp93tkSsNMb+ywh/feotWu82rr77Ks089wWh1CC+KaHddvvrue/701lt88803eJ7H5OQk//Dyy/z85y9zYO8e3R0i525s7PDJ+U955923uXHjFo89+ij/2z//E088/CA5y0oAWVjl9OmPef+D99jdrfPUk8LDfsfD9x9RuyRNLfPzy/z1r19x/pPz3Jq7xfjYGCdPPsupk89wz75Zsvk8vhZAzCTjrC1VqZd0/YSRyxKZYrzTILrZavHT5ct8fO4cX3/zDVs7OwwP1zh+/DiPPvoo9xy6h7HhYU3FJBsDDA2R2q0225vbbG9v4wcBleFR1re3+fNHH6nqi2d64vFHGalIG7g42pjLc/O88977/PkvH2pmRNj/7377G1588RS1gnRIJ3nPbrvL+U8+57//j//OpUuXuP/Y/fzhd7/jhWefYrRSptf3uX5zidNnzvDhR39hd2dXVe6Xv/oljz18nEpZ9m1G9LouN+bm+OjMx5w9d1bP27tvH08/9SSPP/ooB/bvpTA0lEYuyYb/24D1vXTvo5lQUPEKg4czbO/u8tPFS3z59VdcuXqFbrdLtVbj4MGDHDp4iPHRUc3dS+hjW5ay4ka9roD1ez2NQ2sjo2zt1vnq2280E3Lq+VOcOHGcsWHZlmervVvbrfP5X7/mz3/+s6rtiePHee3Vn/PAsft0X5BogRRG/L7Lp19+xb/9278p5dm3dx8vvfA8zz39FDMT4yphN+cW+eLzz/nss89oNJscO3aUl156iYcfOs7IcFWNuSzUdr3BN9/9wKeffsq1a9fUtOzdu5fjDz7I0fvuZWpmmnKpTE7S15ZsnBlImBep2Mmuf8la9FxP9yLms9KpZ7LdaHDh0iV+uniBxYUFlQDxnFNTk9SqNVVFoRW5rLR1Q7NeV9AEyMmpaSq1mgJ249YtnGxWjf6R++5jYnyMUiGHbRipfVpM1H9zS9n5E48+QqVcVvsqKp/LOIS+x1ff/cBbb73FzRs3GK7WOHr0KI89/Ah79+zR1Pjy8go//vgjP/30ky7wgYP7ePzxxzl67Bhjo6Oah8vYFn4Ysrq2oYlEOX9+fp4gDJiZ2cN9R+7lnsP3MDk5Qa1aUdNz57kVKUkTWyQXETWScMByxONZBIGvoEkgK55pcWGReqNORuyX7Ft0XVXlcrGkn7ndHv1+j/LQEHv2zJIvFhWw7Z0dLMdhZs+MHiMjI1p8EMCl7tfqdHXwjVaTw/ccZlby9aaJL1tppPc54xAFAdfn5vjxbz+yvbWl2ZFyucz05CTjo2Oas2o0GiwtLrG8sqxEfGJijIMHDzA9Pa3URDyvSJkh/Wt9V+3cyuoKS4uL7OzuagFHONv09Axj42MKWD6b0TxZul8y2aWm4VHaoy72TJi/TEbE148jvCDQFVtfX1fvE/gBrtvH7cm2ZYtioUg2k9GCru/7lEolxsfHsaWFXJrh+n3teSiVi9r/JROVcEQ3helO6oj1zU08z9XflXI53DRTIBKcLF7Atqr8pk5WJEoO0YahoTJZJ6NOQ1Sx1Up6K8vp/UrlUgpWRu8rmRVZcQG1026zs7tDfVd29QbkczmGKkMUiyWKRSkTyh7MNKcvhUg5SXRYJEXqihLTKDcLfK1lWrath3rEMNR+BhmY2+8TBoGudDab1d+Kl5TP5FrymdQ8BYxQW6KS7KWsooCcbPqSvJMUjwM9VL1zOf1MFkkkwUlKXCptMk45RxbT83y6sqFLVDab1QUTBxREkpJJwjblUbIoei/Z8icMfrCXarDTPanDyoIIlxvsPxIV1UqSZVDKl9Ino/hSoA0UoMGzFwR1fR8L1UjAkEsLSINnVSRPF0hiriRATW4koOkENVQS75sEsLookpmVVG/K3yRol9SM73s0Gk3lgSIpMinXcxUgaWqRcEykQd7LJASIjLQzGYZKs0i7fGbL5tQ0JSPX1gUUKfJ9BcK2LS0uS2JQ0unyXiRNGnFkbklNVQrQdiIYnqd2XOxxPldIK9+ed5t8SrpP0hsyOQVA0jiOo6Iuk+/3XZUKmZAiL02/4h1FZT1ffyMXl9WW7+UzfSqBTCxIwNYBx8k95PNSsaRquL29q3aqNlzVjScCmIxFpVval+KQQDsMk6KEI5zRdvTevvS2ysOPNKZNXom2JGMbqK8AoWCIgAQhmWwCjtjpBDCxlZnEXoaRapLMVc7LSvOwbvmWLcnag5L0eKnkyCt9CFEiQGKYEzsnYp1IVbpHQvrB5Ldqb8TjWomEGYlaa4wqbcOhn6qXgJ9IsGyQktYmkXDhb6rGuax6RWFeMhmhInJvSYXrc3XSR0HoQ5FExSxTpUdAUGcl4YyZbk9OibRIYbJYIoGSxkoWTzRHJEqur+ootY1YSmrJNcSUJFpj4UjrgSaopVXprg3x2iMqT2RKJUBWUTsJxcb4iY2Ri8nKycWTtPSdB4LIuXKOVip1JZMu0WSXinTJJODKS5rsJH5M7J6ArXlutY2SGhbplusnAItEWrr6Kjn6NKnkOToC3sAByNicjKOSMZiL2rNU+gaPwBHbOPhs8EigwXcDoZFzxD6LqbCstMwmhl0nJBIljb1hqPmibqerdqFQLKqY9t2+Mm0BQ8VYG/BkRa1kYtIBZJn6V64lDF5sk0xeMnIiOTIzCarFpshvJPgdSKqocUba1cOQdrNJv9+/7YTE9vmBPHXFpFAqUSwUtOnXE08p49f7RXhuIjm5fE7bDeQ+4sllTGI7B6Bqo0wmo5RIpE8WShZGNcM06fV6ahdlzPlCQZ2UKX1jqpKpR9EOMSmTiT3Z2mZrc0N5lqRxhSJIqLS1samyKN5InwsWRXox6dYRgyvqIPxNgJPB9Xpd2u2WJhKlM1oGt7WxofXDQr6gDStifOV3cp9arabSJnxvZ2dHVU3sh4AgNk0kqVKpMjI6rPcRNe52OonaR7IYHbVFQiGqlareX+iFqJ44CbmvLHS5PEShkFdHI70gYlcFUEkyFApF5ZlyLaE/whcVtGx+UDVK2jXFOou0yIpIQ4cQOVGpibFxKkMVGo06a2trWn+UicqKC01wxEhKi6X2mJkpYAlnksE0mw0c22J0dATf81helM0LQmzLOkCxJyL2kxMTmqWQ/JmQXOF7MsFsToISdAIiMdXasFa+ZZGEpMqRPCssptls0ut2laCOjI4qvxLOWCwWlVt1ez29piyM8EBZFAF0QHOq1RpyyG/k89HRUSYmJpR827cr36nLl5UVVROxXlleZv7WnF5cUtQSgkiFZW19TaVrqFxOeFocKWB2JnkYkMSiprhqEX8x5J12GiY5TE1NEHg+83NzOqkBeZV7iNQKE5+antbry8TX1taVY+Xz8kQTtNFF3ldrVWZmZ8nnCzqx3d2dZIt1DLv1uoKkff5jozQbLQVfqIpoiYAu5LtWG6ZSGboNmKio2Ff5fHR0TIWj1WozMTHO2Pg4ubxsvxmU2fSxLL6qghhUSQbubO8oaGIjBKxqpaL6noREGQr5vKqc2BEnlS5N5Yph1kqbGOqYXq+jsaUYaUnZCF9YW1ml77ral1UqFjUVJG59uFZjZHRMUysidbtbEsB31YYKYLv1ZNVLQ2UFN5cv6HuZnKiTpJMb9QadbkdVTqRIgK/XGwqg5LnkXgJosVTS96LSYpvFsUkcLRX64ZFhXVAZo4xJzlWSLZ5XOxAlWSZ8KY7IZmTzuKHGXUATaSsXi7o6YiMkRhwYffVQUu3OJgRSWLlMVDmQuG8pxnou7WZDrykqKb8VNRBvWy4VNWDvdUVN+qrmQ5WKAqaxZUPaQF0FTF4iPa1WU+2JhE7ZXJ5ev6tSo5lRKdK2W+os5DflUol2u6OHqJ/MQXik2DzxoiK5Yu8kwyK2W76TDp1qVWytpwDKb0TrxKGIjU56XAMJuCXjFJF1EuMnfER6w8RTCMsWoykEUrlYICFT6iGFVIo6ahE4IX9CJ8Qgi5SJHet12vo7yTzISokHEmmWtInYDrfbTxbCtnUSYpvE64mnlt+rOpimSlO321HeJOospkAkM/Fy4pnR64idUyOfzdLv9VUYZDFyElEEoUptwui13SThlbInqttVSS6VRKKTuFpUVb2v51EopjzMFbIq5WwhdppilvbrWO1NFCTxmHwudinxRpLDl5SjPErGUpulJbowIX+aiJQJiKeU+EwYdByREzshZNAXGpOEUEITNFhPY887MaaB77qJF85kVHpE2mVRBBwBRK4lCyFHwqeExsgmiyTVLlIjbF48raicSorUIFKCq+RW+XnCGRNKAln1ygnd1ihGY0x5llBKK9xB46sE2fr8iiQ21H6JdDuqdLQMYkb9LiWt2q4uZFP7MiRKSB5ZIIPR3WTa+y/SmzxNKSmRJ5xPJyk9WJGw6+Q3t+8hT5IK0gBaJi+TSld9QJIH5FI4lAbwgzENAvrkGQrp5AfBy93zSALvJHJICijaNGQlTxDVcUqBOn3Wo9jhpAMx5fkDT6MlIZGeNDRKtqqlD+FRA5UCmj4yV1ZIckC3n4uULFuaLtKnoSpVGEQGkp1VsOSSuijyeMA0ekhDs7sDeu3YELXRuDWRBpFksY9yH5FcWQxtG0/BkmEmsbCAmUQpg7AtabFPFkCOJJORNp4kuCp4g+hAH5s1yHYkvTt3AqP0qSn6o3RPUnKFFPE7X6TLcvvEwSML0jvq10nIoptD0ngyif/uGuDgEZ/awXxnNQfPObv7Gjr5dLGUsUvDgzSNpPZrcK90BLfBULojZuQuyR4syO2nhN71YLUE7L8Hc/B18oS6//X6n0bg/wW6N9HN0J3gTgAAAABJRU5ErkJgg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30724" name="Picture 4" descr="CMR College of Pharmacy updated... - CMR College of Pharmacy"/>
          <p:cNvPicPr>
            <a:picLocks noChangeAspect="1" noChangeArrowheads="1"/>
          </p:cNvPicPr>
          <p:nvPr/>
        </p:nvPicPr>
        <p:blipFill>
          <a:blip r:embed="rId2"/>
          <a:srcRect/>
          <a:stretch>
            <a:fillRect/>
          </a:stretch>
        </p:blipFill>
        <p:spPr bwMode="auto">
          <a:xfrm>
            <a:off x="381000" y="228600"/>
            <a:ext cx="1295400" cy="1143000"/>
          </a:xfrm>
          <a:prstGeom prst="rect">
            <a:avLst/>
          </a:prstGeom>
          <a:noFill/>
        </p:spPr>
      </p:pic>
      <p:sp>
        <p:nvSpPr>
          <p:cNvPr id="30726" name="AutoShape 6" descr="CMRCET HYDERABAD - 2021 Admission Process, Ranking, Reviews, Affiliation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6" name="TextBox 5">
            <a:extLst>
              <a:ext uri="{FF2B5EF4-FFF2-40B4-BE49-F238E27FC236}">
                <a16:creationId xmlns:a16="http://schemas.microsoft.com/office/drawing/2014/main" id="{1C94695D-3604-2A17-3DFD-86DF708A89B4}"/>
              </a:ext>
            </a:extLst>
          </p:cNvPr>
          <p:cNvSpPr txBox="1"/>
          <p:nvPr/>
        </p:nvSpPr>
        <p:spPr>
          <a:xfrm>
            <a:off x="5553743" y="4567997"/>
            <a:ext cx="3669632" cy="2011961"/>
          </a:xfrm>
          <a:prstGeom prst="rect">
            <a:avLst/>
          </a:prstGeom>
          <a:noFill/>
        </p:spPr>
        <p:txBody>
          <a:bodyPr wrap="square" rtlCol="0">
            <a:spAutoFit/>
          </a:bodyPr>
          <a:lstStyle/>
          <a:p>
            <a:pPr>
              <a:lnSpc>
                <a:spcPct val="150000"/>
              </a:lnSpc>
            </a:pPr>
            <a:r>
              <a:rPr lang="en-US" sz="1400" b="1" dirty="0">
                <a:latin typeface="+mj-lt"/>
                <a:ea typeface="Microsoft JhengHei" panose="020B0604030504040204" pitchFamily="34" charset="-120"/>
              </a:rPr>
              <a:t>PRESENTED BY:</a:t>
            </a:r>
          </a:p>
          <a:p>
            <a:pPr>
              <a:lnSpc>
                <a:spcPct val="150000"/>
              </a:lnSpc>
            </a:pPr>
            <a:r>
              <a:rPr lang="pt-BR" sz="1400" b="1" dirty="0">
                <a:solidFill>
                  <a:schemeClr val="tx1"/>
                </a:solidFill>
                <a:latin typeface="+mj-lt"/>
                <a:ea typeface="Microsoft JhengHei" panose="020B0604030504040204" pitchFamily="34" charset="-120"/>
                <a:cs typeface="Calibri Light" panose="020F0302020204030204" pitchFamily="34" charset="0"/>
              </a:rPr>
              <a:t>A.Abhinav                 </a:t>
            </a:r>
            <a:r>
              <a:rPr lang="pt-BR" sz="1400" b="1" i="0" u="none" strike="noStrike" dirty="0">
                <a:solidFill>
                  <a:schemeClr val="tx1"/>
                </a:solidFill>
                <a:effectLst/>
                <a:latin typeface="+mj-lt"/>
                <a:ea typeface="Microsoft JhengHei" panose="020B0604030504040204" pitchFamily="34" charset="-120"/>
                <a:cs typeface="Calibri Light" panose="020F0302020204030204" pitchFamily="34" charset="0"/>
              </a:rPr>
              <a:t>     - 20H51A0505</a:t>
            </a:r>
            <a:endParaRPr lang="en-US" sz="1400" b="1" dirty="0">
              <a:latin typeface="+mj-lt"/>
              <a:ea typeface="Microsoft JhengHei" panose="020B0604030504040204" pitchFamily="34" charset="-120"/>
            </a:endParaRPr>
          </a:p>
          <a:p>
            <a:pPr>
              <a:lnSpc>
                <a:spcPct val="150000"/>
              </a:lnSpc>
            </a:pPr>
            <a:r>
              <a:rPr lang="en-IN" sz="1400" b="1" dirty="0" err="1">
                <a:latin typeface="+mj-lt"/>
                <a:ea typeface="Microsoft JhengHei" panose="020B0604030504040204" pitchFamily="34" charset="-120"/>
              </a:rPr>
              <a:t>G.Praneeth</a:t>
            </a:r>
            <a:r>
              <a:rPr lang="en-IN" sz="1400" b="1" dirty="0">
                <a:latin typeface="+mj-lt"/>
                <a:ea typeface="Microsoft JhengHei" panose="020B0604030504040204" pitchFamily="34" charset="-120"/>
              </a:rPr>
              <a:t>	   - 20H51A0510</a:t>
            </a:r>
          </a:p>
          <a:p>
            <a:pPr>
              <a:lnSpc>
                <a:spcPct val="150000"/>
              </a:lnSpc>
            </a:pPr>
            <a:r>
              <a:rPr lang="pt-BR" sz="1400" b="1" dirty="0">
                <a:solidFill>
                  <a:schemeClr val="tx1"/>
                </a:solidFill>
                <a:latin typeface="+mj-lt"/>
                <a:ea typeface="Microsoft JhengHei" panose="020B0604030504040204" pitchFamily="34" charset="-120"/>
                <a:cs typeface="Calibri Light" panose="020F0302020204030204" pitchFamily="34" charset="0"/>
              </a:rPr>
              <a:t>C.Harishwar      </a:t>
            </a:r>
            <a:r>
              <a:rPr lang="pt-BR" sz="1400" b="1" i="0" u="none" strike="noStrike" dirty="0">
                <a:solidFill>
                  <a:schemeClr val="tx1"/>
                </a:solidFill>
                <a:effectLst/>
                <a:latin typeface="+mj-lt"/>
                <a:ea typeface="Microsoft JhengHei" panose="020B0604030504040204" pitchFamily="34" charset="-120"/>
                <a:cs typeface="Calibri Light" panose="020F0302020204030204" pitchFamily="34" charset="0"/>
              </a:rPr>
              <a:t>             - 20H51A05B9</a:t>
            </a:r>
            <a:endParaRPr lang="pt-BR" sz="1400" b="1" dirty="0">
              <a:solidFill>
                <a:schemeClr val="tx1"/>
              </a:solidFill>
              <a:effectLst/>
              <a:latin typeface="+mj-lt"/>
              <a:ea typeface="Microsoft JhengHei" panose="020B0604030504040204" pitchFamily="34" charset="-120"/>
              <a:cs typeface="Calibri Light" panose="020F0302020204030204" pitchFamily="34" charset="0"/>
            </a:endParaRPr>
          </a:p>
          <a:p>
            <a:pPr>
              <a:lnSpc>
                <a:spcPct val="150000"/>
              </a:lnSpc>
            </a:pPr>
            <a:endParaRPr lang="pt-BR" sz="1400" b="1" dirty="0">
              <a:solidFill>
                <a:schemeClr val="tx1"/>
              </a:solidFill>
              <a:effectLst/>
              <a:latin typeface="+mj-lt"/>
              <a:ea typeface="Microsoft JhengHei" panose="020B0604030504040204" pitchFamily="34" charset="-120"/>
              <a:cs typeface="Calibri Light" panose="020F0302020204030204" pitchFamily="34" charset="0"/>
            </a:endParaRPr>
          </a:p>
          <a:p>
            <a:pPr>
              <a:lnSpc>
                <a:spcPct val="150000"/>
              </a:lnSpc>
            </a:pPr>
            <a:endParaRPr lang="en-US" sz="1500" dirty="0">
              <a:solidFill>
                <a:srgbClr val="0070C0"/>
              </a:solidFill>
              <a:latin typeface="Microsoft JhengHei" panose="020B0604030504040204" pitchFamily="34" charset="-120"/>
              <a:ea typeface="Microsoft JhengHei" panose="020B0604030504040204" pitchFamily="34" charset="-12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stomShape 1"/>
          <p:cNvSpPr/>
          <p:nvPr/>
        </p:nvSpPr>
        <p:spPr>
          <a:xfrm>
            <a:off x="457200" y="1066800"/>
            <a:ext cx="8381160" cy="75600"/>
          </a:xfrm>
          <a:prstGeom prst="rect">
            <a:avLst/>
          </a:prstGeom>
          <a:solidFill>
            <a:srgbClr val="7030A0"/>
          </a:solidFill>
          <a:ln w="25560">
            <a:solidFill>
              <a:srgbClr val="3A5F8B"/>
            </a:solidFill>
            <a:round/>
          </a:ln>
        </p:spPr>
      </p:sp>
      <p:sp>
        <p:nvSpPr>
          <p:cNvPr id="7" name="TextBox 6"/>
          <p:cNvSpPr txBox="1"/>
          <p:nvPr/>
        </p:nvSpPr>
        <p:spPr>
          <a:xfrm>
            <a:off x="304800" y="457200"/>
            <a:ext cx="3581400" cy="584775"/>
          </a:xfrm>
          <a:prstGeom prst="rect">
            <a:avLst/>
          </a:prstGeom>
          <a:noFill/>
        </p:spPr>
        <p:txBody>
          <a:bodyPr wrap="square" rtlCol="0">
            <a:spAutoFit/>
          </a:bodyPr>
          <a:lstStyle/>
          <a:p>
            <a:r>
              <a:rPr lang="en-US" sz="3200" b="1" dirty="0">
                <a:solidFill>
                  <a:srgbClr val="C00000"/>
                </a:solidFill>
                <a:latin typeface="Calibri" pitchFamily="34" charset="0"/>
              </a:rPr>
              <a:t>Research objective</a:t>
            </a:r>
          </a:p>
        </p:txBody>
      </p:sp>
      <p:sp>
        <p:nvSpPr>
          <p:cNvPr id="2" name="TextBox 1">
            <a:extLst>
              <a:ext uri="{FF2B5EF4-FFF2-40B4-BE49-F238E27FC236}">
                <a16:creationId xmlns:a16="http://schemas.microsoft.com/office/drawing/2014/main" id="{DAFD8E3F-6DED-65BE-AB55-98610AA853D3}"/>
              </a:ext>
            </a:extLst>
          </p:cNvPr>
          <p:cNvSpPr txBox="1"/>
          <p:nvPr/>
        </p:nvSpPr>
        <p:spPr>
          <a:xfrm>
            <a:off x="457200" y="1707439"/>
            <a:ext cx="8381160" cy="4551118"/>
          </a:xfrm>
          <a:prstGeom prst="rect">
            <a:avLst/>
          </a:prstGeom>
          <a:noFill/>
        </p:spPr>
        <p:txBody>
          <a:bodyPr wrap="square">
            <a:spAutoFit/>
          </a:bodyPr>
          <a:lstStyle/>
          <a:p>
            <a:pPr marL="285750" indent="-285750" algn="just">
              <a:buFont typeface="Arial" panose="020B0604020202020204" pitchFamily="34" charset="0"/>
              <a:buChar char="•"/>
            </a:pPr>
            <a:r>
              <a:rPr lang="en-IN" sz="1500" dirty="0">
                <a:latin typeface="Microsoft JhengHei" panose="020B0604030504040204" pitchFamily="34" charset="-120"/>
                <a:ea typeface="Microsoft JhengHei" panose="020B0604030504040204" pitchFamily="34" charset="-120"/>
              </a:rPr>
              <a:t> </a:t>
            </a:r>
            <a:r>
              <a:rPr lang="en-IN" dirty="0">
                <a:latin typeface="Times New Roman" panose="02020603050405020304" pitchFamily="18" charset="0"/>
                <a:ea typeface="Microsoft JhengHei" panose="020B0604030504040204" pitchFamily="34" charset="-120"/>
                <a:cs typeface="Times New Roman" panose="02020603050405020304" pitchFamily="18" charset="0"/>
              </a:rPr>
              <a:t>The main objective of the project is to enhance this use age of deep learning in current situation.</a:t>
            </a:r>
          </a:p>
          <a:p>
            <a:pPr marL="285750" indent="-285750" algn="just">
              <a:buFont typeface="Arial" panose="020B0604020202020204" pitchFamily="34" charset="0"/>
              <a:buChar char="•"/>
            </a:pPr>
            <a:endParaRPr lang="en-IN" dirty="0">
              <a:latin typeface="Times New Roman" panose="02020603050405020304" pitchFamily="18" charset="0"/>
              <a:ea typeface="Microsoft JhengHei" panose="020B0604030504040204" pitchFamily="34" charset="-120"/>
              <a:cs typeface="Times New Roman" panose="02020603050405020304" pitchFamily="18" charset="0"/>
            </a:endParaRPr>
          </a:p>
          <a:p>
            <a:pPr marL="285750" indent="-285750" algn="just">
              <a:buFont typeface="Arial" panose="020B0604020202020204" pitchFamily="34" charset="0"/>
              <a:buChar char="•"/>
            </a:pPr>
            <a:r>
              <a:rPr lang="en-US" dirty="0">
                <a:latin typeface="Times New Roman" panose="02020603050405020304" pitchFamily="18" charset="0"/>
                <a:ea typeface="Microsoft JhengHei" panose="020B0604030504040204" pitchFamily="34" charset="-120"/>
                <a:cs typeface="Times New Roman" panose="02020603050405020304" pitchFamily="18" charset="0"/>
              </a:rPr>
              <a:t>There are  many issues like time consuming process and some human error   which can be solved by this process.</a:t>
            </a:r>
          </a:p>
          <a:p>
            <a:pPr marL="285750" indent="-285750" algn="just">
              <a:buFont typeface="Arial" panose="020B0604020202020204" pitchFamily="34" charset="0"/>
              <a:buChar char="•"/>
            </a:pPr>
            <a:endParaRPr lang="en-US" dirty="0">
              <a:latin typeface="Times New Roman" panose="02020603050405020304" pitchFamily="18" charset="0"/>
              <a:ea typeface="Microsoft JhengHei" panose="020B0604030504040204" pitchFamily="34" charset="-120"/>
              <a:cs typeface="Times New Roman" panose="02020603050405020304" pitchFamily="18" charset="0"/>
            </a:endParaRPr>
          </a:p>
          <a:p>
            <a:pPr marL="285750" indent="-285750" algn="just">
              <a:buFont typeface="Arial" panose="020B0604020202020204" pitchFamily="34" charset="0"/>
              <a:buChar char="•"/>
            </a:pPr>
            <a:r>
              <a:rPr lang="en-US" dirty="0">
                <a:latin typeface="Times New Roman" panose="02020603050405020304" pitchFamily="18" charset="0"/>
                <a:ea typeface="Microsoft JhengHei" panose="020B0604030504040204" pitchFamily="34" charset="-120"/>
                <a:cs typeface="Times New Roman" panose="02020603050405020304" pitchFamily="18" charset="0"/>
                <a:sym typeface="Wingdings" panose="05000000000000000000" pitchFamily="2" charset="2"/>
              </a:rPr>
              <a:t>The proposed solutions saves the time which a human spend on finding a  problem is CCTV footages.</a:t>
            </a:r>
          </a:p>
          <a:p>
            <a:pPr marL="285750" indent="-285750" algn="just">
              <a:buFont typeface="Arial" panose="020B0604020202020204" pitchFamily="34" charset="0"/>
              <a:buChar char="•"/>
            </a:pPr>
            <a:endParaRPr lang="en-US" dirty="0">
              <a:latin typeface="Times New Roman" panose="02020603050405020304" pitchFamily="18" charset="0"/>
              <a:ea typeface="Microsoft JhengHei" panose="020B0604030504040204" pitchFamily="34" charset="-120"/>
              <a:cs typeface="Times New Roman" panose="02020603050405020304" pitchFamily="18" charset="0"/>
            </a:endParaRPr>
          </a:p>
          <a:p>
            <a:pPr marL="285750" indent="-285750" algn="just">
              <a:buFont typeface="Arial" panose="020B0604020202020204" pitchFamily="34" charset="0"/>
              <a:buChar char="•"/>
            </a:pPr>
            <a:r>
              <a:rPr lang="en-IN" dirty="0">
                <a:latin typeface="Times New Roman" panose="02020603050405020304" pitchFamily="18" charset="0"/>
                <a:ea typeface="Microsoft JhengHei" panose="020B0604030504040204" pitchFamily="34" charset="-120"/>
                <a:cs typeface="Times New Roman" panose="02020603050405020304" pitchFamily="18" charset="0"/>
              </a:rPr>
              <a:t>We created a model which is trained with the abnormal activities such as thefts and some crimes and the testing model has a created its own memory.</a:t>
            </a:r>
          </a:p>
          <a:p>
            <a:pPr marL="285750" indent="-285750" algn="just">
              <a:buFont typeface="Arial" panose="020B0604020202020204" pitchFamily="34" charset="0"/>
              <a:buChar char="•"/>
            </a:pPr>
            <a:endParaRPr lang="en-IN" dirty="0">
              <a:latin typeface="Times New Roman" panose="02020603050405020304" pitchFamily="18" charset="0"/>
              <a:ea typeface="Microsoft JhengHei" panose="020B0604030504040204" pitchFamily="34" charset="-120"/>
              <a:cs typeface="Times New Roman" panose="02020603050405020304" pitchFamily="18" charset="0"/>
            </a:endParaRPr>
          </a:p>
          <a:p>
            <a:pPr marL="285750" indent="-285750" algn="just">
              <a:buFont typeface="Arial" panose="020B0604020202020204" pitchFamily="34" charset="0"/>
              <a:buChar char="•"/>
            </a:pPr>
            <a:r>
              <a:rPr lang="en-IN" dirty="0">
                <a:latin typeface="Times New Roman" panose="02020603050405020304" pitchFamily="18" charset="0"/>
                <a:ea typeface="Microsoft JhengHei" panose="020B0604030504040204" pitchFamily="34" charset="-120"/>
                <a:cs typeface="Times New Roman" panose="02020603050405020304" pitchFamily="18" charset="0"/>
              </a:rPr>
              <a:t>The model identify  the solution for the problem  and it saves the big storages to be saved and it also help to find the problem easily so that the human power need not used which saves lot of time.</a:t>
            </a:r>
          </a:p>
          <a:p>
            <a:pPr marL="285750" indent="-285750" algn="just">
              <a:lnSpc>
                <a:spcPct val="150000"/>
              </a:lnSpc>
              <a:buFont typeface="Arial" panose="020B0604020202020204" pitchFamily="34" charset="0"/>
              <a:buChar char="•"/>
            </a:pPr>
            <a:endParaRPr lang="en-US" sz="1500" b="0" i="0" dirty="0">
              <a:solidFill>
                <a:srgbClr val="1F1F1F"/>
              </a:solidFill>
              <a:effectLst/>
              <a:latin typeface="Microsoft JhengHei" panose="020B0604030504040204" pitchFamily="34" charset="-120"/>
              <a:ea typeface="Microsoft JhengHei" panose="020B0604030504040204" pitchFamily="34" charset="-12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533520" y="4267080"/>
            <a:ext cx="8076600" cy="75600"/>
          </a:xfrm>
          <a:prstGeom prst="rect">
            <a:avLst/>
          </a:prstGeom>
          <a:solidFill>
            <a:srgbClr val="7030A0"/>
          </a:solidFill>
          <a:ln w="25560">
            <a:solidFill>
              <a:srgbClr val="3A5F8B"/>
            </a:solidFill>
            <a:round/>
          </a:ln>
        </p:spPr>
      </p:sp>
      <p:sp>
        <p:nvSpPr>
          <p:cNvPr id="83" name="CustomShape 2"/>
          <p:cNvSpPr/>
          <p:nvPr/>
        </p:nvSpPr>
        <p:spPr>
          <a:xfrm>
            <a:off x="457200" y="3574080"/>
            <a:ext cx="8152560" cy="760320"/>
          </a:xfrm>
          <a:prstGeom prst="rect">
            <a:avLst/>
          </a:prstGeom>
        </p:spPr>
        <p:txBody>
          <a:bodyPr lIns="90000" tIns="45000" rIns="90000" bIns="45000"/>
          <a:lstStyle/>
          <a:p>
            <a:pPr algn="ctr">
              <a:lnSpc>
                <a:spcPct val="100000"/>
              </a:lnSpc>
            </a:pPr>
            <a:r>
              <a:rPr lang="en-IN" sz="4400" b="1" dirty="0">
                <a:solidFill>
                  <a:srgbClr val="000000"/>
                </a:solidFill>
                <a:latin typeface="Arial Black" pitchFamily="34" charset="0"/>
              </a:rPr>
              <a:t>Problem Definition </a:t>
            </a:r>
            <a:endParaRPr>
              <a:latin typeface="Arial Black" pitchFamily="34" charset="0"/>
            </a:endParaRPr>
          </a:p>
        </p:txBody>
      </p:sp>
      <p:sp>
        <p:nvSpPr>
          <p:cNvPr id="84" name="CustomShape 3"/>
          <p:cNvSpPr/>
          <p:nvPr/>
        </p:nvSpPr>
        <p:spPr>
          <a:xfrm>
            <a:off x="685800" y="1357800"/>
            <a:ext cx="7619400" cy="775800"/>
          </a:xfrm>
          <a:prstGeom prst="rect">
            <a:avLst/>
          </a:prstGeom>
        </p:spPr>
        <p:txBody>
          <a:bodyPr lIns="90000" tIns="45000" rIns="90000" bIns="45000"/>
          <a:lstStyle/>
          <a:p>
            <a:pPr>
              <a:lnSpc>
                <a:spcPct val="150000"/>
              </a:lnSpc>
            </a:pPr>
            <a:endParaRPr/>
          </a:p>
          <a:p>
            <a:pPr>
              <a:lnSpc>
                <a:spcPct val="100000"/>
              </a:lnSpc>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p:cNvSpPr/>
          <p:nvPr/>
        </p:nvSpPr>
        <p:spPr>
          <a:xfrm>
            <a:off x="457200" y="1066800"/>
            <a:ext cx="8381160" cy="75600"/>
          </a:xfrm>
          <a:prstGeom prst="rect">
            <a:avLst/>
          </a:prstGeom>
          <a:solidFill>
            <a:srgbClr val="7030A0"/>
          </a:solidFill>
          <a:ln w="25560">
            <a:solidFill>
              <a:srgbClr val="3A5F8B"/>
            </a:solidFill>
            <a:round/>
          </a:ln>
        </p:spPr>
      </p:sp>
      <p:sp>
        <p:nvSpPr>
          <p:cNvPr id="3" name="TextBox 2"/>
          <p:cNvSpPr txBox="1"/>
          <p:nvPr/>
        </p:nvSpPr>
        <p:spPr>
          <a:xfrm>
            <a:off x="304800" y="457200"/>
            <a:ext cx="3962400" cy="584775"/>
          </a:xfrm>
          <a:prstGeom prst="rect">
            <a:avLst/>
          </a:prstGeom>
          <a:noFill/>
        </p:spPr>
        <p:txBody>
          <a:bodyPr wrap="square" rtlCol="0">
            <a:spAutoFit/>
          </a:bodyPr>
          <a:lstStyle/>
          <a:p>
            <a:r>
              <a:rPr lang="en-US" sz="3200" b="1" dirty="0">
                <a:solidFill>
                  <a:srgbClr val="C00000"/>
                </a:solidFill>
                <a:latin typeface="Calibri" pitchFamily="34" charset="0"/>
              </a:rPr>
              <a:t>Problem Definition</a:t>
            </a:r>
          </a:p>
        </p:txBody>
      </p:sp>
      <p:sp>
        <p:nvSpPr>
          <p:cNvPr id="2" name="TextBox 1">
            <a:extLst>
              <a:ext uri="{FF2B5EF4-FFF2-40B4-BE49-F238E27FC236}">
                <a16:creationId xmlns:a16="http://schemas.microsoft.com/office/drawing/2014/main" id="{84489A15-C031-C1CC-6442-E7152914C977}"/>
              </a:ext>
            </a:extLst>
          </p:cNvPr>
          <p:cNvSpPr txBox="1"/>
          <p:nvPr/>
        </p:nvSpPr>
        <p:spPr>
          <a:xfrm>
            <a:off x="759671" y="1593641"/>
            <a:ext cx="7015058" cy="4613058"/>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In the context of person identification, human facial features and behavioral patterns are pivotal, with visual information serving as a primary data source. </a:t>
            </a:r>
            <a:r>
              <a:rPr lang="en-US" dirty="0">
                <a:latin typeface="Times New Roman" panose="02020603050405020304" pitchFamily="18" charset="0"/>
                <a:cs typeface="Times New Roman" panose="02020603050405020304" pitchFamily="18" charset="0"/>
              </a:rPr>
              <a:t>This project aims to automate the detection of robbery and suspicious behavior in CCTV footage using deep learning techniques. </a:t>
            </a: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goal is to develop a system that can accurately identify and timestamp instances of criminal activity throughout the video. By automating this process, the system will improve security monitoring efficiency and enable timely intervention measures. This addresses the challenge of manual review of vast amounts of surveillance data, enhancing overall safety and security measures.</a:t>
            </a:r>
            <a:endParaRPr lang="en-US" b="0" i="0" dirty="0">
              <a:solidFill>
                <a:srgbClr val="1F1F1F"/>
              </a:solidFill>
              <a:effectLst/>
              <a:latin typeface="Times New Roman" panose="02020603050405020304" pitchFamily="18" charset="0"/>
              <a:ea typeface="Microsoft JhengHei" panose="020B0604030504040204" pitchFamily="34" charset="-120"/>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533520" y="4267080"/>
            <a:ext cx="8076600" cy="75600"/>
          </a:xfrm>
          <a:prstGeom prst="rect">
            <a:avLst/>
          </a:prstGeom>
          <a:solidFill>
            <a:srgbClr val="7030A0"/>
          </a:solidFill>
          <a:ln w="25560">
            <a:solidFill>
              <a:srgbClr val="3A5F8B"/>
            </a:solidFill>
            <a:round/>
          </a:ln>
        </p:spPr>
      </p:sp>
      <p:sp>
        <p:nvSpPr>
          <p:cNvPr id="83" name="CustomShape 2"/>
          <p:cNvSpPr/>
          <p:nvPr/>
        </p:nvSpPr>
        <p:spPr>
          <a:xfrm>
            <a:off x="457200" y="3581400"/>
            <a:ext cx="8152560" cy="760320"/>
          </a:xfrm>
          <a:prstGeom prst="rect">
            <a:avLst/>
          </a:prstGeom>
        </p:spPr>
        <p:txBody>
          <a:bodyPr lIns="90000" tIns="45000" rIns="90000" bIns="45000"/>
          <a:lstStyle/>
          <a:p>
            <a:pPr algn="r">
              <a:lnSpc>
                <a:spcPct val="100000"/>
              </a:lnSpc>
            </a:pPr>
            <a:r>
              <a:rPr lang="en-IN" sz="4400" b="1" dirty="0">
                <a:solidFill>
                  <a:srgbClr val="000000"/>
                </a:solidFill>
                <a:latin typeface="Arial Black"/>
              </a:rPr>
              <a:t>Research Work </a:t>
            </a:r>
            <a:endParaRPr/>
          </a:p>
        </p:txBody>
      </p:sp>
      <p:sp>
        <p:nvSpPr>
          <p:cNvPr id="84" name="CustomShape 3"/>
          <p:cNvSpPr/>
          <p:nvPr/>
        </p:nvSpPr>
        <p:spPr>
          <a:xfrm>
            <a:off x="685800" y="1295280"/>
            <a:ext cx="7619400" cy="775800"/>
          </a:xfrm>
          <a:prstGeom prst="rect">
            <a:avLst/>
          </a:prstGeom>
        </p:spPr>
        <p:txBody>
          <a:bodyPr lIns="90000" tIns="45000" rIns="90000" bIns="45000"/>
          <a:lstStyle/>
          <a:p>
            <a:pPr>
              <a:lnSpc>
                <a:spcPct val="150000"/>
              </a:lnSpc>
            </a:pPr>
            <a:endParaRPr/>
          </a:p>
          <a:p>
            <a:pPr>
              <a:lnSpc>
                <a:spcPct val="100000"/>
              </a:lnSpc>
            </a:pP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stomShape 1"/>
          <p:cNvSpPr/>
          <p:nvPr/>
        </p:nvSpPr>
        <p:spPr>
          <a:xfrm>
            <a:off x="457200" y="990600"/>
            <a:ext cx="8381160" cy="75600"/>
          </a:xfrm>
          <a:prstGeom prst="rect">
            <a:avLst/>
          </a:prstGeom>
          <a:solidFill>
            <a:srgbClr val="7030A0"/>
          </a:solidFill>
          <a:ln w="25560">
            <a:solidFill>
              <a:srgbClr val="3A5F8B"/>
            </a:solidFill>
            <a:round/>
          </a:ln>
        </p:spPr>
      </p:sp>
      <p:sp>
        <p:nvSpPr>
          <p:cNvPr id="6" name="TextBox 5"/>
          <p:cNvSpPr txBox="1"/>
          <p:nvPr/>
        </p:nvSpPr>
        <p:spPr>
          <a:xfrm>
            <a:off x="304800" y="457200"/>
            <a:ext cx="5867400" cy="584775"/>
          </a:xfrm>
          <a:prstGeom prst="rect">
            <a:avLst/>
          </a:prstGeom>
          <a:noFill/>
        </p:spPr>
        <p:txBody>
          <a:bodyPr wrap="square" rtlCol="0">
            <a:spAutoFit/>
          </a:bodyPr>
          <a:lstStyle/>
          <a:p>
            <a:r>
              <a:rPr lang="en-US" sz="3200" b="1" dirty="0">
                <a:solidFill>
                  <a:srgbClr val="C00000"/>
                </a:solidFill>
                <a:latin typeface="Calibri" pitchFamily="34" charset="0"/>
              </a:rPr>
              <a:t>Proposed system architecture </a:t>
            </a:r>
          </a:p>
        </p:txBody>
      </p:sp>
      <p:pic>
        <p:nvPicPr>
          <p:cNvPr id="3" name="Picture 2">
            <a:extLst>
              <a:ext uri="{FF2B5EF4-FFF2-40B4-BE49-F238E27FC236}">
                <a16:creationId xmlns:a16="http://schemas.microsoft.com/office/drawing/2014/main" id="{A96D93EB-BCBF-EC22-0A67-B92FA5B57B24}"/>
              </a:ext>
            </a:extLst>
          </p:cNvPr>
          <p:cNvPicPr>
            <a:picLocks noChangeAspect="1"/>
          </p:cNvPicPr>
          <p:nvPr/>
        </p:nvPicPr>
        <p:blipFill>
          <a:blip r:embed="rId2"/>
          <a:stretch>
            <a:fillRect/>
          </a:stretch>
        </p:blipFill>
        <p:spPr>
          <a:xfrm>
            <a:off x="0" y="1840497"/>
            <a:ext cx="9144000" cy="317700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ustomShape 1"/>
          <p:cNvSpPr/>
          <p:nvPr/>
        </p:nvSpPr>
        <p:spPr>
          <a:xfrm>
            <a:off x="457200" y="990600"/>
            <a:ext cx="8381160" cy="75600"/>
          </a:xfrm>
          <a:prstGeom prst="rect">
            <a:avLst/>
          </a:prstGeom>
          <a:solidFill>
            <a:srgbClr val="7030A0"/>
          </a:solidFill>
          <a:ln w="25560">
            <a:solidFill>
              <a:srgbClr val="3A5F8B"/>
            </a:solidFill>
            <a:round/>
          </a:ln>
        </p:spPr>
      </p:sp>
      <p:sp>
        <p:nvSpPr>
          <p:cNvPr id="11" name="TextBox 10"/>
          <p:cNvSpPr txBox="1"/>
          <p:nvPr/>
        </p:nvSpPr>
        <p:spPr>
          <a:xfrm>
            <a:off x="381000" y="457200"/>
            <a:ext cx="5410200" cy="584775"/>
          </a:xfrm>
          <a:prstGeom prst="rect">
            <a:avLst/>
          </a:prstGeom>
          <a:noFill/>
        </p:spPr>
        <p:txBody>
          <a:bodyPr wrap="square" rtlCol="0">
            <a:spAutoFit/>
          </a:bodyPr>
          <a:lstStyle/>
          <a:p>
            <a:r>
              <a:rPr lang="en-US" sz="3200" b="1" dirty="0">
                <a:solidFill>
                  <a:srgbClr val="C00000"/>
                </a:solidFill>
                <a:latin typeface="Calibri" pitchFamily="34" charset="0"/>
              </a:rPr>
              <a:t>Proposed Methods</a:t>
            </a:r>
          </a:p>
        </p:txBody>
      </p:sp>
      <p:pic>
        <p:nvPicPr>
          <p:cNvPr id="3" name="Picture 2">
            <a:extLst>
              <a:ext uri="{FF2B5EF4-FFF2-40B4-BE49-F238E27FC236}">
                <a16:creationId xmlns:a16="http://schemas.microsoft.com/office/drawing/2014/main" id="{2B16A966-E8A1-8BF1-353A-9D63F9C81113}"/>
              </a:ext>
            </a:extLst>
          </p:cNvPr>
          <p:cNvPicPr>
            <a:picLocks noChangeAspect="1"/>
          </p:cNvPicPr>
          <p:nvPr/>
        </p:nvPicPr>
        <p:blipFill>
          <a:blip r:embed="rId2"/>
          <a:stretch>
            <a:fillRect/>
          </a:stretch>
        </p:blipFill>
        <p:spPr>
          <a:xfrm>
            <a:off x="0" y="1447800"/>
            <a:ext cx="9144000" cy="5143956"/>
          </a:xfrm>
          <a:prstGeom prst="rect">
            <a:avLst/>
          </a:prstGeom>
        </p:spPr>
      </p:pic>
      <p:sp>
        <p:nvSpPr>
          <p:cNvPr id="4" name="Rectangle 3">
            <a:extLst>
              <a:ext uri="{FF2B5EF4-FFF2-40B4-BE49-F238E27FC236}">
                <a16:creationId xmlns:a16="http://schemas.microsoft.com/office/drawing/2014/main" id="{157711F4-06DC-458B-B848-08E7B64A5324}"/>
              </a:ext>
            </a:extLst>
          </p:cNvPr>
          <p:cNvSpPr/>
          <p:nvPr/>
        </p:nvSpPr>
        <p:spPr>
          <a:xfrm>
            <a:off x="4876800" y="5562600"/>
            <a:ext cx="3810000" cy="45720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81000" y="457200"/>
            <a:ext cx="4648200" cy="584775"/>
          </a:xfrm>
          <a:prstGeom prst="rect">
            <a:avLst/>
          </a:prstGeom>
          <a:noFill/>
        </p:spPr>
        <p:txBody>
          <a:bodyPr wrap="square" rtlCol="0">
            <a:spAutoFit/>
          </a:bodyPr>
          <a:lstStyle/>
          <a:p>
            <a:r>
              <a:rPr lang="en-IN" sz="3200" b="1" dirty="0">
                <a:solidFill>
                  <a:srgbClr val="C00000"/>
                </a:solidFill>
                <a:latin typeface="Calibri" pitchFamily="34" charset="0"/>
              </a:rPr>
              <a:t>Performance Measure:</a:t>
            </a:r>
            <a:endParaRPr lang="en-US" sz="3200" dirty="0">
              <a:latin typeface="Calibri" pitchFamily="34" charset="0"/>
            </a:endParaRPr>
          </a:p>
        </p:txBody>
      </p:sp>
      <p:sp>
        <p:nvSpPr>
          <p:cNvPr id="7" name="CustomShape 1"/>
          <p:cNvSpPr/>
          <p:nvPr/>
        </p:nvSpPr>
        <p:spPr>
          <a:xfrm>
            <a:off x="457200" y="990600"/>
            <a:ext cx="8381160" cy="75600"/>
          </a:xfrm>
          <a:prstGeom prst="rect">
            <a:avLst/>
          </a:prstGeom>
          <a:solidFill>
            <a:srgbClr val="7030A0"/>
          </a:solidFill>
          <a:ln w="25560">
            <a:solidFill>
              <a:srgbClr val="3A5F8B"/>
            </a:solidFill>
            <a:round/>
          </a:ln>
        </p:spPr>
      </p:sp>
      <p:sp>
        <p:nvSpPr>
          <p:cNvPr id="3" name="TextBox 2">
            <a:extLst>
              <a:ext uri="{FF2B5EF4-FFF2-40B4-BE49-F238E27FC236}">
                <a16:creationId xmlns:a16="http://schemas.microsoft.com/office/drawing/2014/main" id="{95F8DDDA-D132-DF10-0D7B-3970D2BDD002}"/>
              </a:ext>
            </a:extLst>
          </p:cNvPr>
          <p:cNvSpPr txBox="1"/>
          <p:nvPr/>
        </p:nvSpPr>
        <p:spPr>
          <a:xfrm>
            <a:off x="228600" y="1290279"/>
            <a:ext cx="8457360" cy="4801314"/>
          </a:xfrm>
          <a:prstGeom prst="rect">
            <a:avLst/>
          </a:prstGeom>
          <a:noFill/>
        </p:spPr>
        <p:txBody>
          <a:bodyPr wrap="square">
            <a:spAutoFit/>
          </a:bodyPr>
          <a:lstStyle/>
          <a:p>
            <a:r>
              <a:rPr lang="en-US" b="1" dirty="0"/>
              <a:t>True Positive Rate (Sensitivity)</a:t>
            </a:r>
            <a:r>
              <a:rPr lang="en-US" dirty="0"/>
              <a:t>:</a:t>
            </a:r>
          </a:p>
          <a:p>
            <a:pPr marL="742950" lvl="1" indent="-285750">
              <a:buFont typeface="+mj-lt"/>
              <a:buAutoNum type="arabicPeriod"/>
            </a:pPr>
            <a:r>
              <a:rPr lang="en-US" dirty="0"/>
              <a:t>Also known as recall or true detection rate, it measures the proportion of actual anomalies that are correctly identified by the model. </a:t>
            </a:r>
          </a:p>
          <a:p>
            <a:pPr lvl="1"/>
            <a:endParaRPr lang="en-US" dirty="0"/>
          </a:p>
          <a:p>
            <a:r>
              <a:rPr lang="en-US" b="1" dirty="0"/>
              <a:t>False Positive Rate (Fall-Out)</a:t>
            </a:r>
            <a:r>
              <a:rPr lang="en-US" dirty="0"/>
              <a:t>:</a:t>
            </a:r>
          </a:p>
          <a:p>
            <a:pPr marL="742950" lvl="1" indent="-285750">
              <a:buFont typeface="+mj-lt"/>
              <a:buAutoNum type="arabicPeriod"/>
            </a:pPr>
            <a:r>
              <a:rPr lang="en-US" dirty="0"/>
              <a:t>Measures the proportion of normal instances incorrectly classified as anomalies. </a:t>
            </a:r>
          </a:p>
          <a:p>
            <a:pPr lvl="1"/>
            <a:endParaRPr lang="en-US" dirty="0"/>
          </a:p>
          <a:p>
            <a:r>
              <a:rPr lang="en-US" b="1" dirty="0"/>
              <a:t>Precision</a:t>
            </a:r>
            <a:r>
              <a:rPr lang="en-US" dirty="0"/>
              <a:t>:</a:t>
            </a:r>
          </a:p>
          <a:p>
            <a:pPr marL="742950" lvl="1" indent="-285750">
              <a:buFont typeface="+mj-lt"/>
              <a:buAutoNum type="arabicPeriod"/>
            </a:pPr>
            <a:r>
              <a:rPr lang="en-US" dirty="0"/>
              <a:t>Also known as positive predictive value, it measures the accuracy of the model in detecting anomalies among the instances classified as anomalies. </a:t>
            </a:r>
          </a:p>
          <a:p>
            <a:pPr lvl="1"/>
            <a:endParaRPr lang="en-US" b="1" dirty="0"/>
          </a:p>
          <a:p>
            <a:pPr lvl="1"/>
            <a:r>
              <a:rPr lang="en-US" b="1" dirty="0"/>
              <a:t>F1 Score</a:t>
            </a:r>
            <a:r>
              <a:rPr lang="en-US" dirty="0"/>
              <a:t>:</a:t>
            </a:r>
          </a:p>
          <a:p>
            <a:pPr marL="742950" lvl="1" indent="-285750">
              <a:buFont typeface="+mj-lt"/>
              <a:buAutoNum type="arabicPeriod"/>
            </a:pPr>
            <a:r>
              <a:rPr lang="en-US" dirty="0"/>
              <a:t>Harmonic mean of precision and recall, provides a balanced measure of model performance. </a:t>
            </a:r>
          </a:p>
          <a:p>
            <a:pPr lvl="1"/>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ustomShape 1"/>
          <p:cNvSpPr/>
          <p:nvPr/>
        </p:nvSpPr>
        <p:spPr>
          <a:xfrm>
            <a:off x="457200" y="990600"/>
            <a:ext cx="8381160" cy="75600"/>
          </a:xfrm>
          <a:prstGeom prst="rect">
            <a:avLst/>
          </a:prstGeom>
          <a:solidFill>
            <a:srgbClr val="7030A0"/>
          </a:solidFill>
          <a:ln w="25560">
            <a:solidFill>
              <a:srgbClr val="3A5F8B"/>
            </a:solidFill>
            <a:round/>
          </a:ln>
        </p:spPr>
      </p:sp>
      <p:sp>
        <p:nvSpPr>
          <p:cNvPr id="8" name="TextBox 7"/>
          <p:cNvSpPr txBox="1"/>
          <p:nvPr/>
        </p:nvSpPr>
        <p:spPr>
          <a:xfrm>
            <a:off x="457200" y="457200"/>
            <a:ext cx="3048000" cy="523220"/>
          </a:xfrm>
          <a:prstGeom prst="rect">
            <a:avLst/>
          </a:prstGeom>
          <a:noFill/>
        </p:spPr>
        <p:txBody>
          <a:bodyPr wrap="square" rtlCol="0">
            <a:spAutoFit/>
          </a:bodyPr>
          <a:lstStyle/>
          <a:p>
            <a:r>
              <a:rPr lang="en-US" sz="2800" b="1" dirty="0">
                <a:solidFill>
                  <a:srgbClr val="C00000"/>
                </a:solidFill>
                <a:latin typeface="Calibri" pitchFamily="34" charset="0"/>
              </a:rPr>
              <a:t>Result Analysis</a:t>
            </a:r>
          </a:p>
        </p:txBody>
      </p:sp>
      <p:sp>
        <p:nvSpPr>
          <p:cNvPr id="3" name="TextBox 2">
            <a:extLst>
              <a:ext uri="{FF2B5EF4-FFF2-40B4-BE49-F238E27FC236}">
                <a16:creationId xmlns:a16="http://schemas.microsoft.com/office/drawing/2014/main" id="{8893DD0A-27C3-C8C4-1B70-9D6F2741CBDE}"/>
              </a:ext>
            </a:extLst>
          </p:cNvPr>
          <p:cNvSpPr txBox="1"/>
          <p:nvPr/>
        </p:nvSpPr>
        <p:spPr>
          <a:xfrm>
            <a:off x="457200" y="1343823"/>
            <a:ext cx="8381160" cy="3139321"/>
          </a:xfrm>
          <a:prstGeom prst="rect">
            <a:avLst/>
          </a:prstGeom>
          <a:noFill/>
        </p:spPr>
        <p:txBody>
          <a:bodyPr wrap="square">
            <a:spAutoFit/>
          </a:bodyPr>
          <a:lstStyle/>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High Efficiency: The developed deep learning-based system achieved a high level of accuracy in detecting instances of robbery and suspicious behavior in CCTV footage.</a:t>
            </a:r>
          </a:p>
          <a:p>
            <a:pPr algn="just"/>
            <a:endParaRPr lang="en-US"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Efficient Timestamping: The system successfully timestamped instances of criminal activity throughout the video duration, enabling swift retrieval and review of relevant footage by security personnel.</a:t>
            </a:r>
          </a:p>
          <a:p>
            <a:pPr marL="285750" indent="-285750" algn="jus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Robustness and Efficiency: Integration of advanced deep learning techniques, such as CNNs and RNNs, contributed to the system's robustness and efficiency in anomaly detection, demonstrating its potential to significantly enhance security monitoring and response capabilities.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p:cNvSpPr/>
          <p:nvPr/>
        </p:nvSpPr>
        <p:spPr>
          <a:xfrm>
            <a:off x="457200" y="1066680"/>
            <a:ext cx="8381160" cy="75600"/>
          </a:xfrm>
          <a:prstGeom prst="rect">
            <a:avLst/>
          </a:prstGeom>
          <a:solidFill>
            <a:srgbClr val="7030A0"/>
          </a:solidFill>
          <a:ln w="25560">
            <a:solidFill>
              <a:srgbClr val="3A5F8B"/>
            </a:solidFill>
            <a:round/>
          </a:ln>
        </p:spPr>
      </p:sp>
      <p:sp>
        <p:nvSpPr>
          <p:cNvPr id="5" name="CustomShape 2"/>
          <p:cNvSpPr/>
          <p:nvPr/>
        </p:nvSpPr>
        <p:spPr>
          <a:xfrm>
            <a:off x="457200" y="533400"/>
            <a:ext cx="8381160" cy="455760"/>
          </a:xfrm>
          <a:prstGeom prst="rect">
            <a:avLst/>
          </a:prstGeom>
        </p:spPr>
        <p:txBody>
          <a:bodyPr lIns="90000" tIns="45000" rIns="90000" bIns="45000"/>
          <a:lstStyle/>
          <a:p>
            <a:pPr>
              <a:lnSpc>
                <a:spcPct val="100000"/>
              </a:lnSpc>
            </a:pPr>
            <a:r>
              <a:rPr lang="en-IN" sz="3200" b="1" dirty="0">
                <a:solidFill>
                  <a:srgbClr val="C00000"/>
                </a:solidFill>
                <a:latin typeface="Calibri"/>
              </a:rPr>
              <a:t>Conclusion</a:t>
            </a:r>
            <a:endParaRPr sz="3200">
              <a:solidFill>
                <a:srgbClr val="C00000"/>
              </a:solidFill>
            </a:endParaRPr>
          </a:p>
        </p:txBody>
      </p:sp>
      <p:sp>
        <p:nvSpPr>
          <p:cNvPr id="2" name="TextBox 1">
            <a:extLst>
              <a:ext uri="{FF2B5EF4-FFF2-40B4-BE49-F238E27FC236}">
                <a16:creationId xmlns:a16="http://schemas.microsoft.com/office/drawing/2014/main" id="{029313E4-AAA1-C775-3C96-E6D6D2950BEE}"/>
              </a:ext>
            </a:extLst>
          </p:cNvPr>
          <p:cNvSpPr txBox="1"/>
          <p:nvPr/>
        </p:nvSpPr>
        <p:spPr>
          <a:xfrm>
            <a:off x="457200" y="1981200"/>
            <a:ext cx="8381160" cy="3305585"/>
          </a:xfrm>
          <a:prstGeom prst="rect">
            <a:avLst/>
          </a:prstGeom>
          <a:noFill/>
        </p:spPr>
        <p:txBody>
          <a:bodyPr wrap="square">
            <a:spAutoFit/>
          </a:bodyPr>
          <a:lstStyle/>
          <a:p>
            <a:pPr algn="just">
              <a:lnSpc>
                <a:spcPct val="150000"/>
              </a:lnSpc>
            </a:pPr>
            <a:r>
              <a:rPr lang="en-US" sz="1800" dirty="0">
                <a:latin typeface="Times New Roman" panose="02020603050405020304" pitchFamily="18" charset="0"/>
                <a:cs typeface="Times New Roman" panose="02020603050405020304" pitchFamily="18" charset="0"/>
              </a:rPr>
              <a:t>In present world, almost all the people are aware of the importance of CCTV footages, but most of the cases these footages are being used for the investigation purposes after a crime/incident have been happened. The proposed model has the benefit of stopping the crime before it happens. The real time CCTV footages are being tracked and analyzed. The result of the analysis is a command to the respective authority to take an action if in case the result indicates an untoward incident is going to happen.</a:t>
            </a:r>
          </a:p>
          <a:p>
            <a:pPr algn="just">
              <a:lnSpc>
                <a:spcPct val="150000"/>
              </a:lnSpc>
            </a:pP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50000"/>
              </a:lnSpc>
            </a:pPr>
            <a:endParaRPr lang="en-US" sz="1500" b="0" i="0" dirty="0">
              <a:solidFill>
                <a:srgbClr val="1F1F1F"/>
              </a:solidFill>
              <a:effectLst/>
              <a:latin typeface="Times New Roman" panose="02020603050405020304" pitchFamily="18" charset="0"/>
              <a:ea typeface="Microsoft JhengHei" panose="020B0604030504040204" pitchFamily="34" charset="-120"/>
              <a:cs typeface="Times New Roman" panose="02020603050405020304"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stomShape 1"/>
          <p:cNvSpPr/>
          <p:nvPr/>
        </p:nvSpPr>
        <p:spPr>
          <a:xfrm>
            <a:off x="457200" y="1067400"/>
            <a:ext cx="8381160" cy="75600"/>
          </a:xfrm>
          <a:prstGeom prst="rect">
            <a:avLst/>
          </a:prstGeom>
          <a:solidFill>
            <a:srgbClr val="7030A0"/>
          </a:solidFill>
          <a:ln w="25560">
            <a:solidFill>
              <a:srgbClr val="3A5F8B"/>
            </a:solidFill>
            <a:round/>
          </a:ln>
        </p:spPr>
      </p:sp>
      <p:sp>
        <p:nvSpPr>
          <p:cNvPr id="3" name="Rectangle 2"/>
          <p:cNvSpPr/>
          <p:nvPr/>
        </p:nvSpPr>
        <p:spPr>
          <a:xfrm>
            <a:off x="457200" y="533400"/>
            <a:ext cx="2249334" cy="584775"/>
          </a:xfrm>
          <a:prstGeom prst="rect">
            <a:avLst/>
          </a:prstGeom>
        </p:spPr>
        <p:txBody>
          <a:bodyPr wrap="none">
            <a:spAutoFit/>
          </a:bodyPr>
          <a:lstStyle/>
          <a:p>
            <a:r>
              <a:rPr lang="en-IN" sz="3200" b="1" dirty="0">
                <a:solidFill>
                  <a:srgbClr val="C00000"/>
                </a:solidFill>
                <a:latin typeface="Calibri" pitchFamily="34" charset="0"/>
              </a:rPr>
              <a:t>Future</a:t>
            </a:r>
            <a:r>
              <a:rPr lang="en-IN" b="1" dirty="0">
                <a:solidFill>
                  <a:srgbClr val="C00000"/>
                </a:solidFill>
                <a:latin typeface="Bookman Old Style" pitchFamily="18" charset="0"/>
              </a:rPr>
              <a:t> </a:t>
            </a:r>
            <a:r>
              <a:rPr lang="en-IN" sz="3200" b="1" dirty="0">
                <a:solidFill>
                  <a:srgbClr val="C00000"/>
                </a:solidFill>
                <a:latin typeface="Calibri" pitchFamily="34" charset="0"/>
              </a:rPr>
              <a:t>work</a:t>
            </a:r>
            <a:endParaRPr lang="en-US" sz="3200" dirty="0">
              <a:solidFill>
                <a:srgbClr val="C00000"/>
              </a:solidFill>
              <a:latin typeface="Calibri" pitchFamily="34" charset="0"/>
            </a:endParaRPr>
          </a:p>
        </p:txBody>
      </p:sp>
      <p:sp>
        <p:nvSpPr>
          <p:cNvPr id="6" name="Rectangle 2">
            <a:extLst>
              <a:ext uri="{FF2B5EF4-FFF2-40B4-BE49-F238E27FC236}">
                <a16:creationId xmlns:a16="http://schemas.microsoft.com/office/drawing/2014/main" id="{224EB964-CF41-3989-DD76-F8D3B7DAF28C}"/>
              </a:ext>
            </a:extLst>
          </p:cNvPr>
          <p:cNvSpPr>
            <a:spLocks noChangeArrowheads="1"/>
          </p:cNvSpPr>
          <p:nvPr/>
        </p:nvSpPr>
        <p:spPr bwMode="auto">
          <a:xfrm>
            <a:off x="300971" y="560439"/>
            <a:ext cx="8693617" cy="5909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b="1" dirty="0">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Deep Learning Advancements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Explore advanced deep learning architectures such as Transformers, Graph Neural Networks (GNNs), and attention mechanisms for anomaly detection in complex data types like graphs, sequences, and unstructured data.</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Semi-Supervised and Self-Supervised Learning</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Investigate semi-supervised and self-supervised learning approaches to leverage unlabeled data effectively for anomaly detection, reducing the dependency on labeled anomaly samples.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Temporal Anomaly Detection</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Develop techniques for detecting anomalies in temporal data with long-range dependencies and evolving patterns, such as incorporating memory-enhanced models like Long Short-Term Memory (LSTM) networks.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Online and Real-Time Anomaly Detection</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Enhance anomaly detection systems to operate in real-time or near real-time, enabling timely detection and response to emerging anomalies in streaming data environments.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CustomShape 1"/>
          <p:cNvSpPr/>
          <p:nvPr/>
        </p:nvSpPr>
        <p:spPr>
          <a:xfrm>
            <a:off x="457200" y="1066680"/>
            <a:ext cx="8381160" cy="75600"/>
          </a:xfrm>
          <a:prstGeom prst="rect">
            <a:avLst/>
          </a:prstGeom>
          <a:solidFill>
            <a:srgbClr val="7030A0"/>
          </a:solidFill>
          <a:ln w="25560">
            <a:solidFill>
              <a:srgbClr val="3A5F8B"/>
            </a:solidFill>
            <a:round/>
          </a:ln>
        </p:spPr>
      </p:sp>
      <p:sp>
        <p:nvSpPr>
          <p:cNvPr id="44" name="CustomShape 2"/>
          <p:cNvSpPr/>
          <p:nvPr/>
        </p:nvSpPr>
        <p:spPr>
          <a:xfrm>
            <a:off x="457200" y="457200"/>
            <a:ext cx="8381160" cy="577440"/>
          </a:xfrm>
          <a:prstGeom prst="rect">
            <a:avLst/>
          </a:prstGeom>
        </p:spPr>
        <p:txBody>
          <a:bodyPr lIns="90000" tIns="45000" rIns="90000" bIns="45000"/>
          <a:lstStyle/>
          <a:p>
            <a:pPr>
              <a:lnSpc>
                <a:spcPct val="100000"/>
              </a:lnSpc>
            </a:pPr>
            <a:r>
              <a:rPr lang="en-IN" sz="3200" b="1" dirty="0">
                <a:solidFill>
                  <a:srgbClr val="C00000"/>
                </a:solidFill>
                <a:latin typeface="Calibri"/>
              </a:rPr>
              <a:t>Outline</a:t>
            </a:r>
            <a:endParaRPr>
              <a:solidFill>
                <a:srgbClr val="C00000"/>
              </a:solidFill>
            </a:endParaRPr>
          </a:p>
        </p:txBody>
      </p:sp>
      <p:sp>
        <p:nvSpPr>
          <p:cNvPr id="45" name="CustomShape 3"/>
          <p:cNvSpPr/>
          <p:nvPr/>
        </p:nvSpPr>
        <p:spPr>
          <a:xfrm>
            <a:off x="381000" y="1219200"/>
            <a:ext cx="8458200" cy="5867400"/>
          </a:xfrm>
          <a:prstGeom prst="rect">
            <a:avLst/>
          </a:prstGeom>
        </p:spPr>
        <p:txBody>
          <a:bodyPr lIns="90000" tIns="45000" rIns="90000" bIns="45000"/>
          <a:lstStyle/>
          <a:p>
            <a:pPr>
              <a:buFont typeface="Arial" pitchFamily="34" charset="0"/>
              <a:buChar char="•"/>
            </a:pPr>
            <a:r>
              <a:rPr lang="en-IN" sz="2000" b="1" dirty="0">
                <a:solidFill>
                  <a:srgbClr val="000000"/>
                </a:solidFill>
                <a:latin typeface="Bookman Old Style" pitchFamily="18" charset="0"/>
              </a:rPr>
              <a:t> Abstract </a:t>
            </a:r>
          </a:p>
          <a:p>
            <a:pPr>
              <a:buFont typeface="Arial" pitchFamily="34" charset="0"/>
              <a:buChar char="•"/>
            </a:pPr>
            <a:r>
              <a:rPr lang="en-IN" sz="2000" b="1" dirty="0">
                <a:solidFill>
                  <a:srgbClr val="000000"/>
                </a:solidFill>
                <a:latin typeface="Bookman Old Style" pitchFamily="18" charset="0"/>
              </a:rPr>
              <a:t> Introduction </a:t>
            </a:r>
          </a:p>
          <a:p>
            <a:pPr>
              <a:buFont typeface="Arial"/>
              <a:buChar char="•"/>
            </a:pPr>
            <a:r>
              <a:rPr lang="en-IN" sz="2000" b="1" dirty="0">
                <a:solidFill>
                  <a:srgbClr val="000000"/>
                </a:solidFill>
                <a:latin typeface="Bookman Old Style" pitchFamily="18" charset="0"/>
              </a:rPr>
              <a:t> Literature survey</a:t>
            </a:r>
          </a:p>
          <a:p>
            <a:pPr lvl="1">
              <a:buFont typeface="Arial"/>
              <a:buChar char="•"/>
            </a:pPr>
            <a:r>
              <a:rPr lang="en-IN" sz="2000" b="1" dirty="0">
                <a:solidFill>
                  <a:srgbClr val="000000"/>
                </a:solidFill>
                <a:latin typeface="Bookman Old Style" pitchFamily="18" charset="0"/>
              </a:rPr>
              <a:t> Existing system</a:t>
            </a:r>
          </a:p>
          <a:p>
            <a:pPr lvl="2"/>
            <a:r>
              <a:rPr lang="en-IN" sz="2000" dirty="0">
                <a:solidFill>
                  <a:srgbClr val="000000"/>
                </a:solidFill>
                <a:latin typeface="Bookman Old Style" pitchFamily="18" charset="0"/>
              </a:rPr>
              <a:t>- Problems in existing system</a:t>
            </a:r>
          </a:p>
          <a:p>
            <a:pPr>
              <a:buFont typeface="Arial" pitchFamily="34" charset="0"/>
              <a:buChar char="•"/>
            </a:pPr>
            <a:r>
              <a:rPr lang="en-IN" sz="2000" b="1" dirty="0">
                <a:solidFill>
                  <a:srgbClr val="000000"/>
                </a:solidFill>
                <a:latin typeface="Bookman Old Style" pitchFamily="18" charset="0"/>
              </a:rPr>
              <a:t> Research Objective of Presentation</a:t>
            </a:r>
          </a:p>
          <a:p>
            <a:pPr>
              <a:buFont typeface="Arial" pitchFamily="34" charset="0"/>
              <a:buChar char="•"/>
            </a:pPr>
            <a:r>
              <a:rPr lang="en-IN" sz="2000" b="1" dirty="0">
                <a:solidFill>
                  <a:srgbClr val="000000"/>
                </a:solidFill>
                <a:latin typeface="Bookman Old Style" pitchFamily="18" charset="0"/>
              </a:rPr>
              <a:t> Problem Definition</a:t>
            </a:r>
          </a:p>
          <a:p>
            <a:pPr>
              <a:buFont typeface="Arial" pitchFamily="34" charset="0"/>
              <a:buChar char="•"/>
            </a:pPr>
            <a:r>
              <a:rPr lang="en-IN" sz="2000" b="1" dirty="0">
                <a:solidFill>
                  <a:srgbClr val="000000"/>
                </a:solidFill>
                <a:latin typeface="Bookman Old Style" pitchFamily="18" charset="0"/>
              </a:rPr>
              <a:t> Research work</a:t>
            </a:r>
          </a:p>
          <a:p>
            <a:r>
              <a:rPr lang="en-IN" sz="2000" b="1" dirty="0">
                <a:solidFill>
                  <a:srgbClr val="000000"/>
                </a:solidFill>
                <a:latin typeface="Bookman Old Style" pitchFamily="18" charset="0"/>
              </a:rPr>
              <a:t>	</a:t>
            </a:r>
            <a:r>
              <a:rPr lang="en-IN" sz="2000" dirty="0">
                <a:solidFill>
                  <a:srgbClr val="000000"/>
                </a:solidFill>
                <a:latin typeface="Bookman Old Style" pitchFamily="18" charset="0"/>
              </a:rPr>
              <a:t>- Proposed  system architecture</a:t>
            </a:r>
          </a:p>
          <a:p>
            <a:r>
              <a:rPr lang="en-IN" sz="2000" dirty="0">
                <a:solidFill>
                  <a:srgbClr val="000000"/>
                </a:solidFill>
                <a:latin typeface="Bookman Old Style" pitchFamily="18" charset="0"/>
              </a:rPr>
              <a:t>	- Methods</a:t>
            </a:r>
          </a:p>
          <a:p>
            <a:r>
              <a:rPr lang="en-IN" sz="2000" dirty="0">
                <a:solidFill>
                  <a:srgbClr val="000000"/>
                </a:solidFill>
                <a:latin typeface="Bookman Old Style" pitchFamily="18" charset="0"/>
              </a:rPr>
              <a:t>	- Comparison of Proposed  system with an existing system</a:t>
            </a:r>
          </a:p>
          <a:p>
            <a:pPr>
              <a:buFont typeface="Arial" pitchFamily="34" charset="0"/>
              <a:buChar char="•"/>
            </a:pPr>
            <a:r>
              <a:rPr lang="en-IN" sz="2000" b="1" dirty="0">
                <a:solidFill>
                  <a:srgbClr val="000000"/>
                </a:solidFill>
                <a:latin typeface="Bookman Old Style" pitchFamily="18" charset="0"/>
              </a:rPr>
              <a:t> Performance Measure</a:t>
            </a:r>
          </a:p>
          <a:p>
            <a:pPr>
              <a:buFont typeface="Arial" pitchFamily="34" charset="0"/>
              <a:buChar char="•"/>
            </a:pPr>
            <a:r>
              <a:rPr lang="en-IN" sz="2000" b="1" dirty="0">
                <a:solidFill>
                  <a:srgbClr val="000000"/>
                </a:solidFill>
                <a:latin typeface="Bookman Old Style" pitchFamily="18" charset="0"/>
              </a:rPr>
              <a:t> Results	</a:t>
            </a:r>
            <a:endParaRPr lang="en-IN" sz="2000" dirty="0">
              <a:solidFill>
                <a:srgbClr val="000000"/>
              </a:solidFill>
              <a:latin typeface="Bookman Old Style" pitchFamily="18" charset="0"/>
            </a:endParaRPr>
          </a:p>
          <a:p>
            <a:pPr>
              <a:buFont typeface="Arial" pitchFamily="34" charset="0"/>
              <a:buChar char="•"/>
            </a:pPr>
            <a:r>
              <a:rPr lang="en-IN" sz="2000" b="1" dirty="0">
                <a:solidFill>
                  <a:srgbClr val="000000"/>
                </a:solidFill>
                <a:latin typeface="Bookman Old Style" pitchFamily="18" charset="0"/>
              </a:rPr>
              <a:t> Conclusion</a:t>
            </a:r>
          </a:p>
          <a:p>
            <a:pPr>
              <a:buFont typeface="Arial" pitchFamily="34" charset="0"/>
              <a:buChar char="•"/>
            </a:pPr>
            <a:r>
              <a:rPr lang="en-IN" sz="2000" b="1" dirty="0">
                <a:solidFill>
                  <a:srgbClr val="000000"/>
                </a:solidFill>
                <a:latin typeface="Bookman Old Style" pitchFamily="18" charset="0"/>
              </a:rPr>
              <a:t> Future Work</a:t>
            </a:r>
          </a:p>
          <a:p>
            <a:pPr>
              <a:buFont typeface="Arial" pitchFamily="34" charset="0"/>
              <a:buChar char="•"/>
            </a:pPr>
            <a:r>
              <a:rPr lang="en-IN" sz="2000" b="1" dirty="0">
                <a:solidFill>
                  <a:srgbClr val="000000"/>
                </a:solidFill>
                <a:latin typeface="Bookman Old Style" pitchFamily="18" charset="0"/>
              </a:rPr>
              <a:t> References</a:t>
            </a:r>
            <a:r>
              <a:rPr lang="en-IN" sz="2800" b="1" dirty="0">
                <a:solidFill>
                  <a:srgbClr val="000000"/>
                </a:solidFill>
                <a:latin typeface="Calibri"/>
              </a:rPr>
              <a:t>	</a:t>
            </a:r>
            <a:endParaRPr dirty="0"/>
          </a:p>
          <a:p>
            <a:pPr>
              <a:lnSpc>
                <a:spcPct val="100000"/>
              </a:lnSpc>
            </a:pP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stomShape 1"/>
          <p:cNvSpPr/>
          <p:nvPr/>
        </p:nvSpPr>
        <p:spPr>
          <a:xfrm>
            <a:off x="228600" y="914400"/>
            <a:ext cx="8381160" cy="75600"/>
          </a:xfrm>
          <a:prstGeom prst="rect">
            <a:avLst/>
          </a:prstGeom>
          <a:solidFill>
            <a:srgbClr val="7030A0"/>
          </a:solidFill>
          <a:ln w="25560">
            <a:solidFill>
              <a:srgbClr val="3A5F8B"/>
            </a:solidFill>
            <a:round/>
          </a:ln>
        </p:spPr>
      </p:sp>
      <p:sp>
        <p:nvSpPr>
          <p:cNvPr id="5" name="TextBox 4"/>
          <p:cNvSpPr txBox="1"/>
          <p:nvPr/>
        </p:nvSpPr>
        <p:spPr>
          <a:xfrm>
            <a:off x="152400" y="304800"/>
            <a:ext cx="2819400" cy="1077218"/>
          </a:xfrm>
          <a:prstGeom prst="rect">
            <a:avLst/>
          </a:prstGeom>
          <a:noFill/>
        </p:spPr>
        <p:txBody>
          <a:bodyPr wrap="square" rtlCol="0">
            <a:spAutoFit/>
          </a:bodyPr>
          <a:lstStyle/>
          <a:p>
            <a:r>
              <a:rPr lang="en-IN" sz="3200" b="1" dirty="0">
                <a:solidFill>
                  <a:srgbClr val="C00000"/>
                </a:solidFill>
                <a:latin typeface="Calibri" pitchFamily="34" charset="0"/>
              </a:rPr>
              <a:t>References</a:t>
            </a:r>
            <a:endParaRPr lang="en-IN" sz="3200" dirty="0">
              <a:solidFill>
                <a:srgbClr val="C00000"/>
              </a:solidFill>
              <a:latin typeface="Calibri" pitchFamily="34" charset="0"/>
            </a:endParaRPr>
          </a:p>
          <a:p>
            <a:endParaRPr lang="en-US" sz="3200" dirty="0">
              <a:latin typeface="Calibri" pitchFamily="34" charset="0"/>
            </a:endParaRPr>
          </a:p>
        </p:txBody>
      </p:sp>
      <p:sp>
        <p:nvSpPr>
          <p:cNvPr id="4" name="TextBox 3">
            <a:extLst>
              <a:ext uri="{FF2B5EF4-FFF2-40B4-BE49-F238E27FC236}">
                <a16:creationId xmlns:a16="http://schemas.microsoft.com/office/drawing/2014/main" id="{A889F26D-DB6E-8A6D-C839-78F639B229BD}"/>
              </a:ext>
            </a:extLst>
          </p:cNvPr>
          <p:cNvSpPr txBox="1"/>
          <p:nvPr/>
        </p:nvSpPr>
        <p:spPr>
          <a:xfrm>
            <a:off x="237744" y="1382018"/>
            <a:ext cx="8381160" cy="5355312"/>
          </a:xfrm>
          <a:prstGeom prst="rect">
            <a:avLst/>
          </a:prstGeom>
          <a:noFill/>
        </p:spPr>
        <p:txBody>
          <a:bodyPr wrap="square">
            <a:spAutoFit/>
          </a:bodyPr>
          <a:lstStyle/>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P. Bhavya Divya, S. Shruti, R. Devika, B. </a:t>
            </a:r>
            <a:r>
              <a:rPr lang="en-IN" dirty="0" err="1">
                <a:latin typeface="Times New Roman" panose="02020603050405020304" pitchFamily="18" charset="0"/>
                <a:cs typeface="Times New Roman" panose="02020603050405020304" pitchFamily="18" charset="0"/>
              </a:rPr>
              <a:t>Sreya</a:t>
            </a:r>
            <a:r>
              <a:rPr lang="en-IN" dirty="0">
                <a:latin typeface="Times New Roman" panose="02020603050405020304" pitchFamily="18" charset="0"/>
                <a:cs typeface="Times New Roman" panose="02020603050405020304" pitchFamily="18" charset="0"/>
              </a:rPr>
              <a:t> Reddy, “Investigation of suspicious human activity in crowdsourced areas captured in surveillance cameras”, International Research Journal of Engineering and Technology(IRJET), December 2017. </a:t>
            </a:r>
          </a:p>
          <a:p>
            <a:pPr marL="285750" indent="-285750">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Jatin </a:t>
            </a:r>
            <a:r>
              <a:rPr lang="en-IN" dirty="0" err="1">
                <a:latin typeface="Times New Roman" panose="02020603050405020304" pitchFamily="18" charset="0"/>
                <a:cs typeface="Times New Roman" panose="02020603050405020304" pitchFamily="18" charset="0"/>
              </a:rPr>
              <a:t>Musale</a:t>
            </a:r>
            <a:r>
              <a:rPr lang="en-IN" dirty="0">
                <a:latin typeface="Times New Roman" panose="02020603050405020304" pitchFamily="18" charset="0"/>
                <a:cs typeface="Times New Roman" panose="02020603050405020304" pitchFamily="18" charset="0"/>
              </a:rPr>
              <a:t>, Alisha Gaikwad, </a:t>
            </a:r>
            <a:r>
              <a:rPr lang="en-IN" dirty="0" err="1">
                <a:latin typeface="Times New Roman" panose="02020603050405020304" pitchFamily="18" charset="0"/>
                <a:cs typeface="Times New Roman" panose="02020603050405020304" pitchFamily="18" charset="0"/>
              </a:rPr>
              <a:t>Liyakat</a:t>
            </a:r>
            <a:r>
              <a:rPr lang="en-IN" dirty="0">
                <a:latin typeface="Times New Roman" panose="02020603050405020304" pitchFamily="18" charset="0"/>
                <a:cs typeface="Times New Roman" panose="02020603050405020304" pitchFamily="18" charset="0"/>
              </a:rPr>
              <a:t> Sheikh, </a:t>
            </a:r>
            <a:r>
              <a:rPr lang="en-IN" dirty="0" err="1">
                <a:latin typeface="Times New Roman" panose="02020603050405020304" pitchFamily="18" charset="0"/>
                <a:cs typeface="Times New Roman" panose="02020603050405020304" pitchFamily="18" charset="0"/>
              </a:rPr>
              <a:t>Pournima</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Haghvane</a:t>
            </a:r>
            <a:r>
              <a:rPr lang="en-IN" dirty="0">
                <a:latin typeface="Times New Roman" panose="02020603050405020304" pitchFamily="18" charset="0"/>
                <a:cs typeface="Times New Roman" panose="02020603050405020304" pitchFamily="18" charset="0"/>
              </a:rPr>
              <a:t>, Sneha </a:t>
            </a:r>
            <a:r>
              <a:rPr lang="en-IN" dirty="0" err="1">
                <a:latin typeface="Times New Roman" panose="02020603050405020304" pitchFamily="18" charset="0"/>
                <a:cs typeface="Times New Roman" panose="02020603050405020304" pitchFamily="18" charset="0"/>
              </a:rPr>
              <a:t>Tadke</a:t>
            </a:r>
            <a:r>
              <a:rPr lang="en-IN" dirty="0">
                <a:latin typeface="Times New Roman" panose="02020603050405020304" pitchFamily="18" charset="0"/>
                <a:cs typeface="Times New Roman" panose="02020603050405020304" pitchFamily="18" charset="0"/>
              </a:rPr>
              <a:t>, “Detection and tracking of suspicious movements in human </a:t>
            </a:r>
            <a:r>
              <a:rPr lang="en-IN" dirty="0" err="1">
                <a:latin typeface="Times New Roman" panose="02020603050405020304" pitchFamily="18" charset="0"/>
                <a:cs typeface="Times New Roman" panose="02020603050405020304" pitchFamily="18" charset="0"/>
              </a:rPr>
              <a:t>behavior</a:t>
            </a:r>
            <a:r>
              <a:rPr lang="en-IN" dirty="0">
                <a:latin typeface="Times New Roman" panose="02020603050405020304" pitchFamily="18" charset="0"/>
                <a:cs typeface="Times New Roman" panose="02020603050405020304" pitchFamily="18" charset="0"/>
              </a:rPr>
              <a:t> and objects with fire detection using Closed Circuit TV (CCTV) cameras”, Global Symposium Research in Applied Science &amp; Engineering Technology (IJRASET), Volume 5 Issue XII, December 2017. </a:t>
            </a:r>
          </a:p>
          <a:p>
            <a:pPr marL="285750" indent="-285750">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U. M. Karthik, C. G. Patil, “Recognition of suspicious activities in video surveillance systems”, Fourth Global Symposium on Computing, Communication, Control and Automation (ICCUBEA), 2018.</a:t>
            </a: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hlinkClick r:id="rId2"/>
              </a:rPr>
              <a:t>https://ieeexplore.ieee.org/document/8791159</a:t>
            </a:r>
            <a:endParaRPr lang="en-IN"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hlinkClick r:id="rId3"/>
              </a:rPr>
              <a:t>https://arxiv.org/abs/2009.11732</a:t>
            </a:r>
            <a:endParaRPr lang="en-IN"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hlinkClick r:id="rId4"/>
              </a:rPr>
              <a:t>https://arxiv.org/abs/1901.03407</a:t>
            </a:r>
            <a:endParaRPr lang="en-IN"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hlinkClick r:id="rId5"/>
              </a:rPr>
              <a:t>https://www.researchgate.net/publication/329869543_The_Aedes_aegypti_IMD_pathway_is_a_critical_component_of_the_mosquito_antifungal_immune_response</a:t>
            </a:r>
            <a:endParaRPr lang="en-IN"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371600" y="3048000"/>
            <a:ext cx="6771598" cy="1569660"/>
          </a:xfrm>
          <a:prstGeom prst="rect">
            <a:avLst/>
          </a:prstGeom>
          <a:noFill/>
        </p:spPr>
        <p:txBody>
          <a:bodyPr wrap="none" lIns="91440" tIns="45720" rIns="91440" bIns="45720">
            <a:spAutoFit/>
          </a:bodyPr>
          <a:lstStyle/>
          <a:p>
            <a:pPr algn="ctr"/>
            <a:r>
              <a:rPr lang="en-US" sz="96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Thank You!</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533520" y="4267080"/>
            <a:ext cx="8076600" cy="75600"/>
          </a:xfrm>
          <a:prstGeom prst="rect">
            <a:avLst/>
          </a:prstGeom>
          <a:solidFill>
            <a:srgbClr val="7030A0"/>
          </a:solidFill>
          <a:ln w="25560">
            <a:solidFill>
              <a:srgbClr val="3A5F8B"/>
            </a:solidFill>
            <a:round/>
          </a:ln>
        </p:spPr>
      </p:sp>
      <p:sp>
        <p:nvSpPr>
          <p:cNvPr id="83" name="CustomShape 2"/>
          <p:cNvSpPr/>
          <p:nvPr/>
        </p:nvSpPr>
        <p:spPr>
          <a:xfrm>
            <a:off x="457200" y="3574080"/>
            <a:ext cx="8152560" cy="760320"/>
          </a:xfrm>
          <a:prstGeom prst="rect">
            <a:avLst/>
          </a:prstGeom>
        </p:spPr>
        <p:txBody>
          <a:bodyPr lIns="90000" tIns="45000" rIns="90000" bIns="45000"/>
          <a:lstStyle/>
          <a:p>
            <a:pPr algn="ctr">
              <a:lnSpc>
                <a:spcPct val="100000"/>
              </a:lnSpc>
            </a:pPr>
            <a:r>
              <a:rPr lang="en-IN" sz="4400" b="1" dirty="0">
                <a:solidFill>
                  <a:srgbClr val="000000"/>
                </a:solidFill>
                <a:latin typeface="Arial Black" pitchFamily="34" charset="0"/>
              </a:rPr>
              <a:t>Abstract </a:t>
            </a:r>
            <a:endParaRPr>
              <a:latin typeface="Arial Black" pitchFamily="34" charset="0"/>
            </a:endParaRPr>
          </a:p>
        </p:txBody>
      </p:sp>
      <p:sp>
        <p:nvSpPr>
          <p:cNvPr id="84" name="CustomShape 3"/>
          <p:cNvSpPr/>
          <p:nvPr/>
        </p:nvSpPr>
        <p:spPr>
          <a:xfrm>
            <a:off x="685800" y="1295280"/>
            <a:ext cx="7619400" cy="775800"/>
          </a:xfrm>
          <a:prstGeom prst="rect">
            <a:avLst/>
          </a:prstGeom>
        </p:spPr>
        <p:txBody>
          <a:bodyPr lIns="90000" tIns="45000" rIns="90000" bIns="45000"/>
          <a:lstStyle/>
          <a:p>
            <a:pPr>
              <a:lnSpc>
                <a:spcPct val="150000"/>
              </a:lnSpc>
            </a:pPr>
            <a:endParaRPr/>
          </a:p>
          <a:p>
            <a:pPr>
              <a:lnSpc>
                <a:spcPct val="100000"/>
              </a:lnSpc>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p:cNvSpPr/>
          <p:nvPr/>
        </p:nvSpPr>
        <p:spPr>
          <a:xfrm>
            <a:off x="457200" y="1066800"/>
            <a:ext cx="8381160" cy="75600"/>
          </a:xfrm>
          <a:prstGeom prst="rect">
            <a:avLst/>
          </a:prstGeom>
          <a:solidFill>
            <a:srgbClr val="7030A0"/>
          </a:solidFill>
          <a:ln w="25560">
            <a:solidFill>
              <a:srgbClr val="3A5F8B"/>
            </a:solidFill>
            <a:round/>
          </a:ln>
        </p:spPr>
      </p:sp>
      <p:sp>
        <p:nvSpPr>
          <p:cNvPr id="5" name="TextBox 4"/>
          <p:cNvSpPr txBox="1"/>
          <p:nvPr/>
        </p:nvSpPr>
        <p:spPr>
          <a:xfrm>
            <a:off x="533400" y="545068"/>
            <a:ext cx="3657600" cy="584775"/>
          </a:xfrm>
          <a:prstGeom prst="rect">
            <a:avLst/>
          </a:prstGeom>
          <a:noFill/>
        </p:spPr>
        <p:txBody>
          <a:bodyPr wrap="square" rtlCol="0">
            <a:spAutoFit/>
          </a:bodyPr>
          <a:lstStyle/>
          <a:p>
            <a:r>
              <a:rPr lang="en-US" sz="3200" b="1" dirty="0">
                <a:solidFill>
                  <a:srgbClr val="C00000"/>
                </a:solidFill>
                <a:latin typeface="Calibri" pitchFamily="34" charset="0"/>
              </a:rPr>
              <a:t>ABSTRACT</a:t>
            </a:r>
          </a:p>
        </p:txBody>
      </p:sp>
      <p:sp>
        <p:nvSpPr>
          <p:cNvPr id="2" name="TextBox 1">
            <a:extLst>
              <a:ext uri="{FF2B5EF4-FFF2-40B4-BE49-F238E27FC236}">
                <a16:creationId xmlns:a16="http://schemas.microsoft.com/office/drawing/2014/main" id="{247FD84E-9D4A-58F4-69F5-481F7B2AFBA9}"/>
              </a:ext>
            </a:extLst>
          </p:cNvPr>
          <p:cNvSpPr txBox="1"/>
          <p:nvPr/>
        </p:nvSpPr>
        <p:spPr>
          <a:xfrm>
            <a:off x="457200" y="1828800"/>
            <a:ext cx="8381160" cy="3970318"/>
          </a:xfrm>
          <a:prstGeom prst="rect">
            <a:avLst/>
          </a:prstGeom>
          <a:noFill/>
        </p:spPr>
        <p:txBody>
          <a:bodyPr wrap="square">
            <a:spAutoFit/>
          </a:bodyPr>
          <a:lstStyle/>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This project introduces a deep learning-based system for automated detection of robbery and suspicious activities in CCTV footage. Utilizing convolutional neural networks (CNNs) for object detection and recurrent neural networks (RNNs) for temporal analysis, the system identifies anomalous behaviors indicative of criminal activities. By analyzing each frame, the system accurately timestamps instances of robbery or suspicious behavior throughout the video. </a:t>
            </a:r>
          </a:p>
          <a:p>
            <a:pPr marL="285750" indent="-285750" algn="jus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Integration of advanced deep learning techniques, such as feature extraction and transfer learning, enhances the system's efficiency and accuracy. The system generates alerts and timestamps, enabling swift review and retrieval of relevant footage, thereby enhancing security monitoring and response capabilities. </a:t>
            </a:r>
          </a:p>
          <a:p>
            <a:pPr marL="285750" indent="-285750" algn="jus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Overall, this project contributes to the development of more effective surveillance systems for improved safety and security.</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CustomShape 1"/>
          <p:cNvSpPr/>
          <p:nvPr/>
        </p:nvSpPr>
        <p:spPr>
          <a:xfrm>
            <a:off x="228600" y="4267200"/>
            <a:ext cx="8381520" cy="75480"/>
          </a:xfrm>
          <a:prstGeom prst="rect">
            <a:avLst/>
          </a:prstGeom>
          <a:solidFill>
            <a:srgbClr val="7030A0"/>
          </a:solidFill>
          <a:ln w="25560">
            <a:solidFill>
              <a:srgbClr val="3A5F8B"/>
            </a:solidFill>
            <a:round/>
          </a:ln>
        </p:spPr>
      </p:sp>
      <p:sp>
        <p:nvSpPr>
          <p:cNvPr id="47" name="CustomShape 2"/>
          <p:cNvSpPr/>
          <p:nvPr/>
        </p:nvSpPr>
        <p:spPr>
          <a:xfrm>
            <a:off x="-914400" y="3429000"/>
            <a:ext cx="10896600" cy="760320"/>
          </a:xfrm>
          <a:prstGeom prst="rect">
            <a:avLst/>
          </a:prstGeom>
        </p:spPr>
        <p:txBody>
          <a:bodyPr lIns="90000" tIns="45000" rIns="90000" bIns="45000"/>
          <a:lstStyle/>
          <a:p>
            <a:pPr algn="ctr">
              <a:lnSpc>
                <a:spcPct val="100000"/>
              </a:lnSpc>
            </a:pPr>
            <a:r>
              <a:rPr lang="en-IN" sz="4400" b="1" dirty="0">
                <a:solidFill>
                  <a:srgbClr val="000000"/>
                </a:solidFill>
                <a:latin typeface="Arial Black"/>
              </a:rPr>
              <a:t>I</a:t>
            </a:r>
            <a:r>
              <a:rPr lang="en-IN" sz="3200" b="1" dirty="0">
                <a:solidFill>
                  <a:srgbClr val="000000"/>
                </a:solidFill>
                <a:latin typeface="Arial Black"/>
              </a:rPr>
              <a:t>NTRODUCTION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CustomShape 1"/>
          <p:cNvSpPr/>
          <p:nvPr/>
        </p:nvSpPr>
        <p:spPr>
          <a:xfrm>
            <a:off x="457200" y="1066680"/>
            <a:ext cx="8381160" cy="75600"/>
          </a:xfrm>
          <a:prstGeom prst="rect">
            <a:avLst/>
          </a:prstGeom>
          <a:solidFill>
            <a:srgbClr val="7030A0"/>
          </a:solidFill>
          <a:ln w="25560">
            <a:solidFill>
              <a:srgbClr val="3A5F8B"/>
            </a:solidFill>
            <a:round/>
          </a:ln>
        </p:spPr>
      </p:sp>
      <p:sp>
        <p:nvSpPr>
          <p:cNvPr id="50" name="CustomShape 2"/>
          <p:cNvSpPr/>
          <p:nvPr/>
        </p:nvSpPr>
        <p:spPr>
          <a:xfrm>
            <a:off x="457200" y="489360"/>
            <a:ext cx="8381160" cy="577440"/>
          </a:xfrm>
          <a:prstGeom prst="rect">
            <a:avLst/>
          </a:prstGeom>
        </p:spPr>
        <p:txBody>
          <a:bodyPr lIns="90000" tIns="45000" rIns="90000" bIns="45000"/>
          <a:lstStyle/>
          <a:p>
            <a:pPr>
              <a:lnSpc>
                <a:spcPct val="100000"/>
              </a:lnSpc>
            </a:pPr>
            <a:r>
              <a:rPr lang="en-IN" sz="3200" b="1" dirty="0">
                <a:solidFill>
                  <a:srgbClr val="C00000"/>
                </a:solidFill>
                <a:latin typeface="Calibri"/>
              </a:rPr>
              <a:t>Introduction</a:t>
            </a:r>
            <a:endParaRPr>
              <a:solidFill>
                <a:srgbClr val="C00000"/>
              </a:solidFill>
            </a:endParaRPr>
          </a:p>
        </p:txBody>
      </p:sp>
      <p:sp>
        <p:nvSpPr>
          <p:cNvPr id="5" name="TextBox 4"/>
          <p:cNvSpPr txBox="1"/>
          <p:nvPr/>
        </p:nvSpPr>
        <p:spPr>
          <a:xfrm>
            <a:off x="304800" y="1447800"/>
            <a:ext cx="7620000" cy="369332"/>
          </a:xfrm>
          <a:prstGeom prst="rect">
            <a:avLst/>
          </a:prstGeom>
          <a:noFill/>
        </p:spPr>
        <p:txBody>
          <a:bodyPr wrap="square" rtlCol="0">
            <a:spAutoFit/>
          </a:bodyPr>
          <a:lstStyle/>
          <a:p>
            <a:endParaRPr lang="en-US"/>
          </a:p>
        </p:txBody>
      </p:sp>
      <p:pic>
        <p:nvPicPr>
          <p:cNvPr id="2" name="Picture 2" descr="SAP SuccessFactors Performance and Goals Management Online Class | LinkedIn  Learning, formerly Lynda.com">
            <a:extLst>
              <a:ext uri="{FF2B5EF4-FFF2-40B4-BE49-F238E27FC236}">
                <a16:creationId xmlns:a16="http://schemas.microsoft.com/office/drawing/2014/main" id="{D9D75453-5227-03BD-D77A-AFA5966219B7}"/>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9002" r="13023"/>
          <a:stretch/>
        </p:blipFill>
        <p:spPr bwMode="auto">
          <a:xfrm>
            <a:off x="5117238" y="1971501"/>
            <a:ext cx="3580560" cy="2962936"/>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839CD738-3303-0134-6275-2CC6E6FC50D4}"/>
              </a:ext>
            </a:extLst>
          </p:cNvPr>
          <p:cNvSpPr txBox="1"/>
          <p:nvPr/>
        </p:nvSpPr>
        <p:spPr>
          <a:xfrm>
            <a:off x="457200" y="1817132"/>
            <a:ext cx="4396300" cy="3782061"/>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dirty="0">
                <a:latin typeface="Times New Roman" panose="02020603050405020304" pitchFamily="18" charset="0"/>
                <a:ea typeface="Microsoft JhengHei" panose="020B0604030504040204" pitchFamily="34" charset="-120"/>
                <a:cs typeface="Times New Roman" panose="02020603050405020304" pitchFamily="18" charset="0"/>
              </a:rPr>
              <a:t>Identifying abnormal activity is a laborious job, and this has led to the advancement in the domain of deep learning for surveillance which assured performance gain.</a:t>
            </a:r>
          </a:p>
          <a:p>
            <a:pPr>
              <a:lnSpc>
                <a:spcPct val="150000"/>
              </a:lnSpc>
            </a:pPr>
            <a:endParaRPr lang="en-IN" dirty="0">
              <a:latin typeface="Times New Roman" panose="02020603050405020304" pitchFamily="18" charset="0"/>
              <a:ea typeface="Microsoft JhengHei" panose="020B0604030504040204" pitchFamily="34" charset="-120"/>
              <a:cs typeface="Times New Roman" panose="02020603050405020304" pitchFamily="18" charset="0"/>
            </a:endParaRPr>
          </a:p>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sym typeface="Wingdings" panose="05000000000000000000" pitchFamily="2" charset="2"/>
              </a:rPr>
              <a:t> </a:t>
            </a:r>
            <a:r>
              <a:rPr lang="en-US" dirty="0">
                <a:latin typeface="Times New Roman" panose="02020603050405020304" pitchFamily="18" charset="0"/>
                <a:ea typeface="Microsoft JhengHei" panose="020B0604030504040204" pitchFamily="34" charset="-120"/>
                <a:cs typeface="Times New Roman" panose="02020603050405020304" pitchFamily="18" charset="0"/>
                <a:sym typeface="Wingdings" panose="05000000000000000000" pitchFamily="2" charset="2"/>
              </a:rPr>
              <a:t>Detecting real-world problems such as accidents, burglary, explosion, fighting, robbery and other critical events is crucial. </a:t>
            </a:r>
            <a:endParaRPr lang="en-US" b="0" i="0" dirty="0">
              <a:solidFill>
                <a:srgbClr val="1F1F1F"/>
              </a:solidFill>
              <a:effectLst/>
              <a:latin typeface="Times New Roman" panose="02020603050405020304" pitchFamily="18" charset="0"/>
              <a:ea typeface="Microsoft JhengHei" panose="020B0604030504040204" pitchFamily="34" charset="-12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CustomShape 1"/>
          <p:cNvSpPr/>
          <p:nvPr/>
        </p:nvSpPr>
        <p:spPr>
          <a:xfrm>
            <a:off x="533520" y="4267080"/>
            <a:ext cx="8076600" cy="75600"/>
          </a:xfrm>
          <a:prstGeom prst="rect">
            <a:avLst/>
          </a:prstGeom>
          <a:solidFill>
            <a:srgbClr val="7030A0"/>
          </a:solidFill>
          <a:ln w="25560">
            <a:solidFill>
              <a:srgbClr val="3A5F8B"/>
            </a:solidFill>
            <a:round/>
          </a:ln>
        </p:spPr>
      </p:sp>
      <p:sp>
        <p:nvSpPr>
          <p:cNvPr id="62" name="CustomShape 2"/>
          <p:cNvSpPr/>
          <p:nvPr/>
        </p:nvSpPr>
        <p:spPr>
          <a:xfrm>
            <a:off x="457200" y="3574080"/>
            <a:ext cx="8152560" cy="760320"/>
          </a:xfrm>
          <a:prstGeom prst="rect">
            <a:avLst/>
          </a:prstGeom>
        </p:spPr>
        <p:txBody>
          <a:bodyPr lIns="90000" tIns="45000" rIns="90000" bIns="45000"/>
          <a:lstStyle/>
          <a:p>
            <a:pPr algn="ctr">
              <a:lnSpc>
                <a:spcPct val="100000"/>
              </a:lnSpc>
            </a:pPr>
            <a:r>
              <a:rPr lang="en-IN" sz="4400" b="1" dirty="0">
                <a:solidFill>
                  <a:srgbClr val="000000"/>
                </a:solidFill>
                <a:latin typeface="Arial Black"/>
              </a:rPr>
              <a:t>Literature Survey</a:t>
            </a:r>
            <a:endParaRPr/>
          </a:p>
        </p:txBody>
      </p:sp>
      <p:sp>
        <p:nvSpPr>
          <p:cNvPr id="63" name="CustomShape 3"/>
          <p:cNvSpPr/>
          <p:nvPr/>
        </p:nvSpPr>
        <p:spPr>
          <a:xfrm>
            <a:off x="685800" y="1295280"/>
            <a:ext cx="7619400" cy="775800"/>
          </a:xfrm>
          <a:prstGeom prst="rect">
            <a:avLst/>
          </a:prstGeom>
        </p:spPr>
        <p:txBody>
          <a:bodyPr lIns="90000" tIns="45000" rIns="90000" bIns="45000"/>
          <a:lstStyle/>
          <a:p>
            <a:pPr>
              <a:lnSpc>
                <a:spcPct val="150000"/>
              </a:lnSpc>
            </a:pPr>
            <a:endParaRPr/>
          </a:p>
          <a:p>
            <a:pPr>
              <a:lnSpc>
                <a:spcPct val="100000"/>
              </a:lnSpc>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CustomShape 1"/>
          <p:cNvSpPr/>
          <p:nvPr/>
        </p:nvSpPr>
        <p:spPr>
          <a:xfrm>
            <a:off x="457200" y="990600"/>
            <a:ext cx="8381160" cy="75600"/>
          </a:xfrm>
          <a:prstGeom prst="rect">
            <a:avLst/>
          </a:prstGeom>
          <a:solidFill>
            <a:srgbClr val="7030A0"/>
          </a:solidFill>
          <a:ln w="25560">
            <a:solidFill>
              <a:srgbClr val="3A5F8B"/>
            </a:solidFill>
            <a:round/>
          </a:ln>
        </p:spPr>
      </p:sp>
      <p:sp>
        <p:nvSpPr>
          <p:cNvPr id="65" name="CustomShape 2"/>
          <p:cNvSpPr/>
          <p:nvPr/>
        </p:nvSpPr>
        <p:spPr>
          <a:xfrm>
            <a:off x="457200" y="457200"/>
            <a:ext cx="8381160" cy="577440"/>
          </a:xfrm>
          <a:prstGeom prst="rect">
            <a:avLst/>
          </a:prstGeom>
        </p:spPr>
        <p:txBody>
          <a:bodyPr lIns="90000" tIns="45000" rIns="90000" bIns="45000"/>
          <a:lstStyle/>
          <a:p>
            <a:pPr>
              <a:lnSpc>
                <a:spcPct val="100000"/>
              </a:lnSpc>
            </a:pPr>
            <a:r>
              <a:rPr lang="en-US" sz="2400" b="1" dirty="0">
                <a:solidFill>
                  <a:srgbClr val="C00000"/>
                </a:solidFill>
              </a:rPr>
              <a:t>Existing system</a:t>
            </a:r>
            <a:endParaRPr sz="2400" b="1" dirty="0">
              <a:solidFill>
                <a:srgbClr val="C00000"/>
              </a:solidFill>
            </a:endParaRPr>
          </a:p>
        </p:txBody>
      </p:sp>
      <p:graphicFrame>
        <p:nvGraphicFramePr>
          <p:cNvPr id="5" name="Table 4">
            <a:extLst>
              <a:ext uri="{FF2B5EF4-FFF2-40B4-BE49-F238E27FC236}">
                <a16:creationId xmlns:a16="http://schemas.microsoft.com/office/drawing/2014/main" id="{595E2F34-CB8D-A843-7C66-F6E03B71CE66}"/>
              </a:ext>
            </a:extLst>
          </p:cNvPr>
          <p:cNvGraphicFramePr>
            <a:graphicFrameLocks noGrp="1"/>
          </p:cNvGraphicFramePr>
          <p:nvPr>
            <p:extLst>
              <p:ext uri="{D42A27DB-BD31-4B8C-83A1-F6EECF244321}">
                <p14:modId xmlns:p14="http://schemas.microsoft.com/office/powerpoint/2010/main" val="3308466112"/>
              </p:ext>
            </p:extLst>
          </p:nvPr>
        </p:nvGraphicFramePr>
        <p:xfrm>
          <a:off x="267120" y="1143000"/>
          <a:ext cx="8609759" cy="5577840"/>
        </p:xfrm>
        <a:graphic>
          <a:graphicData uri="http://schemas.openxmlformats.org/drawingml/2006/table">
            <a:tbl>
              <a:tblPr firstRow="1" bandRow="1">
                <a:tableStyleId>{5C22544A-7EE6-4342-B048-85BDC9FD1C3A}</a:tableStyleId>
              </a:tblPr>
              <a:tblGrid>
                <a:gridCol w="342480">
                  <a:extLst>
                    <a:ext uri="{9D8B030D-6E8A-4147-A177-3AD203B41FA5}">
                      <a16:colId xmlns:a16="http://schemas.microsoft.com/office/drawing/2014/main" val="432745929"/>
                    </a:ext>
                  </a:extLst>
                </a:gridCol>
                <a:gridCol w="1293870">
                  <a:extLst>
                    <a:ext uri="{9D8B030D-6E8A-4147-A177-3AD203B41FA5}">
                      <a16:colId xmlns:a16="http://schemas.microsoft.com/office/drawing/2014/main" val="1998233565"/>
                    </a:ext>
                  </a:extLst>
                </a:gridCol>
                <a:gridCol w="1601730">
                  <a:extLst>
                    <a:ext uri="{9D8B030D-6E8A-4147-A177-3AD203B41FA5}">
                      <a16:colId xmlns:a16="http://schemas.microsoft.com/office/drawing/2014/main" val="3760181125"/>
                    </a:ext>
                  </a:extLst>
                </a:gridCol>
                <a:gridCol w="1285017">
                  <a:extLst>
                    <a:ext uri="{9D8B030D-6E8A-4147-A177-3AD203B41FA5}">
                      <a16:colId xmlns:a16="http://schemas.microsoft.com/office/drawing/2014/main" val="1470764825"/>
                    </a:ext>
                  </a:extLst>
                </a:gridCol>
                <a:gridCol w="1894613">
                  <a:extLst>
                    <a:ext uri="{9D8B030D-6E8A-4147-A177-3AD203B41FA5}">
                      <a16:colId xmlns:a16="http://schemas.microsoft.com/office/drawing/2014/main" val="3423994347"/>
                    </a:ext>
                  </a:extLst>
                </a:gridCol>
                <a:gridCol w="2192049">
                  <a:extLst>
                    <a:ext uri="{9D8B030D-6E8A-4147-A177-3AD203B41FA5}">
                      <a16:colId xmlns:a16="http://schemas.microsoft.com/office/drawing/2014/main" val="635663868"/>
                    </a:ext>
                  </a:extLst>
                </a:gridCol>
              </a:tblGrid>
              <a:tr h="518039">
                <a:tc>
                  <a:txBody>
                    <a:bodyPr/>
                    <a:lstStyle/>
                    <a:p>
                      <a:r>
                        <a:rPr lang="en-US" sz="1200" dirty="0" err="1">
                          <a:latin typeface="Times New Roman" panose="02020603050405020304" pitchFamily="18" charset="0"/>
                          <a:cs typeface="Times New Roman" panose="02020603050405020304" pitchFamily="18" charset="0"/>
                        </a:rPr>
                        <a:t>S.No</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Authors and Journal Name</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Problem Statement</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Name of the Proposed solution/Method</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Solution </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Remarks</a:t>
                      </a:r>
                      <a:endParaRPr lang="en-IN"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674428592"/>
                  </a:ext>
                </a:extLst>
              </a:tr>
              <a:tr h="1184089">
                <a:tc>
                  <a:txBody>
                    <a:bodyPr/>
                    <a:lstStyle/>
                    <a:p>
                      <a:r>
                        <a:rPr lang="en-US" dirty="0"/>
                        <a:t>1</a:t>
                      </a:r>
                      <a:endParaRPr lang="en-IN" dirty="0"/>
                    </a:p>
                  </a:txBody>
                  <a:tcPr/>
                </a:tc>
                <a:tc>
                  <a:txBody>
                    <a:bodyPr/>
                    <a:lstStyle/>
                    <a:p>
                      <a:r>
                        <a:rPr lang="en-IN" dirty="0" err="1"/>
                        <a:t>Jianwei</a:t>
                      </a:r>
                      <a:r>
                        <a:rPr lang="en-IN" dirty="0"/>
                        <a:t> &amp; </a:t>
                      </a:r>
                      <a:r>
                        <a:rPr lang="en-IN" dirty="0" err="1"/>
                        <a:t>Chenetal</a:t>
                      </a:r>
                      <a:endParaRPr lang="en-IN" dirty="0"/>
                    </a:p>
                  </a:txBody>
                  <a:tcPr/>
                </a:tc>
                <a:tc>
                  <a:txBody>
                    <a:bodyPr/>
                    <a:lstStyle/>
                    <a:p>
                      <a:r>
                        <a:rPr lang="en-IN" b="0" dirty="0"/>
                        <a:t>Anomaly Detection</a:t>
                      </a:r>
                    </a:p>
                  </a:txBody>
                  <a:tcPr/>
                </a:tc>
                <a:tc>
                  <a:txBody>
                    <a:bodyPr/>
                    <a:lstStyle/>
                    <a:p>
                      <a:r>
                        <a:rPr lang="en-IN" b="0" dirty="0" err="1"/>
                        <a:t>OptiDetect</a:t>
                      </a:r>
                      <a:endParaRPr lang="en-IN" b="0" dirty="0"/>
                    </a:p>
                  </a:txBody>
                  <a:tcPr/>
                </a:tc>
                <a:tc>
                  <a:txBody>
                    <a:bodyPr/>
                    <a:lstStyle/>
                    <a:p>
                      <a:r>
                        <a:rPr lang="en-US" dirty="0"/>
                        <a:t>Track object movement, teach the camera what's normal.</a:t>
                      </a:r>
                      <a:endParaRPr lang="en-IN" dirty="0"/>
                    </a:p>
                  </a:txBody>
                  <a:tcPr/>
                </a:tc>
                <a:tc>
                  <a:txBody>
                    <a:bodyPr/>
                    <a:lstStyle/>
                    <a:p>
                      <a:r>
                        <a:rPr lang="en-US" dirty="0"/>
                        <a:t>Fine-tuning details like camera settings can be quite challenging.</a:t>
                      </a:r>
                      <a:endParaRPr lang="en-IN" dirty="0"/>
                    </a:p>
                  </a:txBody>
                  <a:tcPr/>
                </a:tc>
                <a:extLst>
                  <a:ext uri="{0D108BD9-81ED-4DB2-BD59-A6C34878D82A}">
                    <a16:rowId xmlns:a16="http://schemas.microsoft.com/office/drawing/2014/main" val="3097843794"/>
                  </a:ext>
                </a:extLst>
              </a:tr>
              <a:tr h="1628122">
                <a:tc>
                  <a:txBody>
                    <a:bodyPr/>
                    <a:lstStyle/>
                    <a:p>
                      <a:r>
                        <a:rPr lang="en-US" dirty="0"/>
                        <a:t>2</a:t>
                      </a:r>
                      <a:endParaRPr lang="en-IN" dirty="0"/>
                    </a:p>
                  </a:txBody>
                  <a:tcPr/>
                </a:tc>
                <a:tc>
                  <a:txBody>
                    <a:bodyPr/>
                    <a:lstStyle/>
                    <a:p>
                      <a:r>
                        <a:rPr lang="en-IN" dirty="0"/>
                        <a:t>U. </a:t>
                      </a:r>
                      <a:r>
                        <a:rPr lang="en-IN" dirty="0" err="1"/>
                        <a:t>Shankar&amp;V</a:t>
                      </a:r>
                      <a:r>
                        <a:rPr lang="en-IN" dirty="0"/>
                        <a:t>. Paxson</a:t>
                      </a:r>
                      <a:endParaRPr lang="en-IN" i="0" dirty="0"/>
                    </a:p>
                  </a:txBody>
                  <a:tcPr/>
                </a:tc>
                <a:tc>
                  <a:txBody>
                    <a:bodyPr/>
                    <a:lstStyle/>
                    <a:p>
                      <a:r>
                        <a:rPr lang="en-IN" b="0" dirty="0"/>
                        <a:t>Anomaly Detection</a:t>
                      </a:r>
                    </a:p>
                  </a:txBody>
                  <a:tcPr/>
                </a:tc>
                <a:tc>
                  <a:txBody>
                    <a:bodyPr/>
                    <a:lstStyle/>
                    <a:p>
                      <a:r>
                        <a:rPr lang="en-IN" b="0" dirty="0"/>
                        <a:t>Vid3D Guardian</a:t>
                      </a:r>
                    </a:p>
                  </a:txBody>
                  <a:tcPr/>
                </a:tc>
                <a:tc>
                  <a:txBody>
                    <a:bodyPr/>
                    <a:lstStyle/>
                    <a:p>
                      <a:r>
                        <a:rPr lang="en-US" dirty="0"/>
                        <a:t>Use 3D CNNs to analyze video sequences, detecting unusual patterns.</a:t>
                      </a:r>
                      <a:endParaRPr lang="en-IN" dirty="0"/>
                    </a:p>
                  </a:txBody>
                  <a:tcPr/>
                </a:tc>
                <a:tc>
                  <a:txBody>
                    <a:bodyPr/>
                    <a:lstStyle/>
                    <a:p>
                      <a:r>
                        <a:rPr lang="en-US" dirty="0"/>
                        <a:t>Training 3D CNNs demands significant computing power and abundant data.</a:t>
                      </a:r>
                      <a:endParaRPr lang="en-IN" dirty="0"/>
                    </a:p>
                  </a:txBody>
                  <a:tcPr/>
                </a:tc>
                <a:extLst>
                  <a:ext uri="{0D108BD9-81ED-4DB2-BD59-A6C34878D82A}">
                    <a16:rowId xmlns:a16="http://schemas.microsoft.com/office/drawing/2014/main" val="3396774005"/>
                  </a:ext>
                </a:extLst>
              </a:tr>
              <a:tr h="1406105">
                <a:tc>
                  <a:txBody>
                    <a:bodyPr/>
                    <a:lstStyle/>
                    <a:p>
                      <a:r>
                        <a:rPr lang="en-US" dirty="0"/>
                        <a:t>3</a:t>
                      </a:r>
                      <a:endParaRPr lang="en-IN" dirty="0"/>
                    </a:p>
                  </a:txBody>
                  <a:tcPr/>
                </a:tc>
                <a:tc>
                  <a:txBody>
                    <a:bodyPr/>
                    <a:lstStyle/>
                    <a:p>
                      <a:r>
                        <a:rPr lang="en-IN" dirty="0"/>
                        <a:t>T. </a:t>
                      </a:r>
                      <a:r>
                        <a:rPr lang="en-IN" dirty="0" err="1"/>
                        <a:t>Ptacek</a:t>
                      </a:r>
                      <a:r>
                        <a:rPr lang="en-IN" dirty="0"/>
                        <a:t> &amp; T. </a:t>
                      </a:r>
                      <a:r>
                        <a:rPr lang="en-IN" dirty="0" err="1"/>
                        <a:t>Newsham</a:t>
                      </a:r>
                      <a:endParaRPr lang="en-IN" dirty="0"/>
                    </a:p>
                  </a:txBody>
                  <a:tcPr/>
                </a:tc>
                <a:tc>
                  <a:txBody>
                    <a:bodyPr/>
                    <a:lstStyle/>
                    <a:p>
                      <a:r>
                        <a:rPr lang="en-IN" b="0" dirty="0"/>
                        <a:t>Anomaly Detection</a:t>
                      </a:r>
                    </a:p>
                  </a:txBody>
                  <a:tcPr/>
                </a:tc>
                <a:tc>
                  <a:txBody>
                    <a:bodyPr/>
                    <a:lstStyle/>
                    <a:p>
                      <a:r>
                        <a:rPr lang="en-IN" b="0" dirty="0" err="1"/>
                        <a:t>EnsembleWatch</a:t>
                      </a:r>
                      <a:r>
                        <a:rPr lang="en-IN" sz="1400" b="0" i="0" u="none" strike="noStrike" cap="none" baseline="0" dirty="0">
                          <a:solidFill>
                            <a:schemeClr val="dk1"/>
                          </a:solidFill>
                          <a:latin typeface="+mn-lt"/>
                          <a:ea typeface="+mn-ea"/>
                          <a:cs typeface="+mn-cs"/>
                          <a:sym typeface="Arial"/>
                        </a:rPr>
                        <a:t> </a:t>
                      </a:r>
                      <a:endParaRPr lang="en-IN" b="0" dirty="0"/>
                    </a:p>
                  </a:txBody>
                  <a:tcPr/>
                </a:tc>
                <a:tc>
                  <a:txBody>
                    <a:bodyPr/>
                    <a:lstStyle/>
                    <a:p>
                      <a:r>
                        <a:rPr lang="en-US" dirty="0"/>
                        <a:t>Blend autoencoders and GANs to spot unusual frames effectively.</a:t>
                      </a:r>
                      <a:endParaRPr lang="en-IN" b="0" dirty="0"/>
                    </a:p>
                  </a:txBody>
                  <a:tcPr/>
                </a:tc>
                <a:tc>
                  <a:txBody>
                    <a:bodyPr/>
                    <a:lstStyle/>
                    <a:p>
                      <a:r>
                        <a:rPr lang="en-US" dirty="0"/>
                        <a:t>Balancing ensemble model elements can be complex, requiring careful design.</a:t>
                      </a:r>
                      <a:endParaRPr lang="en-IN" b="0" dirty="0"/>
                    </a:p>
                  </a:txBody>
                  <a:tcPr/>
                </a:tc>
                <a:extLst>
                  <a:ext uri="{0D108BD9-81ED-4DB2-BD59-A6C34878D82A}">
                    <a16:rowId xmlns:a16="http://schemas.microsoft.com/office/drawing/2014/main" val="715288033"/>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533520" y="4267080"/>
            <a:ext cx="8076600" cy="75600"/>
          </a:xfrm>
          <a:prstGeom prst="rect">
            <a:avLst/>
          </a:prstGeom>
          <a:solidFill>
            <a:srgbClr val="7030A0"/>
          </a:solidFill>
          <a:ln w="25560">
            <a:solidFill>
              <a:srgbClr val="3A5F8B"/>
            </a:solidFill>
            <a:round/>
          </a:ln>
        </p:spPr>
      </p:sp>
      <p:sp>
        <p:nvSpPr>
          <p:cNvPr id="83" name="CustomShape 2"/>
          <p:cNvSpPr/>
          <p:nvPr/>
        </p:nvSpPr>
        <p:spPr>
          <a:xfrm>
            <a:off x="457200" y="3574080"/>
            <a:ext cx="8152560" cy="760320"/>
          </a:xfrm>
          <a:prstGeom prst="rect">
            <a:avLst/>
          </a:prstGeom>
        </p:spPr>
        <p:txBody>
          <a:bodyPr lIns="90000" tIns="45000" rIns="90000" bIns="45000"/>
          <a:lstStyle/>
          <a:p>
            <a:pPr algn="r">
              <a:lnSpc>
                <a:spcPct val="100000"/>
              </a:lnSpc>
            </a:pPr>
            <a:r>
              <a:rPr lang="en-IN" sz="4400" b="1" dirty="0">
                <a:solidFill>
                  <a:srgbClr val="000000"/>
                </a:solidFill>
                <a:latin typeface="Arial Black" pitchFamily="34" charset="0"/>
              </a:rPr>
              <a:t>Research Objective </a:t>
            </a:r>
          </a:p>
          <a:p>
            <a:pPr algn="r">
              <a:lnSpc>
                <a:spcPct val="100000"/>
              </a:lnSpc>
            </a:pPr>
            <a:r>
              <a:rPr lang="en-IN" sz="4400" b="1" dirty="0">
                <a:solidFill>
                  <a:srgbClr val="000000"/>
                </a:solidFill>
                <a:latin typeface="Arial Black" pitchFamily="34" charset="0"/>
              </a:rPr>
              <a:t> </a:t>
            </a:r>
            <a:endParaRPr>
              <a:latin typeface="Arial Black" pitchFamily="34" charset="0"/>
            </a:endParaRPr>
          </a:p>
        </p:txBody>
      </p:sp>
      <p:sp>
        <p:nvSpPr>
          <p:cNvPr id="84" name="CustomShape 3"/>
          <p:cNvSpPr/>
          <p:nvPr/>
        </p:nvSpPr>
        <p:spPr>
          <a:xfrm>
            <a:off x="685800" y="1295280"/>
            <a:ext cx="7619400" cy="775800"/>
          </a:xfrm>
          <a:prstGeom prst="rect">
            <a:avLst/>
          </a:prstGeom>
        </p:spPr>
        <p:txBody>
          <a:bodyPr lIns="90000" tIns="45000" rIns="90000" bIns="45000"/>
          <a:lstStyle/>
          <a:p>
            <a:pPr>
              <a:lnSpc>
                <a:spcPct val="150000"/>
              </a:lnSpc>
            </a:pPr>
            <a:endParaRPr/>
          </a:p>
          <a:p>
            <a:pPr>
              <a:lnSpc>
                <a:spcPct val="100000"/>
              </a:lnSpc>
            </a:pPr>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10017</TotalTime>
  <Words>1318</Words>
  <Application>Microsoft Office PowerPoint</Application>
  <PresentationFormat>On-screen Show (4:3)</PresentationFormat>
  <Paragraphs>139</Paragraphs>
  <Slides>21</Slides>
  <Notes>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Microsoft JhengHei</vt:lpstr>
      <vt:lpstr>Arial</vt:lpstr>
      <vt:lpstr>Arial Black</vt:lpstr>
      <vt:lpstr>Bookman Old Style</vt:lpstr>
      <vt:lpstr>Calibri</vt:lpstr>
      <vt:lpstr>StarSymbol</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Hareen</dc:creator>
  <cp:lastModifiedBy>Aravelli Abhinav</cp:lastModifiedBy>
  <cp:revision>711</cp:revision>
  <dcterms:modified xsi:type="dcterms:W3CDTF">2024-03-22T01:54:59Z</dcterms:modified>
</cp:coreProperties>
</file>