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69" r:id="rId2"/>
    <p:sldId id="270" r:id="rId3"/>
    <p:sldId id="271"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otikela, Giuliana Maria" initials="GK" lastIdx="9" clrIdx="0"/>
  <p:cmAuthor id="1" name="Henebery, Dan" initials="DH"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38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429FB9-6BAA-48A3-B518-22DDBBA6A7C6}" type="datetimeFigureOut">
              <a:rPr lang="en-US" smtClean="0"/>
              <a:t>4/20/2015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24AC64-1A23-4D95-90B8-F332202FC114}" type="slidenum">
              <a:rPr lang="en-US" smtClean="0"/>
              <a:t>‹#›</a:t>
            </a:fld>
            <a:endParaRPr lang="en-US"/>
          </a:p>
        </p:txBody>
      </p:sp>
    </p:spTree>
    <p:extLst>
      <p:ext uri="{BB962C8B-B14F-4D97-AF65-F5344CB8AC3E}">
        <p14:creationId xmlns:p14="http://schemas.microsoft.com/office/powerpoint/2010/main" val="381674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A481C-D912-4586-BAE2-D1CD33741AEC}" type="slidenum">
              <a:rPr lang="en-US" altLang="en-US" smtClean="0">
                <a:solidFill>
                  <a:prstClr val="black"/>
                </a:solidFill>
              </a:rPr>
              <a:pPr/>
              <a:t>1</a:t>
            </a:fld>
            <a:endParaRPr lang="en-US" altLang="en-US" dirty="0">
              <a:solidFill>
                <a:prstClr val="black"/>
              </a:solidFill>
            </a:endParaRPr>
          </a:p>
        </p:txBody>
      </p:sp>
    </p:spTree>
    <p:extLst>
      <p:ext uri="{BB962C8B-B14F-4D97-AF65-F5344CB8AC3E}">
        <p14:creationId xmlns:p14="http://schemas.microsoft.com/office/powerpoint/2010/main" val="2186755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A481C-D912-4586-BAE2-D1CD33741AEC}" type="slidenum">
              <a:rPr lang="en-US" altLang="en-US" smtClean="0">
                <a:solidFill>
                  <a:prstClr val="black"/>
                </a:solidFill>
              </a:rPr>
              <a:pPr/>
              <a:t>2</a:t>
            </a:fld>
            <a:endParaRPr lang="en-US" altLang="en-US" dirty="0">
              <a:solidFill>
                <a:prstClr val="black"/>
              </a:solidFill>
            </a:endParaRPr>
          </a:p>
        </p:txBody>
      </p:sp>
    </p:spTree>
    <p:extLst>
      <p:ext uri="{BB962C8B-B14F-4D97-AF65-F5344CB8AC3E}">
        <p14:creationId xmlns:p14="http://schemas.microsoft.com/office/powerpoint/2010/main" val="218675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A481C-D912-4586-BAE2-D1CD33741AEC}" type="slidenum">
              <a:rPr lang="en-US" altLang="en-US" smtClean="0">
                <a:solidFill>
                  <a:prstClr val="black"/>
                </a:solidFill>
              </a:rPr>
              <a:pPr/>
              <a:t>3</a:t>
            </a:fld>
            <a:endParaRPr lang="en-US" altLang="en-US" dirty="0">
              <a:solidFill>
                <a:prstClr val="black"/>
              </a:solidFill>
            </a:endParaRPr>
          </a:p>
        </p:txBody>
      </p:sp>
    </p:spTree>
    <p:extLst>
      <p:ext uri="{BB962C8B-B14F-4D97-AF65-F5344CB8AC3E}">
        <p14:creationId xmlns:p14="http://schemas.microsoft.com/office/powerpoint/2010/main" val="2186755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gi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text only or prim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4628956" cy="842400"/>
          </a:xfrm>
        </p:spPr>
        <p:txBody>
          <a:bodyPr lIns="0" tIns="0" rIns="0" bIns="0" anchor="b">
            <a:noAutofit/>
          </a:bodyPr>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4629600" cy="1371600"/>
          </a:xfrm>
        </p:spPr>
        <p:txBody>
          <a:bodyPr>
            <a:noAutofit/>
          </a:bodyPr>
          <a:lstStyle>
            <a:lvl1pPr marL="0" indent="0" algn="l">
              <a:lnSpc>
                <a:spcPct val="100000"/>
              </a:lnSpc>
              <a:spcBef>
                <a:spcPts val="0"/>
              </a:spcBef>
              <a:spcAft>
                <a:spcPts val="0"/>
              </a:spcAft>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descr="DEL_PRI_RGB.gif"/>
          <p:cNvPicPr>
            <a:picLocks noChangeAspect="1"/>
          </p:cNvPicPr>
          <p:nvPr/>
        </p:nvPicPr>
        <p:blipFill>
          <a:blip r:embed="rId2" cstate="print"/>
          <a:stretch>
            <a:fillRect/>
          </a:stretch>
        </p:blipFill>
        <p:spPr>
          <a:xfrm>
            <a:off x="325984" y="399576"/>
            <a:ext cx="1720800" cy="322531"/>
          </a:xfrm>
          <a:prstGeom prst="rect">
            <a:avLst/>
          </a:prstGeom>
        </p:spPr>
      </p:pic>
    </p:spTree>
    <p:extLst>
      <p:ext uri="{BB962C8B-B14F-4D97-AF65-F5344CB8AC3E}">
        <p14:creationId xmlns:p14="http://schemas.microsoft.com/office/powerpoint/2010/main" val="90574386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411480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0"/>
            <a:ext cx="411480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71831904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0"/>
            <a:ext cx="8412480" cy="766749"/>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7359204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081717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369559274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888541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322285798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baseline="0">
                <a:solidFill>
                  <a:schemeClr val="accent2"/>
                </a:solidFill>
              </a:defRPr>
            </a:lvl1pPr>
            <a:lvl2pPr>
              <a:defRPr sz="6000">
                <a:solidFill>
                  <a:schemeClr val="accent2"/>
                </a:solidFill>
              </a:defRPr>
            </a:lvl2pPr>
            <a:lvl3pPr>
              <a:defRPr sz="6000">
                <a:solidFill>
                  <a:schemeClr val="accent2"/>
                </a:solidFill>
              </a:defRPr>
            </a:lvl3pPr>
            <a:lvl4pPr>
              <a:defRPr sz="6000">
                <a:solidFill>
                  <a:schemeClr val="accent2"/>
                </a:solidFill>
              </a:defRPr>
            </a:lvl4pPr>
            <a:lvl5pPr>
              <a:defRPr sz="60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117011735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818068"/>
            <a:ext cx="2811073" cy="3007406"/>
          </a:xfrm>
        </p:spPr>
        <p:txBody>
          <a:bodyPr/>
          <a:lstStyle>
            <a:lvl1pPr>
              <a:defRPr sz="4800">
                <a:solidFill>
                  <a:schemeClr val="accent2"/>
                </a:solidFill>
              </a:defRPr>
            </a:lvl1pPr>
            <a:lvl2pPr>
              <a:defRPr sz="4800">
                <a:solidFill>
                  <a:schemeClr val="accent2"/>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392519186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Key statement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14115756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Key statement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21940977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second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2772000" cy="841248"/>
          </a:xfrm>
        </p:spPr>
        <p:txBody>
          <a:bodyPr anchor="b"/>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2770632" cy="1371600"/>
          </a:xfrm>
        </p:spPr>
        <p:txBody>
          <a:bodyPr>
            <a:noAutofit/>
          </a:bodyPr>
          <a:lstStyle>
            <a:lvl1pPr marL="0" indent="0" algn="l">
              <a:lnSpc>
                <a:spcPct val="100000"/>
              </a:lnSpc>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DEL_PRI_RGB.gif"/>
          <p:cNvPicPr>
            <a:picLocks noChangeAspect="1"/>
          </p:cNvPicPr>
          <p:nvPr/>
        </p:nvPicPr>
        <p:blipFill>
          <a:blip r:embed="rId2" cstate="print"/>
          <a:stretch>
            <a:fillRect/>
          </a:stretch>
        </p:blipFill>
        <p:spPr>
          <a:xfrm>
            <a:off x="325984" y="399576"/>
            <a:ext cx="1720800" cy="322531"/>
          </a:xfrm>
          <a:prstGeom prst="rect">
            <a:avLst/>
          </a:prstGeom>
        </p:spPr>
      </p:pic>
    </p:spTree>
    <p:extLst>
      <p:ext uri="{BB962C8B-B14F-4D97-AF65-F5344CB8AC3E}">
        <p14:creationId xmlns:p14="http://schemas.microsoft.com/office/powerpoint/2010/main" val="2593381239"/>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Key statement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376652584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8897" y="3904488"/>
            <a:ext cx="1720800" cy="322531"/>
          </a:xfrm>
          <a:prstGeom prst="rect">
            <a:avLst/>
          </a:prstGeom>
        </p:spPr>
      </p:pic>
    </p:spTree>
    <p:extLst>
      <p:ext uri="{BB962C8B-B14F-4D97-AF65-F5344CB8AC3E}">
        <p14:creationId xmlns:p14="http://schemas.microsoft.com/office/powerpoint/2010/main" val="396630926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graphicFrame>
        <p:nvGraphicFramePr>
          <p:cNvPr id="3" name="Object 8"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27"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Placeholder 4"/>
          <p:cNvSpPr>
            <a:spLocks noGrp="1"/>
          </p:cNvSpPr>
          <p:nvPr>
            <p:ph type="body" sz="quarter" idx="10"/>
          </p:nvPr>
        </p:nvSpPr>
        <p:spPr>
          <a:xfrm>
            <a:off x="598486" y="2507151"/>
            <a:ext cx="7955280" cy="1344612"/>
          </a:xfrm>
          <a:ln w="19050">
            <a:solidFill>
              <a:schemeClr val="accent1"/>
            </a:solidFill>
          </a:ln>
        </p:spPr>
        <p:txBody>
          <a:bodyPr lIns="45720" tIns="45720" rIns="45720" bIns="45720" anchor="ctr"/>
          <a:lstStyle>
            <a:lvl1pPr algn="ctr">
              <a:defRPr sz="2400" b="1"/>
            </a:lvl1pPr>
          </a:lstStyle>
          <a:p>
            <a:pPr lvl="0"/>
            <a:r>
              <a:rPr lang="en-US" dirty="0" smtClean="0"/>
              <a:t>Click to edit Master text styles</a:t>
            </a:r>
          </a:p>
        </p:txBody>
      </p:sp>
    </p:spTree>
    <p:extLst>
      <p:ext uri="{BB962C8B-B14F-4D97-AF65-F5344CB8AC3E}">
        <p14:creationId xmlns:p14="http://schemas.microsoft.com/office/powerpoint/2010/main" val="169068161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620000" cy="5029200"/>
          </a:xfrm>
          <a:prstGeom prst="rect">
            <a:avLst/>
          </a:prstGeom>
        </p:spPr>
        <p:txBody>
          <a:bodyPr/>
          <a:lstStyle>
            <a:lvl1pPr>
              <a:defRPr sz="1400"/>
            </a:lvl1pPr>
            <a:lvl2pPr marL="115888" indent="-115888">
              <a:defRPr sz="1400"/>
            </a:lvl2pPr>
            <a:lvl3pPr marL="347663" indent="-115888">
              <a:defRPr sz="1400"/>
            </a:lvl3pPr>
            <a:lvl4pPr marL="566738" indent="-120650">
              <a:defRPr sz="1400"/>
            </a:lvl4pPr>
            <a:lvl5pPr marL="798513" indent="-115888">
              <a:buFont typeface="Arial" pitchFamily="34" charset="0"/>
              <a:buChar char="•"/>
              <a:tabLst>
                <a:tab pos="566738" algn="l"/>
              </a:tabLs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Rectangle 2"/>
          <p:cNvSpPr>
            <a:spLocks noGrp="1" noChangeAspect="1" noChangeArrowheads="1"/>
          </p:cNvSpPr>
          <p:nvPr>
            <p:ph type="title"/>
          </p:nvPr>
        </p:nvSpPr>
        <p:spPr bwMode="auto">
          <a:xfrm>
            <a:off x="2209800" y="304800"/>
            <a:ext cx="6324600" cy="609600"/>
          </a:xfrm>
          <a:prstGeom prst="rect">
            <a:avLst/>
          </a:prstGeom>
          <a:noFill/>
          <a:ln>
            <a:noFill/>
          </a:ln>
          <a:extLst/>
        </p:spPr>
        <p:txBody>
          <a:bodyPr/>
          <a:lstStyle/>
          <a:p>
            <a:pPr lvl="0"/>
            <a:r>
              <a:rPr lang="en-US" dirty="0" smtClean="0"/>
              <a:t>Click to edit Master title style</a:t>
            </a:r>
          </a:p>
        </p:txBody>
      </p:sp>
      <p:sp>
        <p:nvSpPr>
          <p:cNvPr id="4" name="Rectangle 27"/>
          <p:cNvSpPr>
            <a:spLocks noGrp="1" noChangeArrowheads="1"/>
          </p:cNvSpPr>
          <p:nvPr>
            <p:ph type="sldNum" sz="quarter" idx="10"/>
          </p:nvPr>
        </p:nvSpPr>
        <p:spPr>
          <a:xfrm>
            <a:off x="304800" y="6477000"/>
            <a:ext cx="762000" cy="304800"/>
          </a:xfrm>
          <a:prstGeom prst="rect">
            <a:avLst/>
          </a:prstGeom>
          <a:ln/>
        </p:spPr>
        <p:txBody>
          <a:bodyPr/>
          <a:lstStyle>
            <a:lvl1pPr>
              <a:defRPr/>
            </a:lvl1pPr>
          </a:lstStyle>
          <a:p>
            <a:pPr eaLnBrk="0" fontAlgn="base" hangingPunct="0">
              <a:spcBef>
                <a:spcPct val="0"/>
              </a:spcBef>
              <a:spcAft>
                <a:spcPct val="0"/>
              </a:spcAft>
            </a:pPr>
            <a:fld id="{CD46052D-E82C-4EF5-8F21-E5C7E167A70C}" type="slidenum">
              <a:rPr lang="en-US" altLang="en-US">
                <a:solidFill>
                  <a:prstClr val="black"/>
                </a:solidFill>
              </a:rPr>
              <a:pPr eaLnBrk="0" fontAlgn="base" hangingPunct="0">
                <a:spcBef>
                  <a:spcPct val="0"/>
                </a:spcBef>
                <a:spcAft>
                  <a:spcPct val="0"/>
                </a:spcAft>
              </a:pPr>
              <a:t>‹#›</a:t>
            </a:fld>
            <a:endParaRPr lang="en-US" altLang="en-US" dirty="0">
              <a:solidFill>
                <a:prstClr val="black"/>
              </a:solidFill>
            </a:endParaRPr>
          </a:p>
        </p:txBody>
      </p:sp>
    </p:spTree>
    <p:extLst>
      <p:ext uri="{BB962C8B-B14F-4D97-AF65-F5344CB8AC3E}">
        <p14:creationId xmlns:p14="http://schemas.microsoft.com/office/powerpoint/2010/main" val="1546480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024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full bleed image">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9718542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0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4" name="Picture 13" descr="Cover-image-3.jp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5" name="Rectangle 14"/>
          <p:cNvSpPr/>
          <p:nvPr/>
        </p:nvSpPr>
        <p:spPr>
          <a:xfrm>
            <a:off x="369066" y="-1"/>
            <a:ext cx="54864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prstClr val="white"/>
              </a:solidFill>
            </a:endParaRPr>
          </a:p>
        </p:txBody>
      </p:sp>
      <p:pic>
        <p:nvPicPr>
          <p:cNvPr id="16" name="Picture 15" descr="DEL_PRI_RGB.gif"/>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9698" y="366583"/>
            <a:ext cx="1720800" cy="322531"/>
          </a:xfrm>
          <a:prstGeom prst="rect">
            <a:avLst/>
          </a:prstGeom>
        </p:spPr>
      </p:pic>
      <p:sp>
        <p:nvSpPr>
          <p:cNvPr id="2" name="Title 1"/>
          <p:cNvSpPr>
            <a:spLocks noGrp="1"/>
          </p:cNvSpPr>
          <p:nvPr>
            <p:ph type="ctrTitle"/>
          </p:nvPr>
        </p:nvSpPr>
        <p:spPr>
          <a:xfrm>
            <a:off x="621838" y="998068"/>
            <a:ext cx="4878856" cy="670396"/>
          </a:xfrm>
        </p:spPr>
        <p:txBody>
          <a:bodyPr anchor="b"/>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21838" y="1672132"/>
            <a:ext cx="4878856" cy="670396"/>
          </a:xfrm>
        </p:spPr>
        <p:txBody>
          <a:bodyPr>
            <a:noAutofit/>
          </a:bodyPr>
          <a:lstStyle>
            <a:lvl1pPr marL="0" indent="0" algn="l">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73797244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5760" y="1611313"/>
            <a:ext cx="8412480" cy="47342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flipV="1">
            <a:off x="430306" y="685800"/>
            <a:ext cx="82564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userDrawn="1"/>
        </p:nvSpPr>
        <p:spPr>
          <a:xfrm>
            <a:off x="403411" y="726140"/>
            <a:ext cx="8377517" cy="215444"/>
          </a:xfrm>
          <a:prstGeom prst="rect">
            <a:avLst/>
          </a:prstGeom>
          <a:noFill/>
        </p:spPr>
        <p:txBody>
          <a:bodyPr wrap="square" lIns="0" tIns="0" rIns="0" bIns="0" rtlCol="0">
            <a:spAutoFit/>
          </a:bodyPr>
          <a:lstStyle/>
          <a:p>
            <a:pPr eaLnBrk="0" fontAlgn="base" hangingPunct="0">
              <a:spcBef>
                <a:spcPts val="1200"/>
              </a:spcBef>
              <a:spcAft>
                <a:spcPct val="0"/>
              </a:spcAft>
              <a:buSzPct val="25000"/>
              <a:buFont typeface="Arial" panose="020B0604020202020204" pitchFamily="34" charset="0"/>
              <a:buChar char="‏"/>
            </a:pPr>
            <a:r>
              <a:rPr lang="en-US" sz="1400" i="1" dirty="0">
                <a:solidFill>
                  <a:srgbClr val="313131"/>
                </a:solidFill>
              </a:rPr>
              <a:t>Insert Tag Line</a:t>
            </a:r>
          </a:p>
        </p:txBody>
      </p:sp>
      <p:sp>
        <p:nvSpPr>
          <p:cNvPr id="7" name="Title 6"/>
          <p:cNvSpPr>
            <a:spLocks noGrp="1"/>
          </p:cNvSpPr>
          <p:nvPr>
            <p:ph type="title"/>
          </p:nvPr>
        </p:nvSpPr>
        <p:spPr>
          <a:xfrm>
            <a:off x="365760" y="295683"/>
            <a:ext cx="8412480" cy="390117"/>
          </a:xfrm>
        </p:spPr>
        <p:txBody>
          <a:bodyPr/>
          <a:lstStyle/>
          <a:p>
            <a:r>
              <a:rPr lang="en-US" smtClean="0"/>
              <a:t>Click to edit Master title style</a:t>
            </a:r>
            <a:endParaRPr lang="en-US"/>
          </a:p>
        </p:txBody>
      </p:sp>
    </p:spTree>
    <p:extLst>
      <p:ext uri="{BB962C8B-B14F-4D97-AF65-F5344CB8AC3E}">
        <p14:creationId xmlns:p14="http://schemas.microsoft.com/office/powerpoint/2010/main" val="227441166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6351363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65760" y="1611313"/>
            <a:ext cx="8412480" cy="4734292"/>
          </a:xfrm>
        </p:spPr>
        <p:txBody>
          <a:bodyPr/>
          <a:lstStyle>
            <a:lvl4pPr>
              <a:defRPr/>
            </a:lvl4pPr>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8"/>
          <p:cNvSpPr>
            <a:spLocks noGrp="1"/>
          </p:cNvSpPr>
          <p:nvPr>
            <p:ph type="body" sz="quarter" idx="13" hasCustomPrompt="1"/>
          </p:nvPr>
        </p:nvSpPr>
        <p:spPr>
          <a:xfrm>
            <a:off x="365760" y="682144"/>
            <a:ext cx="8412480" cy="757255"/>
          </a:xfrm>
        </p:spPr>
        <p:txBody>
          <a:bodyPr>
            <a:noAutofit/>
          </a:bodyPr>
          <a:lstStyle>
            <a:lvl1pPr marL="0" indent="0">
              <a:buNone/>
              <a:defRPr sz="1600" b="0" i="1">
                <a:solidFill>
                  <a:schemeClr val="tx1"/>
                </a:solidFill>
              </a:defRPr>
            </a:lvl1pPr>
          </a:lstStyle>
          <a:p>
            <a:pPr lvl="0"/>
            <a:r>
              <a:rPr lang="en-US" dirty="0" smtClean="0"/>
              <a:t>Click to add subtitle</a:t>
            </a:r>
          </a:p>
        </p:txBody>
      </p:sp>
      <p:sp>
        <p:nvSpPr>
          <p:cNvPr id="6" name="Title Placeholder 1"/>
          <p:cNvSpPr>
            <a:spLocks noGrp="1"/>
          </p:cNvSpPr>
          <p:nvPr>
            <p:ph type="title" hasCustomPrompt="1"/>
          </p:nvPr>
        </p:nvSpPr>
        <p:spPr>
          <a:xfrm>
            <a:off x="365760" y="295683"/>
            <a:ext cx="8412480" cy="341315"/>
          </a:xfrm>
          <a:prstGeom prst="rect">
            <a:avLst/>
          </a:prstGeom>
        </p:spPr>
        <p:txBody>
          <a:bodyPr vert="horz" lIns="0" tIns="0" rIns="0" bIns="0" rtlCol="0" anchor="t" anchorCtr="0">
            <a:noAutofit/>
          </a:bodyPr>
          <a:lstStyle>
            <a:lvl1pPr>
              <a:defRPr sz="2200"/>
            </a:lvl1pPr>
          </a:lstStyle>
          <a:p>
            <a:r>
              <a:rPr lang="en-US" dirty="0" smtClean="0"/>
              <a:t>Click to add title</a:t>
            </a:r>
            <a:endParaRPr lang="en-US" dirty="0"/>
          </a:p>
        </p:txBody>
      </p:sp>
      <p:cxnSp>
        <p:nvCxnSpPr>
          <p:cNvPr id="7" name="Straight Connector 6"/>
          <p:cNvCxnSpPr/>
          <p:nvPr userDrawn="1"/>
        </p:nvCxnSpPr>
        <p:spPr>
          <a:xfrm>
            <a:off x="365760" y="654848"/>
            <a:ext cx="841248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0156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365760" y="682144"/>
            <a:ext cx="8412480" cy="757255"/>
          </a:xfrm>
        </p:spPr>
        <p:txBody>
          <a:bodyPr>
            <a:noAutofit/>
          </a:bodyPr>
          <a:lstStyle>
            <a:lvl1pPr marL="0" indent="0">
              <a:buNone/>
              <a:defRPr sz="1600" b="0" i="1">
                <a:solidFill>
                  <a:schemeClr val="tx1"/>
                </a:solidFill>
              </a:defRPr>
            </a:lvl1pPr>
          </a:lstStyle>
          <a:p>
            <a:pPr lvl="0"/>
            <a:r>
              <a:rPr lang="en-US" dirty="0" smtClean="0"/>
              <a:t>Click to add subtitle</a:t>
            </a:r>
          </a:p>
        </p:txBody>
      </p:sp>
      <p:sp>
        <p:nvSpPr>
          <p:cNvPr id="5" name="Title Placeholder 1"/>
          <p:cNvSpPr>
            <a:spLocks noGrp="1"/>
          </p:cNvSpPr>
          <p:nvPr>
            <p:ph type="title" hasCustomPrompt="1"/>
          </p:nvPr>
        </p:nvSpPr>
        <p:spPr>
          <a:xfrm>
            <a:off x="365760" y="295683"/>
            <a:ext cx="8412480" cy="341315"/>
          </a:xfrm>
          <a:prstGeom prst="rect">
            <a:avLst/>
          </a:prstGeom>
        </p:spPr>
        <p:txBody>
          <a:bodyPr vert="horz" lIns="0" tIns="0" rIns="0" bIns="0" rtlCol="0" anchor="t" anchorCtr="0">
            <a:noAutofit/>
          </a:bodyPr>
          <a:lstStyle>
            <a:lvl1pPr>
              <a:defRPr sz="2200"/>
            </a:lvl1pPr>
          </a:lstStyle>
          <a:p>
            <a:r>
              <a:rPr lang="en-US" dirty="0" smtClean="0"/>
              <a:t>Click to add title</a:t>
            </a:r>
            <a:endParaRPr lang="en-US" dirty="0"/>
          </a:p>
        </p:txBody>
      </p:sp>
      <p:cxnSp>
        <p:nvCxnSpPr>
          <p:cNvPr id="6" name="Straight Connector 5"/>
          <p:cNvCxnSpPr/>
          <p:nvPr userDrawn="1"/>
        </p:nvCxnSpPr>
        <p:spPr>
          <a:xfrm>
            <a:off x="365760" y="654848"/>
            <a:ext cx="841248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35137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65760" y="295683"/>
            <a:ext cx="5394960" cy="1243584"/>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4" name="Content Placeholder 3"/>
          <p:cNvSpPr>
            <a:spLocks noGrp="1"/>
          </p:cNvSpPr>
          <p:nvPr>
            <p:ph sz="quarter" idx="10"/>
          </p:nvPr>
        </p:nvSpPr>
        <p:spPr>
          <a:xfrm>
            <a:off x="365760" y="1611313"/>
            <a:ext cx="5394960" cy="4735487"/>
          </a:xfr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548825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mp; 2 columns of text">
    <p:spTree>
      <p:nvGrpSpPr>
        <p:cNvPr id="1" name=""/>
        <p:cNvGrpSpPr/>
        <p:nvPr/>
      </p:nvGrpSpPr>
      <p:grpSpPr>
        <a:xfrm>
          <a:off x="0" y="0"/>
          <a:ext cx="0" cy="0"/>
          <a:chOff x="0" y="0"/>
          <a:chExt cx="0" cy="0"/>
        </a:xfrm>
      </p:grpSpPr>
      <p:sp>
        <p:nvSpPr>
          <p:cNvPr id="3" name="Content Placeholder 2"/>
          <p:cNvSpPr>
            <a:spLocks noGrp="1"/>
          </p:cNvSpPr>
          <p:nvPr>
            <p:ph sz="quarter" idx="16"/>
          </p:nvPr>
        </p:nvSpPr>
        <p:spPr>
          <a:xfrm>
            <a:off x="365760" y="1611313"/>
            <a:ext cx="4114800" cy="4735487"/>
          </a:xfrm>
        </p:spPr>
        <p:txBody>
          <a:bodyPr/>
          <a:lstStyle>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Content Placeholder 6"/>
          <p:cNvSpPr>
            <a:spLocks noGrp="1"/>
          </p:cNvSpPr>
          <p:nvPr>
            <p:ph sz="quarter" idx="17"/>
          </p:nvPr>
        </p:nvSpPr>
        <p:spPr>
          <a:xfrm>
            <a:off x="4663440" y="1611313"/>
            <a:ext cx="4114800" cy="4735487"/>
          </a:xfrm>
        </p:spPr>
        <p:txBody>
          <a:bodyPr/>
          <a:lstStyle>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Text Placeholder 8"/>
          <p:cNvSpPr>
            <a:spLocks noGrp="1"/>
          </p:cNvSpPr>
          <p:nvPr>
            <p:ph type="body" sz="quarter" idx="13" hasCustomPrompt="1"/>
          </p:nvPr>
        </p:nvSpPr>
        <p:spPr>
          <a:xfrm>
            <a:off x="365760" y="682144"/>
            <a:ext cx="8412480" cy="757255"/>
          </a:xfrm>
        </p:spPr>
        <p:txBody>
          <a:bodyPr>
            <a:noAutofit/>
          </a:bodyPr>
          <a:lstStyle>
            <a:lvl1pPr marL="0" indent="0">
              <a:buNone/>
              <a:defRPr sz="1600" b="0" i="1">
                <a:solidFill>
                  <a:srgbClr val="575757"/>
                </a:solidFill>
              </a:defRPr>
            </a:lvl1pPr>
          </a:lstStyle>
          <a:p>
            <a:pPr lvl="0"/>
            <a:r>
              <a:rPr lang="en-US" dirty="0" smtClean="0"/>
              <a:t>Click to add subtitle</a:t>
            </a:r>
          </a:p>
        </p:txBody>
      </p:sp>
      <p:sp>
        <p:nvSpPr>
          <p:cNvPr id="8" name="Title Placeholder 1"/>
          <p:cNvSpPr>
            <a:spLocks noGrp="1"/>
          </p:cNvSpPr>
          <p:nvPr>
            <p:ph type="title" hasCustomPrompt="1"/>
          </p:nvPr>
        </p:nvSpPr>
        <p:spPr>
          <a:xfrm>
            <a:off x="365760" y="295683"/>
            <a:ext cx="8412480" cy="341315"/>
          </a:xfrm>
          <a:prstGeom prst="rect">
            <a:avLst/>
          </a:prstGeom>
        </p:spPr>
        <p:txBody>
          <a:bodyPr vert="horz" lIns="0" tIns="0" rIns="0" bIns="0" rtlCol="0" anchor="t" anchorCtr="0">
            <a:noAutofit/>
          </a:bodyPr>
          <a:lstStyle>
            <a:lvl1pPr>
              <a:defRPr sz="2200"/>
            </a:lvl1pPr>
          </a:lstStyle>
          <a:p>
            <a:r>
              <a:rPr lang="en-US" dirty="0" smtClean="0"/>
              <a:t>Click to add title</a:t>
            </a:r>
            <a:endParaRPr lang="en-US" dirty="0"/>
          </a:p>
        </p:txBody>
      </p:sp>
    </p:spTree>
    <p:extLst>
      <p:ext uri="{BB962C8B-B14F-4D97-AF65-F5344CB8AC3E}">
        <p14:creationId xmlns:p14="http://schemas.microsoft.com/office/powerpoint/2010/main" val="381400181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65760" y="295683"/>
            <a:ext cx="8412480" cy="1244192"/>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365760" y="1611313"/>
            <a:ext cx="8412480" cy="4734292"/>
          </a:xfrm>
          <a:prstGeom prst="rect">
            <a:avLst/>
          </a:prstGeom>
        </p:spPr>
        <p:txBody>
          <a:bodyPr vert="horz" lIns="0" tIns="0" rIns="0" bIns="0" rtlCol="0">
            <a:noAutofit/>
          </a:bodyPr>
          <a:lstStyle/>
          <a:p>
            <a:pPr lvl="0"/>
            <a:r>
              <a:rPr lang="en-US" dirty="0" smtClean="0"/>
              <a:t>Click to edit Master text styles</a:t>
            </a:r>
          </a:p>
          <a:p>
            <a:pPr lvl="1"/>
            <a:r>
              <a:rPr lang="en-US" dirty="0" smtClean="0"/>
              <a:t>Bullet level 1</a:t>
            </a:r>
          </a:p>
          <a:p>
            <a:pPr lvl="2"/>
            <a:r>
              <a:rPr lang="en-US" dirty="0" smtClean="0"/>
              <a:t>Bullet level 2</a:t>
            </a:r>
          </a:p>
          <a:p>
            <a:pPr lvl="3"/>
            <a:r>
              <a:rPr lang="en-US" dirty="0" smtClean="0"/>
              <a:t>Bullet level 3</a:t>
            </a:r>
          </a:p>
          <a:p>
            <a:pPr lvl="4"/>
            <a:r>
              <a:rPr lang="en-US" dirty="0" smtClean="0"/>
              <a:t>Bullet level 4</a:t>
            </a:r>
          </a:p>
        </p:txBody>
      </p:sp>
      <p:sp>
        <p:nvSpPr>
          <p:cNvPr id="6" name="TextBox 5"/>
          <p:cNvSpPr txBox="1"/>
          <p:nvPr/>
        </p:nvSpPr>
        <p:spPr bwMode="gray">
          <a:xfrm>
            <a:off x="365760" y="6481703"/>
            <a:ext cx="457200" cy="123111"/>
          </a:xfrm>
          <a:prstGeom prst="rect">
            <a:avLst/>
          </a:prstGeom>
          <a:noFill/>
        </p:spPr>
        <p:txBody>
          <a:bodyPr wrap="square" lIns="0" tIns="0" rIns="0" bIns="0" rtlCol="0" anchor="b">
            <a:spAutoFit/>
          </a:bodyPr>
          <a:lstStyle/>
          <a:p>
            <a:pPr eaLnBrk="0" fontAlgn="base" hangingPunct="0">
              <a:spcBef>
                <a:spcPct val="0"/>
              </a:spcBef>
              <a:spcAft>
                <a:spcPct val="0"/>
              </a:spcAft>
            </a:pPr>
            <a:fld id="{95CC1D26-A9BD-4BDE-BDD9-08EDBAE96860}" type="slidenum">
              <a:rPr lang="en-US" sz="800">
                <a:solidFill>
                  <a:srgbClr val="8C8C8C"/>
                </a:solidFill>
              </a:rPr>
              <a:pPr eaLnBrk="0" fontAlgn="base" hangingPunct="0">
                <a:spcBef>
                  <a:spcPct val="0"/>
                </a:spcBef>
                <a:spcAft>
                  <a:spcPct val="0"/>
                </a:spcAft>
              </a:pPr>
              <a:t>‹#›</a:t>
            </a:fld>
            <a:endParaRPr lang="en-US" sz="800" dirty="0">
              <a:solidFill>
                <a:srgbClr val="8C8C8C"/>
              </a:solidFill>
            </a:endParaRPr>
          </a:p>
        </p:txBody>
      </p:sp>
      <p:sp>
        <p:nvSpPr>
          <p:cNvPr id="9" name="TextBox 8"/>
          <p:cNvSpPr txBox="1"/>
          <p:nvPr/>
        </p:nvSpPr>
        <p:spPr bwMode="gray">
          <a:xfrm>
            <a:off x="4434840" y="6481703"/>
            <a:ext cx="4343400" cy="123111"/>
          </a:xfrm>
          <a:prstGeom prst="rect">
            <a:avLst/>
          </a:prstGeom>
          <a:noFill/>
        </p:spPr>
        <p:txBody>
          <a:bodyPr wrap="square" lIns="0" tIns="0" rIns="0" bIns="0" rtlCol="0" anchor="b">
            <a:spAutoFit/>
          </a:bodyPr>
          <a:lstStyle/>
          <a:p>
            <a:pPr algn="r">
              <a:defRPr/>
            </a:pPr>
            <a:r>
              <a:rPr lang="en-US" sz="800" dirty="0">
                <a:solidFill>
                  <a:srgbClr val="8C8C8C"/>
                </a:solidFill>
              </a:rPr>
              <a:t>Copyright © 2014 Deloitte Development LLC. All rights reserved.</a:t>
            </a:r>
          </a:p>
        </p:txBody>
      </p:sp>
    </p:spTree>
    <p:extLst>
      <p:ext uri="{BB962C8B-B14F-4D97-AF65-F5344CB8AC3E}">
        <p14:creationId xmlns:p14="http://schemas.microsoft.com/office/powerpoint/2010/main" val="2124842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timing>
    <p:tnLst>
      <p:par>
        <p:cTn id="1" dur="indefinite" restart="never" nodeType="tmRoot"/>
      </p:par>
    </p:tnLst>
  </p:timing>
  <p:txStyles>
    <p:titleStyle>
      <a:lvl1pPr algn="l" defTabSz="914400" rtl="0" eaLnBrk="1" latinLnBrk="0" hangingPunct="1">
        <a:spcBef>
          <a:spcPct val="0"/>
        </a:spcBef>
        <a:buNone/>
        <a:defRPr sz="2400" kern="1200">
          <a:solidFill>
            <a:schemeClr val="accent2"/>
          </a:solidFill>
          <a:latin typeface="+mj-lt"/>
          <a:ea typeface="+mj-ea"/>
          <a:cs typeface="+mj-cs"/>
        </a:defRPr>
      </a:lvl1pPr>
    </p:titleStyle>
    <p:bodyStyle>
      <a:lvl1pPr marL="0" indent="0" algn="l" defTabSz="914400" rtl="0" eaLnBrk="1" latinLnBrk="0" hangingPunct="1">
        <a:spcBef>
          <a:spcPts val="1200"/>
        </a:spcBef>
        <a:buSzPct val="25000"/>
        <a:buFont typeface="Arial" panose="020B0604020202020204" pitchFamily="34" charset="0"/>
        <a:buChar char="‏"/>
        <a:defRPr sz="1800" b="0" kern="1200">
          <a:solidFill>
            <a:schemeClr val="tx2"/>
          </a:solidFill>
          <a:latin typeface="+mn-lt"/>
          <a:ea typeface="+mn-ea"/>
          <a:cs typeface="+mn-cs"/>
        </a:defRPr>
      </a:lvl1pPr>
      <a:lvl2pPr marL="285750" indent="-285750" algn="l" defTabSz="914400" rtl="0" eaLnBrk="1" latinLnBrk="0" hangingPunct="1">
        <a:spcBef>
          <a:spcPts val="600"/>
        </a:spcBef>
        <a:buClrTx/>
        <a:buSzPct val="100000"/>
        <a:buFont typeface="Arial" panose="020B0604020202020204" pitchFamily="34" charset="0"/>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Decision Trees</a:t>
            </a:r>
            <a:endParaRPr lang="en-US" dirty="0"/>
          </a:p>
        </p:txBody>
      </p:sp>
      <p:sp>
        <p:nvSpPr>
          <p:cNvPr id="6" name="TextBox 5"/>
          <p:cNvSpPr txBox="1"/>
          <p:nvPr/>
        </p:nvSpPr>
        <p:spPr>
          <a:xfrm>
            <a:off x="365760" y="838200"/>
            <a:ext cx="8305800" cy="5924699"/>
          </a:xfrm>
          <a:prstGeom prst="rect">
            <a:avLst/>
          </a:prstGeom>
          <a:noFill/>
        </p:spPr>
        <p:txBody>
          <a:bodyPr wrap="square" lIns="0" tIns="0" rIns="0" bIns="0" rtlCol="0">
            <a:spAutoFit/>
          </a:bodyPr>
          <a:lstStyle/>
          <a:p>
            <a:pPr marL="742950" lvl="1" indent="-285750">
              <a:spcBef>
                <a:spcPts val="600"/>
              </a:spcBef>
              <a:buSzPct val="100000"/>
              <a:buFont typeface="Arial" panose="020B0604020202020204" pitchFamily="34" charset="0"/>
              <a:buChar char="•"/>
            </a:pPr>
            <a:r>
              <a:rPr lang="en-US" sz="1600" b="1" dirty="0" smtClean="0"/>
              <a:t>Use: </a:t>
            </a:r>
            <a:r>
              <a:rPr lang="en-US" sz="1600" dirty="0" smtClean="0"/>
              <a:t>Decision Trees are a non-parametric method used to predict a continuous or discrete output variable using continuous and/or binary input variables. </a:t>
            </a:r>
            <a:endParaRPr lang="en-US" sz="1600" b="1" dirty="0" smtClean="0"/>
          </a:p>
          <a:p>
            <a:pPr marL="742950" lvl="1" indent="-285750">
              <a:spcBef>
                <a:spcPts val="600"/>
              </a:spcBef>
              <a:buSzPct val="100000"/>
              <a:buFont typeface="Arial" panose="020B0604020202020204" pitchFamily="34" charset="0"/>
              <a:buChar char="•"/>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Fit: </a:t>
            </a:r>
            <a:r>
              <a:rPr lang="en-US" sz="1600" dirty="0" smtClean="0"/>
              <a:t>Decision trees are created by recursively splitting the feature space to maximize information gain. The common splitting criteria decision trees are the Gini index or Entropy for classification, and the Mean Squared </a:t>
            </a:r>
            <a:r>
              <a:rPr lang="en-US" sz="1600" dirty="0"/>
              <a:t>E</a:t>
            </a:r>
            <a:r>
              <a:rPr lang="en-US" sz="1600" dirty="0" smtClean="0"/>
              <a:t>rror for regression. The most common implementation of decision trees is the CART algorithm.</a:t>
            </a:r>
            <a:endParaRPr lang="en-US" sz="1600" dirty="0"/>
          </a:p>
          <a:p>
            <a:pPr marL="742950" lvl="1" indent="-285750">
              <a:spcBef>
                <a:spcPts val="600"/>
              </a:spcBef>
              <a:buSzPct val="100000"/>
              <a:buFont typeface="Arial" panose="020B0604020202020204" pitchFamily="34" charset="0"/>
              <a:buChar char="•"/>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Input  / Tuning Parameters: </a:t>
            </a:r>
            <a:endParaRPr lang="en-US" sz="1600" dirty="0" smtClean="0"/>
          </a:p>
          <a:p>
            <a:pPr marL="1200150" lvl="2" indent="-285750">
              <a:spcBef>
                <a:spcPts val="600"/>
              </a:spcBef>
              <a:buSzPct val="100000"/>
              <a:buFont typeface="Arial" panose="020B0604020202020204" pitchFamily="34" charset="0"/>
              <a:buChar char="•"/>
            </a:pPr>
            <a:r>
              <a:rPr lang="en-US" sz="1600" dirty="0" smtClean="0"/>
              <a:t>Max Tree Depth.</a:t>
            </a:r>
          </a:p>
          <a:p>
            <a:pPr marL="1200150" lvl="2" indent="-285750">
              <a:spcBef>
                <a:spcPts val="600"/>
              </a:spcBef>
              <a:buSzPct val="100000"/>
              <a:buFont typeface="Arial" panose="020B0604020202020204" pitchFamily="34" charset="0"/>
              <a:buChar char="•"/>
            </a:pPr>
            <a:r>
              <a:rPr lang="en-US" sz="1600" dirty="0" smtClean="0"/>
              <a:t>Minimum Samples in Leaf.</a:t>
            </a:r>
          </a:p>
          <a:p>
            <a:pPr marL="1200150" lvl="2" indent="-285750">
              <a:spcBef>
                <a:spcPts val="600"/>
              </a:spcBef>
              <a:buSzPct val="100000"/>
              <a:buFont typeface="Arial" panose="020B0604020202020204" pitchFamily="34" charset="0"/>
              <a:buChar char="•"/>
            </a:pPr>
            <a:r>
              <a:rPr lang="en-US" sz="1600" dirty="0" smtClean="0"/>
              <a:t>Minimum Information Gain.</a:t>
            </a:r>
          </a:p>
          <a:p>
            <a:pPr lvl="2">
              <a:spcBef>
                <a:spcPts val="600"/>
              </a:spcBef>
              <a:buSzPct val="100000"/>
            </a:pPr>
            <a:endParaRPr lang="en-US" sz="1600" dirty="0" smtClean="0"/>
          </a:p>
          <a:p>
            <a:pPr marL="742950" lvl="1" indent="-285750">
              <a:spcBef>
                <a:spcPts val="600"/>
              </a:spcBef>
              <a:buSzPct val="100000"/>
              <a:buFont typeface="Arial" panose="020B0604020202020204" pitchFamily="34" charset="0"/>
              <a:buChar char="•"/>
            </a:pPr>
            <a:r>
              <a:rPr lang="en-US" sz="1600" b="1" dirty="0" smtClean="0"/>
              <a:t>Considerations</a:t>
            </a:r>
          </a:p>
          <a:p>
            <a:pPr marL="1200150" lvl="2" indent="-285750">
              <a:spcBef>
                <a:spcPts val="600"/>
              </a:spcBef>
              <a:buSzPct val="100000"/>
              <a:buFont typeface="Arial" panose="020B0604020202020204" pitchFamily="34" charset="0"/>
              <a:buChar char="•"/>
            </a:pPr>
            <a:r>
              <a:rPr lang="en-US" sz="1600" dirty="0" smtClean="0"/>
              <a:t>The Decision Tree is a visually engaging model that can be easily interpreted.</a:t>
            </a:r>
          </a:p>
          <a:p>
            <a:pPr marL="1200150" lvl="2" indent="-285750">
              <a:spcBef>
                <a:spcPts val="600"/>
              </a:spcBef>
              <a:buSzPct val="100000"/>
              <a:buFont typeface="Arial" panose="020B0604020202020204" pitchFamily="34" charset="0"/>
              <a:buChar char="•"/>
            </a:pPr>
            <a:r>
              <a:rPr lang="en-US" sz="1600" dirty="0" smtClean="0"/>
              <a:t>The Decision Tree is a non-parametric technique that is relatively unaffected by outliers</a:t>
            </a:r>
          </a:p>
          <a:p>
            <a:pPr marL="1200150" lvl="2" indent="-285750">
              <a:spcBef>
                <a:spcPts val="600"/>
              </a:spcBef>
              <a:buSzPct val="100000"/>
              <a:buFont typeface="Arial" panose="020B0604020202020204" pitchFamily="34" charset="0"/>
              <a:buChar char="•"/>
            </a:pPr>
            <a:r>
              <a:rPr lang="en-US" sz="1600" dirty="0" smtClean="0"/>
              <a:t>The Decision Tree is a common base learner for powerful ensemble models such as Random Forests and Boosted Trees.</a:t>
            </a:r>
          </a:p>
          <a:p>
            <a:pPr marL="1200150" lvl="2" indent="-285750">
              <a:spcBef>
                <a:spcPts val="600"/>
              </a:spcBef>
              <a:buSzPct val="100000"/>
              <a:buFont typeface="Arial" panose="020B0604020202020204" pitchFamily="34" charset="0"/>
              <a:buChar char="•"/>
            </a:pPr>
            <a:r>
              <a:rPr lang="en-US" sz="1600" dirty="0" smtClean="0"/>
              <a:t>The Decision Tree will have high variance if it is not pruned.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2098" y="2855395"/>
            <a:ext cx="3487057" cy="1945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105828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Random Forests</a:t>
            </a:r>
            <a:endParaRPr lang="en-US" dirty="0"/>
          </a:p>
        </p:txBody>
      </p:sp>
      <p:sp>
        <p:nvSpPr>
          <p:cNvPr id="6" name="TextBox 5"/>
          <p:cNvSpPr txBox="1"/>
          <p:nvPr/>
        </p:nvSpPr>
        <p:spPr>
          <a:xfrm>
            <a:off x="365760" y="838200"/>
            <a:ext cx="8305800" cy="5524589"/>
          </a:xfrm>
          <a:prstGeom prst="rect">
            <a:avLst/>
          </a:prstGeom>
          <a:noFill/>
        </p:spPr>
        <p:txBody>
          <a:bodyPr wrap="square" lIns="0" tIns="0" rIns="0" bIns="0" rtlCol="0">
            <a:spAutoFit/>
          </a:bodyPr>
          <a:lstStyle/>
          <a:p>
            <a:pPr marL="742950" lvl="1" indent="-285750">
              <a:spcBef>
                <a:spcPts val="600"/>
              </a:spcBef>
              <a:buSzPct val="100000"/>
              <a:buFont typeface="Arial" panose="020B0604020202020204" pitchFamily="34" charset="0"/>
              <a:buChar char="•"/>
            </a:pPr>
            <a:r>
              <a:rPr lang="en-US" sz="1600" b="1" dirty="0" smtClean="0"/>
              <a:t>Use: </a:t>
            </a:r>
            <a:r>
              <a:rPr lang="en-US" sz="1600" dirty="0" smtClean="0"/>
              <a:t>Random Forests are an a non-parametric ensemble method used to predict a continuous or discrete output variable using continuous and/or binary input variables.</a:t>
            </a:r>
            <a:endParaRPr lang="en-US" sz="1600" b="1" dirty="0" smtClean="0"/>
          </a:p>
          <a:p>
            <a:pPr marL="742950" lvl="1" indent="-285750">
              <a:spcBef>
                <a:spcPts val="600"/>
              </a:spcBef>
              <a:buSzPct val="100000"/>
              <a:buFont typeface="Arial" panose="020B0604020202020204" pitchFamily="34" charset="0"/>
              <a:buChar char="•"/>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Fit: </a:t>
            </a:r>
            <a:r>
              <a:rPr lang="en-US" sz="1600" dirty="0" smtClean="0"/>
              <a:t>A Random Forest is a collection of decision trees that have been created on different samples of the training data using random feature selection at each split. The underlying decision trees are not pruned.</a:t>
            </a:r>
          </a:p>
          <a:p>
            <a:pPr lvl="1">
              <a:spcBef>
                <a:spcPts val="600"/>
              </a:spcBef>
              <a:buSzPct val="100000"/>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Input  / Tuning Parameters: </a:t>
            </a:r>
            <a:endParaRPr lang="en-US" sz="1600" dirty="0" smtClean="0"/>
          </a:p>
          <a:p>
            <a:pPr marL="1200150" lvl="2" indent="-285750">
              <a:spcBef>
                <a:spcPts val="600"/>
              </a:spcBef>
              <a:buSzPct val="100000"/>
              <a:buFont typeface="Arial" panose="020B0604020202020204" pitchFamily="34" charset="0"/>
              <a:buChar char="•"/>
            </a:pPr>
            <a:r>
              <a:rPr lang="en-US" sz="1600" dirty="0" smtClean="0"/>
              <a:t>Number of trees</a:t>
            </a:r>
          </a:p>
          <a:p>
            <a:pPr marL="1200150" lvl="2" indent="-285750">
              <a:spcBef>
                <a:spcPts val="600"/>
              </a:spcBef>
              <a:buSzPct val="100000"/>
              <a:buFont typeface="Arial" panose="020B0604020202020204" pitchFamily="34" charset="0"/>
              <a:buChar char="•"/>
            </a:pPr>
            <a:r>
              <a:rPr lang="en-US" sz="1600" dirty="0" smtClean="0"/>
              <a:t>Number of candidate variables at each split</a:t>
            </a:r>
          </a:p>
          <a:p>
            <a:pPr lvl="2">
              <a:spcBef>
                <a:spcPts val="600"/>
              </a:spcBef>
              <a:buSzPct val="100000"/>
            </a:pPr>
            <a:endParaRPr lang="en-US" sz="1600" dirty="0" smtClean="0"/>
          </a:p>
          <a:p>
            <a:pPr marL="742950" lvl="1" indent="-285750">
              <a:spcBef>
                <a:spcPts val="600"/>
              </a:spcBef>
              <a:buSzPct val="100000"/>
              <a:buFont typeface="Arial" panose="020B0604020202020204" pitchFamily="34" charset="0"/>
              <a:buChar char="•"/>
            </a:pPr>
            <a:r>
              <a:rPr lang="en-US" sz="1600" b="1" dirty="0" smtClean="0"/>
              <a:t>Considerations</a:t>
            </a:r>
          </a:p>
          <a:p>
            <a:pPr marL="1200150" lvl="2" indent="-285750">
              <a:spcBef>
                <a:spcPts val="600"/>
              </a:spcBef>
              <a:buSzPct val="100000"/>
              <a:buFont typeface="Arial" panose="020B0604020202020204" pitchFamily="34" charset="0"/>
              <a:buChar char="•"/>
            </a:pPr>
            <a:r>
              <a:rPr lang="en-US" sz="1600" dirty="0" smtClean="0"/>
              <a:t>The Random Forest requires very little tuning to fit and thus often works well “out-of-the-box”.</a:t>
            </a:r>
          </a:p>
          <a:p>
            <a:pPr marL="1200150" lvl="2" indent="-285750">
              <a:spcBef>
                <a:spcPts val="600"/>
              </a:spcBef>
              <a:buSzPct val="100000"/>
              <a:buFont typeface="Arial" panose="020B0604020202020204" pitchFamily="34" charset="0"/>
              <a:buChar char="•"/>
            </a:pPr>
            <a:r>
              <a:rPr lang="en-US" sz="1600" dirty="0" smtClean="0"/>
              <a:t>Variable importance scores for the Random Forest are a popular method for variable selection</a:t>
            </a:r>
          </a:p>
          <a:p>
            <a:pPr marL="1200150" lvl="2" indent="-285750">
              <a:spcBef>
                <a:spcPts val="600"/>
              </a:spcBef>
              <a:buSzPct val="100000"/>
              <a:buFont typeface="Arial" panose="020B0604020202020204" pitchFamily="34" charset="0"/>
              <a:buChar char="•"/>
            </a:pPr>
            <a:r>
              <a:rPr lang="en-US" sz="1600" dirty="0" smtClean="0"/>
              <a:t>The Random Forests is not as interpretable as some of the other methods such as Decision Trees and Linear Regression.</a:t>
            </a:r>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2764191"/>
            <a:ext cx="918251" cy="512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2938305"/>
            <a:ext cx="918251" cy="512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1779" y="3585386"/>
            <a:ext cx="918251" cy="512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402296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Parameter “Optimization”</a:t>
            </a:r>
            <a:endParaRPr lang="en-US" dirty="0"/>
          </a:p>
        </p:txBody>
      </p:sp>
      <p:sp>
        <p:nvSpPr>
          <p:cNvPr id="6" name="TextBox 5"/>
          <p:cNvSpPr txBox="1"/>
          <p:nvPr/>
        </p:nvSpPr>
        <p:spPr>
          <a:xfrm>
            <a:off x="365760" y="838200"/>
            <a:ext cx="8305800" cy="5586145"/>
          </a:xfrm>
          <a:prstGeom prst="rect">
            <a:avLst/>
          </a:prstGeom>
          <a:noFill/>
        </p:spPr>
        <p:txBody>
          <a:bodyPr wrap="square" lIns="0" tIns="0" rIns="0" bIns="0" rtlCol="0">
            <a:spAutoFit/>
          </a:bodyPr>
          <a:lstStyle/>
          <a:p>
            <a:pPr marL="742950" lvl="1" indent="-285750">
              <a:spcBef>
                <a:spcPts val="600"/>
              </a:spcBef>
              <a:buSzPct val="100000"/>
              <a:buFont typeface="Arial" panose="020B0604020202020204" pitchFamily="34" charset="0"/>
              <a:buChar char="•"/>
            </a:pPr>
            <a:r>
              <a:rPr lang="en-US" sz="1600" b="1" dirty="0" smtClean="0"/>
              <a:t>Use: </a:t>
            </a:r>
            <a:r>
              <a:rPr lang="en-US" sz="1600" dirty="0" smtClean="0"/>
              <a:t>Model tuning is the process of evaluating the performance of a model across many values of its input parameters to find the “optimal” values. </a:t>
            </a:r>
          </a:p>
          <a:p>
            <a:pPr marL="742950" lvl="1" indent="-285750">
              <a:spcBef>
                <a:spcPts val="600"/>
              </a:spcBef>
              <a:buSzPct val="100000"/>
              <a:buFont typeface="Arial" panose="020B0604020202020204" pitchFamily="34" charset="0"/>
              <a:buChar char="•"/>
            </a:pPr>
            <a:endParaRPr lang="en-US" sz="1600" dirty="0"/>
          </a:p>
          <a:p>
            <a:pPr marL="742950" lvl="1" indent="-285750">
              <a:spcBef>
                <a:spcPts val="600"/>
              </a:spcBef>
              <a:buSzPct val="100000"/>
              <a:buFont typeface="Arial" panose="020B0604020202020204" pitchFamily="34" charset="0"/>
              <a:buChar char="•"/>
            </a:pPr>
            <a:r>
              <a:rPr lang="en-US" sz="1600" b="1" dirty="0" smtClean="0"/>
              <a:t>Cross-Validation: </a:t>
            </a:r>
            <a:r>
              <a:rPr lang="en-US" sz="1600" dirty="0" smtClean="0"/>
              <a:t>A popular technique that partitions data into sections to evaluate the ability of a model to generalize to out of sample observations. </a:t>
            </a:r>
          </a:p>
          <a:p>
            <a:pPr lvl="1">
              <a:spcBef>
                <a:spcPts val="600"/>
              </a:spcBef>
              <a:buSzPct val="100000"/>
            </a:pPr>
            <a:endParaRPr lang="en-US" sz="1600" b="1" dirty="0" smtClean="0"/>
          </a:p>
          <a:p>
            <a:pPr lvl="1">
              <a:spcBef>
                <a:spcPts val="600"/>
              </a:spcBef>
              <a:buSzPct val="100000"/>
            </a:pPr>
            <a:endParaRPr lang="en-US" sz="1600" b="1" dirty="0"/>
          </a:p>
          <a:p>
            <a:pPr lvl="1">
              <a:spcBef>
                <a:spcPts val="600"/>
              </a:spcBef>
              <a:buSzPct val="100000"/>
            </a:pPr>
            <a:endParaRPr lang="en-US" sz="1600" b="1" dirty="0" smtClean="0"/>
          </a:p>
          <a:p>
            <a:pPr lvl="1">
              <a:spcBef>
                <a:spcPts val="600"/>
              </a:spcBef>
              <a:buSzPct val="100000"/>
            </a:pPr>
            <a:endParaRPr lang="en-US" sz="1600" b="1" dirty="0"/>
          </a:p>
          <a:p>
            <a:pPr lvl="1">
              <a:spcBef>
                <a:spcPts val="600"/>
              </a:spcBef>
              <a:buSzPct val="100000"/>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Model Evaluation for Classification</a:t>
            </a:r>
            <a:r>
              <a:rPr lang="en-US" sz="1600" b="1" dirty="0" smtClean="0"/>
              <a:t>:</a:t>
            </a:r>
            <a:endParaRPr lang="en-US" sz="1600" dirty="0" smtClean="0"/>
          </a:p>
          <a:p>
            <a:pPr marL="1200150" lvl="2" indent="-285750">
              <a:spcBef>
                <a:spcPts val="600"/>
              </a:spcBef>
              <a:buSzPct val="100000"/>
              <a:buFont typeface="Arial" panose="020B0604020202020204" pitchFamily="34" charset="0"/>
              <a:buChar char="•"/>
            </a:pPr>
            <a:r>
              <a:rPr lang="en-US" sz="1600" dirty="0" smtClean="0"/>
              <a:t>Accuracy / Sensitivity / Specificity</a:t>
            </a:r>
          </a:p>
          <a:p>
            <a:pPr marL="1200150" lvl="2" indent="-285750">
              <a:spcBef>
                <a:spcPts val="600"/>
              </a:spcBef>
              <a:buSzPct val="100000"/>
              <a:buFont typeface="Arial" panose="020B0604020202020204" pitchFamily="34" charset="0"/>
              <a:buChar char="•"/>
            </a:pPr>
            <a:r>
              <a:rPr lang="en-US" sz="1600" dirty="0" smtClean="0"/>
              <a:t>Confusion Matrix</a:t>
            </a:r>
            <a:endParaRPr lang="en-US" sz="1600" dirty="0" smtClean="0"/>
          </a:p>
          <a:p>
            <a:pPr marL="1200150" lvl="2" indent="-285750">
              <a:spcBef>
                <a:spcPts val="600"/>
              </a:spcBef>
              <a:buSzPct val="100000"/>
              <a:buFont typeface="Arial" panose="020B0604020202020204" pitchFamily="34" charset="0"/>
              <a:buChar char="•"/>
            </a:pPr>
            <a:r>
              <a:rPr lang="en-US" sz="1600" dirty="0" smtClean="0"/>
              <a:t>ROC AUC</a:t>
            </a:r>
            <a:endParaRPr lang="en-US" sz="1600" dirty="0" smtClean="0"/>
          </a:p>
          <a:p>
            <a:pPr marL="1200150" lvl="2" indent="-285750">
              <a:spcBef>
                <a:spcPts val="600"/>
              </a:spcBef>
              <a:buSzPct val="100000"/>
              <a:buFont typeface="Arial" panose="020B0604020202020204" pitchFamily="34" charset="0"/>
              <a:buChar char="•"/>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Model Evaluation for Regression: </a:t>
            </a:r>
            <a:endParaRPr lang="en-US" sz="1600" b="1" dirty="0" smtClean="0"/>
          </a:p>
          <a:p>
            <a:pPr marL="1200150" lvl="2" indent="-285750">
              <a:spcBef>
                <a:spcPts val="600"/>
              </a:spcBef>
              <a:buSzPct val="100000"/>
              <a:buFont typeface="Arial" panose="020B0604020202020204" pitchFamily="34" charset="0"/>
              <a:buChar char="•"/>
            </a:pPr>
            <a:r>
              <a:rPr lang="en-US" sz="1600" dirty="0" smtClean="0"/>
              <a:t>Root Mean Squared Error (RMSE) </a:t>
            </a:r>
          </a:p>
          <a:p>
            <a:pPr marL="1200150" lvl="2" indent="-285750">
              <a:spcBef>
                <a:spcPts val="600"/>
              </a:spcBef>
              <a:buSzPct val="100000"/>
              <a:buFont typeface="Arial" panose="020B0604020202020204" pitchFamily="34" charset="0"/>
              <a:buChar char="•"/>
            </a:pPr>
            <a:r>
              <a:rPr lang="en-US" sz="1600" dirty="0" smtClean="0"/>
              <a:t>R</a:t>
            </a:r>
            <a:r>
              <a:rPr lang="en-US" sz="1600" baseline="30000" dirty="0" smtClean="0"/>
              <a:t>2</a:t>
            </a:r>
            <a:endParaRPr lang="en-US" sz="1600" baseline="30000" dirty="0"/>
          </a:p>
        </p:txBody>
      </p:sp>
      <p:sp>
        <p:nvSpPr>
          <p:cNvPr id="2" name="Rectangle 1"/>
          <p:cNvSpPr/>
          <p:nvPr/>
        </p:nvSpPr>
        <p:spPr bwMode="gray">
          <a:xfrm>
            <a:off x="1981200" y="2340430"/>
            <a:ext cx="5486400" cy="331199"/>
          </a:xfrm>
          <a:prstGeom prst="rect">
            <a:avLst/>
          </a:prstGeom>
          <a:solidFill>
            <a:schemeClr val="accent3">
              <a:lumMod val="40000"/>
              <a:lumOff val="60000"/>
            </a:schemeClr>
          </a:solidFill>
          <a:ln w="12700" algn="ctr">
            <a:solidFill>
              <a:schemeClr val="accent3">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9" name="Rectangle 8"/>
          <p:cNvSpPr/>
          <p:nvPr/>
        </p:nvSpPr>
        <p:spPr bwMode="gray">
          <a:xfrm>
            <a:off x="1981200" y="2340430"/>
            <a:ext cx="1828800" cy="331199"/>
          </a:xfrm>
          <a:prstGeom prst="rect">
            <a:avLst/>
          </a:prstGeom>
          <a:solidFill>
            <a:schemeClr val="accent3">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2" name="Rectangle 11"/>
          <p:cNvSpPr/>
          <p:nvPr/>
        </p:nvSpPr>
        <p:spPr bwMode="gray">
          <a:xfrm>
            <a:off x="1981200" y="2772729"/>
            <a:ext cx="5486400" cy="331199"/>
          </a:xfrm>
          <a:prstGeom prst="rect">
            <a:avLst/>
          </a:prstGeom>
          <a:solidFill>
            <a:schemeClr val="accent3">
              <a:lumMod val="40000"/>
              <a:lumOff val="60000"/>
            </a:schemeClr>
          </a:solidFill>
          <a:ln w="12700" algn="ctr">
            <a:solidFill>
              <a:schemeClr val="accent3">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3" name="Rectangle 12"/>
          <p:cNvSpPr/>
          <p:nvPr/>
        </p:nvSpPr>
        <p:spPr bwMode="gray">
          <a:xfrm>
            <a:off x="3810000" y="2772729"/>
            <a:ext cx="1828800" cy="331199"/>
          </a:xfrm>
          <a:prstGeom prst="rect">
            <a:avLst/>
          </a:prstGeom>
          <a:solidFill>
            <a:schemeClr val="accent3">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4" name="Rectangle 13"/>
          <p:cNvSpPr/>
          <p:nvPr/>
        </p:nvSpPr>
        <p:spPr bwMode="gray">
          <a:xfrm>
            <a:off x="1981200" y="3203530"/>
            <a:ext cx="5486400" cy="331199"/>
          </a:xfrm>
          <a:prstGeom prst="rect">
            <a:avLst/>
          </a:prstGeom>
          <a:solidFill>
            <a:schemeClr val="accent3">
              <a:lumMod val="40000"/>
              <a:lumOff val="60000"/>
            </a:schemeClr>
          </a:solidFill>
          <a:ln w="12700" algn="ctr">
            <a:solidFill>
              <a:schemeClr val="accent3">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5" name="Rectangle 14"/>
          <p:cNvSpPr/>
          <p:nvPr/>
        </p:nvSpPr>
        <p:spPr bwMode="gray">
          <a:xfrm>
            <a:off x="5638800" y="3203530"/>
            <a:ext cx="1828800" cy="331199"/>
          </a:xfrm>
          <a:prstGeom prst="rect">
            <a:avLst/>
          </a:prstGeom>
          <a:solidFill>
            <a:schemeClr val="accent3">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 name="TextBox 2"/>
          <p:cNvSpPr txBox="1"/>
          <p:nvPr/>
        </p:nvSpPr>
        <p:spPr>
          <a:xfrm>
            <a:off x="1371600" y="2417209"/>
            <a:ext cx="1066800" cy="184666"/>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1200" b="1" dirty="0">
                <a:solidFill>
                  <a:schemeClr val="tx2"/>
                </a:solidFill>
              </a:rPr>
              <a:t>k</a:t>
            </a:r>
            <a:r>
              <a:rPr lang="en-US" sz="1200" b="1" dirty="0" smtClean="0">
                <a:solidFill>
                  <a:schemeClr val="tx2"/>
                </a:solidFill>
              </a:rPr>
              <a:t> = 1</a:t>
            </a:r>
            <a:endParaRPr lang="en-US" sz="1200" b="1" dirty="0">
              <a:solidFill>
                <a:schemeClr val="tx2"/>
              </a:solidFill>
            </a:endParaRPr>
          </a:p>
        </p:txBody>
      </p:sp>
      <p:sp>
        <p:nvSpPr>
          <p:cNvPr id="16" name="TextBox 15"/>
          <p:cNvSpPr txBox="1"/>
          <p:nvPr/>
        </p:nvSpPr>
        <p:spPr>
          <a:xfrm>
            <a:off x="1371600" y="2849508"/>
            <a:ext cx="1066800" cy="184666"/>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1200" b="1" dirty="0">
                <a:solidFill>
                  <a:schemeClr val="tx2"/>
                </a:solidFill>
              </a:rPr>
              <a:t>k</a:t>
            </a:r>
            <a:r>
              <a:rPr lang="en-US" sz="1200" b="1" dirty="0" smtClean="0">
                <a:solidFill>
                  <a:schemeClr val="tx2"/>
                </a:solidFill>
              </a:rPr>
              <a:t> = 2</a:t>
            </a:r>
            <a:endParaRPr lang="en-US" sz="1200" b="1" dirty="0">
              <a:solidFill>
                <a:schemeClr val="tx2"/>
              </a:solidFill>
            </a:endParaRPr>
          </a:p>
        </p:txBody>
      </p:sp>
      <p:sp>
        <p:nvSpPr>
          <p:cNvPr id="17" name="TextBox 16"/>
          <p:cNvSpPr txBox="1"/>
          <p:nvPr/>
        </p:nvSpPr>
        <p:spPr>
          <a:xfrm>
            <a:off x="1371600" y="3280309"/>
            <a:ext cx="1066800" cy="184666"/>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1200" b="1" dirty="0" smtClean="0">
                <a:solidFill>
                  <a:schemeClr val="tx2"/>
                </a:solidFill>
              </a:rPr>
              <a:t>k = 3</a:t>
            </a:r>
            <a:endParaRPr lang="en-US" sz="1200" b="1" dirty="0">
              <a:solidFill>
                <a:schemeClr val="tx2"/>
              </a:solidFill>
            </a:endParaRPr>
          </a:p>
        </p:txBody>
      </p:sp>
      <p:cxnSp>
        <p:nvCxnSpPr>
          <p:cNvPr id="20" name="Straight Connector 19"/>
          <p:cNvCxnSpPr/>
          <p:nvPr/>
        </p:nvCxnSpPr>
        <p:spPr>
          <a:xfrm>
            <a:off x="3810000" y="3203530"/>
            <a:ext cx="0" cy="331199"/>
          </a:xfrm>
          <a:prstGeom prst="line">
            <a:avLst/>
          </a:prstGeom>
          <a:ln w="127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638800" y="2343942"/>
            <a:ext cx="0" cy="331199"/>
          </a:xfrm>
          <a:prstGeom prst="line">
            <a:avLst/>
          </a:prstGeom>
          <a:ln w="127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89378130"/>
              </p:ext>
            </p:extLst>
          </p:nvPr>
        </p:nvGraphicFramePr>
        <p:xfrm>
          <a:off x="6324600" y="4656418"/>
          <a:ext cx="2145030" cy="1167048"/>
        </p:xfrm>
        <a:graphic>
          <a:graphicData uri="http://schemas.openxmlformats.org/drawingml/2006/table">
            <a:tbl>
              <a:tblPr firstRow="1" firstCol="1" bandRow="1">
                <a:tableStyleId>{21E4AEA4-8DFA-4A89-87EB-49C32662AFE0}</a:tableStyleId>
              </a:tblPr>
              <a:tblGrid>
                <a:gridCol w="504190"/>
                <a:gridCol w="925830"/>
                <a:gridCol w="715010"/>
              </a:tblGrid>
              <a:tr h="381000">
                <a:tc>
                  <a:txBody>
                    <a:bodyPr/>
                    <a:lstStyle/>
                    <a:p>
                      <a:pPr marL="0" marR="0" algn="ctr">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No</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8580" marR="68580" marT="0" marB="0" anchor="ctr"/>
                </a:tc>
              </a:tr>
              <a:tr h="393024">
                <a:tc>
                  <a:txBody>
                    <a:bodyPr/>
                    <a:lstStyle/>
                    <a:p>
                      <a:pPr marL="0" marR="0" algn="ctr">
                        <a:lnSpc>
                          <a:spcPct val="115000"/>
                        </a:lnSpc>
                        <a:spcBef>
                          <a:spcPts val="0"/>
                        </a:spcBef>
                        <a:spcAft>
                          <a:spcPts val="0"/>
                        </a:spcAft>
                      </a:pPr>
                      <a:r>
                        <a:rPr lang="en-US" sz="1100">
                          <a:effectLst/>
                        </a:rPr>
                        <a:t>No</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TN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FP</a:t>
                      </a:r>
                      <a:endParaRPr lang="en-US" sz="1100">
                        <a:effectLst/>
                        <a:latin typeface="Calibri"/>
                        <a:ea typeface="Calibri"/>
                        <a:cs typeface="Times New Roman"/>
                      </a:endParaRPr>
                    </a:p>
                  </a:txBody>
                  <a:tcPr marL="68580" marR="68580" marT="0" marB="0" anchor="ctr"/>
                </a:tc>
              </a:tr>
              <a:tr h="393024">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FN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dirty="0">
                          <a:effectLst/>
                        </a:rPr>
                        <a:t>TP</a:t>
                      </a:r>
                      <a:endParaRPr lang="en-US" sz="1100" dirty="0">
                        <a:effectLst/>
                        <a:latin typeface="Calibri"/>
                        <a:ea typeface="Calibri"/>
                        <a:cs typeface="Times New Roman"/>
                      </a:endParaRPr>
                    </a:p>
                  </a:txBody>
                  <a:tcPr marL="68580" marR="68580" marT="0" marB="0" anchor="ctr"/>
                </a:tc>
              </a:tr>
            </a:tbl>
          </a:graphicData>
        </a:graphic>
      </p:graphicFrame>
      <p:sp>
        <p:nvSpPr>
          <p:cNvPr id="10" name="TextBox 9"/>
          <p:cNvSpPr txBox="1"/>
          <p:nvPr/>
        </p:nvSpPr>
        <p:spPr>
          <a:xfrm>
            <a:off x="6324600" y="5951818"/>
            <a:ext cx="2133600" cy="184666"/>
          </a:xfrm>
          <a:prstGeom prst="rect">
            <a:avLst/>
          </a:prstGeom>
          <a:noFill/>
        </p:spPr>
        <p:txBody>
          <a:bodyPr wrap="square" lIns="0" tIns="0" rIns="0" bIns="0" rtlCol="0">
            <a:spAutoFit/>
          </a:bodyPr>
          <a:lstStyle/>
          <a:p>
            <a:pPr algn="ctr">
              <a:spcBef>
                <a:spcPts val="1200"/>
              </a:spcBef>
              <a:buSzPct val="25000"/>
              <a:buFont typeface="Arial" panose="020B0604020202020204" pitchFamily="34" charset="0"/>
              <a:buChar char="‏"/>
            </a:pPr>
            <a:r>
              <a:rPr lang="en-US" sz="1200" b="1" dirty="0" smtClean="0">
                <a:solidFill>
                  <a:schemeClr val="tx2"/>
                </a:solidFill>
              </a:rPr>
              <a:t>Confusion Matrix</a:t>
            </a:r>
            <a:endParaRPr lang="en-US" sz="1200" b="1" dirty="0">
              <a:solidFill>
                <a:schemeClr val="tx2"/>
              </a:solidFill>
            </a:endParaRPr>
          </a:p>
        </p:txBody>
      </p:sp>
      <p:sp>
        <p:nvSpPr>
          <p:cNvPr id="19" name="TextBox 18"/>
          <p:cNvSpPr txBox="1"/>
          <p:nvPr/>
        </p:nvSpPr>
        <p:spPr>
          <a:xfrm>
            <a:off x="3526971" y="3635830"/>
            <a:ext cx="2133600" cy="184666"/>
          </a:xfrm>
          <a:prstGeom prst="rect">
            <a:avLst/>
          </a:prstGeom>
          <a:noFill/>
        </p:spPr>
        <p:txBody>
          <a:bodyPr wrap="square" lIns="0" tIns="0" rIns="0" bIns="0" rtlCol="0">
            <a:spAutoFit/>
          </a:bodyPr>
          <a:lstStyle/>
          <a:p>
            <a:pPr algn="ctr">
              <a:spcBef>
                <a:spcPts val="1200"/>
              </a:spcBef>
              <a:buSzPct val="25000"/>
              <a:buFont typeface="Arial" panose="020B0604020202020204" pitchFamily="34" charset="0"/>
              <a:buChar char="‏"/>
            </a:pPr>
            <a:r>
              <a:rPr lang="en-US" sz="1200" b="1" dirty="0" smtClean="0">
                <a:solidFill>
                  <a:schemeClr val="tx2"/>
                </a:solidFill>
              </a:rPr>
              <a:t>3-Fold Cross-Validation</a:t>
            </a:r>
            <a:endParaRPr lang="en-US" sz="1200" b="1" dirty="0">
              <a:solidFill>
                <a:schemeClr val="tx2"/>
              </a:solidFill>
            </a:endParaRPr>
          </a:p>
        </p:txBody>
      </p:sp>
      <p:sp>
        <p:nvSpPr>
          <p:cNvPr id="22" name="TextBox 21"/>
          <p:cNvSpPr txBox="1"/>
          <p:nvPr/>
        </p:nvSpPr>
        <p:spPr>
          <a:xfrm>
            <a:off x="6400800" y="4191000"/>
            <a:ext cx="2133600" cy="430887"/>
          </a:xfrm>
          <a:prstGeom prst="rect">
            <a:avLst/>
          </a:prstGeom>
          <a:noFill/>
        </p:spPr>
        <p:txBody>
          <a:bodyPr wrap="square" lIns="0" tIns="0" rIns="0" bIns="0" rtlCol="0">
            <a:spAutoFit/>
          </a:bodyPr>
          <a:lstStyle/>
          <a:p>
            <a:pPr algn="ctr">
              <a:buSzPct val="25000"/>
              <a:buFont typeface="Arial" panose="020B0604020202020204" pitchFamily="34" charset="0"/>
              <a:buChar char="‏"/>
            </a:pPr>
            <a:r>
              <a:rPr lang="en-US" sz="1600" b="1" dirty="0" smtClean="0">
                <a:solidFill>
                  <a:schemeClr val="tx2"/>
                </a:solidFill>
              </a:rPr>
              <a:t>Predicted</a:t>
            </a:r>
            <a:endParaRPr lang="en-US" sz="1200" b="1" dirty="0" smtClean="0">
              <a:solidFill>
                <a:schemeClr val="tx2"/>
              </a:solidFill>
            </a:endParaRPr>
          </a:p>
          <a:p>
            <a:pPr algn="ctr">
              <a:buSzPct val="25000"/>
              <a:buFont typeface="Arial" panose="020B0604020202020204" pitchFamily="34" charset="0"/>
              <a:buChar char="‏"/>
            </a:pPr>
            <a:r>
              <a:rPr lang="en-US" sz="1200" dirty="0" smtClean="0">
                <a:solidFill>
                  <a:schemeClr val="tx2"/>
                </a:solidFill>
              </a:rPr>
              <a:t>(Negative / Positive)</a:t>
            </a:r>
            <a:endParaRPr lang="en-US" sz="1200" dirty="0">
              <a:solidFill>
                <a:schemeClr val="tx2"/>
              </a:solidFill>
            </a:endParaRPr>
          </a:p>
        </p:txBody>
      </p:sp>
      <p:sp>
        <p:nvSpPr>
          <p:cNvPr id="24" name="TextBox 23"/>
          <p:cNvSpPr txBox="1"/>
          <p:nvPr/>
        </p:nvSpPr>
        <p:spPr>
          <a:xfrm>
            <a:off x="4757057" y="5207913"/>
            <a:ext cx="2133600" cy="430887"/>
          </a:xfrm>
          <a:prstGeom prst="rect">
            <a:avLst/>
          </a:prstGeom>
          <a:noFill/>
        </p:spPr>
        <p:txBody>
          <a:bodyPr wrap="square" lIns="0" tIns="0" rIns="0" bIns="0" rtlCol="0">
            <a:spAutoFit/>
          </a:bodyPr>
          <a:lstStyle/>
          <a:p>
            <a:pPr algn="ctr">
              <a:buSzPct val="25000"/>
              <a:buFont typeface="Arial" panose="020B0604020202020204" pitchFamily="34" charset="0"/>
              <a:buChar char="‏"/>
            </a:pPr>
            <a:r>
              <a:rPr lang="en-US" sz="1600" b="1" dirty="0" smtClean="0">
                <a:solidFill>
                  <a:schemeClr val="tx2"/>
                </a:solidFill>
              </a:rPr>
              <a:t>Actual</a:t>
            </a:r>
            <a:endParaRPr lang="en-US" sz="1200" b="1" dirty="0" smtClean="0">
              <a:solidFill>
                <a:schemeClr val="tx2"/>
              </a:solidFill>
            </a:endParaRPr>
          </a:p>
          <a:p>
            <a:pPr algn="ctr">
              <a:buSzPct val="25000"/>
              <a:buFont typeface="Arial" panose="020B0604020202020204" pitchFamily="34" charset="0"/>
              <a:buChar char="‏"/>
            </a:pPr>
            <a:r>
              <a:rPr lang="en-US" sz="1200" dirty="0" smtClean="0">
                <a:solidFill>
                  <a:schemeClr val="tx2"/>
                </a:solidFill>
              </a:rPr>
              <a:t>(True/ False)</a:t>
            </a:r>
            <a:endParaRPr lang="en-US" sz="1200" dirty="0">
              <a:solidFill>
                <a:schemeClr val="tx2"/>
              </a:solidFill>
            </a:endParaRPr>
          </a:p>
        </p:txBody>
      </p:sp>
    </p:spTree>
    <p:extLst>
      <p:ext uri="{BB962C8B-B14F-4D97-AF65-F5344CB8AC3E}">
        <p14:creationId xmlns:p14="http://schemas.microsoft.com/office/powerpoint/2010/main" val="206541641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US Deloitte Color">
      <a:dk1>
        <a:sysClr val="windowText" lastClr="000000"/>
      </a:dk1>
      <a:lt1>
        <a:sysClr val="window" lastClr="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1200"/>
          </a:spcBef>
          <a:buSzPct val="25000"/>
          <a:buFont typeface="Arial" panose="020B0604020202020204" pitchFamily="34" charset="0"/>
          <a:buChar char="‏"/>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6696</TotalTime>
  <Words>412</Words>
  <Application>Microsoft Office PowerPoint</Application>
  <PresentationFormat>On-screen Show (4:3)</PresentationFormat>
  <Paragraphs>66</Paragraphs>
  <Slides>3</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5" baseType="lpstr">
      <vt:lpstr>Deloitte_US_Onscreen</vt:lpstr>
      <vt:lpstr>think-cell Slide</vt:lpstr>
      <vt:lpstr>Decision Trees</vt:lpstr>
      <vt:lpstr>Random Forests</vt:lpstr>
      <vt:lpstr>Parameter “Optimization”</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in R: Training for Beginners</dc:title>
  <dc:creator>Pierce, Kate</dc:creator>
  <cp:lastModifiedBy>Davis, Josiah</cp:lastModifiedBy>
  <cp:revision>70</cp:revision>
  <dcterms:created xsi:type="dcterms:W3CDTF">2015-03-10T23:28:06Z</dcterms:created>
  <dcterms:modified xsi:type="dcterms:W3CDTF">2015-04-20T20:42:32Z</dcterms:modified>
</cp:coreProperties>
</file>