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5"/>
  </p:notesMasterIdLst>
  <p:sldIdLst>
    <p:sldId id="473" r:id="rId3"/>
    <p:sldId id="477" r:id="rId4"/>
    <p:sldId id="502" r:id="rId5"/>
    <p:sldId id="507" r:id="rId6"/>
    <p:sldId id="511" r:id="rId7"/>
    <p:sldId id="505" r:id="rId8"/>
    <p:sldId id="506" r:id="rId9"/>
    <p:sldId id="483" r:id="rId10"/>
    <p:sldId id="512" r:id="rId11"/>
    <p:sldId id="508" r:id="rId12"/>
    <p:sldId id="509" r:id="rId13"/>
    <p:sldId id="510" r:id="rId1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88283" autoAdjust="0"/>
  </p:normalViewPr>
  <p:slideViewPr>
    <p:cSldViewPr>
      <p:cViewPr>
        <p:scale>
          <a:sx n="110" d="100"/>
          <a:sy n="110" d="100"/>
        </p:scale>
        <p:origin x="-828" y="-16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664448"/>
        <c:axId val="80665984"/>
      </c:scatterChart>
      <c:valAx>
        <c:axId val="80664448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80665984"/>
        <c:crosses val="autoZero"/>
        <c:crossBetween val="midCat"/>
        <c:majorUnit val="0.25"/>
      </c:valAx>
      <c:valAx>
        <c:axId val="80665984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80664448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Metrics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TPR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</a:t>
            </a:r>
            <a:r>
              <a:rPr lang="en-US" sz="2400" dirty="0" smtClean="0">
                <a:latin typeface="PFDinTextCompPro-Italic"/>
                <a:cs typeface="PFDinTextCompPro-Italic"/>
              </a:rPr>
              <a:t>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spam</a:t>
            </a:r>
            <a:r>
              <a:rPr lang="en-US" sz="2400" dirty="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correct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  <a:p>
            <a:pPr algn="l"/>
            <a:endParaRPr lang="en-US" sz="1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 smtClean="0">
                <a:latin typeface="PFDinTextCompPro-Italic"/>
                <a:cs typeface="PFDinTextCompPro-Italic"/>
              </a:rPr>
              <a:t>FPR</a:t>
            </a:r>
            <a:r>
              <a:rPr lang="en-US" sz="2400" dirty="0" smtClean="0">
                <a:latin typeface="PFDinTextCompPro-Italic"/>
                <a:cs typeface="PFDinTextCompPro-Italic"/>
              </a:rPr>
              <a:t>: When </a:t>
            </a:r>
            <a:r>
              <a:rPr lang="en-US" sz="2400" dirty="0" smtClean="0">
                <a:latin typeface="PFDinTextCompPro-Italic"/>
                <a:cs typeface="PFDinTextCompPro-Italic"/>
              </a:rPr>
              <a:t>actual value is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ham</a:t>
            </a:r>
            <a:r>
              <a:rPr lang="en-US" sz="2400" dirty="0" smtClean="0">
                <a:latin typeface="PFDinTextCompPro-Italic"/>
                <a:cs typeface="PFDinTextCompPro-Italic"/>
              </a:rPr>
              <a:t>, </a:t>
            </a:r>
            <a:r>
              <a:rPr lang="en-US" sz="2400" dirty="0" smtClean="0">
                <a:latin typeface="PFDinTextCompPro-Italic"/>
                <a:cs typeface="PFDinTextCompPro-Italic"/>
              </a:rPr>
              <a:t>how often is </a:t>
            </a:r>
            <a:r>
              <a:rPr lang="en-US" sz="2400" dirty="0" smtClean="0">
                <a:latin typeface="PFDinTextCompPro-Italic"/>
                <a:cs typeface="PFDinTextCompPro-Italic"/>
              </a:rPr>
              <a:t>prediction </a:t>
            </a:r>
            <a:r>
              <a:rPr lang="en-US" sz="2400" b="1" dirty="0" smtClean="0">
                <a:latin typeface="PFDinTextCompPro-Italic"/>
                <a:cs typeface="PFDinTextCompPro-Italic"/>
              </a:rPr>
              <a:t>wrong</a:t>
            </a:r>
            <a:r>
              <a:rPr lang="en-US" sz="2400" dirty="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618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373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06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TPR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spam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correct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1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smtClean="0">
                <a:latin typeface="PFDinTextCompPro-Italic"/>
                <a:cs typeface="PFDinTextCompPro-Italic"/>
              </a:rPr>
              <a:t>FPR</a:t>
            </a:r>
            <a:r>
              <a:rPr lang="en-US" sz="2400" smtClean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smtClean="0">
                <a:latin typeface="PFDinTextCompPro-Italic"/>
                <a:cs typeface="PFDinTextCompPro-Italic"/>
              </a:rPr>
              <a:t>ham</a:t>
            </a:r>
            <a:r>
              <a:rPr lang="en-US" sz="2400" smtClean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smtClean="0">
                <a:latin typeface="PFDinTextCompPro-Italic"/>
                <a:cs typeface="PFDinTextCompPro-Italic"/>
              </a:rPr>
              <a:t>wrong</a:t>
            </a:r>
            <a:r>
              <a:rPr lang="en-US" sz="2400" smtClean="0">
                <a:latin typeface="PFDinTextCompPro-Italic"/>
                <a:cs typeface="PFDinTextCompPro-Italic"/>
              </a:rPr>
              <a:t>?</a:t>
            </a:r>
            <a:endParaRPr lang="en-US" sz="24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14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1836"/>
              </p:ext>
            </p:extLst>
          </p:nvPr>
        </p:nvGraphicFramePr>
        <p:xfrm>
          <a:off x="3843337" y="3238500"/>
          <a:ext cx="464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73349"/>
                <a:gridCol w="826851"/>
                <a:gridCol w="685800"/>
                <a:gridCol w="838200"/>
                <a:gridCol w="838200"/>
              </a:tblGrid>
              <a:tr h="266492"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Cutoff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TPR (y)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FPR (x)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0.50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0.05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0.15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266492">
                <a:tc>
                  <a:txBody>
                    <a:bodyPr/>
                    <a:lstStyle/>
                    <a:p>
                      <a:r>
                        <a:rPr lang="en-US" b="1" smtClean="0"/>
                        <a:t>0.25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3000" b="1" smtClean="0">
                <a:latin typeface="PFDinTextCompPro-Italic"/>
                <a:cs typeface="PFDinTextCompPro-Italic"/>
              </a:rPr>
              <a:t>scores</a:t>
            </a:r>
            <a:r>
              <a:rPr lang="en-US" sz="3000" smtClean="0">
                <a:latin typeface="PFDinTextCompPro-Italic"/>
                <a:cs typeface="PFDinTextCompPro-Italic"/>
              </a:rPr>
              <a:t> changed but the </a:t>
            </a:r>
            <a:r>
              <a:rPr lang="en-US" sz="3000" b="1" smtClean="0">
                <a:latin typeface="PFDinTextCompPro-Italic"/>
                <a:cs typeface="PFDinTextCompPro-Italic"/>
              </a:rPr>
              <a:t>ordering</a:t>
            </a:r>
            <a:r>
              <a:rPr lang="en-US" sz="3000" smtClean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3000" b="1" smtClean="0">
                <a:latin typeface="PFDinTextCompPro-Italic"/>
                <a:cs typeface="PFDinTextCompPro-Italic"/>
              </a:rPr>
              <a:t>rank ordering</a:t>
            </a:r>
            <a:r>
              <a:rPr lang="en-US" sz="3000" smtClean="0">
                <a:latin typeface="PFDinTextCompPro-Italic"/>
                <a:cs typeface="PFDinTextCompPro-Italic"/>
              </a:rPr>
              <a:t> and does not require </a:t>
            </a:r>
            <a:r>
              <a:rPr lang="en-US" sz="3000" b="1" smtClean="0">
                <a:latin typeface="PFDinTextCompPro-Italic"/>
                <a:cs typeface="PFDinTextCompPro-Italic"/>
              </a:rPr>
              <a:t>calibrated scores</a:t>
            </a:r>
            <a:r>
              <a:rPr lang="en-US" sz="300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76756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137" y="1409700"/>
            <a:ext cx="3565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Regression: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>
                <a:latin typeface="PFDinTextCompPro-Italic"/>
                <a:cs typeface="PFDinTextCompPro-Italic"/>
              </a:rPr>
              <a:t>Root Mean Squared Error</a:t>
            </a:r>
          </a:p>
          <a:p>
            <a:pPr algn="l"/>
            <a:endParaRPr lang="en-US" sz="300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Classification: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Confusion Matrix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ROC Curve (and AUC)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74" y="25527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smtClean="0">
                <a:latin typeface="PFDinTextCompPro-Italic"/>
                <a:cs typeface="PFDinTextCompPro-Italic"/>
              </a:rPr>
              <a:t>“Punishes” larger errors</a:t>
            </a:r>
            <a:endParaRPr lang="en-US" sz="300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723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Root Mean Squared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0537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#1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190625"/>
            <a:ext cx="4324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67766"/>
              </p:ext>
            </p:extLst>
          </p:nvPr>
        </p:nvGraphicFramePr>
        <p:xfrm>
          <a:off x="490537" y="3282950"/>
          <a:ext cx="3784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" y="3282950"/>
                        <a:ext cx="37846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0155" y="2625764"/>
            <a:ext cx="270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Example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#2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89712"/>
              </p:ext>
            </p:extLst>
          </p:nvPr>
        </p:nvGraphicFramePr>
        <p:xfrm>
          <a:off x="5172075" y="3282950"/>
          <a:ext cx="393541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1993680" imgH="914400" progId="Equation.3">
                  <p:embed/>
                </p:oleObj>
              </mc:Choice>
              <mc:Fallback>
                <p:oleObj name="Equation" r:id="rId7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282950"/>
                        <a:ext cx="393541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4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50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82398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False Negatives (FN)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467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positive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wrong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FP </a:t>
            </a:r>
            <a:r>
              <a:rPr lang="en-US" sz="2500">
                <a:latin typeface="PFDinTextCompPro-Italic" panose="02000506020000020004" pitchFamily="2" charset="0"/>
              </a:rPr>
              <a:t>/ actual no = 10/60 = 0.17</a:t>
            </a:r>
            <a:endParaRPr lang="en-US" sz="250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3598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500" b="1" smtClean="0">
                <a:latin typeface="PFDinTextCompPro-Italic" panose="02000506020000020004" pitchFamily="2" charset="0"/>
              </a:rPr>
              <a:t>negative</a:t>
            </a:r>
            <a:r>
              <a:rPr lang="en-US" sz="250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500" b="1" smtClean="0">
                <a:latin typeface="PFDinTextCompPro-Italic" panose="02000506020000020004" pitchFamily="2" charset="0"/>
              </a:rPr>
              <a:t>correct</a:t>
            </a:r>
            <a:r>
              <a:rPr lang="en-US" sz="250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Every email is assigned a “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spamminess</a:t>
            </a:r>
            <a:r>
              <a:rPr lang="en-US" sz="3000" dirty="0" smtClean="0">
                <a:latin typeface="PFDinTextCompPro-Italic"/>
                <a:cs typeface="PFDinTextCompPro-Italic"/>
              </a:rPr>
              <a:t>” score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by our classification algorithm. To actually make our predictions, we choose a numeric cutoff for classifying as spam.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02811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4537" y="95250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ROC Curve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ROC CURVE / AUC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63137"/>
              </p:ext>
            </p:extLst>
          </p:nvPr>
        </p:nvGraphicFramePr>
        <p:xfrm>
          <a:off x="719137" y="1257300"/>
          <a:ext cx="2663826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/>
                <a:gridCol w="887942"/>
                <a:gridCol w="88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38227618"/>
              </p:ext>
            </p:extLst>
          </p:nvPr>
        </p:nvGraphicFramePr>
        <p:xfrm>
          <a:off x="4300537" y="1485900"/>
          <a:ext cx="4267201" cy="3223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4137" y="46101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3337" y="2552700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2870995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13868</TotalTime>
  <Pages>0</Pages>
  <Words>684</Words>
  <Characters>0</Characters>
  <Application>Microsoft Office PowerPoint</Application>
  <PresentationFormat>Custom</PresentationFormat>
  <Lines>0</Lines>
  <Paragraphs>270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GA_Instructor_Template_Deck</vt:lpstr>
      <vt:lpstr>Agenda</vt:lpstr>
      <vt:lpstr>Equation</vt:lpstr>
      <vt:lpstr>DATA SCIENCE Model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1763</cp:revision>
  <cp:lastPrinted>2013-03-28T23:13:53Z</cp:lastPrinted>
  <dcterms:modified xsi:type="dcterms:W3CDTF">2015-03-13T11:41:14Z</dcterms:modified>
</cp:coreProperties>
</file>