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7" r:id="rId2"/>
    <p:sldId id="259" r:id="rId3"/>
    <p:sldId id="290" r:id="rId4"/>
    <p:sldId id="282" r:id="rId5"/>
    <p:sldId id="306" r:id="rId6"/>
    <p:sldId id="307" r:id="rId7"/>
    <p:sldId id="308" r:id="rId8"/>
    <p:sldId id="309" r:id="rId9"/>
    <p:sldId id="310" r:id="rId10"/>
    <p:sldId id="311" r:id="rId11"/>
    <p:sldId id="288" r:id="rId12"/>
    <p:sldId id="284" r:id="rId13"/>
    <p:sldId id="286" r:id="rId14"/>
    <p:sldId id="289" r:id="rId15"/>
    <p:sldId id="291" r:id="rId16"/>
    <p:sldId id="261" r:id="rId17"/>
    <p:sldId id="312" r:id="rId18"/>
    <p:sldId id="266" r:id="rId19"/>
    <p:sldId id="292" r:id="rId20"/>
    <p:sldId id="295" r:id="rId21"/>
    <p:sldId id="313" r:id="rId22"/>
    <p:sldId id="314" r:id="rId23"/>
    <p:sldId id="315" r:id="rId24"/>
    <p:sldId id="316" r:id="rId25"/>
    <p:sldId id="317" r:id="rId26"/>
    <p:sldId id="318" r:id="rId27"/>
    <p:sldId id="263" r:id="rId28"/>
    <p:sldId id="319" r:id="rId29"/>
    <p:sldId id="293" r:id="rId30"/>
    <p:sldId id="294" r:id="rId31"/>
    <p:sldId id="320" r:id="rId32"/>
    <p:sldId id="268" r:id="rId33"/>
    <p:sldId id="271" r:id="rId34"/>
    <p:sldId id="264" r:id="rId35"/>
    <p:sldId id="297" r:id="rId36"/>
    <p:sldId id="296" r:id="rId37"/>
    <p:sldId id="298" r:id="rId38"/>
    <p:sldId id="299" r:id="rId39"/>
    <p:sldId id="302" r:id="rId40"/>
    <p:sldId id="303" r:id="rId41"/>
    <p:sldId id="304" r:id="rId42"/>
    <p:sldId id="30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8" autoAdjust="0"/>
  </p:normalViewPr>
  <p:slideViewPr>
    <p:cSldViewPr>
      <p:cViewPr>
        <p:scale>
          <a:sx n="80" d="100"/>
          <a:sy n="80" d="100"/>
        </p:scale>
        <p:origin x="-158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756B7-FE9A-44EA-B6E4-A03085980E01}" type="datetimeFigureOut">
              <a:rPr lang="en-US" smtClean="0"/>
              <a:t>4/10/2015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FA0F1-D8D2-4E3C-BDF2-9C18F52E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29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these charts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2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these charts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2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these charts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5788" y="776288"/>
            <a:ext cx="7972425" cy="479583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3399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marL="119063" indent="-119063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100" b="1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" name="Picture 93" descr="LLP logo with big space cop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" t="1840" b="59741"/>
          <a:stretch>
            <a:fillRect/>
          </a:stretch>
        </p:blipFill>
        <p:spPr bwMode="auto">
          <a:xfrm>
            <a:off x="895350" y="6019800"/>
            <a:ext cx="145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892175" y="2695575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892175" y="3516313"/>
            <a:ext cx="6583363" cy="439737"/>
          </a:xfrm>
          <a:ln/>
        </p:spPr>
        <p:txBody>
          <a:bodyPr/>
          <a:lstStyle>
            <a:lvl1pPr>
              <a:lnSpc>
                <a:spcPts val="2800"/>
              </a:lnSpc>
              <a:spcBef>
                <a:spcPct val="15000"/>
              </a:spcBef>
              <a:buClrTx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6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682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" y="1155700"/>
            <a:ext cx="8337550" cy="51371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12857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2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50" y="1154113"/>
            <a:ext cx="8337550" cy="513556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7382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3000" y="2551176"/>
            <a:ext cx="6858000" cy="1344168"/>
          </a:xfrm>
          <a:ln w="28575">
            <a:solidFill>
              <a:srgbClr val="003399"/>
            </a:solidFill>
          </a:ln>
        </p:spPr>
        <p:txBody>
          <a:bodyPr lIns="228600" rIns="228600" anchor="ctr" anchorCtr="1"/>
          <a:lstStyle>
            <a:lvl1pPr algn="ctr">
              <a:spcBef>
                <a:spcPts val="0"/>
              </a:spcBef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540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1644EA-EC58-44E9-B8D4-CF9BAF04B53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52E09D-3828-45E3-9904-17B2369002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8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gradFill flip="none" rotWithShape="1">
          <a:gsLst>
            <a:gs pos="0">
              <a:srgbClr val="F5F5F5"/>
            </a:gs>
            <a:gs pos="30000">
              <a:schemeClr val="bg1">
                <a:lumMod val="8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STSHP_01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304800"/>
            <a:ext cx="8337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MSTSHP_0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154113"/>
            <a:ext cx="833755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9" name="SHP_DOCTRACKER"/>
          <p:cNvSpPr txBox="1">
            <a:spLocks noChangeArrowheads="1"/>
          </p:cNvSpPr>
          <p:nvPr/>
        </p:nvSpPr>
        <p:spPr bwMode="auto">
          <a:xfrm rot="-5400000">
            <a:off x="8861425" y="6543675"/>
            <a:ext cx="422275" cy="666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" dirty="0" smtClean="0">
                <a:solidFill>
                  <a:srgbClr val="AFAFAF"/>
                </a:solidFill>
              </a:rPr>
              <a:t>Josiah Davis</a:t>
            </a:r>
            <a:endParaRPr lang="en-US" sz="400" dirty="0">
              <a:solidFill>
                <a:srgbClr val="AFAF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1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0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27013" indent="-225425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457200" indent="-22860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681038" indent="-2222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1722438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21796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6368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30940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5512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69358" y="2590800"/>
            <a:ext cx="8241241" cy="18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4800" dirty="0" smtClean="0"/>
              <a:t>Classification and Regression Trees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363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 model for someone transitioning into the world of data science.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Foundational to learning some very powerful techniques.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prone towards high-variance.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focus on the CART algorithm.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84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place to start understanding decision trees is to look at one of them. The diagram below shows a decision tree trained on the titanic data set.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Description</a:t>
            </a:r>
            <a:endParaRPr lang="en-US" sz="4000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15816" r="14894" b="16466"/>
          <a:stretch/>
        </p:blipFill>
        <p:spPr bwMode="auto">
          <a:xfrm>
            <a:off x="1148359" y="2514600"/>
            <a:ext cx="6938723" cy="39649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1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Trees are made up of interconnected nodes, which act as a series of questions / test conditions (e.g., is the passenger male or female?)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Description</a:t>
            </a:r>
            <a:endParaRPr lang="en-US" sz="40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15816" r="14894" b="16466"/>
          <a:stretch/>
        </p:blipFill>
        <p:spPr bwMode="auto">
          <a:xfrm>
            <a:off x="1148359" y="2514600"/>
            <a:ext cx="6938723" cy="39649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2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 nodes show the output metric, in this case the percentage of titanic survivors for a given combination of variables.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Description</a:t>
            </a:r>
            <a:endParaRPr lang="en-US" sz="4000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15816" r="14894" b="16466"/>
          <a:stretch/>
        </p:blipFill>
        <p:spPr bwMode="auto">
          <a:xfrm>
            <a:off x="1148359" y="2514600"/>
            <a:ext cx="6938723" cy="39649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8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algorithm choose which variables to include on the tree?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algorithm choose where variables should be located on the tree?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algorithm choose when to stop the tree?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This raises questions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55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35480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5F5"/>
            </a:gs>
            <a:gs pos="30000">
              <a:schemeClr val="bg1">
                <a:lumMod val="8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816702" y="2599398"/>
            <a:ext cx="2307498" cy="18202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8" t="15701" r="43896" b="60942"/>
          <a:stretch/>
        </p:blipFill>
        <p:spPr bwMode="auto">
          <a:xfrm>
            <a:off x="3400300" y="3666198"/>
            <a:ext cx="2307498" cy="18202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2" t="15908" r="44502" b="60736"/>
          <a:stretch/>
        </p:blipFill>
        <p:spPr bwMode="auto">
          <a:xfrm>
            <a:off x="6019800" y="4809199"/>
            <a:ext cx="2307498" cy="182020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5800" y="1235075"/>
            <a:ext cx="7863840" cy="822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variables and split options are evaluated to determine which split will provide the greatest separation between classes.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Algorithm, Introduced</a:t>
            </a:r>
            <a:endParaRPr lang="en-US" sz="40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00300" y="2492514"/>
            <a:ext cx="282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split option would you select?</a:t>
            </a:r>
          </a:p>
        </p:txBody>
      </p:sp>
    </p:spTree>
    <p:extLst>
      <p:ext uri="{BB962C8B-B14F-4D97-AF65-F5344CB8AC3E}">
        <p14:creationId xmlns:p14="http://schemas.microsoft.com/office/powerpoint/2010/main" val="828915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816702" y="2599398"/>
            <a:ext cx="2307498" cy="18202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8" t="15701" r="43896" b="60942"/>
          <a:stretch/>
        </p:blipFill>
        <p:spPr bwMode="auto">
          <a:xfrm>
            <a:off x="3400300" y="3666198"/>
            <a:ext cx="2307498" cy="18202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2" t="15908" r="44502" b="60736"/>
          <a:stretch/>
        </p:blipFill>
        <p:spPr bwMode="auto">
          <a:xfrm>
            <a:off x="6019800" y="4809199"/>
            <a:ext cx="2307498" cy="182020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5800" y="1235075"/>
            <a:ext cx="7863840" cy="822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variables and split options are evaluated to determine which split will provide the greatest separation between classes.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Algorithm, Introduced</a:t>
            </a:r>
            <a:endParaRPr lang="en-US" sz="40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9800" y="3632537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determine the best split analytically?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0300" y="2492514"/>
            <a:ext cx="282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split option would you select?</a:t>
            </a:r>
          </a:p>
        </p:txBody>
      </p:sp>
    </p:spTree>
    <p:extLst>
      <p:ext uri="{BB962C8B-B14F-4D97-AF65-F5344CB8AC3E}">
        <p14:creationId xmlns:p14="http://schemas.microsoft.com/office/powerpoint/2010/main" val="1212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5800" y="1235075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decision trees, splits are chosen by measuring the class purity before and after the split. Purity can be calculated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19856" y="2814999"/>
                <a:ext cx="4900107" cy="160460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400" b="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/>
                        </a:rPr>
                        <m:t>𝐺𝑖𝑛𝑖</m:t>
                      </m:r>
                      <m:r>
                        <a:rPr lang="pt-BR" sz="2800">
                          <a:latin typeface="Cambria Math"/>
                        </a:rPr>
                        <m:t>=</m:t>
                      </m:r>
                      <m:r>
                        <a:rPr lang="en-US" sz="2800">
                          <a:latin typeface="Cambria Math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>
                              <a:latin typeface="Cambria Math"/>
                            </a:rPr>
                            <m:t>𝑖</m:t>
                          </m:r>
                          <m:r>
                            <a:rPr lang="pt-BR" sz="2800">
                              <a:latin typeface="Cambria Math"/>
                            </a:rPr>
                            <m:t>=</m:t>
                          </m:r>
                          <m:r>
                            <a:rPr lang="en-US" sz="280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800">
                              <a:latin typeface="Cambria Math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𝑙𝑎𝑠𝑠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80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𝑟𝑜𝑝𝑜𝑟𝑡𝑖𝑜𝑛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856" y="2814999"/>
                <a:ext cx="4900107" cy="16046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Measuring Purity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85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5800" y="1235075"/>
            <a:ext cx="786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 of 0.5 indicates equal representation between both classes, and a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 of 0 indicates perfect separation between 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(i.e., perfect purity)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Measuring Purity</a:t>
            </a:r>
            <a:endParaRPr lang="en-US" sz="4000" dirty="0">
              <a:latin typeface="+mj-lt"/>
            </a:endParaRPr>
          </a:p>
        </p:txBody>
      </p:sp>
      <p:pic>
        <p:nvPicPr>
          <p:cNvPr id="1026" name="Picture 2" descr="C:\Users\josdavis\Documents\Personal\DAT3_Offline\gin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21" y="2667000"/>
            <a:ext cx="4996390" cy="372855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8610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5F5"/>
            </a:gs>
            <a:gs pos="30000">
              <a:schemeClr val="bg1">
                <a:lumMod val="8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scikit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-learn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4233396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0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 after the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 after the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all variables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 after the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all variables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the variable with the greatest increase in purity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 after the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all variables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the variable with the greatest increase in purity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each split until some stop criteria is met 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4000" dirty="0" smtClean="0">
                <a:latin typeface="+mj-lt"/>
              </a:rPr>
              <a:t>The Algorithm – Overview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86384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 candidate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purity of the data after the split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all variables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the variable with the greatest increase in purity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for each split until some stop criteria is met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go through an example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7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09688"/>
              </p:ext>
            </p:extLst>
          </p:nvPr>
        </p:nvGraphicFramePr>
        <p:xfrm>
          <a:off x="3048000" y="1752600"/>
          <a:ext cx="27590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96"/>
                <a:gridCol w="907838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Before Split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All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15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latin typeface="+mj-lt"/>
              </a:rPr>
              <a:t>Before the Split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49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749615"/>
              </p:ext>
            </p:extLst>
          </p:nvPr>
        </p:nvGraphicFramePr>
        <p:xfrm>
          <a:off x="3048000" y="1752600"/>
          <a:ext cx="27590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96"/>
                <a:gridCol w="907838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Before Split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All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15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latin typeface="+mj-lt"/>
              </a:rPr>
              <a:t>Before the Split</a:t>
            </a:r>
            <a:endParaRPr lang="en-US" sz="4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2166" y="4198203"/>
            <a:ext cx="53711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sz="3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coefficient?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9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562301"/>
              </p:ext>
            </p:extLst>
          </p:nvPr>
        </p:nvGraphicFramePr>
        <p:xfrm>
          <a:off x="3048000" y="1752600"/>
          <a:ext cx="27590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96"/>
                <a:gridCol w="907838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Before Split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All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15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52217" y="4247834"/>
                <a:ext cx="7744639" cy="10220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1−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/>
                                    </a:rPr>
                                    <m:t>𝑆𝑢𝑟𝑣𝑖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𝑣𝑒𝑑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/>
                                    </a:rPr>
                                    <m:t>𝑇𝑜𝑡𝑎𝑙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 −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𝐷𝑖𝑒𝑑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/>
                                    </a:rPr>
                                    <m:t>𝑇𝑜𝑡𝑎𝑙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 =</m:t>
                      </m:r>
                      <m:r>
                        <a:rPr lang="en-US" sz="2000">
                          <a:latin typeface="Cambria Math"/>
                        </a:rPr>
                        <m:t>1−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/>
                                    </a:rPr>
                                    <m:t>25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>
                                      <a:latin typeface="Cambria Math"/>
                                    </a:rPr>
                                    <m:t>15</m:t>
                                  </m:r>
                                </m:num>
                                <m:den>
                                  <m:r>
                                    <a:rPr lang="en-US" sz="2000">
                                      <a:latin typeface="Cambria Math"/>
                                    </a:rPr>
                                    <m:t>25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>
                          <a:latin typeface="Cambria Math"/>
                        </a:rPr>
                        <m:t>=0.48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17" y="4247834"/>
                <a:ext cx="7744639" cy="102203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latin typeface="+mj-lt"/>
              </a:rPr>
              <a:t>Before the Split</a:t>
            </a:r>
            <a:endParaRPr lang="en-US" sz="4000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1916" y="3810000"/>
            <a:ext cx="7744968" cy="440375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dirty="0" err="1" smtClean="0"/>
              <a:t>Gini</a:t>
            </a:r>
            <a:r>
              <a:rPr lang="en-US" sz="1800" baseline="-25000" dirty="0" err="1" smtClean="0"/>
              <a:t>O</a:t>
            </a:r>
            <a:endParaRPr lang="en-US" sz="1800" baseline="-25000" dirty="0"/>
          </a:p>
        </p:txBody>
      </p:sp>
    </p:spTree>
    <p:extLst>
      <p:ext uri="{BB962C8B-B14F-4D97-AF65-F5344CB8AC3E}">
        <p14:creationId xmlns:p14="http://schemas.microsoft.com/office/powerpoint/2010/main" val="33545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in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scikit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-learn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35480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latin typeface="+mj-lt"/>
              </a:rPr>
              <a:t>After the Split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25676" y="1447800"/>
            <a:ext cx="1292649" cy="733321"/>
            <a:chOff x="3925676" y="1447800"/>
            <a:chExt cx="1292649" cy="73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00">
                            <a:latin typeface="Cambria Math"/>
                          </a:rPr>
                          <m:t>=0.48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3925676" y="1447800"/>
              <a:ext cx="129264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  <a:r>
                <a:rPr lang="en-US" b="1" baseline="-25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Bent Arrow 36"/>
          <p:cNvSpPr/>
          <p:nvPr/>
        </p:nvSpPr>
        <p:spPr bwMode="auto">
          <a:xfrm rot="5400000">
            <a:off x="5879223" y="1562100"/>
            <a:ext cx="1905001" cy="1981199"/>
          </a:xfrm>
          <a:prstGeom prst="bentArrow">
            <a:avLst>
              <a:gd name="adj1" fmla="val 16896"/>
              <a:gd name="adj2" fmla="val 15545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Bent Arrow 19"/>
          <p:cNvSpPr/>
          <p:nvPr/>
        </p:nvSpPr>
        <p:spPr bwMode="auto">
          <a:xfrm rot="16200000" flipH="1">
            <a:off x="1359775" y="1562102"/>
            <a:ext cx="1905001" cy="1981199"/>
          </a:xfrm>
          <a:prstGeom prst="bentArrow">
            <a:avLst>
              <a:gd name="adj1" fmla="val 16896"/>
              <a:gd name="adj2" fmla="val 15545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06610"/>
              </p:ext>
            </p:extLst>
          </p:nvPr>
        </p:nvGraphicFramePr>
        <p:xfrm>
          <a:off x="457198" y="3730824"/>
          <a:ext cx="23018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4"/>
                <a:gridCol w="757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13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8572"/>
              </p:ext>
            </p:extLst>
          </p:nvPr>
        </p:nvGraphicFramePr>
        <p:xfrm>
          <a:off x="6334496" y="3730824"/>
          <a:ext cx="230183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4"/>
                <a:gridCol w="7574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302876" y="233845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9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latin typeface="+mj-lt"/>
              </a:rPr>
              <a:t>After the Split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25676" y="1447800"/>
            <a:ext cx="1292649" cy="733321"/>
            <a:chOff x="3925676" y="1447800"/>
            <a:chExt cx="1292649" cy="73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00">
                            <a:latin typeface="Cambria Math"/>
                          </a:rPr>
                          <m:t>=0.48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3925676" y="1447800"/>
              <a:ext cx="129264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  <a:r>
                <a:rPr lang="en-US" b="1" baseline="-25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Bent Arrow 36"/>
          <p:cNvSpPr/>
          <p:nvPr/>
        </p:nvSpPr>
        <p:spPr bwMode="auto">
          <a:xfrm rot="5400000">
            <a:off x="5879223" y="1562100"/>
            <a:ext cx="1905001" cy="1981199"/>
          </a:xfrm>
          <a:prstGeom prst="bentArrow">
            <a:avLst>
              <a:gd name="adj1" fmla="val 16896"/>
              <a:gd name="adj2" fmla="val 15545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Bent Arrow 19"/>
          <p:cNvSpPr/>
          <p:nvPr/>
        </p:nvSpPr>
        <p:spPr bwMode="auto">
          <a:xfrm rot="16200000" flipH="1">
            <a:off x="1359775" y="1562102"/>
            <a:ext cx="1905001" cy="1981199"/>
          </a:xfrm>
          <a:prstGeom prst="bentArrow">
            <a:avLst>
              <a:gd name="adj1" fmla="val 16896"/>
              <a:gd name="adj2" fmla="val 15545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365690"/>
              </p:ext>
            </p:extLst>
          </p:nvPr>
        </p:nvGraphicFramePr>
        <p:xfrm>
          <a:off x="457198" y="3730824"/>
          <a:ext cx="23018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4"/>
                <a:gridCol w="757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13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200047"/>
              </p:ext>
            </p:extLst>
          </p:nvPr>
        </p:nvGraphicFramePr>
        <p:xfrm>
          <a:off x="6334496" y="3730824"/>
          <a:ext cx="230183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4"/>
                <a:gridCol w="7574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302876" y="233845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32166" y="5587425"/>
            <a:ext cx="53711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sz="3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coefficient?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7198" y="5793787"/>
                <a:ext cx="3200400" cy="7594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/>
                        </a:rPr>
                        <m:t>1−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800">
                                      <a:latin typeface="Cambria Math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>
                                      <a:latin typeface="Cambria Math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en-US" sz="1800">
                                      <a:latin typeface="Cambria Math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>
                          <a:latin typeface="Cambria Math"/>
                        </a:rPr>
                        <m:t>=0.23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5793787"/>
                <a:ext cx="3200400" cy="7594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35930" y="5793787"/>
                <a:ext cx="3200400" cy="7594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=0.32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30" y="5793787"/>
                <a:ext cx="3200400" cy="7594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latin typeface="+mj-lt"/>
              </a:rPr>
              <a:t>After the Split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198" y="5422075"/>
            <a:ext cx="320040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b="1" baseline="-250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35930" y="5421868"/>
            <a:ext cx="32004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Gini</a:t>
            </a:r>
            <a:r>
              <a:rPr lang="en-US" sz="1800" baseline="-25000" dirty="0">
                <a:solidFill>
                  <a:schemeClr val="bg1">
                    <a:lumMod val="95000"/>
                  </a:schemeClr>
                </a:solidFill>
              </a:rPr>
              <a:t>F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25676" y="1447800"/>
            <a:ext cx="1292649" cy="733321"/>
            <a:chOff x="3925676" y="1447800"/>
            <a:chExt cx="1292649" cy="73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00">
                            <a:latin typeface="Cambria Math"/>
                          </a:rPr>
                          <m:t>=0.48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3925676" y="1447800"/>
              <a:ext cx="129264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  <a:r>
                <a:rPr lang="en-US" b="1" baseline="-25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Bent Arrow 36"/>
          <p:cNvSpPr/>
          <p:nvPr/>
        </p:nvSpPr>
        <p:spPr bwMode="auto">
          <a:xfrm rot="5400000">
            <a:off x="5879223" y="1562100"/>
            <a:ext cx="1905001" cy="1981199"/>
          </a:xfrm>
          <a:prstGeom prst="bentArrow">
            <a:avLst>
              <a:gd name="adj1" fmla="val 16896"/>
              <a:gd name="adj2" fmla="val 15545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Bent Arrow 19"/>
          <p:cNvSpPr/>
          <p:nvPr/>
        </p:nvSpPr>
        <p:spPr bwMode="auto">
          <a:xfrm rot="16200000" flipH="1">
            <a:off x="1359775" y="1562102"/>
            <a:ext cx="1905001" cy="1981199"/>
          </a:xfrm>
          <a:prstGeom prst="bentArrow">
            <a:avLst>
              <a:gd name="adj1" fmla="val 16896"/>
              <a:gd name="adj2" fmla="val 15545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64333"/>
              </p:ext>
            </p:extLst>
          </p:nvPr>
        </p:nvGraphicFramePr>
        <p:xfrm>
          <a:off x="457198" y="3730824"/>
          <a:ext cx="23018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4"/>
                <a:gridCol w="757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13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94752"/>
              </p:ext>
            </p:extLst>
          </p:nvPr>
        </p:nvGraphicFramePr>
        <p:xfrm>
          <a:off x="6334496" y="3730824"/>
          <a:ext cx="230183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434"/>
                <a:gridCol w="7574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Gender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Survived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Died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302876" y="233845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4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302876" y="233845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smtClean="0">
                <a:latin typeface="+mj-lt"/>
              </a:rPr>
              <a:t>After the Split (continued)</a:t>
            </a:r>
            <a:endParaRPr lang="en-US" sz="40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2201" y="4572000"/>
            <a:ext cx="441959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b="1" baseline="-250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baseline="-25000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8551" y="3124200"/>
            <a:ext cx="1292649" cy="733321"/>
            <a:chOff x="990600" y="3276600"/>
            <a:chExt cx="1292649" cy="73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90600" y="3640589"/>
                  <a:ext cx="129264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00" smtClean="0">
                            <a:latin typeface="Cambria Math"/>
                          </a:rPr>
                          <m:t>=0.</m:t>
                        </m:r>
                        <m:r>
                          <a:rPr lang="en-US" sz="1800" b="0" i="1" smtClean="0">
                            <a:latin typeface="Cambria Math"/>
                          </a:rPr>
                          <m:t>23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640589"/>
                  <a:ext cx="12926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990600" y="3276600"/>
              <a:ext cx="129264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  <a:r>
                <a:rPr lang="en-US" b="1" baseline="-25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62800" y="3124200"/>
            <a:ext cx="1292649" cy="733321"/>
            <a:chOff x="6896484" y="3688673"/>
            <a:chExt cx="1292649" cy="73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896484" y="4052662"/>
                  <a:ext cx="129264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00" smtClean="0">
                            <a:latin typeface="Cambria Math"/>
                          </a:rPr>
                          <m:t>=0.</m:t>
                        </m:r>
                        <m:r>
                          <a:rPr lang="en-US" sz="1800" b="0" i="1" smtClean="0">
                            <a:latin typeface="Cambria Math"/>
                          </a:rPr>
                          <m:t>32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6484" y="4052662"/>
                  <a:ext cx="129264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6896484" y="3688673"/>
              <a:ext cx="129264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  <a:r>
                <a:rPr lang="en-US" b="1" baseline="-25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62200" y="4953618"/>
                <a:ext cx="4419600" cy="15995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>
                              <a:latin typeface="Cambria Math"/>
                            </a:rPr>
                            <m:t>𝐺𝑖𝑛𝑖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latin typeface="Cambria Math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180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𝐹</m:t>
                              </m:r>
                            </m:den>
                          </m:f>
                        </m:e>
                      </m:d>
                      <m:r>
                        <a:rPr lang="en-US" sz="180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>
                              <a:latin typeface="Cambria Math"/>
                            </a:rPr>
                            <m:t>𝐺𝑖𝑛𝑖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>
                                  <a:latin typeface="Cambria Math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sz="180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𝐹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800" dirty="0" smtClean="0"/>
              </a:p>
              <a:p>
                <a:pPr algn="ctr"/>
                <a:endParaRPr lang="en-US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0.23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15</m:t>
                              </m:r>
                            </m:den>
                          </m:f>
                        </m:e>
                      </m:d>
                      <m:r>
                        <a:rPr lang="en-US" sz="1800">
                          <a:latin typeface="Cambria Math"/>
                        </a:rPr>
                        <m:t>+</m:t>
                      </m:r>
                      <m:r>
                        <a:rPr lang="en-US" sz="1800" b="0" i="1" smtClean="0">
                          <a:latin typeface="Cambria Math"/>
                        </a:rPr>
                        <m:t>0.32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15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=0.27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953618"/>
                <a:ext cx="4419600" cy="15995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ent Arrow 26"/>
          <p:cNvSpPr/>
          <p:nvPr/>
        </p:nvSpPr>
        <p:spPr bwMode="auto">
          <a:xfrm rot="10800000">
            <a:off x="7047121" y="4114800"/>
            <a:ext cx="953878" cy="1798000"/>
          </a:xfrm>
          <a:prstGeom prst="bentArrow">
            <a:avLst>
              <a:gd name="adj1" fmla="val 38337"/>
              <a:gd name="adj2" fmla="val 37427"/>
              <a:gd name="adj3" fmla="val 39939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Bent Arrow 27"/>
          <p:cNvSpPr/>
          <p:nvPr/>
        </p:nvSpPr>
        <p:spPr bwMode="auto">
          <a:xfrm rot="10800000" flipH="1">
            <a:off x="1179721" y="4114800"/>
            <a:ext cx="953878" cy="1798000"/>
          </a:xfrm>
          <a:prstGeom prst="bentArrow">
            <a:avLst>
              <a:gd name="adj1" fmla="val 38337"/>
              <a:gd name="adj2" fmla="val 37427"/>
              <a:gd name="adj3" fmla="val 39939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rgbClr val="4066B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31775" marR="0" indent="-231775" algn="l" defTabSz="914400" rtl="0" eaLnBrk="1" fontAlgn="base" latinLnBrk="0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25676" y="1447800"/>
            <a:ext cx="1292649" cy="733321"/>
            <a:chOff x="3925676" y="1447800"/>
            <a:chExt cx="1292649" cy="73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400" b="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00">
                            <a:latin typeface="Cambria Math"/>
                          </a:rPr>
                          <m:t>=0.48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676" y="1811789"/>
                  <a:ext cx="12926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3925676" y="1447800"/>
              <a:ext cx="129264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Gini</a:t>
              </a:r>
              <a:r>
                <a:rPr lang="en-US" b="1" baseline="-25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en-US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5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85800" y="1235075"/>
            <a:ext cx="7863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coefficient compare for the Siblings and class variables?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18002"/>
              </p:ext>
            </p:extLst>
          </p:nvPr>
        </p:nvGraphicFramePr>
        <p:xfrm>
          <a:off x="365234" y="4686155"/>
          <a:ext cx="2538248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756"/>
                <a:gridCol w="603571"/>
                <a:gridCol w="703921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Gender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13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0.27</a:t>
                      </a:r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65233" y="228600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35489"/>
              </p:ext>
            </p:extLst>
          </p:nvPr>
        </p:nvGraphicFramePr>
        <p:xfrm>
          <a:off x="3325330" y="4686156"/>
          <a:ext cx="2538248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02"/>
                <a:gridCol w="684736"/>
                <a:gridCol w="609610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Siblings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≥1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??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94481"/>
              </p:ext>
            </p:extLst>
          </p:nvPr>
        </p:nvGraphicFramePr>
        <p:xfrm>
          <a:off x="6300951" y="4686156"/>
          <a:ext cx="2538247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049"/>
                <a:gridCol w="684736"/>
                <a:gridCol w="596462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Class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1,2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??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Choosing the Split</a:t>
            </a:r>
            <a:endParaRPr lang="en-US" sz="4000" dirty="0">
              <a:latin typeface="+mj-lt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5" t="15802" r="32499" b="60842"/>
          <a:stretch/>
        </p:blipFill>
        <p:spPr bwMode="auto">
          <a:xfrm>
            <a:off x="6300951" y="2286000"/>
            <a:ext cx="2538249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3" t="15149" r="32412" b="61495"/>
          <a:stretch/>
        </p:blipFill>
        <p:spPr bwMode="auto">
          <a:xfrm>
            <a:off x="3325330" y="2286001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85800" y="1235075"/>
            <a:ext cx="7863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</a:t>
            </a:r>
            <a:r>
              <a:rPr lang="en-US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coefficient compare for the Siblings and class variables?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02632"/>
              </p:ext>
            </p:extLst>
          </p:nvPr>
        </p:nvGraphicFramePr>
        <p:xfrm>
          <a:off x="365234" y="4686155"/>
          <a:ext cx="2538248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756"/>
                <a:gridCol w="603571"/>
                <a:gridCol w="703921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Gender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13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0.27</a:t>
                      </a:r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65233" y="228600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Choosing the Split</a:t>
            </a:r>
            <a:endParaRPr lang="en-US" sz="4000" dirty="0">
              <a:latin typeface="+mj-lt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5" t="15802" r="32499" b="60842"/>
          <a:stretch/>
        </p:blipFill>
        <p:spPr bwMode="auto">
          <a:xfrm>
            <a:off x="6300951" y="2286000"/>
            <a:ext cx="2538249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3" t="15149" r="32412" b="61495"/>
          <a:stretch/>
        </p:blipFill>
        <p:spPr bwMode="auto">
          <a:xfrm>
            <a:off x="3325330" y="2286001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46905"/>
              </p:ext>
            </p:extLst>
          </p:nvPr>
        </p:nvGraphicFramePr>
        <p:xfrm>
          <a:off x="3325330" y="4686156"/>
          <a:ext cx="2538248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02"/>
                <a:gridCol w="684736"/>
                <a:gridCol w="609610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Siblings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≥1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59952"/>
              </p:ext>
            </p:extLst>
          </p:nvPr>
        </p:nvGraphicFramePr>
        <p:xfrm>
          <a:off x="6300951" y="4686156"/>
          <a:ext cx="2538247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049"/>
                <a:gridCol w="684736"/>
                <a:gridCol w="596462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Class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1,2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6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85800" y="1235075"/>
            <a:ext cx="7863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example, the algorithm will select the Gender variable since it provides the greatest increase in purity.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88110"/>
              </p:ext>
            </p:extLst>
          </p:nvPr>
        </p:nvGraphicFramePr>
        <p:xfrm>
          <a:off x="365234" y="4686155"/>
          <a:ext cx="2538248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756"/>
                <a:gridCol w="603571"/>
                <a:gridCol w="703921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Gender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13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0.27</a:t>
                      </a:r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3" t="14529" r="26551" b="62115"/>
          <a:stretch/>
        </p:blipFill>
        <p:spPr bwMode="auto">
          <a:xfrm>
            <a:off x="365233" y="2286000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05115"/>
              </p:ext>
            </p:extLst>
          </p:nvPr>
        </p:nvGraphicFramePr>
        <p:xfrm>
          <a:off x="3325330" y="4686156"/>
          <a:ext cx="2538248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902"/>
                <a:gridCol w="684736"/>
                <a:gridCol w="609610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Siblings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≥1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285359"/>
              </p:ext>
            </p:extLst>
          </p:nvPr>
        </p:nvGraphicFramePr>
        <p:xfrm>
          <a:off x="6300951" y="4686156"/>
          <a:ext cx="2538247" cy="156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049"/>
                <a:gridCol w="684736"/>
                <a:gridCol w="596462"/>
              </a:tblGrid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Class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1,2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Survived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Died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</a:tr>
              <a:tr h="390561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Gini</a:t>
                      </a:r>
                      <a:r>
                        <a:rPr lang="en-US" sz="1600" b="1" baseline="-25000" dirty="0" err="1" smtClean="0"/>
                        <a:t>C</a:t>
                      </a:r>
                      <a:endParaRPr lang="en-US" sz="1600" b="1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Choosing the Split</a:t>
            </a:r>
            <a:endParaRPr lang="en-US" sz="4000" dirty="0">
              <a:latin typeface="+mj-lt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5" t="15802" r="32499" b="60842"/>
          <a:stretch/>
        </p:blipFill>
        <p:spPr bwMode="auto">
          <a:xfrm>
            <a:off x="6300951" y="2286000"/>
            <a:ext cx="2538249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3" t="15149" r="32412" b="61495"/>
          <a:stretch/>
        </p:blipFill>
        <p:spPr bwMode="auto">
          <a:xfrm>
            <a:off x="3325330" y="2286001"/>
            <a:ext cx="2538248" cy="20022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8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in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scikit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-learn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31817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output of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to someone without a data science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background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how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algorithm creates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Predict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likelihood of a binary event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tree algorithm in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scikit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-learn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a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Determine the optimal tree size using a tune grid and the AUC metric in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Python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Describe the strengths and weaknesses of a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</a:t>
            </a:r>
          </a:p>
        </p:txBody>
      </p:sp>
    </p:spTree>
    <p:extLst>
      <p:ext uri="{BB962C8B-B14F-4D97-AF65-F5344CB8AC3E}">
        <p14:creationId xmlns:p14="http://schemas.microsoft.com/office/powerpoint/2010/main" val="345579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Meta-Evaluation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1800"/>
              </a:spcBef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28267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09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Meta-Evaluation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1800"/>
              </a:spcBef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Advantages: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nature of its output provides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algorithm with a degree of interpretability that other more complex algorithms don’t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provide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04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Meta-Evaluation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1800"/>
              </a:spcBef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Advantages: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nature of its output provides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algorithm with a degree of interpretability that other more complex algorithms don’t provide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Understanding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how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works is foundational to understanding how more complex, and widely-used models work, such as random forests and boosted trees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04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Meta-Evaluation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1800"/>
              </a:spcBef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Advantages: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nature of its output provides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algorithm with a degree of interpretability that other more complex algorithms don’t provide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Understanding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how the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works is foundational to understanding how more complex, and widely-used models work, such as random forests and boosted trees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marL="0" indent="0">
              <a:spcBef>
                <a:spcPts val="1800"/>
              </a:spcBef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Disadvantages: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 decision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Tree tends to perform worse than more sophisticated modeling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techniques due to their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unstability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054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12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12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 model for someone transitioning into the world of data science.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12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 model for someone transitioning into the world of data science.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Foundational to learning some very powerful techniques.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84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35075"/>
            <a:ext cx="78638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supervised learning technique that can be used for discrete and continuous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engaging and easy to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 model for someone transitioning into the world of data science.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Foundational to learning some very powerful techniques.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prone towards high-variance.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What are decision trees?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84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 Consulting On-screen XS WHT_R1.5V_0612">
  <a:themeElements>
    <a:clrScheme name="US Consulting On-screen XS WHT_R1.5_032508 16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On-screen XS WHT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 Consulting On-screen XS WHT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On-screen XS WHT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S Consulting On-screen XS WHT_R1.5_032508 16">
    <a:dk1>
      <a:srgbClr val="000000"/>
    </a:dk1>
    <a:lt1>
      <a:srgbClr val="FFFFFF"/>
    </a:lt1>
    <a:dk2>
      <a:srgbClr val="4066B2"/>
    </a:dk2>
    <a:lt2>
      <a:srgbClr val="000066"/>
    </a:lt2>
    <a:accent1>
      <a:srgbClr val="003399"/>
    </a:accent1>
    <a:accent2>
      <a:srgbClr val="8099CC"/>
    </a:accent2>
    <a:accent3>
      <a:srgbClr val="FFFFFF"/>
    </a:accent3>
    <a:accent4>
      <a:srgbClr val="000000"/>
    </a:accent4>
    <a:accent5>
      <a:srgbClr val="AAADCA"/>
    </a:accent5>
    <a:accent6>
      <a:srgbClr val="738AB9"/>
    </a:accent6>
    <a:hlink>
      <a:srgbClr val="80CCCC"/>
    </a:hlink>
    <a:folHlink>
      <a:srgbClr val="4066B2"/>
    </a:folHlink>
  </a:clrScheme>
</a:themeOverride>
</file>

<file path=ppt/theme/themeOverride2.xml><?xml version="1.0" encoding="utf-8"?>
<a:themeOverride xmlns:a="http://schemas.openxmlformats.org/drawingml/2006/main">
  <a:clrScheme name="US Consulting On-screen XS WHT_R1.5_032508 16">
    <a:dk1>
      <a:srgbClr val="000000"/>
    </a:dk1>
    <a:lt1>
      <a:srgbClr val="FFFFFF"/>
    </a:lt1>
    <a:dk2>
      <a:srgbClr val="4066B2"/>
    </a:dk2>
    <a:lt2>
      <a:srgbClr val="000066"/>
    </a:lt2>
    <a:accent1>
      <a:srgbClr val="003399"/>
    </a:accent1>
    <a:accent2>
      <a:srgbClr val="8099CC"/>
    </a:accent2>
    <a:accent3>
      <a:srgbClr val="FFFFFF"/>
    </a:accent3>
    <a:accent4>
      <a:srgbClr val="000000"/>
    </a:accent4>
    <a:accent5>
      <a:srgbClr val="AAADCA"/>
    </a:accent5>
    <a:accent6>
      <a:srgbClr val="738AB9"/>
    </a:accent6>
    <a:hlink>
      <a:srgbClr val="80CCCC"/>
    </a:hlink>
    <a:folHlink>
      <a:srgbClr val="4066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2535</TotalTime>
  <Words>1601</Words>
  <Application>Microsoft Office PowerPoint</Application>
  <PresentationFormat>On-screen Show (4:3)</PresentationFormat>
  <Paragraphs>373</Paragraphs>
  <Slides>42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US Consulting On-screen XS WHT_R1.5V_0612</vt:lpstr>
      <vt:lpstr>PowerPoint Presentation</vt:lpstr>
      <vt:lpstr>Objectives</vt:lpstr>
      <vt:lpstr>Objectives</vt:lpstr>
      <vt:lpstr>What are decision trees?</vt:lpstr>
      <vt:lpstr>What are decision trees?</vt:lpstr>
      <vt:lpstr>What are decision trees?</vt:lpstr>
      <vt:lpstr>What are decision trees?</vt:lpstr>
      <vt:lpstr>What are decision trees?</vt:lpstr>
      <vt:lpstr>What are decision trees?</vt:lpstr>
      <vt:lpstr>What are decision trees?</vt:lpstr>
      <vt:lpstr>Description</vt:lpstr>
      <vt:lpstr>Description</vt:lpstr>
      <vt:lpstr>Description</vt:lpstr>
      <vt:lpstr>This raises questions</vt:lpstr>
      <vt:lpstr>Objectives</vt:lpstr>
      <vt:lpstr>The Algorithm, Introduced</vt:lpstr>
      <vt:lpstr>The Algorithm, Introduced</vt:lpstr>
      <vt:lpstr>Measuring Purity</vt:lpstr>
      <vt:lpstr>Measuring Purity</vt:lpstr>
      <vt:lpstr>The Algorithm – Overview</vt:lpstr>
      <vt:lpstr>The Algorithm – Overview</vt:lpstr>
      <vt:lpstr>The Algorithm – Overview</vt:lpstr>
      <vt:lpstr>The Algorithm – Overview</vt:lpstr>
      <vt:lpstr>The Algorithm – Overview</vt:lpstr>
      <vt:lpstr>The Algorithm – Overview</vt:lpstr>
      <vt:lpstr>The Algorithm – Overview</vt:lpstr>
      <vt:lpstr>Before the Split</vt:lpstr>
      <vt:lpstr>Before the Split</vt:lpstr>
      <vt:lpstr>Before the Split</vt:lpstr>
      <vt:lpstr>After the Split</vt:lpstr>
      <vt:lpstr>After the Split</vt:lpstr>
      <vt:lpstr>After the Split</vt:lpstr>
      <vt:lpstr>After the Split (continued)</vt:lpstr>
      <vt:lpstr>Choosing the Split</vt:lpstr>
      <vt:lpstr>Choosing the Split</vt:lpstr>
      <vt:lpstr>Choosing the Split</vt:lpstr>
      <vt:lpstr>Objectives</vt:lpstr>
      <vt:lpstr>Objectives</vt:lpstr>
      <vt:lpstr>Meta-Evaluation</vt:lpstr>
      <vt:lpstr>Meta-Evaluation</vt:lpstr>
      <vt:lpstr>Meta-Evaluation</vt:lpstr>
      <vt:lpstr>Meta-Evaluation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Josiah</dc:creator>
  <cp:lastModifiedBy>Davis, Josiah</cp:lastModifiedBy>
  <cp:revision>115</cp:revision>
  <dcterms:created xsi:type="dcterms:W3CDTF">2014-07-10T15:55:45Z</dcterms:created>
  <dcterms:modified xsi:type="dcterms:W3CDTF">2015-04-11T03:05:51Z</dcterms:modified>
</cp:coreProperties>
</file>