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6"/>
  </p:notesMasterIdLst>
  <p:sldIdLst>
    <p:sldId id="473" r:id="rId3"/>
    <p:sldId id="477" r:id="rId4"/>
    <p:sldId id="502" r:id="rId5"/>
    <p:sldId id="507" r:id="rId6"/>
    <p:sldId id="511" r:id="rId7"/>
    <p:sldId id="505" r:id="rId8"/>
    <p:sldId id="506" r:id="rId9"/>
    <p:sldId id="483" r:id="rId10"/>
    <p:sldId id="498" r:id="rId11"/>
    <p:sldId id="508" r:id="rId12"/>
    <p:sldId id="509" r:id="rId13"/>
    <p:sldId id="510" r:id="rId14"/>
    <p:sldId id="339" r:id="rId15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7" autoAdjust="0"/>
    <p:restoredTop sz="88283" autoAdjust="0"/>
  </p:normalViewPr>
  <p:slideViewPr>
    <p:cSldViewPr>
      <p:cViewPr>
        <p:scale>
          <a:sx n="110" d="100"/>
          <a:sy n="110" d="100"/>
        </p:scale>
        <p:origin x="-66" y="-8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xVal>
          <c:y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676608"/>
        <c:axId val="42678144"/>
      </c:scatterChart>
      <c:valAx>
        <c:axId val="42676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2678144"/>
        <c:crosses val="autoZero"/>
        <c:crossBetween val="midCat"/>
        <c:majorUnit val="0.25"/>
      </c:valAx>
      <c:valAx>
        <c:axId val="426781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42676608"/>
        <c:crosses val="autoZero"/>
        <c:crossBetween val="midCat"/>
        <c:majorUnit val="0.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smtClean="0"/>
              <a:t>DATA </a:t>
            </a:r>
            <a:r>
              <a:rPr lang="en-US" sz="9000" dirty="0" smtClean="0"/>
              <a:t>SCIENCE</a:t>
            </a:r>
            <a:r>
              <a:rPr lang="en-US" sz="9000" smtClean="0"/>
              <a:t/>
            </a:r>
            <a:br>
              <a:rPr lang="en-US" sz="9000" smtClean="0"/>
            </a:br>
            <a:r>
              <a:rPr lang="en-US" sz="5000" smtClean="0"/>
              <a:t>Model Evaluation Metrics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863825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 dirty="0" smtClean="0">
                <a:latin typeface="PFDinTextCompPro-Italic"/>
                <a:cs typeface="PFDinTextCompPro-Italic"/>
              </a:rPr>
              <a:t>TPR</a:t>
            </a:r>
            <a:r>
              <a:rPr lang="en-US" sz="2400" dirty="0" smtClean="0">
                <a:latin typeface="PFDinTextCompPro-Italic"/>
                <a:cs typeface="PFDinTextCompPro-Italic"/>
              </a:rPr>
              <a:t>: When </a:t>
            </a:r>
            <a:r>
              <a:rPr lang="en-US" sz="2400" dirty="0" smtClean="0">
                <a:latin typeface="PFDinTextCompPro-Italic"/>
                <a:cs typeface="PFDinTextCompPro-Italic"/>
              </a:rPr>
              <a:t>the prediction is spam, how often is the prediction </a:t>
            </a:r>
            <a:r>
              <a:rPr lang="en-US" sz="2400" b="1" dirty="0" smtClean="0">
                <a:latin typeface="PFDinTextCompPro-Italic"/>
                <a:cs typeface="PFDinTextCompPro-Italic"/>
              </a:rPr>
              <a:t>correct</a:t>
            </a:r>
            <a:r>
              <a:rPr lang="en-US" sz="2400" dirty="0" smtClean="0">
                <a:latin typeface="PFDinTextCompPro-Italic"/>
                <a:cs typeface="PFDinTextCompPro-Italic"/>
              </a:rPr>
              <a:t>? </a:t>
            </a:r>
            <a:endParaRPr lang="en-US" sz="2400" dirty="0" smtClean="0">
              <a:latin typeface="PFDinTextCompPro-Italic"/>
              <a:cs typeface="PFDinTextCompPro-Italic"/>
            </a:endParaRPr>
          </a:p>
          <a:p>
            <a:pPr algn="l"/>
            <a:endParaRPr lang="en-US" sz="1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 dirty="0" smtClean="0">
                <a:latin typeface="PFDinTextCompPro-Italic"/>
                <a:cs typeface="PFDinTextCompPro-Italic"/>
              </a:rPr>
              <a:t>FPR</a:t>
            </a:r>
            <a:r>
              <a:rPr lang="en-US" sz="2400" dirty="0" smtClean="0">
                <a:latin typeface="PFDinTextCompPro-Italic"/>
                <a:cs typeface="PFDinTextCompPro-Italic"/>
              </a:rPr>
              <a:t>: When </a:t>
            </a:r>
            <a:r>
              <a:rPr lang="en-US" sz="2400" dirty="0" smtClean="0">
                <a:latin typeface="PFDinTextCompPro-Italic"/>
                <a:cs typeface="PFDinTextCompPro-Italic"/>
              </a:rPr>
              <a:t>the prediction is spam, </a:t>
            </a:r>
            <a:r>
              <a:rPr lang="en-US" sz="2400" dirty="0" smtClean="0">
                <a:latin typeface="PFDinTextCompPro-Italic"/>
                <a:cs typeface="PFDinTextCompPro-Italic"/>
              </a:rPr>
              <a:t>how often is </a:t>
            </a:r>
            <a:r>
              <a:rPr lang="en-US" sz="2400" dirty="0" smtClean="0">
                <a:latin typeface="PFDinTextCompPro-Italic"/>
                <a:cs typeface="PFDinTextCompPro-Italic"/>
              </a:rPr>
              <a:t>the prediction </a:t>
            </a:r>
            <a:r>
              <a:rPr lang="en-US" sz="2400" b="1" dirty="0" smtClean="0">
                <a:latin typeface="PFDinTextCompPro-Italic"/>
                <a:cs typeface="PFDinTextCompPro-Italic"/>
              </a:rPr>
              <a:t>wrong</a:t>
            </a:r>
            <a:r>
              <a:rPr lang="en-US" sz="2400" dirty="0" smtClean="0">
                <a:latin typeface="PFDinTextCompPro-Italic"/>
                <a:cs typeface="PFDinTextCompPro-Italic"/>
              </a:rPr>
              <a:t>?</a:t>
            </a:r>
            <a:endParaRPr lang="en-US" sz="24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618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69373"/>
              </p:ext>
            </p:extLst>
          </p:nvPr>
        </p:nvGraphicFramePr>
        <p:xfrm>
          <a:off x="3843337" y="3238500"/>
          <a:ext cx="464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73349"/>
                <a:gridCol w="826851"/>
                <a:gridCol w="685800"/>
                <a:gridCol w="838200"/>
                <a:gridCol w="838200"/>
              </a:tblGrid>
              <a:tr h="266492"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0.50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0.05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0.65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0.15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0.85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0.25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1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606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 dirty="0">
                <a:latin typeface="PFDinTextCompPro-Italic"/>
                <a:cs typeface="PFDinTextCompPro-Italic"/>
              </a:rPr>
              <a:t>TPR</a:t>
            </a:r>
            <a:r>
              <a:rPr lang="en-US" sz="2400" dirty="0">
                <a:latin typeface="PFDinTextCompPro-Italic"/>
                <a:cs typeface="PFDinTextCompPro-Italic"/>
              </a:rPr>
              <a:t>: When the prediction is spam, how often is the prediction </a:t>
            </a:r>
            <a:r>
              <a:rPr lang="en-US" sz="2400" b="1" dirty="0">
                <a:latin typeface="PFDinTextCompPro-Italic"/>
                <a:cs typeface="PFDinTextCompPro-Italic"/>
              </a:rPr>
              <a:t>correct</a:t>
            </a:r>
            <a:r>
              <a:rPr lang="en-US" sz="2400" dirty="0">
                <a:latin typeface="PFDinTextCompPro-Italic"/>
                <a:cs typeface="PFDinTextCompPro-Italic"/>
              </a:rPr>
              <a:t>? </a:t>
            </a:r>
          </a:p>
          <a:p>
            <a:pPr algn="l"/>
            <a:endParaRPr lang="en-US" sz="1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 dirty="0">
                <a:latin typeface="PFDinTextCompPro-Italic"/>
                <a:cs typeface="PFDinTextCompPro-Italic"/>
              </a:rPr>
              <a:t>FPR</a:t>
            </a:r>
            <a:r>
              <a:rPr lang="en-US" sz="2400" dirty="0">
                <a:latin typeface="PFDinTextCompPro-Italic"/>
                <a:cs typeface="PFDinTextCompPro-Italic"/>
              </a:rPr>
              <a:t>: When the prediction is spam, how often is the prediction </a:t>
            </a:r>
            <a:r>
              <a:rPr lang="en-US" sz="2400" b="1" dirty="0">
                <a:latin typeface="PFDinTextCompPro-Italic"/>
                <a:cs typeface="PFDinTextCompPro-Italic"/>
              </a:rPr>
              <a:t>wrong</a:t>
            </a:r>
            <a:r>
              <a:rPr lang="en-US" sz="2400" dirty="0">
                <a:latin typeface="PFDinTextCompPro-Italic"/>
                <a:cs typeface="PFDinTextCompPro-Italic"/>
              </a:rPr>
              <a:t>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07114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1836"/>
              </p:ext>
            </p:extLst>
          </p:nvPr>
        </p:nvGraphicFramePr>
        <p:xfrm>
          <a:off x="3843337" y="3238500"/>
          <a:ext cx="464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73349"/>
                <a:gridCol w="826851"/>
                <a:gridCol w="685800"/>
                <a:gridCol w="838200"/>
                <a:gridCol w="838200"/>
              </a:tblGrid>
              <a:tr h="266492"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0.50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0.75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0.25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0.05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0.75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0.65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0.15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0.85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0.25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1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60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Q: Would the ROC Curve (and AUC) change if the </a:t>
            </a:r>
            <a:r>
              <a:rPr lang="en-US" sz="3000" b="1" smtClean="0">
                <a:latin typeface="PFDinTextCompPro-Italic"/>
                <a:cs typeface="PFDinTextCompPro-Italic"/>
              </a:rPr>
              <a:t>scores</a:t>
            </a:r>
            <a:r>
              <a:rPr lang="en-US" sz="3000" smtClean="0">
                <a:latin typeface="PFDinTextCompPro-Italic"/>
                <a:cs typeface="PFDinTextCompPro-Italic"/>
              </a:rPr>
              <a:t> changed but the </a:t>
            </a:r>
            <a:r>
              <a:rPr lang="en-US" sz="3000" b="1" smtClean="0">
                <a:latin typeface="PFDinTextCompPro-Italic"/>
                <a:cs typeface="PFDinTextCompPro-Italic"/>
              </a:rPr>
              <a:t>ordering</a:t>
            </a:r>
            <a:r>
              <a:rPr lang="en-US" sz="3000" smtClean="0">
                <a:latin typeface="PFDinTextCompPro-Italic"/>
                <a:cs typeface="PFDinTextCompPro-Italic"/>
              </a:rPr>
              <a:t> remained the same?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A: Not at all! The ROC Curve is only sensitive to </a:t>
            </a:r>
            <a:r>
              <a:rPr lang="en-US" sz="3000" b="1" smtClean="0">
                <a:latin typeface="PFDinTextCompPro-Italic"/>
                <a:cs typeface="PFDinTextCompPro-Italic"/>
              </a:rPr>
              <a:t>rank ordering</a:t>
            </a:r>
            <a:r>
              <a:rPr lang="en-US" sz="3000" smtClean="0">
                <a:latin typeface="PFDinTextCompPro-Italic"/>
                <a:cs typeface="PFDinTextCompPro-Italic"/>
              </a:rPr>
              <a:t> and does not require </a:t>
            </a:r>
            <a:r>
              <a:rPr lang="en-US" sz="3000" b="1" smtClean="0">
                <a:latin typeface="PFDinTextCompPro-Italic"/>
                <a:cs typeface="PFDinTextCompPro-Italic"/>
              </a:rPr>
              <a:t>calibrated scores</a:t>
            </a:r>
            <a:r>
              <a:rPr lang="en-US" sz="3000" smtClean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76756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667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</a:t>
            </a: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9137" y="1409700"/>
            <a:ext cx="35654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>
                <a:latin typeface="PFDinTextCompPro-Italic"/>
                <a:cs typeface="PFDinTextCompPro-Italic"/>
              </a:rPr>
              <a:t>Regression: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>
                <a:latin typeface="PFDinTextCompPro-Italic"/>
                <a:cs typeface="PFDinTextCompPro-Italic"/>
              </a:rPr>
              <a:t>Root Mean Squared Error</a:t>
            </a:r>
          </a:p>
          <a:p>
            <a:pPr algn="l"/>
            <a:endParaRPr lang="en-US" sz="30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Classification: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Confusion Matrix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ROC Curve (and AUC)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84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Root Mean Squared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2474" y="25527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Used for regression problems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Square root of the mean of the squared errors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Easily interpretable (in the “y” units)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“Punishes” larger errors</a:t>
            </a:r>
            <a:endParaRPr lang="en-US" sz="3000">
              <a:latin typeface="PFDinTextCompPro-Italic"/>
              <a:cs typeface="PFDinTextCompPro-It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1190625"/>
            <a:ext cx="43243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723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Root Mean Squared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0537" y="2625764"/>
            <a:ext cx="27098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Example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#1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1190625"/>
            <a:ext cx="43243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267766"/>
              </p:ext>
            </p:extLst>
          </p:nvPr>
        </p:nvGraphicFramePr>
        <p:xfrm>
          <a:off x="490537" y="3282950"/>
          <a:ext cx="3784600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1917360" imgH="914400" progId="Equation.3">
                  <p:embed/>
                </p:oleObj>
              </mc:Choice>
              <mc:Fallback>
                <p:oleObj name="Equation" r:id="rId5" imgW="1917360" imgH="914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" y="3282950"/>
                        <a:ext cx="3784600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60155" y="2625764"/>
            <a:ext cx="27098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Example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#2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989712"/>
              </p:ext>
            </p:extLst>
          </p:nvPr>
        </p:nvGraphicFramePr>
        <p:xfrm>
          <a:off x="5172075" y="3282950"/>
          <a:ext cx="3935413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7" imgW="1993680" imgH="914400" progId="Equation.3">
                  <p:embed/>
                </p:oleObj>
              </mc:Choice>
              <mc:Fallback>
                <p:oleObj name="Equation" r:id="rId7" imgW="19936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3282950"/>
                        <a:ext cx="3935413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0249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737" y="952500"/>
            <a:ext cx="7928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Confusion </a:t>
            </a:r>
            <a:r>
              <a:rPr lang="en-US" sz="3000" smtClean="0">
                <a:latin typeface="PFDinTextCompPro-Italic"/>
                <a:cs typeface="PFDinTextCompPro-Italic"/>
              </a:rPr>
              <a:t>Matrix: table to describe the performance of a classifier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937" y="1661027"/>
            <a:ext cx="3677163" cy="194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57737" y="1866900"/>
            <a:ext cx="3657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classes are there?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patients?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times is disease predicted?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patients actually have the disease?</a:t>
            </a:r>
            <a:endParaRPr lang="en-US" sz="2500">
              <a:latin typeface="PFDinTextCompPro-Italic" panose="0200050602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37" y="3636110"/>
            <a:ext cx="388786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Example: Test for presence of disease</a:t>
            </a:r>
          </a:p>
          <a:p>
            <a:pPr algn="l"/>
            <a:r>
              <a:rPr lang="en-US" sz="2500">
                <a:latin typeface="PFDinTextCompPro-Italic" panose="02000506020000020004" pitchFamily="2" charset="0"/>
              </a:rPr>
              <a:t>NO = negative test = False = 0</a:t>
            </a:r>
          </a:p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YES = positive test = True = 1</a:t>
            </a:r>
          </a:p>
        </p:txBody>
      </p:sp>
    </p:spTree>
    <p:extLst>
      <p:ext uri="{BB962C8B-B14F-4D97-AF65-F5344CB8AC3E}">
        <p14:creationId xmlns:p14="http://schemas.microsoft.com/office/powerpoint/2010/main" val="82398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104900"/>
            <a:ext cx="36576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Basic Terminology: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True Positives (TP)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True Negatives (TN)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False Positives (FP)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False Negatives (FN)</a:t>
            </a:r>
            <a:endParaRPr lang="en-US" sz="2500">
              <a:latin typeface="PFDinTextCompPro-Italic" panose="02000506020000020004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467100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Accuracy: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2500" b="1" smtClean="0">
                <a:latin typeface="PFDinTextCompPro-Italic" panose="02000506020000020004" pitchFamily="2" charset="0"/>
              </a:rPr>
              <a:t>correct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(TP + TN) / total = 150/165 = 0.91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9137" y="3467100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Misclassification Rate (Error Rate):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2500" b="1" smtClean="0">
                <a:latin typeface="PFDinTextCompPro-Italic" panose="02000506020000020004" pitchFamily="2" charset="0"/>
              </a:rPr>
              <a:t>wrong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(FP + FN) / total = 15/165 = 0.09</a:t>
            </a:r>
          </a:p>
        </p:txBody>
      </p:sp>
    </p:spTree>
    <p:extLst>
      <p:ext uri="{BB962C8B-B14F-4D97-AF65-F5344CB8AC3E}">
        <p14:creationId xmlns:p14="http://schemas.microsoft.com/office/powerpoint/2010/main" val="3514957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070164"/>
            <a:ext cx="37338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Sensitivity: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500" b="1" smtClean="0">
                <a:latin typeface="PFDinTextCompPro-Italic" panose="02000506020000020004" pitchFamily="2" charset="0"/>
              </a:rPr>
              <a:t>positive</a:t>
            </a:r>
            <a:r>
              <a:rPr lang="en-US" sz="250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500" b="1" smtClean="0">
                <a:latin typeface="PFDinTextCompPro-Italic" panose="02000506020000020004" pitchFamily="2" charset="0"/>
              </a:rPr>
              <a:t>correct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TP / actual yes = 100/105 = 0.95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“True Positive Rate” or “Recall”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390900"/>
            <a:ext cx="365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>
                <a:latin typeface="PFDinTextCompPro-Italic" panose="02000506020000020004" pitchFamily="2" charset="0"/>
              </a:rPr>
              <a:t>False Positive Rate: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500" b="1" smtClean="0">
                <a:latin typeface="PFDinTextCompPro-Italic" panose="02000506020000020004" pitchFamily="2" charset="0"/>
              </a:rPr>
              <a:t>negative</a:t>
            </a:r>
            <a:r>
              <a:rPr lang="en-US" sz="250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500" b="1" smtClean="0">
                <a:latin typeface="PFDinTextCompPro-Italic" panose="02000506020000020004" pitchFamily="2" charset="0"/>
              </a:rPr>
              <a:t>wrong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FP </a:t>
            </a:r>
            <a:r>
              <a:rPr lang="en-US" sz="2500">
                <a:latin typeface="PFDinTextCompPro-Italic" panose="02000506020000020004" pitchFamily="2" charset="0"/>
              </a:rPr>
              <a:t>/ actual no = 10/60 = 0.17</a:t>
            </a:r>
            <a:endParaRPr lang="en-US" sz="2500" smtClean="0">
              <a:latin typeface="PFDinTextCompPro-Italic" panose="02000506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0137" y="3359884"/>
            <a:ext cx="388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Specificity: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500" b="1" smtClean="0">
                <a:latin typeface="PFDinTextCompPro-Italic" panose="02000506020000020004" pitchFamily="2" charset="0"/>
              </a:rPr>
              <a:t>negative</a:t>
            </a:r>
            <a:r>
              <a:rPr lang="en-US" sz="250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500" b="1" smtClean="0">
                <a:latin typeface="PFDinTextCompPro-Italic" panose="02000506020000020004" pitchFamily="2" charset="0"/>
              </a:rPr>
              <a:t>correct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TN / actual no = 50/60 = 0.83</a:t>
            </a:r>
          </a:p>
        </p:txBody>
      </p:sp>
    </p:spTree>
    <p:extLst>
      <p:ext uri="{BB962C8B-B14F-4D97-AF65-F5344CB8AC3E}">
        <p14:creationId xmlns:p14="http://schemas.microsoft.com/office/powerpoint/2010/main" val="2947016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Every </a:t>
            </a:r>
            <a:r>
              <a:rPr lang="en-US" sz="3000" smtClean="0">
                <a:latin typeface="PFDinTextCompPro-Italic"/>
                <a:cs typeface="PFDinTextCompPro-Italic"/>
              </a:rPr>
              <a:t>email is assigned a “spamminess” score</a:t>
            </a:r>
            <a:r>
              <a:rPr lang="en-US" sz="3000">
                <a:latin typeface="PFDinTextCompPro-Italic"/>
                <a:cs typeface="PFDinTextCompPro-Italic"/>
              </a:rPr>
              <a:t> </a:t>
            </a:r>
            <a:r>
              <a:rPr lang="en-US" sz="3000" smtClean="0">
                <a:latin typeface="PFDinTextCompPro-Italic"/>
                <a:cs typeface="PFDinTextCompPro-Italic"/>
              </a:rPr>
              <a:t>by our classification algorithm. To actually make our predictions, we choose a numeric cutoff for classifying as spam.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An ROC Curve will help us to visualize how well our classifier is doing without having to choose a cutoff!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102811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041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4537" y="952500"/>
            <a:ext cx="152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ROC Curve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204849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515759187"/>
              </p:ext>
            </p:extLst>
          </p:nvPr>
        </p:nvGraphicFramePr>
        <p:xfrm>
          <a:off x="4300537" y="1485900"/>
          <a:ext cx="4267201" cy="3223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34137" y="4610100"/>
            <a:ext cx="68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FPR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43337" y="2552700"/>
            <a:ext cx="68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TPR</a:t>
            </a:r>
          </a:p>
        </p:txBody>
      </p:sp>
    </p:spTree>
    <p:extLst>
      <p:ext uri="{BB962C8B-B14F-4D97-AF65-F5344CB8AC3E}">
        <p14:creationId xmlns:p14="http://schemas.microsoft.com/office/powerpoint/2010/main" val="1943180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13852</TotalTime>
  <Pages>0</Pages>
  <Words>691</Words>
  <Characters>0</Characters>
  <Application>Microsoft Office PowerPoint</Application>
  <PresentationFormat>Custom</PresentationFormat>
  <Lines>0</Lines>
  <Paragraphs>272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GA_Instructor_Template_Deck</vt:lpstr>
      <vt:lpstr>Agenda</vt:lpstr>
      <vt:lpstr>Equation</vt:lpstr>
      <vt:lpstr>DATA SCIENCE Model Evaluation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Davis, Josiah</cp:lastModifiedBy>
  <cp:revision>1761</cp:revision>
  <cp:lastPrinted>2013-03-28T23:13:53Z</cp:lastPrinted>
  <dcterms:modified xsi:type="dcterms:W3CDTF">2015-03-13T11:25:24Z</dcterms:modified>
</cp:coreProperties>
</file>