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  <p:sldMasterId id="2147484123" r:id="rId4"/>
  </p:sldMasterIdLst>
  <p:notesMasterIdLst>
    <p:notesMasterId r:id="rId54"/>
  </p:notesMasterIdLst>
  <p:sldIdLst>
    <p:sldId id="258" r:id="rId5"/>
    <p:sldId id="353" r:id="rId6"/>
    <p:sldId id="426" r:id="rId7"/>
    <p:sldId id="577" r:id="rId8"/>
    <p:sldId id="578" r:id="rId9"/>
    <p:sldId id="455" r:id="rId10"/>
    <p:sldId id="567" r:id="rId11"/>
    <p:sldId id="428" r:id="rId12"/>
    <p:sldId id="429" r:id="rId13"/>
    <p:sldId id="435" r:id="rId14"/>
    <p:sldId id="579" r:id="rId15"/>
    <p:sldId id="580" r:id="rId16"/>
    <p:sldId id="581" r:id="rId17"/>
    <p:sldId id="582" r:id="rId18"/>
    <p:sldId id="583" r:id="rId19"/>
    <p:sldId id="444" r:id="rId20"/>
    <p:sldId id="436" r:id="rId21"/>
    <p:sldId id="437" r:id="rId22"/>
    <p:sldId id="481" r:id="rId23"/>
    <p:sldId id="439" r:id="rId24"/>
    <p:sldId id="512" r:id="rId25"/>
    <p:sldId id="513" r:id="rId26"/>
    <p:sldId id="511" r:id="rId27"/>
    <p:sldId id="454" r:id="rId28"/>
    <p:sldId id="514" r:id="rId29"/>
    <p:sldId id="515" r:id="rId30"/>
    <p:sldId id="525" r:id="rId31"/>
    <p:sldId id="473" r:id="rId32"/>
    <p:sldId id="474" r:id="rId33"/>
    <p:sldId id="476" r:id="rId34"/>
    <p:sldId id="480" r:id="rId35"/>
    <p:sldId id="477" r:id="rId36"/>
    <p:sldId id="479" r:id="rId37"/>
    <p:sldId id="482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76" r:id="rId46"/>
    <p:sldId id="483" r:id="rId47"/>
    <p:sldId id="568" r:id="rId48"/>
    <p:sldId id="501" r:id="rId49"/>
    <p:sldId id="487" r:id="rId50"/>
    <p:sldId id="445" r:id="rId51"/>
    <p:sldId id="508" r:id="rId52"/>
    <p:sldId id="509" r:id="rId5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360" autoAdjust="0"/>
  </p:normalViewPr>
  <p:slideViewPr>
    <p:cSldViewPr>
      <p:cViewPr>
        <p:scale>
          <a:sx n="100" d="100"/>
          <a:sy n="100" d="100"/>
        </p:scale>
        <p:origin x="-948" y="-34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y-axis: Is the data labeled?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x-axis: Is the output a category or a continuous 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3899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684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9320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93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1974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326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3317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8057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6624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371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2397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252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226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768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37" r:id="rId14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5: Linear regression</a:t>
            </a:r>
            <a:endParaRPr lang="en-US" sz="6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4428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 smtClean="0">
                <a:latin typeface="+mn-lt"/>
                <a:cs typeface="News706 Bd BT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use to train the model)</a:t>
            </a: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 smtClean="0">
                <a:latin typeface="+mn-lt"/>
                <a:cs typeface="News706 Bd BT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use to 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 smtClean="0">
                <a:latin typeface="Symbol" charset="2"/>
                <a:cs typeface="Symbol" charset="2"/>
              </a:rPr>
              <a:t>    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 smtClean="0">
                <a:latin typeface="+mn-lt"/>
                <a:cs typeface="News706 Bd BT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use to 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 smtClean="0">
                <a:latin typeface="Symbol" charset="2"/>
                <a:cs typeface="Symbol" charset="2"/>
              </a:rPr>
              <a:t>    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marL="457200" indent="-457200" algn="l">
              <a:lnSpc>
                <a:spcPct val="120000"/>
              </a:lnSpc>
              <a:buFont typeface="Symbol"/>
              <a:buChar char=" "/>
            </a:pP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parameter)      </a:t>
            </a: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 smtClean="0">
                <a:latin typeface="+mn-lt"/>
                <a:cs typeface="News706 Bd BT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use to 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 smtClean="0">
                <a:latin typeface="Symbol" charset="2"/>
                <a:cs typeface="Symbol" charset="2"/>
              </a:rPr>
              <a:t>    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marL="457200" indent="-457200" algn="l">
              <a:lnSpc>
                <a:spcPct val="120000"/>
              </a:lnSpc>
              <a:buFont typeface="Symbol"/>
              <a:buChar char=" "/>
            </a:pP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parameter)      </a:t>
            </a:r>
          </a:p>
          <a:p>
            <a:pPr marL="457200" indent="-457200" algn="l">
              <a:lnSpc>
                <a:spcPct val="120000"/>
              </a:lnSpc>
              <a:buFont typeface="Symbol"/>
              <a:buChar char=" "/>
            </a:pP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residual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error)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500" i="1" dirty="0">
                <a:latin typeface="Symbol" charset="2"/>
                <a:cs typeface="Symbol" charset="2"/>
              </a:rPr>
              <a:t>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93605" y="2781300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922294" y="46101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3497390" y="38021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649790" y="40386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25990" y="37259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54590" y="36542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06990" y="3806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831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335590" y="3425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4879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564190" y="33494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87945" y="32766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940345" y="34290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016545" y="32004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15838" y="34973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235833" y="30423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388233" y="3194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464433" y="29661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616833" y="2813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097081" y="288544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9194" y="4648200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2290" y="3053912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3297201" y="2781300"/>
            <a:ext cx="2625304" cy="1333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Left Brace 34"/>
          <p:cNvSpPr/>
          <p:nvPr/>
        </p:nvSpPr>
        <p:spPr bwMode="auto">
          <a:xfrm>
            <a:off x="2951317" y="4114800"/>
            <a:ext cx="227988" cy="457200"/>
          </a:xfrm>
          <a:prstGeom prst="leftBrac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66107" y="4150738"/>
            <a:ext cx="365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Symbol" charset="2"/>
              </a:rPr>
              <a:t>b</a:t>
            </a:r>
            <a:r>
              <a:rPr lang="en-US" sz="1600" i="1" baseline="-25000" dirty="0" smtClean="0">
                <a:latin typeface="Symbol" charset="2"/>
              </a:rPr>
              <a:t>0</a:t>
            </a:r>
            <a:endParaRPr lang="en-US" sz="3600" baseline="-25000" dirty="0"/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4674894" y="3405992"/>
            <a:ext cx="1333" cy="531273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649790" y="3937265"/>
            <a:ext cx="1026437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44" name="Rectangle 43"/>
          <p:cNvSpPr/>
          <p:nvPr/>
        </p:nvSpPr>
        <p:spPr>
          <a:xfrm>
            <a:off x="5387399" y="3493699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latin typeface="Symbol" charset="2"/>
                <a:cs typeface="Symbol" charset="2"/>
              </a:rPr>
              <a:t>b</a:t>
            </a:r>
            <a:r>
              <a:rPr lang="en-US" sz="18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1800" i="1" dirty="0" smtClean="0">
                <a:latin typeface="Symbol" charset="2"/>
                <a:cs typeface="Symbol" charset="2"/>
              </a:rPr>
              <a:t>  </a:t>
            </a:r>
            <a:r>
              <a:rPr lang="en-US" sz="1800" i="1" dirty="0" smtClean="0">
                <a:latin typeface="Gill Sans"/>
                <a:cs typeface="Symbol" charset="2"/>
              </a:rPr>
              <a:t>=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y /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x</a:t>
            </a:r>
            <a:endParaRPr lang="en-US" sz="1800" b="1" dirty="0">
              <a:latin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7183" y="388620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02257" y="355274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>
                <a:cs typeface="Times New Roman"/>
              </a:rPr>
              <a:t>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18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9368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smtClean="0">
                <a:latin typeface="+mn-lt"/>
                <a:cs typeface="Symbol" charset="2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>
                <a:latin typeface="+mn-lt"/>
                <a:cs typeface="PFDinTextCompPro-Italic"/>
              </a:rPr>
              <a:t>+ …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247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I. ESTIMATING COEFFICIENTS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0.   	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  	ESTIMATING Coefficients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	categorical VARIABLES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 	MAKING INFERENCES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impact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particular input variable on the response variable?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coefficient estimates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458174"/>
              </p:ext>
            </p:extLst>
          </p:nvPr>
        </p:nvGraphicFramePr>
        <p:xfrm>
          <a:off x="3919537" y="2095500"/>
          <a:ext cx="551033" cy="516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1" name="Equation" r:id="rId4" imgW="253800" imgH="241200" progId="Equation.3">
                  <p:embed/>
                </p:oleObj>
              </mc:Choice>
              <mc:Fallback>
                <p:oleObj name="Equation" r:id="rId4" imgW="25380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7" y="2095500"/>
                        <a:ext cx="551033" cy="516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704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88257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348037" y="231671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976726" y="384071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43626" y="387881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6722" y="293798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351633" y="236262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351633" y="230032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3351633" y="224051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3351633" y="235601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3351633" y="246739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6422498" y="289405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422498" y="3222508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6983522" y="270938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83522" y="3016489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48347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348037" y="231671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976726" y="384071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43626" y="387881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6722" y="293798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351633" y="236262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351633" y="230032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3351633" y="224051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3351633" y="235601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3351633" y="246739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6422498" y="289405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422498" y="3222508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6983522" y="270938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83522" y="3016489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737" y="4152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fundamental part of statistics is quantifying our confidence that our estimates are reflective of truth.</a:t>
            </a:r>
          </a:p>
        </p:txBody>
      </p:sp>
    </p:spTree>
    <p:extLst>
      <p:ext uri="{BB962C8B-B14F-4D97-AF65-F5344CB8AC3E}">
        <p14:creationId xmlns:p14="http://schemas.microsoft.com/office/powerpoint/2010/main" val="155576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43913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7575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41795"/>
              </p:ext>
            </p:extLst>
          </p:nvPr>
        </p:nvGraphicFramePr>
        <p:xfrm>
          <a:off x="4898785" y="3091004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785" y="3091004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56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7190342" y="2875501"/>
            <a:ext cx="0" cy="3474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Rectangle 60"/>
          <p:cNvSpPr/>
          <p:nvPr/>
        </p:nvSpPr>
        <p:spPr>
          <a:xfrm>
            <a:off x="6444327" y="2488168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Model Prediction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7577137" y="3788648"/>
            <a:ext cx="187131" cy="3769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6408653" y="416555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Observed Result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40818"/>
              </p:ext>
            </p:extLst>
          </p:nvPr>
        </p:nvGraphicFramePr>
        <p:xfrm>
          <a:off x="4898785" y="3091004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785" y="3091004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364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calculate estimates that minimize the sum of squared errors?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Through calculus, it can be shown that the following equation minimizes the sum of squared errors.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255463"/>
              </p:ext>
            </p:extLst>
          </p:nvPr>
        </p:nvGraphicFramePr>
        <p:xfrm>
          <a:off x="2624138" y="362585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62585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170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68396"/>
              </p:ext>
            </p:extLst>
          </p:nvPr>
        </p:nvGraphicFramePr>
        <p:xfrm>
          <a:off x="2166937" y="1907008"/>
          <a:ext cx="2205665" cy="222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4" name="Equation" r:id="rId4" imgW="1041120" imgH="1143000" progId="Equation.3">
                  <p:embed/>
                </p:oleObj>
              </mc:Choice>
              <mc:Fallback>
                <p:oleObj name="Equation" r:id="rId4" imgW="1041120" imgH="1143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7" y="1907008"/>
                        <a:ext cx="2205665" cy="222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35291"/>
              </p:ext>
            </p:extLst>
          </p:nvPr>
        </p:nvGraphicFramePr>
        <p:xfrm>
          <a:off x="5062537" y="1983208"/>
          <a:ext cx="1535197" cy="202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" name="Equation" r:id="rId6" imgW="761760" imgH="1143000" progId="Equation.3">
                  <p:embed/>
                </p:oleObj>
              </mc:Choice>
              <mc:Fallback>
                <p:oleObj name="Equation" r:id="rId6" imgW="761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7" y="1983208"/>
                        <a:ext cx="1535197" cy="2021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Let’s walk through an trivial calculation to see how this works.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6737" y="4360453"/>
            <a:ext cx="6851915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Along the way, we’ll review some matrix math.</a:t>
            </a:r>
          </a:p>
        </p:txBody>
      </p:sp>
    </p:spTree>
    <p:extLst>
      <p:ext uri="{BB962C8B-B14F-4D97-AF65-F5344CB8AC3E}">
        <p14:creationId xmlns:p14="http://schemas.microsoft.com/office/powerpoint/2010/main" val="3584134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0</a:t>
            </a:r>
            <a:r>
              <a:rPr lang="en-US" sz="6600" dirty="0" smtClean="0"/>
              <a:t>. Basic Form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65039"/>
              </p:ext>
            </p:extLst>
          </p:nvPr>
        </p:nvGraphicFramePr>
        <p:xfrm>
          <a:off x="795337" y="26289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6" name="Equation" r:id="rId4" imgW="4851360" imgH="1143000" progId="Equation.3">
                  <p:embed/>
                </p:oleObj>
              </mc:Choice>
              <mc:Fallback>
                <p:oleObj name="Equation" r:id="rId4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26289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42010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7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2644232" y="2095500"/>
            <a:ext cx="1580105" cy="774233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Transposing simply means flipping the columns and rows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67112" y="12192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49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02419"/>
              </p:ext>
            </p:extLst>
          </p:nvPr>
        </p:nvGraphicFramePr>
        <p:xfrm>
          <a:off x="795337" y="26289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" name="Equation" r:id="rId4" imgW="4851360" imgH="1143000" progId="Equation.3">
                  <p:embed/>
                </p:oleObj>
              </mc:Choice>
              <mc:Fallback>
                <p:oleObj name="Equation" r:id="rId4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26289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43732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702117" y="3105150"/>
            <a:ext cx="3101340" cy="34636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900612" y="2628900"/>
            <a:ext cx="344105" cy="1600200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486274" y="3152489"/>
            <a:ext cx="391026" cy="28603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3" name="Curved Connector 12"/>
          <p:cNvCxnSpPr>
            <a:stCxn id="9" idx="0"/>
            <a:endCxn id="10" idx="0"/>
          </p:cNvCxnSpPr>
          <p:nvPr/>
        </p:nvCxnSpPr>
        <p:spPr bwMode="auto">
          <a:xfrm rot="5400000" flipH="1" flipV="1">
            <a:off x="3924601" y="1957086"/>
            <a:ext cx="476250" cy="1819878"/>
          </a:xfrm>
          <a:prstGeom prst="curvedConnector3">
            <a:avLst>
              <a:gd name="adj1" fmla="val 14800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11" idx="0"/>
            <a:endCxn id="10" idx="0"/>
          </p:cNvCxnSpPr>
          <p:nvPr/>
        </p:nvCxnSpPr>
        <p:spPr bwMode="auto">
          <a:xfrm rot="16200000" flipV="1">
            <a:off x="5615432" y="2086134"/>
            <a:ext cx="523589" cy="1609122"/>
          </a:xfrm>
          <a:prstGeom prst="curvedConnector3">
            <a:avLst>
              <a:gd name="adj1" fmla="val 14366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ounded Rectangle 22"/>
          <p:cNvSpPr/>
          <p:nvPr/>
        </p:nvSpPr>
        <p:spPr bwMode="auto">
          <a:xfrm>
            <a:off x="3567112" y="12192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2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086044"/>
              </p:ext>
            </p:extLst>
          </p:nvPr>
        </p:nvGraphicFramePr>
        <p:xfrm>
          <a:off x="1998636" y="3037607"/>
          <a:ext cx="5273701" cy="6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8" name="Equation" r:id="rId4" imgW="3835080" imgH="507960" progId="Equation.3">
                  <p:embed/>
                </p:oleObj>
              </mc:Choice>
              <mc:Fallback>
                <p:oleObj name="Equation" r:id="rId4" imgW="3835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36" y="3037607"/>
                        <a:ext cx="5273701" cy="6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13804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9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2395537" y="4043360"/>
            <a:ext cx="2286000" cy="1095375"/>
          </a:xfrm>
          <a:prstGeom prst="wedgeRoundRectCallout">
            <a:avLst>
              <a:gd name="adj1" fmla="val 23671"/>
              <a:gd name="adj2" fmla="val -70429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Taking the inverse of a 2x2 matrix simply means swapping across diagonals, and dividing each value by the determinant.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71674" y="2171700"/>
            <a:ext cx="1447800" cy="685800"/>
          </a:xfrm>
          <a:prstGeom prst="wedgeRoundRectCallout">
            <a:avLst>
              <a:gd name="adj1" fmla="val 19636"/>
              <a:gd name="adj2" fmla="val 76274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Only square matrices can be inverted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19712" y="3056657"/>
            <a:ext cx="692727" cy="38071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stCxn id="10" idx="3"/>
          </p:cNvCxnSpPr>
          <p:nvPr/>
        </p:nvCxnSpPr>
        <p:spPr bwMode="auto">
          <a:xfrm>
            <a:off x="6012439" y="3247014"/>
            <a:ext cx="755073" cy="10582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30640"/>
              </p:ext>
            </p:extLst>
          </p:nvPr>
        </p:nvGraphicFramePr>
        <p:xfrm>
          <a:off x="5443537" y="4391025"/>
          <a:ext cx="27289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0" name="Equation" r:id="rId8" imgW="1981080" imgH="393480" progId="Equation.3">
                  <p:embed/>
                </p:oleObj>
              </mc:Choice>
              <mc:Fallback>
                <p:oleObj name="Equation" r:id="rId8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7" y="4391025"/>
                        <a:ext cx="27289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5379026" y="4295774"/>
            <a:ext cx="2883911" cy="69532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567111" y="1219200"/>
            <a:ext cx="1952625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33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156690"/>
              </p:ext>
            </p:extLst>
          </p:nvPr>
        </p:nvGraphicFramePr>
        <p:xfrm>
          <a:off x="1546225" y="2628900"/>
          <a:ext cx="61166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8" name="Equation" r:id="rId4" imgW="3949560" imgH="1143000" progId="Equation.3">
                  <p:embed/>
                </p:oleObj>
              </mc:Choice>
              <mc:Fallback>
                <p:oleObj name="Equation" r:id="rId4" imgW="3949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628900"/>
                        <a:ext cx="61166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48049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9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5519737" y="1219200"/>
            <a:ext cx="10667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41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61091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1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48912"/>
              </p:ext>
            </p:extLst>
          </p:nvPr>
        </p:nvGraphicFramePr>
        <p:xfrm>
          <a:off x="1761888" y="3003074"/>
          <a:ext cx="5837713" cy="74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2" name="Equation" r:id="rId6" imgW="3429000" imgH="507960" progId="Equation.3">
                  <p:embed/>
                </p:oleObj>
              </mc:Choice>
              <mc:Fallback>
                <p:oleObj name="Equation" r:id="rId6" imgW="3429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888" y="3003074"/>
                        <a:ext cx="5837713" cy="743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3538537" y="1219200"/>
            <a:ext cx="30479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7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829674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CATEGORICAL VARIABLES</a:t>
            </a:r>
            <a:endParaRPr lang="en-US" sz="6600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960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CATEGORIAL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32281"/>
              </p:ext>
            </p:extLst>
          </p:nvPr>
        </p:nvGraphicFramePr>
        <p:xfrm>
          <a:off x="1176337" y="24003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76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Create a k-1 binary (“dummy”) variables.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85036"/>
              </p:ext>
            </p:extLst>
          </p:nvPr>
        </p:nvGraphicFramePr>
        <p:xfrm>
          <a:off x="1176337" y="24003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64170"/>
              </p:ext>
            </p:extLst>
          </p:nvPr>
        </p:nvGraphicFramePr>
        <p:xfrm>
          <a:off x="4376737" y="2400300"/>
          <a:ext cx="3810000" cy="2285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0000"/>
                <a:gridCol w="1270000"/>
                <a:gridCol w="1270000"/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3081337" y="2831722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081337" y="3761253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6701" y="4749998"/>
            <a:ext cx="355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  <a:cs typeface="PFDinTextCompPro-Italic"/>
              </a:rPr>
              <a:t>Computer Science is the reference</a:t>
            </a:r>
          </a:p>
        </p:txBody>
      </p:sp>
    </p:spTree>
    <p:extLst>
      <p:ext uri="{BB962C8B-B14F-4D97-AF65-F5344CB8AC3E}">
        <p14:creationId xmlns:p14="http://schemas.microsoft.com/office/powerpoint/2010/main" val="1107525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</p:txBody>
      </p:sp>
    </p:spTree>
    <p:extLst>
      <p:ext uri="{BB962C8B-B14F-4D97-AF65-F5344CB8AC3E}">
        <p14:creationId xmlns:p14="http://schemas.microsoft.com/office/powerpoint/2010/main" val="1942622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865262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737" y="40767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Where does logistic regression belong in this diagram?</a:t>
            </a:r>
          </a:p>
        </p:txBody>
      </p:sp>
    </p:spTree>
    <p:extLst>
      <p:ext uri="{BB962C8B-B14F-4D97-AF65-F5344CB8AC3E}">
        <p14:creationId xmlns:p14="http://schemas.microsoft.com/office/powerpoint/2010/main" val="2104897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16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Is this a limitation? 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Not really, a comparison must have a baseline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592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this the only way to represent categorical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the conventional way to represent nominal data, however, ordinal data can be represented with integers.</a:t>
            </a:r>
          </a:p>
        </p:txBody>
      </p:sp>
    </p:spTree>
    <p:extLst>
      <p:ext uri="{BB962C8B-B14F-4D97-AF65-F5344CB8AC3E}">
        <p14:creationId xmlns:p14="http://schemas.microsoft.com/office/powerpoint/2010/main" val="2987011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this the only way to represent categorical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the conventional way to represent nominal data, however, ordinal data can be represented with integers.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does this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</a:t>
            </a:r>
            <a:r>
              <a:rPr lang="en-US" sz="3000" dirty="0" smtClean="0">
                <a:latin typeface="PFDinTextCompPro-Italic"/>
                <a:cs typeface="PFDinTextCompPro-Italic"/>
              </a:rPr>
              <a:t>Categories that can be ranked (i.e., strongly disagree, disagree, neutral, agree, strongly agree) can be represented as 1, 2, 3, 4, 5.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36466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Making INFERENCES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58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Making INFERENCS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modeling is a parametric technique, meaning that it relies on specific assumptions about the underlying data: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Linearity and </a:t>
            </a:r>
            <a:r>
              <a:rPr lang="en-US" sz="3000" dirty="0" err="1">
                <a:latin typeface="PFDinTextCompPro-Italic"/>
                <a:cs typeface="PFDinTextCompPro-Italic"/>
              </a:rPr>
              <a:t>additivity</a:t>
            </a:r>
            <a:r>
              <a:rPr lang="en-US" sz="3000" dirty="0">
                <a:latin typeface="PFDinTextCompPro-Italic"/>
                <a:cs typeface="PFDinTextCompPro-Italic"/>
              </a:rPr>
              <a:t> 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 relationship between input and response variables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>
                <a:latin typeface="PFDinTextCompPro-Italic"/>
                <a:cs typeface="PFDinTextCompPro-Italic"/>
              </a:rPr>
              <a:t>Homoscedasticity of the errors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>
                <a:latin typeface="PFDinTextCompPro-Italic"/>
                <a:cs typeface="PFDinTextCompPro-Italic"/>
              </a:rPr>
              <a:t>Normality of the Error Distribution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Statistical independence of the errors</a:t>
            </a:r>
          </a:p>
          <a:p>
            <a:pPr marL="514350" indent="-514350" algn="l">
              <a:buFontTx/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737" y="4728746"/>
            <a:ext cx="467995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b="1" dirty="0" smtClean="0"/>
              <a:t>Source: </a:t>
            </a:r>
            <a:r>
              <a:rPr lang="en-US" sz="1100" dirty="0" smtClean="0"/>
              <a:t>http</a:t>
            </a:r>
            <a:r>
              <a:rPr lang="en-US" sz="1100" dirty="0"/>
              <a:t>://people.duke.edu/~rnau/testing.htm</a:t>
            </a:r>
          </a:p>
        </p:txBody>
      </p:sp>
    </p:spTree>
    <p:extLst>
      <p:ext uri="{BB962C8B-B14F-4D97-AF65-F5344CB8AC3E}">
        <p14:creationId xmlns:p14="http://schemas.microsoft.com/office/powerpoint/2010/main" val="3420456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whether a coefficient estimate is significant?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p-value associated with the coefficient t-value.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4401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127" y="262890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p-value?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probability of getting the observed outcome (e.g., the coefficient estimate) if the null hypothesis were true (p &lt; 0.05 is typically considered significant).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whether a coefficient estimate is significant?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p-value associated with the coefficient t-value.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19062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null hypothesis for linear regression coefficients?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There is no relationship between X and Y.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3665" y="2829849"/>
            <a:ext cx="5147945" cy="16435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latin typeface="+mn-lt"/>
                <a:cs typeface="Symbol" charset="2"/>
              </a:rPr>
              <a:t>H</a:t>
            </a:r>
            <a:r>
              <a:rPr lang="en-US" sz="2800" i="1" baseline="-25000" dirty="0" smtClean="0">
                <a:latin typeface="+mn-lt"/>
                <a:cs typeface="Symbol" charset="2"/>
              </a:rPr>
              <a:t>0</a:t>
            </a:r>
            <a:r>
              <a:rPr lang="en-US" sz="2800" i="1" dirty="0" smtClean="0">
                <a:latin typeface="+mn-lt"/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= 0</a:t>
            </a:r>
          </a:p>
          <a:p>
            <a:pPr>
              <a:lnSpc>
                <a:spcPct val="120000"/>
              </a:lnSpc>
            </a:pPr>
            <a:endParaRPr lang="en-US" sz="2800" i="1" dirty="0" smtClean="0">
              <a:latin typeface="Symbol" charset="2"/>
              <a:cs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800" i="1" dirty="0" smtClean="0">
                <a:cs typeface="Symbol" charset="2"/>
              </a:rPr>
              <a:t>H</a:t>
            </a:r>
            <a:r>
              <a:rPr lang="en-US" sz="2800" i="1" baseline="-25000" dirty="0">
                <a:cs typeface="Symbol" charset="2"/>
              </a:rPr>
              <a:t>a</a:t>
            </a:r>
            <a:r>
              <a:rPr lang="en-US" sz="2800" i="1" dirty="0" smtClean="0"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≠ 0</a:t>
            </a:r>
            <a:endParaRPr lang="en-US" sz="2800" i="1" spc="300" dirty="0"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6551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the confidence interval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95% of the time, the true coefficients will be in this range.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391635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5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10379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6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1504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the confidence interval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95% of the time, the true coefficients will be in this range.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13892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0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51474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1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" name="Rounded Rectangular Callout 77"/>
          <p:cNvSpPr/>
          <p:nvPr/>
        </p:nvSpPr>
        <p:spPr bwMode="auto">
          <a:xfrm>
            <a:off x="7272337" y="2455394"/>
            <a:ext cx="1676400" cy="912800"/>
          </a:xfrm>
          <a:prstGeom prst="wedgeRoundRectCallout">
            <a:avLst>
              <a:gd name="adj1" fmla="val -68432"/>
              <a:gd name="adj2" fmla="val 2931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Confidence intervals are calculated based off of the error variance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5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851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Italic"/>
                <a:cs typeface="PFDinTextCompPro-Italic"/>
              </a:rPr>
              <a:t>regression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	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classification</a:t>
            </a:r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clustering</a:t>
            </a:r>
            <a:endParaRPr lang="en-US" sz="3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7" y="1943100"/>
            <a:ext cx="2483523" cy="1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5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motivation for learning about linear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widely </a:t>
            </a:r>
            <a:r>
              <a:rPr lang="en-US" sz="3000" dirty="0">
                <a:latin typeface="PFDinTextCompPro-Italic"/>
                <a:cs typeface="PFDinTextCompPro-Italic"/>
              </a:rPr>
              <a:t>used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runs fast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easy to use (not a lot of tuning required)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highly interpretable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basis for many other </a:t>
            </a:r>
            <a:r>
              <a:rPr lang="en-US" sz="3000" dirty="0" smtClean="0">
                <a:latin typeface="PFDinTextCompPro-Italic"/>
                <a:cs typeface="PFDinTextCompPro-Italic"/>
              </a:rPr>
              <a:t>methods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87735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</p:txBody>
      </p:sp>
    </p:spTree>
    <p:extLst>
      <p:ext uri="{BB962C8B-B14F-4D97-AF65-F5344CB8AC3E}">
        <p14:creationId xmlns:p14="http://schemas.microsoft.com/office/powerpoint/2010/main" val="2871057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4491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85907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808080"/>
    </a:dk1>
    <a:lt1>
      <a:srgbClr val="FFFFFF"/>
    </a:lt1>
    <a:dk2>
      <a:srgbClr val="000000"/>
    </a:dk2>
    <a:lt2>
      <a:srgbClr val="000000"/>
    </a:lt2>
    <a:accent1>
      <a:srgbClr val="FFFFD6"/>
    </a:accent1>
    <a:accent2>
      <a:srgbClr val="333399"/>
    </a:accent2>
    <a:accent3>
      <a:srgbClr val="AAAAAA"/>
    </a:accent3>
    <a:accent4>
      <a:srgbClr val="DADADA"/>
    </a:accent4>
    <a:accent5>
      <a:srgbClr val="FFFFE8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18491</TotalTime>
  <Pages>0</Pages>
  <Words>2114</Words>
  <Characters>0</Characters>
  <Application>Microsoft Office PowerPoint</Application>
  <PresentationFormat>Custom</PresentationFormat>
  <Lines>0</Lines>
  <Paragraphs>445</Paragraphs>
  <Slides>49</Slides>
  <Notes>49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GA_Instructor_Template_Deck</vt:lpstr>
      <vt:lpstr>Agenda</vt:lpstr>
      <vt:lpstr>1_GA_Instructor_Template_Deck</vt:lpstr>
      <vt:lpstr>1_Agenda</vt:lpstr>
      <vt:lpstr>Equation</vt:lpstr>
      <vt:lpstr> DATA SCIENCE Class 5: Linear regression</vt:lpstr>
      <vt:lpstr> 0.    BASIC FORM I.    ESTIMATING Coefficients II.  categorical VARIABLES III.   MAKING INFERENCES</vt:lpstr>
      <vt:lpstr>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I. ESTIMATING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CATEGORICAL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Making INFERENCES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825</cp:revision>
  <dcterms:modified xsi:type="dcterms:W3CDTF">2015-03-21T13:38:41Z</dcterms:modified>
</cp:coreProperties>
</file>