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3" r:id="rId4"/>
  </p:sldMasterIdLst>
  <p:notesMasterIdLst>
    <p:notesMasterId r:id="rId52"/>
  </p:notesMasterIdLst>
  <p:sldIdLst>
    <p:sldId id="258" r:id="rId5"/>
    <p:sldId id="353" r:id="rId6"/>
    <p:sldId id="426" r:id="rId7"/>
    <p:sldId id="455" r:id="rId8"/>
    <p:sldId id="56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44" r:id="rId18"/>
    <p:sldId id="436" r:id="rId19"/>
    <p:sldId id="437" r:id="rId20"/>
    <p:sldId id="481" r:id="rId21"/>
    <p:sldId id="439" r:id="rId22"/>
    <p:sldId id="512" r:id="rId23"/>
    <p:sldId id="513" r:id="rId24"/>
    <p:sldId id="511" r:id="rId25"/>
    <p:sldId id="454" r:id="rId26"/>
    <p:sldId id="514" r:id="rId27"/>
    <p:sldId id="515" r:id="rId28"/>
    <p:sldId id="525" r:id="rId29"/>
    <p:sldId id="473" r:id="rId30"/>
    <p:sldId id="474" r:id="rId31"/>
    <p:sldId id="476" r:id="rId32"/>
    <p:sldId id="480" r:id="rId33"/>
    <p:sldId id="477" r:id="rId34"/>
    <p:sldId id="479" r:id="rId35"/>
    <p:sldId id="482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483" r:id="rId45"/>
    <p:sldId id="568" r:id="rId46"/>
    <p:sldId id="501" r:id="rId47"/>
    <p:sldId id="487" r:id="rId48"/>
    <p:sldId id="445" r:id="rId49"/>
    <p:sldId id="508" r:id="rId50"/>
    <p:sldId id="509" r:id="rId5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948" y="-34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9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684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9320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3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974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326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3317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8057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6624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7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239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252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26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768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37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5: </a:t>
            </a:r>
            <a:r>
              <a:rPr lang="en-US" sz="6000" dirty="0" smtClean="0"/>
              <a:t>Linear 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0172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</a:t>
            </a:r>
            <a:r>
              <a:rPr lang="en-US" sz="3000" dirty="0" smtClean="0">
                <a:latin typeface="PFDinTextCompPro-Light"/>
                <a:cs typeface="PFDinTextCompPro-Light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60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3000" dirty="0">
                <a:latin typeface="PFDinTextCompPro-Light"/>
                <a:cs typeface="PFDinTextCompPro-Light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intercept </a:t>
            </a:r>
            <a:r>
              <a:rPr lang="en-US" sz="3000" dirty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</p:txBody>
      </p:sp>
    </p:spTree>
    <p:extLst>
      <p:ext uri="{BB962C8B-B14F-4D97-AF65-F5344CB8AC3E}">
        <p14:creationId xmlns:p14="http://schemas.microsoft.com/office/powerpoint/2010/main" val="185553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</a:t>
            </a:r>
            <a:r>
              <a:rPr lang="en-US" sz="3000" dirty="0">
                <a:latin typeface="PFDinTextCompPro-Light"/>
                <a:cs typeface="PFDinTextCompPro-Light"/>
              </a:rPr>
              <a:t>= </a:t>
            </a:r>
            <a:r>
              <a:rPr lang="en-US" sz="3000" dirty="0">
                <a:latin typeface="PFDinTextCompPro-Medium"/>
                <a:cs typeface="PFDinTextCompPro-Medium"/>
              </a:rPr>
              <a:t>intercept </a:t>
            </a:r>
            <a:r>
              <a:rPr lang="en-US" sz="3000" dirty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>
              <a:latin typeface="PFDinTextCompPro-Light"/>
              <a:cs typeface="PFDinTextCompPro-Light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= </a:t>
            </a:r>
            <a:r>
              <a:rPr lang="en-US" sz="3000" dirty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>
                <a:latin typeface="PFDinTextCompPro-Italic"/>
                <a:cs typeface="PFDinTextCompPro-Italic"/>
              </a:rPr>
              <a:t> (the model parameter)     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  <a:endParaRPr lang="en-US" sz="2500" i="1" dirty="0">
              <a:latin typeface="Symbol" charset="2"/>
              <a:cs typeface="Symbol" charset="2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66107" y="4150738"/>
            <a:ext cx="365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Symbol" charset="2"/>
              </a:rPr>
              <a:t>b</a:t>
            </a:r>
            <a:r>
              <a:rPr lang="en-US" sz="1600" i="1" baseline="-25000" dirty="0" smtClean="0">
                <a:latin typeface="Symbol" charset="2"/>
              </a:rPr>
              <a:t>0</a:t>
            </a:r>
            <a:endParaRPr lang="en-US" sz="3600" baseline="-250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387399" y="3493699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</a:t>
            </a:r>
            <a:r>
              <a:rPr lang="en-US" sz="1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1800" i="1" dirty="0" smtClean="0">
                <a:latin typeface="Symbol" charset="2"/>
                <a:cs typeface="Symbol" charset="2"/>
              </a:rPr>
              <a:t>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58174"/>
              </p:ext>
            </p:extLst>
          </p:nvPr>
        </p:nvGraphicFramePr>
        <p:xfrm>
          <a:off x="3919537" y="2095500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7" y="2095500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ESTIMATING Coefficients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categorical VARIABLES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MAKING INFERENCES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444327" y="24881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8396"/>
              </p:ext>
            </p:extLst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5291"/>
              </p:ext>
            </p:extLst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</p:spTree>
    <p:extLst>
      <p:ext uri="{BB962C8B-B14F-4D97-AF65-F5344CB8AC3E}">
        <p14:creationId xmlns:p14="http://schemas.microsoft.com/office/powerpoint/2010/main" val="358413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4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6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7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6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7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829674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</a:t>
            </a:r>
            <a:r>
              <a:rPr lang="en-US" sz="6600" dirty="0" smtClean="0"/>
              <a:t>CATEGORICAL VARIABLES</a:t>
            </a:r>
            <a:endParaRPr lang="en-US" sz="66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0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32281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6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85036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64170"/>
              </p:ext>
            </p:extLst>
          </p:nvPr>
        </p:nvGraphicFramePr>
        <p:xfrm>
          <a:off x="4376737" y="24003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7499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075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94262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65262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592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</p:spTree>
    <p:extLst>
      <p:ext uri="{BB962C8B-B14F-4D97-AF65-F5344CB8AC3E}">
        <p14:creationId xmlns:p14="http://schemas.microsoft.com/office/powerpoint/2010/main" val="298701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the motivation for learning about linear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widely </a:t>
            </a:r>
            <a:r>
              <a:rPr lang="en-US" sz="3000" dirty="0">
                <a:latin typeface="PFDinTextCompPro-Italic"/>
                <a:cs typeface="PFDinTextCompPro-Italic"/>
              </a:rPr>
              <a:t>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runs fast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easy to use (not a lot of tuning required)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highly interpretable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basis for many other </a:t>
            </a:r>
            <a:r>
              <a:rPr lang="en-US" sz="3000" dirty="0" smtClean="0">
                <a:latin typeface="PFDinTextCompPro-Italic"/>
                <a:cs typeface="PFDinTextCompPro-Italic"/>
              </a:rPr>
              <a:t>methods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3646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</a:t>
            </a:r>
            <a:r>
              <a:rPr lang="en-US" sz="6600" dirty="0" smtClean="0"/>
              <a:t>Making INFERENCES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Making INFERENCS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that it relies on specific assumptions about the underlying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data: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FontTx/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42045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3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8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2871057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9276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554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000000"/>
    </a:dk2>
    <a:lt2>
      <a:srgbClr val="000000"/>
    </a:lt2>
    <a:accent1>
      <a:srgbClr val="FFFFD6"/>
    </a:accent1>
    <a:accent2>
      <a:srgbClr val="333399"/>
    </a:accent2>
    <a:accent3>
      <a:srgbClr val="AAAAAA"/>
    </a:accent3>
    <a:accent4>
      <a:srgbClr val="DADADA"/>
    </a:accent4>
    <a:accent5>
      <a:srgbClr val="FFFFE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18488</TotalTime>
  <Pages>0</Pages>
  <Words>2013</Words>
  <Characters>0</Characters>
  <Application>Microsoft Office PowerPoint</Application>
  <PresentationFormat>Custom</PresentationFormat>
  <Lines>0</Lines>
  <Paragraphs>419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GA_Instructor_Template_Deck</vt:lpstr>
      <vt:lpstr>Agenda</vt:lpstr>
      <vt:lpstr>1_GA_Instructor_Template_Deck</vt:lpstr>
      <vt:lpstr>1_Agenda</vt:lpstr>
      <vt:lpstr>Equation</vt:lpstr>
      <vt:lpstr> DATA SCIENCE Class 5: Linear regression</vt:lpstr>
      <vt:lpstr> 0.    BASIC FORM I.    ESTIMATING Coefficients II.  categorical VARIABLES III.   MAKING INFERENCES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Making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824</cp:revision>
  <dcterms:modified xsi:type="dcterms:W3CDTF">2015-03-21T12:53:18Z</dcterms:modified>
</cp:coreProperties>
</file>