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7"/>
  </p:notesMasterIdLst>
  <p:sldIdLst>
    <p:sldId id="473" r:id="rId3"/>
    <p:sldId id="434" r:id="rId4"/>
    <p:sldId id="435" r:id="rId5"/>
    <p:sldId id="475" r:id="rId6"/>
    <p:sldId id="474" r:id="rId7"/>
    <p:sldId id="440" r:id="rId8"/>
    <p:sldId id="436" r:id="rId9"/>
    <p:sldId id="402" r:id="rId10"/>
    <p:sldId id="406" r:id="rId11"/>
    <p:sldId id="408" r:id="rId12"/>
    <p:sldId id="409" r:id="rId13"/>
    <p:sldId id="479" r:id="rId14"/>
    <p:sldId id="480" r:id="rId15"/>
    <p:sldId id="481" r:id="rId16"/>
    <p:sldId id="411" r:id="rId17"/>
    <p:sldId id="419" r:id="rId18"/>
    <p:sldId id="445" r:id="rId19"/>
    <p:sldId id="449" r:id="rId20"/>
    <p:sldId id="454" r:id="rId21"/>
    <p:sldId id="460" r:id="rId22"/>
    <p:sldId id="503" r:id="rId23"/>
    <p:sldId id="466" r:id="rId24"/>
    <p:sldId id="504" r:id="rId25"/>
    <p:sldId id="339" r:id="rId2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492" y="-13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</a:t>
            </a:r>
            <a:r>
              <a:rPr lang="en-US" sz="5000" smtClean="0"/>
              <a:t>Evaluation Procedures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</a:t>
            </a:r>
            <a:r>
              <a:rPr lang="en-US" sz="2500" smtClean="0">
                <a:latin typeface="PFDinTextCompPro-Italic"/>
                <a:cs typeface="PFDinTextCompPro-Italic"/>
              </a:rPr>
              <a:t>)  parameter tuning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</a:t>
            </a:r>
            <a:r>
              <a:rPr lang="en-US" sz="2500" smtClean="0">
                <a:latin typeface="PFDinTextCompPro-Italic"/>
                <a:cs typeface="PFDinTextCompPro-Italic"/>
              </a:rPr>
              <a:t>)  parameter 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</a:t>
            </a:r>
            <a:r>
              <a:rPr lang="en-US" sz="2500" smtClean="0">
                <a:latin typeface="PFDinTextCompPro-Italic"/>
                <a:cs typeface="PFDinTextCompPro-Italic"/>
              </a:rPr>
              <a:t>choose </a:t>
            </a:r>
            <a:r>
              <a:rPr lang="en-US" sz="2500" smtClean="0">
                <a:latin typeface="PFDinTextCompPro-Italic"/>
                <a:cs typeface="PFDinTextCompPro-Italic"/>
              </a:rPr>
              <a:t>best model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</a:t>
            </a:r>
            <a:r>
              <a:rPr lang="en-US" sz="2500" smtClean="0">
                <a:latin typeface="PFDinTextCompPro-Italic"/>
                <a:cs typeface="PFDinTextCompPro-Italic"/>
              </a:rPr>
              <a:t>)  parameter 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</a:t>
            </a:r>
            <a:r>
              <a:rPr lang="en-US" sz="2500" smtClean="0">
                <a:latin typeface="PFDinTextCompPro-Italic"/>
                <a:cs typeface="PFDinTextCompPro-Italic"/>
              </a:rPr>
              <a:t>choose </a:t>
            </a:r>
            <a:r>
              <a:rPr lang="en-US" sz="2500" smtClean="0">
                <a:latin typeface="PFDinTextCompPro-Italic"/>
                <a:cs typeface="PFDinTextCompPro-Italic"/>
              </a:rPr>
              <a:t>best model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all</a:t>
            </a:r>
            <a:r>
              <a:rPr lang="en-US" sz="2500" dirty="0" smtClean="0">
                <a:latin typeface="PFDinTextCompPro-Italic"/>
                <a:cs typeface="PFDinTextCompPro-Italic"/>
              </a:rPr>
              <a:t>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51739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</a:t>
            </a:r>
            <a:r>
              <a:rPr lang="en-US" sz="250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parameter 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</a:t>
            </a:r>
            <a:r>
              <a:rPr lang="en-US" sz="2500">
                <a:latin typeface="PFDinTextCompPro-Italic"/>
                <a:cs typeface="PFDinTextCompPro-Italic"/>
              </a:rPr>
              <a:t>choose </a:t>
            </a:r>
            <a:r>
              <a:rPr lang="en-US" sz="2500" smtClean="0">
                <a:latin typeface="PFDinTextCompPro-Italic"/>
                <a:cs typeface="PFDinTextCompPro-Italic"/>
              </a:rPr>
              <a:t>best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 dirty="0">
                <a:latin typeface="PFDinTextCompPro-Italic"/>
                <a:cs typeface="PFDinTextCompPro-Italic"/>
              </a:rPr>
              <a:t>all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make </a:t>
            </a:r>
            <a:r>
              <a:rPr lang="en-US" sz="2500" smtClean="0">
                <a:latin typeface="PFDinTextCompPro-Italic"/>
                <a:cs typeface="PFDinTextCompPro-Italic"/>
              </a:rPr>
              <a:t>predictions</a:t>
            </a:r>
          </a:p>
          <a:p>
            <a:pPr algn="l"/>
            <a:r>
              <a:rPr lang="en-US" sz="2500" smtClean="0">
                <a:latin typeface="PFDinTextCompPro-Italic"/>
                <a:cs typeface="PFDinTextCompPro-Italic"/>
              </a:rPr>
              <a:t>      on new data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5032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51739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</a:t>
            </a:r>
            <a:r>
              <a:rPr lang="en-US" sz="250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parameter 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</a:t>
            </a:r>
            <a:r>
              <a:rPr lang="en-US" sz="2500">
                <a:latin typeface="PFDinTextCompPro-Italic"/>
                <a:cs typeface="PFDinTextCompPro-Italic"/>
              </a:rPr>
              <a:t>choose </a:t>
            </a:r>
            <a:r>
              <a:rPr lang="en-US" sz="2500" smtClean="0">
                <a:latin typeface="PFDinTextCompPro-Italic"/>
                <a:cs typeface="PFDinTextCompPro-Italic"/>
              </a:rPr>
              <a:t>best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>
                <a:latin typeface="PFDinTextCompPro-Italic"/>
                <a:cs typeface="PFDinTextCompPro-Italic"/>
              </a:rPr>
              <a:t>all</a:t>
            </a:r>
            <a:r>
              <a:rPr lang="en-US" sz="2500">
                <a:latin typeface="PFDinTextCompPro-Italic"/>
                <a:cs typeface="PFDinTextCompPro-Italic"/>
              </a:rPr>
              <a:t> </a:t>
            </a:r>
            <a:r>
              <a:rPr lang="en-US" sz="2500" smtClean="0">
                <a:latin typeface="PFDinTextCompPro-Italic"/>
                <a:cs typeface="PFDinTextCompPro-Italic"/>
              </a:rPr>
              <a:t>data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make </a:t>
            </a:r>
            <a:r>
              <a:rPr lang="en-US" sz="2500" smtClean="0">
                <a:latin typeface="PFDinTextCompPro-Italic"/>
                <a:cs typeface="PFDinTextCompPro-Italic"/>
              </a:rPr>
              <a:t>predictions</a:t>
            </a:r>
          </a:p>
          <a:p>
            <a:pPr algn="l"/>
            <a:r>
              <a:rPr lang="en-US" sz="2500" smtClean="0">
                <a:latin typeface="PFDinTextCompPro-Italic"/>
                <a:cs typeface="PFDinTextCompPro-Italic"/>
              </a:rPr>
              <a:t>      on new data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529521" y="1057513"/>
            <a:ext cx="1463675" cy="1752980"/>
            <a:chOff x="0" y="0"/>
            <a:chExt cx="1280" cy="1533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sample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 We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don’t know the labels for these OOS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records!</a:t>
              </a:r>
            </a:p>
            <a:p>
              <a:pPr algn="l">
                <a:lnSpc>
                  <a:spcPts val="1150"/>
                </a:lnSpc>
              </a:pPr>
              <a:endParaRPr lang="en-US" sz="90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 OOS prediction error so we know what to expect from our model.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4831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well </a:t>
            </a:r>
            <a:r>
              <a:rPr lang="en-US" sz="3000" smtClean="0">
                <a:latin typeface="PFDinTextCompPro-Italic"/>
                <a:cs typeface="PFDinTextCompPro-Italic"/>
              </a:rPr>
              <a:t>does test set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 predict OOS accuracy?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</a:t>
            </a:r>
            <a:r>
              <a:rPr lang="en-US" sz="2500" i="1" smtClean="0">
                <a:latin typeface="PFDinTextCompPro-Italic"/>
                <a:cs typeface="PFDinTextCompPro-Italic"/>
              </a:rPr>
              <a:t>the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4831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well </a:t>
            </a:r>
            <a:r>
              <a:rPr lang="en-US" sz="3000" smtClean="0">
                <a:latin typeface="PFDinTextCompPro-Italic"/>
                <a:cs typeface="PFDinTextCompPro-Italic"/>
              </a:rPr>
              <a:t>does test set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 predict OOS accuracy?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</a:t>
            </a:r>
            <a:r>
              <a:rPr lang="en-US" sz="2500" i="1" smtClean="0">
                <a:latin typeface="PFDinTextCompPro-Italic"/>
                <a:cs typeface="PFDinTextCompPro-Italic"/>
              </a:rPr>
              <a:t>the test set error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728778" y="3222626"/>
            <a:ext cx="1610359" cy="1326456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test set error gives a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0997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can we do better?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</a:t>
            </a:r>
            <a:r>
              <a:rPr lang="en-US" sz="2500" i="1" smtClean="0">
                <a:latin typeface="PFDinTextCompPro-Italic"/>
                <a:cs typeface="PFDinTextCompPro-Italic"/>
              </a:rPr>
              <a:t>different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zero!</a:t>
            </a: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</a:t>
            </a:r>
            <a:r>
              <a:rPr lang="en-US" sz="3000" smtClean="0">
                <a:latin typeface="PFDinTextCompPro-Italic"/>
                <a:cs typeface="PFDinTextCompPro-Italic"/>
              </a:rPr>
              <a:t>for K-fold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</a:t>
            </a:r>
            <a:r>
              <a:rPr lang="en-US" sz="2500" smtClean="0">
                <a:latin typeface="PFDinTextCompPro-Italic"/>
                <a:cs typeface="PFDinTextCompPro-Italic"/>
              </a:rPr>
              <a:t>into K </a:t>
            </a:r>
            <a:r>
              <a:rPr lang="en-US" sz="2500" dirty="0" smtClean="0">
                <a:latin typeface="PFDinTextCompPro-Italic"/>
                <a:cs typeface="PFDinTextCompPro-Italic"/>
              </a:rPr>
              <a:t>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</a:t>
            </a:r>
            <a:r>
              <a:rPr lang="en-US" sz="2500" smtClean="0">
                <a:latin typeface="PFDinTextCompPro-Italic"/>
                <a:cs typeface="PFDinTextCompPro-Italic"/>
              </a:rPr>
              <a:t>)  Calculate test set error.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5</a:t>
            </a:r>
            <a:r>
              <a:rPr lang="en-US" sz="2500" dirty="0" smtClean="0">
                <a:latin typeface="PFDinTextCompPro-Italic"/>
                <a:cs typeface="PFDinTextCompPro-Italic"/>
              </a:rPr>
              <a:t>)  Take the </a:t>
            </a:r>
            <a:r>
              <a:rPr lang="en-US" sz="2500" smtClean="0">
                <a:latin typeface="PFDinTextCompPro-Italic"/>
                <a:cs typeface="PFDinTextCompPro-Italic"/>
              </a:rPr>
              <a:t>average test set error </a:t>
            </a:r>
            <a:r>
              <a:rPr lang="en-US" sz="2500" dirty="0" smtClean="0">
                <a:latin typeface="PFDinTextCompPro-Italic"/>
                <a:cs typeface="PFDinTextCompPro-Italic"/>
              </a:rPr>
              <a:t>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0250"/>
            <a:ext cx="8529637" cy="24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137" y="3752046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5-fold cross-validation: red = training folds, blue = test fold</a:t>
            </a:r>
            <a:endParaRPr lang="en-US" sz="2500">
              <a:latin typeface="PFDinTextCompPro-Italic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54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</a:t>
            </a:r>
            <a:r>
              <a:rPr lang="en-US" sz="3000" smtClean="0">
                <a:latin typeface="PFDinTextCompPro-Italic"/>
                <a:cs typeface="PFDinTextCompPro-Italic"/>
              </a:rPr>
              <a:t>of K-fold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</a:t>
            </a:r>
            <a:r>
              <a:rPr lang="en-US" sz="2500" smtClean="0">
                <a:latin typeface="PFDinTextCompPro-Italic"/>
                <a:cs typeface="PFDinTextCompPro-Italic"/>
              </a:rPr>
              <a:t>for parameter tuning and model </a:t>
            </a:r>
            <a:r>
              <a:rPr lang="en-US" sz="2500" dirty="0" smtClean="0">
                <a:latin typeface="PFDinTextCompPro-Italic"/>
                <a:cs typeface="PFDinTextCompPro-Italic"/>
              </a:rPr>
              <a:t>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5537" y="3774906"/>
            <a:ext cx="426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PFDinTextCompPro-Italic" panose="02000506020000020004" pitchFamily="2" charset="0"/>
              </a:rPr>
              <a:t>Model selection using cross-validation:</a:t>
            </a:r>
          </a:p>
          <a:p>
            <a:r>
              <a:rPr lang="en-US" sz="2500" smtClean="0">
                <a:latin typeface="PFDinTextCompPro-Italic" panose="02000506020000020004" pitchFamily="2" charset="0"/>
              </a:rPr>
              <a:t>lowest predicted OOS error at degree = 2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028700"/>
            <a:ext cx="3800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714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0537" y="4891326"/>
            <a:ext cx="4287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>
                <a:latin typeface="+mn-lt"/>
              </a:rPr>
              <a:t>Source</a:t>
            </a:r>
            <a:r>
              <a:rPr lang="en-US" sz="800" dirty="0" smtClean="0">
                <a:latin typeface="+mn-lt"/>
              </a:rPr>
              <a:t>: http://</a:t>
            </a:r>
            <a:r>
              <a:rPr lang="en-US" sz="800" dirty="0" err="1" smtClean="0">
                <a:latin typeface="+mn-lt"/>
              </a:rPr>
              <a:t>www.dtreg.com</a:t>
            </a:r>
            <a:endParaRPr lang="en-US" sz="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1" y="1028700"/>
            <a:ext cx="7848600" cy="353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6737" y="4899274"/>
            <a:ext cx="6102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http://theclevermachine.wordpress.com/2013/04/21/model-selection-underfitting-overfitting-and-the-bias-variance-tradeoff</a:t>
            </a:r>
            <a:r>
              <a:rPr lang="en-US" sz="800" smtClean="0">
                <a:latin typeface="+mn-lt"/>
              </a:rPr>
              <a:t>/</a:t>
            </a:r>
            <a:endParaRPr lang="en-US" dirty="0"/>
          </a:p>
        </p:txBody>
      </p:sp>
      <p:pic>
        <p:nvPicPr>
          <p:cNvPr id="1026" name="Picture 2" descr="http://theclevermachine.files.wordpress.com/2013/04/bias-variance-train-test-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104900"/>
            <a:ext cx="3505200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clevermachine.files.wordpress.com/2013/04/bias-variance-tradeo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97" y="1104899"/>
            <a:ext cx="3517164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39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86533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accuracy beyond training data.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make a model that generalizes well?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13511</TotalTime>
  <Pages>0</Pages>
  <Words>1065</Words>
  <Characters>0</Characters>
  <Application>Microsoft Office PowerPoint</Application>
  <PresentationFormat>Custom</PresentationFormat>
  <Lines>0</Lines>
  <Paragraphs>242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GA_Instructor_Template_Deck</vt:lpstr>
      <vt:lpstr>Agenda</vt:lpstr>
      <vt:lpstr>DATA SCIENCE Model Evaluation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1750</cp:revision>
  <cp:lastPrinted>2013-03-28T23:13:53Z</cp:lastPrinted>
  <dcterms:modified xsi:type="dcterms:W3CDTF">2015-01-11T04:15:46Z</dcterms:modified>
</cp:coreProperties>
</file>