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473" r:id="rId3"/>
    <p:sldId id="477" r:id="rId4"/>
    <p:sldId id="502" r:id="rId5"/>
    <p:sldId id="507" r:id="rId6"/>
    <p:sldId id="482" r:id="rId7"/>
    <p:sldId id="505" r:id="rId8"/>
    <p:sldId id="506" r:id="rId9"/>
    <p:sldId id="483" r:id="rId10"/>
    <p:sldId id="498" r:id="rId11"/>
    <p:sldId id="508" r:id="rId12"/>
    <p:sldId id="509" r:id="rId13"/>
    <p:sldId id="510" r:id="rId14"/>
    <p:sldId id="339" r:id="rId1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492" y="-13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7376"/>
        <c:axId val="34844672"/>
      </c:scatterChart>
      <c:valAx>
        <c:axId val="3443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844672"/>
        <c:crosses val="autoZero"/>
        <c:crossBetween val="midCat"/>
        <c:majorUnit val="0.25"/>
      </c:valAx>
      <c:valAx>
        <c:axId val="34844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437376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Metrics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618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373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06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14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1836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 smtClean="0">
                <a:latin typeface="PFDinTextCompPro-Italic"/>
                <a:cs typeface="PFDinTextCompPro-Italic"/>
              </a:rPr>
              <a:t>scores</a:t>
            </a:r>
            <a:r>
              <a:rPr lang="en-US" sz="3000" smtClean="0">
                <a:latin typeface="PFDinTextCompPro-Italic"/>
                <a:cs typeface="PFDinTextCompPro-Italic"/>
              </a:rPr>
              <a:t> changed but the </a:t>
            </a:r>
            <a:r>
              <a:rPr lang="en-US" sz="3000" b="1" smtClean="0">
                <a:latin typeface="PFDinTextCompPro-Italic"/>
                <a:cs typeface="PFDinTextCompPro-Italic"/>
              </a:rPr>
              <a:t>ordering</a:t>
            </a:r>
            <a:r>
              <a:rPr lang="en-US" sz="300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 smtClean="0">
                <a:latin typeface="PFDinTextCompPro-Italic"/>
                <a:cs typeface="PFDinTextCompPro-Italic"/>
              </a:rPr>
              <a:t>rank ordering</a:t>
            </a:r>
            <a:r>
              <a:rPr lang="en-US" sz="300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 smtClean="0">
                <a:latin typeface="PFDinTextCompPro-Italic"/>
                <a:cs typeface="PFDinTextCompPro-Italic"/>
              </a:rPr>
              <a:t>calibrated scores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76756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565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Regression: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>
                <a:latin typeface="PFDinTextCompPro-Italic"/>
                <a:cs typeface="PFDinTextCompPro-Italic"/>
              </a:rPr>
              <a:t>Root Mean Squared Error</a:t>
            </a:r>
          </a:p>
          <a:p>
            <a:pPr algn="l"/>
            <a:endParaRPr lang="en-US" sz="3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Classification: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Confusion Matrix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ROC Curve (and AUC)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“Punishes” larger errors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Example:</a:t>
            </a: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y_true = [100, 50, 30]</a:t>
            </a: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y_preds = [90, 50, 50]</a:t>
            </a: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RMSE = np.sqrt((10**2 + 0**2 + 20**2) / 3) = </a:t>
            </a:r>
            <a:r>
              <a:rPr lang="en-US" sz="3000" smtClean="0">
                <a:latin typeface="PFDinTextCompPro-Italic"/>
                <a:cs typeface="PFDinTextCompPro-Italic"/>
              </a:rPr>
              <a:t>12.88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24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</a:t>
            </a:r>
            <a:r>
              <a:rPr lang="en-US" sz="2500" smtClean="0">
                <a:latin typeface="PFDinTextCompPro-Italic" panose="02000506020000020004" pitchFamily="2" charset="0"/>
              </a:rPr>
              <a:t>times is disease predicted?</a:t>
            </a:r>
            <a:endParaRPr lang="en-US" sz="2500" smtClean="0">
              <a:latin typeface="PFDinTextCompPro-Italic" panose="0200050602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</a:t>
            </a:r>
            <a:r>
              <a:rPr lang="en-US" sz="2500" smtClean="0">
                <a:latin typeface="PFDinTextCompPro-Italic" panose="02000506020000020004" pitchFamily="2" charset="0"/>
              </a:rPr>
              <a:t>= positive test = True = </a:t>
            </a:r>
            <a:r>
              <a:rPr lang="en-US" sz="2500" smtClean="0">
                <a:latin typeface="PFDinTextCompPro-Italic" panose="02000506020000020004" pitchFamily="2" charset="0"/>
              </a:rPr>
              <a:t>1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</a:t>
            </a:r>
            <a:r>
              <a:rPr lang="en-US" sz="2500" smtClean="0">
                <a:latin typeface="PFDinTextCompPro-Italic" panose="02000506020000020004" pitchFamily="2" charset="0"/>
              </a:rPr>
              <a:t>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  <a:endParaRPr lang="en-US" sz="2500" smtClean="0">
              <a:latin typeface="PFDinTextCompPro-Italic" panose="0200050602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</a:t>
            </a:r>
            <a:r>
              <a:rPr lang="en-US" sz="2500" smtClean="0">
                <a:latin typeface="PFDinTextCompPro-Italic" panose="02000506020000020004" pitchFamily="2" charset="0"/>
              </a:rPr>
              <a:t>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</a:t>
            </a:r>
            <a:r>
              <a:rPr lang="en-US" sz="2500" smtClean="0">
                <a:latin typeface="PFDinTextCompPro-Italic" panose="02000506020000020004" pitchFamily="2" charset="0"/>
              </a:rPr>
              <a:t>or </a:t>
            </a:r>
            <a:r>
              <a:rPr lang="en-US" sz="2500" smtClean="0">
                <a:latin typeface="PFDinTextCompPro-Italic" panose="02000506020000020004" pitchFamily="2" charset="0"/>
              </a:rPr>
              <a:t>“Recall</a:t>
            </a:r>
            <a:r>
              <a:rPr lang="en-US" sz="2500" smtClean="0">
                <a:latin typeface="PFDinTextCompPro-Italic" panose="02000506020000020004" pitchFamily="2" charset="0"/>
              </a:rPr>
              <a:t>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</a:t>
            </a:r>
            <a:r>
              <a:rPr lang="en-US" sz="2500" smtClean="0">
                <a:latin typeface="PFDinTextCompPro-Italic" panose="02000506020000020004" pitchFamily="2" charset="0"/>
              </a:rPr>
              <a:t>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</a:t>
            </a:r>
            <a:r>
              <a:rPr lang="en-US" sz="3000" smtClean="0">
                <a:latin typeface="PFDinTextCompPro-Italic"/>
                <a:cs typeface="PFDinTextCompPro-Italic"/>
              </a:rPr>
              <a:t>email </a:t>
            </a:r>
            <a:r>
              <a:rPr lang="en-US" sz="3000" smtClean="0">
                <a:latin typeface="PFDinTextCompPro-Italic"/>
                <a:cs typeface="PFDinTextCompPro-Italic"/>
              </a:rPr>
              <a:t>is assigned a “spamminess” score</a:t>
            </a:r>
            <a:r>
              <a:rPr lang="en-US" sz="3000">
                <a:latin typeface="PFDinTextCompPro-Italic"/>
                <a:cs typeface="PFDinTextCompPro-Italic"/>
              </a:rPr>
              <a:t> </a:t>
            </a:r>
            <a:r>
              <a:rPr lang="en-US" sz="300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811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ROC </a:t>
            </a:r>
            <a:r>
              <a:rPr lang="en-US" sz="3000" smtClean="0">
                <a:latin typeface="PFDinTextCompPro-Italic"/>
                <a:cs typeface="PFDinTextCompPro-Italic"/>
              </a:rPr>
              <a:t>Curve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04849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15759187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194318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13829</TotalTime>
  <Pages>0</Pages>
  <Words>722</Words>
  <Characters>0</Characters>
  <Application>Microsoft Office PowerPoint</Application>
  <PresentationFormat>Custom</PresentationFormat>
  <Lines>0</Lines>
  <Paragraphs>274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GA_Instructor_Template_Deck</vt:lpstr>
      <vt:lpstr>Agenda</vt:lpstr>
      <vt:lpstr>DATA SCIENCE Model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1759</cp:revision>
  <cp:lastPrinted>2013-03-28T23:13:53Z</cp:lastPrinted>
  <dcterms:modified xsi:type="dcterms:W3CDTF">2015-01-26T21:18:55Z</dcterms:modified>
</cp:coreProperties>
</file>