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6"/>
  </p:notesMasterIdLst>
  <p:sldIdLst>
    <p:sldId id="473" r:id="rId3"/>
    <p:sldId id="477" r:id="rId4"/>
    <p:sldId id="502" r:id="rId5"/>
    <p:sldId id="507" r:id="rId6"/>
    <p:sldId id="482" r:id="rId7"/>
    <p:sldId id="505" r:id="rId8"/>
    <p:sldId id="506" r:id="rId9"/>
    <p:sldId id="483" r:id="rId10"/>
    <p:sldId id="498" r:id="rId11"/>
    <p:sldId id="508" r:id="rId12"/>
    <p:sldId id="509" r:id="rId13"/>
    <p:sldId id="510" r:id="rId14"/>
    <p:sldId id="339" r:id="rId1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>
        <p:scale>
          <a:sx n="110" d="100"/>
          <a:sy n="110" d="100"/>
        </p:scale>
        <p:origin x="-828" y="-16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0448"/>
        <c:axId val="34808576"/>
      </c:scatterChart>
      <c:valAx>
        <c:axId val="33000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808576"/>
        <c:crosses val="autoZero"/>
        <c:crossBetween val="midCat"/>
        <c:majorUnit val="0.25"/>
      </c:valAx>
      <c:valAx>
        <c:axId val="34808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000448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Evaluation Metrics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TPR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FPR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wrong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618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9373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606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TPR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FPR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wrong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7114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1836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6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3000" b="1" smtClean="0">
                <a:latin typeface="PFDinTextCompPro-Italic"/>
                <a:cs typeface="PFDinTextCompPro-Italic"/>
              </a:rPr>
              <a:t>scores</a:t>
            </a:r>
            <a:r>
              <a:rPr lang="en-US" sz="3000" smtClean="0">
                <a:latin typeface="PFDinTextCompPro-Italic"/>
                <a:cs typeface="PFDinTextCompPro-Italic"/>
              </a:rPr>
              <a:t> changed but the </a:t>
            </a:r>
            <a:r>
              <a:rPr lang="en-US" sz="3000" b="1" smtClean="0">
                <a:latin typeface="PFDinTextCompPro-Italic"/>
                <a:cs typeface="PFDinTextCompPro-Italic"/>
              </a:rPr>
              <a:t>ordering</a:t>
            </a:r>
            <a:r>
              <a:rPr lang="en-US" sz="3000" smtClean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3000" b="1" smtClean="0">
                <a:latin typeface="PFDinTextCompPro-Italic"/>
                <a:cs typeface="PFDinTextCompPro-Italic"/>
              </a:rPr>
              <a:t>rank ordering</a:t>
            </a:r>
            <a:r>
              <a:rPr lang="en-US" sz="3000" smtClean="0">
                <a:latin typeface="PFDinTextCompPro-Italic"/>
                <a:cs typeface="PFDinTextCompPro-Italic"/>
              </a:rPr>
              <a:t> and does not require </a:t>
            </a:r>
            <a:r>
              <a:rPr lang="en-US" sz="3000" b="1" smtClean="0">
                <a:latin typeface="PFDinTextCompPro-Italic"/>
                <a:cs typeface="PFDinTextCompPro-Italic"/>
              </a:rPr>
              <a:t>calibrated scores</a:t>
            </a:r>
            <a:r>
              <a:rPr lang="en-US" sz="300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76756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667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137" y="1409700"/>
            <a:ext cx="3565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Regression: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>
                <a:latin typeface="PFDinTextCompPro-Italic"/>
                <a:cs typeface="PFDinTextCompPro-Italic"/>
              </a:rPr>
              <a:t>Root Mean Squared Error</a:t>
            </a:r>
          </a:p>
          <a:p>
            <a:pPr algn="l"/>
            <a:endParaRPr lang="en-US" sz="3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Classification: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Confusion Matrix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ROC Curve (and AUC)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74" y="25527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Used for regression problems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Square root of the mean of the squared errors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Easily interpretable (in the “y” units)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“Punishes” larger errors</a:t>
            </a:r>
            <a:endParaRPr lang="en-US" sz="300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723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0537" y="2625764"/>
            <a:ext cx="270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#1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267766"/>
              </p:ext>
            </p:extLst>
          </p:nvPr>
        </p:nvGraphicFramePr>
        <p:xfrm>
          <a:off x="490537" y="3282950"/>
          <a:ext cx="37846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917360" imgH="914400" progId="Equation.3">
                  <p:embed/>
                </p:oleObj>
              </mc:Choice>
              <mc:Fallback>
                <p:oleObj name="Equation" r:id="rId5" imgW="191736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" y="3282950"/>
                        <a:ext cx="37846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60155" y="2625764"/>
            <a:ext cx="270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#2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89712"/>
              </p:ext>
            </p:extLst>
          </p:nvPr>
        </p:nvGraphicFramePr>
        <p:xfrm>
          <a:off x="5172075" y="3282950"/>
          <a:ext cx="3935413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1993680" imgH="914400" progId="Equation.3">
                  <p:embed/>
                </p:oleObj>
              </mc:Choice>
              <mc:Fallback>
                <p:oleObj name="Equation" r:id="rId7" imgW="199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282950"/>
                        <a:ext cx="3935413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249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50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Negatives (FN)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positive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FP </a:t>
            </a:r>
            <a:r>
              <a:rPr lang="en-US" sz="2500">
                <a:latin typeface="PFDinTextCompPro-Italic" panose="02000506020000020004" pitchFamily="2" charset="0"/>
              </a:rPr>
              <a:t>/ actual no = 10/60 = 0.17</a:t>
            </a:r>
            <a:endParaRPr lang="en-US" sz="250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359884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Every </a:t>
            </a:r>
            <a:r>
              <a:rPr lang="en-US" sz="3000" smtClean="0">
                <a:latin typeface="PFDinTextCompPro-Italic"/>
                <a:cs typeface="PFDinTextCompPro-Italic"/>
              </a:rPr>
              <a:t>email is assigned a “spamminess” score</a:t>
            </a:r>
            <a:r>
              <a:rPr lang="en-US" sz="3000">
                <a:latin typeface="PFDinTextCompPro-Italic"/>
                <a:cs typeface="PFDinTextCompPro-Italic"/>
              </a:rPr>
              <a:t> </a:t>
            </a:r>
            <a:r>
              <a:rPr lang="en-US" sz="3000" smtClean="0">
                <a:latin typeface="PFDinTextCompPro-Italic"/>
                <a:cs typeface="PFDinTextCompPro-Italic"/>
              </a:rPr>
              <a:t>by our classification algorithm. To actually make our predictions, we choose a numeric cutoff for classifying as spam.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An ROC Curve will help us to visualize how well our classifier is doing without having to choose a cutoff!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02811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4537" y="9525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ROC Curve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04849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15759187"/>
              </p:ext>
            </p:extLst>
          </p:nvPr>
        </p:nvGraphicFramePr>
        <p:xfrm>
          <a:off x="4300537" y="1485900"/>
          <a:ext cx="4267201" cy="322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4137" y="46101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3337" y="25527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TPR</a:t>
            </a:r>
          </a:p>
        </p:txBody>
      </p:sp>
    </p:spTree>
    <p:extLst>
      <p:ext uri="{BB962C8B-B14F-4D97-AF65-F5344CB8AC3E}">
        <p14:creationId xmlns:p14="http://schemas.microsoft.com/office/powerpoint/2010/main" val="194318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13841</TotalTime>
  <Pages>0</Pages>
  <Words>687</Words>
  <Characters>0</Characters>
  <Application>Microsoft Office PowerPoint</Application>
  <PresentationFormat>Custom</PresentationFormat>
  <Lines>0</Lines>
  <Paragraphs>272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GA_Instructor_Template_Deck</vt:lpstr>
      <vt:lpstr>Agenda</vt:lpstr>
      <vt:lpstr>Microsoft Equation 3.0</vt:lpstr>
      <vt:lpstr>DATA SCIENCE Model Evaluation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1760</cp:revision>
  <cp:lastPrinted>2013-03-28T23:13:53Z</cp:lastPrinted>
  <dcterms:modified xsi:type="dcterms:W3CDTF">2015-03-13T11:12:50Z</dcterms:modified>
</cp:coreProperties>
</file>