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3" r:id="rId16"/>
    <p:sldId id="294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301" r:id="rId37"/>
    <p:sldId id="302" r:id="rId38"/>
    <p:sldId id="303" r:id="rId39"/>
    <p:sldId id="304" r:id="rId40"/>
    <p:sldId id="305" r:id="rId41"/>
    <p:sldId id="300" r:id="rId42"/>
    <p:sldId id="306" r:id="rId43"/>
    <p:sldId id="30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6B6F-CC94-4A93-9D16-998C72976AD7}" type="datetimeFigureOut">
              <a:rPr lang="en-US" smtClean="0"/>
              <a:pPr/>
              <a:t>2/6/2019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20A-421D-44DD-8E44-CB88976CA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6B6F-CC94-4A93-9D16-998C72976AD7}" type="datetimeFigureOut">
              <a:rPr lang="en-US" smtClean="0"/>
              <a:pPr/>
              <a:t>2/6/2019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20A-421D-44DD-8E44-CB88976CA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6B6F-CC94-4A93-9D16-998C72976AD7}" type="datetimeFigureOut">
              <a:rPr lang="en-US" smtClean="0"/>
              <a:pPr/>
              <a:t>2/6/2019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20A-421D-44DD-8E44-CB88976CA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6B6F-CC94-4A93-9D16-998C72976AD7}" type="datetimeFigureOut">
              <a:rPr lang="en-US" smtClean="0"/>
              <a:pPr/>
              <a:t>2/6/2019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20A-421D-44DD-8E44-CB88976CA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6B6F-CC94-4A93-9D16-998C72976AD7}" type="datetimeFigureOut">
              <a:rPr lang="en-US" smtClean="0"/>
              <a:pPr/>
              <a:t>2/6/2019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20A-421D-44DD-8E44-CB88976CA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6B6F-CC94-4A93-9D16-998C72976AD7}" type="datetimeFigureOut">
              <a:rPr lang="en-US" smtClean="0"/>
              <a:pPr/>
              <a:t>2/6/2019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20A-421D-44DD-8E44-CB88976CA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6B6F-CC94-4A93-9D16-998C72976AD7}" type="datetimeFigureOut">
              <a:rPr lang="en-US" smtClean="0"/>
              <a:pPr/>
              <a:t>2/6/2019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20A-421D-44DD-8E44-CB88976CA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6B6F-CC94-4A93-9D16-998C72976AD7}" type="datetimeFigureOut">
              <a:rPr lang="en-US" smtClean="0"/>
              <a:pPr/>
              <a:t>2/6/2019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20A-421D-44DD-8E44-CB88976CA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6B6F-CC94-4A93-9D16-998C72976AD7}" type="datetimeFigureOut">
              <a:rPr lang="en-US" smtClean="0"/>
              <a:pPr/>
              <a:t>2/6/2019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20A-421D-44DD-8E44-CB88976CA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6B6F-CC94-4A93-9D16-998C72976AD7}" type="datetimeFigureOut">
              <a:rPr lang="en-US" smtClean="0"/>
              <a:pPr/>
              <a:t>2/6/2019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20A-421D-44DD-8E44-CB88976CA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6B6F-CC94-4A93-9D16-998C72976AD7}" type="datetimeFigureOut">
              <a:rPr lang="en-US" smtClean="0"/>
              <a:pPr/>
              <a:t>2/6/2019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20A-421D-44DD-8E44-CB88976CA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6B6F-CC94-4A93-9D16-998C72976AD7}" type="datetimeFigureOut">
              <a:rPr lang="en-US" smtClean="0"/>
              <a:pPr/>
              <a:t>2/6/2019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120A-421D-44DD-8E44-CB88976CA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470025"/>
          </a:xfrm>
        </p:spPr>
        <p:txBody>
          <a:bodyPr/>
          <a:lstStyle/>
          <a:p>
            <a:r>
              <a:rPr lang="en-US" b="1" dirty="0" smtClean="0"/>
              <a:t>Chemical Thermodynamics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48" y="190518"/>
            <a:ext cx="8895708" cy="6310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223" y="285728"/>
            <a:ext cx="8757554" cy="628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8224931" cy="622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511"/>
            <a:ext cx="8189467" cy="632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l="52113" t="24099" r="17487" b="67868"/>
          <a:stretch>
            <a:fillRect/>
          </a:stretch>
        </p:blipFill>
        <p:spPr bwMode="auto">
          <a:xfrm>
            <a:off x="6286512" y="1214422"/>
            <a:ext cx="250033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523423" cy="592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l="5234" t="87584" r="25853"/>
          <a:stretch>
            <a:fillRect/>
          </a:stretch>
        </p:blipFill>
        <p:spPr bwMode="auto">
          <a:xfrm>
            <a:off x="571472" y="0"/>
            <a:ext cx="564360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4D16440-5ED5-492A-8C11-97F051BA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10"/>
            <a:ext cx="9144000" cy="66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3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D6740E4-58D6-4606-B62A-07166F2A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51"/>
            <a:ext cx="9144000" cy="66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263558"/>
            <a:ext cx="8542539" cy="630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270"/>
            <a:ext cx="9144000" cy="65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61729"/>
            <a:ext cx="8512112" cy="618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856" y="692696"/>
            <a:ext cx="8966123" cy="607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251520" y="0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second law of thermodynamics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states that the total </a:t>
            </a:r>
            <a:r>
              <a:rPr lang="en-US" u="sng" dirty="0">
                <a:solidFill>
                  <a:srgbClr val="0B0080"/>
                </a:solidFill>
                <a:latin typeface="Arial" panose="020B0604020202020204" pitchFamily="34" charset="0"/>
              </a:rPr>
              <a:t>entropy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of an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</a:rPr>
              <a:t>isolated system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can never decrease over time. The total entropy of a system and its surroundings can remain constant in ideal cases where the system is in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</a:rPr>
              <a:t>thermodynamic equilibrium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or is undergoing a (fictive)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</a:rPr>
              <a:t>reversible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809" y="357166"/>
            <a:ext cx="8374275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8457"/>
            <a:ext cx="8145481" cy="651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5688"/>
            <a:ext cx="8244777" cy="617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504"/>
            <a:ext cx="8358245" cy="595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846" y="357166"/>
            <a:ext cx="8514553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96749"/>
            <a:ext cx="8301387" cy="627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0617"/>
            <a:ext cx="8398873" cy="645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53961"/>
            <a:ext cx="9143999" cy="53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66" y="928670"/>
            <a:ext cx="8917234" cy="513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92840"/>
            <a:ext cx="7548305" cy="613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76"/>
            <a:ext cx="8976661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1979" r="403"/>
          <a:stretch>
            <a:fillRect/>
          </a:stretch>
        </p:blipFill>
        <p:spPr bwMode="auto">
          <a:xfrm>
            <a:off x="0" y="428604"/>
            <a:ext cx="9144000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750" y="571480"/>
            <a:ext cx="8748500" cy="571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357166"/>
            <a:ext cx="9132290" cy="627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939" y="428604"/>
            <a:ext cx="8462169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57" y="571480"/>
            <a:ext cx="8565431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444469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28FBBDB-9FCF-49FE-BF83-125FCF0B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46639"/>
            <a:ext cx="8839200" cy="4168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6E723F9-7A30-4EC1-A682-EBC45872F5CA}"/>
              </a:ext>
            </a:extLst>
          </p:cNvPr>
          <p:cNvSpPr txBox="1"/>
          <p:nvPr/>
        </p:nvSpPr>
        <p:spPr>
          <a:xfrm>
            <a:off x="3153182" y="457200"/>
            <a:ext cx="283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of mixing</a:t>
            </a:r>
          </a:p>
        </p:txBody>
      </p:sp>
    </p:spTree>
    <p:extLst>
      <p:ext uri="{BB962C8B-B14F-4D97-AF65-F5344CB8AC3E}">
        <p14:creationId xmlns:p14="http://schemas.microsoft.com/office/powerpoint/2010/main" val="596047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53DB9F5-1D3D-4677-A09A-2C7BD0CF0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57200"/>
            <a:ext cx="8991600" cy="19054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759373D-DFEC-4659-A9A9-9DD8D928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" y="2428293"/>
            <a:ext cx="8991600" cy="420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12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DB9C93D-934F-4AD4-AB2C-AB3B41903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8" y="85093"/>
            <a:ext cx="8686144" cy="67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05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710AC0A-CC26-49DA-84F5-9600FCE21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75609"/>
            <a:ext cx="8839200" cy="57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9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345473"/>
            <a:ext cx="8655608" cy="622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DA9D230-9B04-4CB5-BCF8-D0402E35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609600"/>
            <a:ext cx="8763000" cy="51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61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086600" cy="46166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 b="1">
                <a:latin typeface="Cambria"/>
                <a:ea typeface="ＭＳ Ｐゴシック" pitchFamily="34" charset="-128"/>
              </a:defRPr>
            </a:lvl1pPr>
            <a:lvl2pPr marL="742950" indent="-285750">
              <a:defRPr b="1"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b="1"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b="1"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b="1"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  <a:latin typeface="+mj-lt"/>
              </a:rPr>
              <a:t>The Third Law of Thermodynamics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49275" y="990600"/>
            <a:ext cx="68093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0" dirty="0">
                <a:latin typeface="+mj-lt"/>
              </a:rPr>
              <a:t>A perfect crystal has zero entropy at absolute zero.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00400" y="1600200"/>
            <a:ext cx="2004203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i="1" dirty="0" err="1">
                <a:latin typeface="+mj-lt"/>
              </a:rPr>
              <a:t>S</a:t>
            </a:r>
            <a:r>
              <a:rPr lang="en-US" altLang="en-US" sz="2400" baseline="-25000" dirty="0" err="1">
                <a:latin typeface="+mj-lt"/>
              </a:rPr>
              <a:t>sys</a:t>
            </a:r>
            <a:r>
              <a:rPr lang="en-US" altLang="en-US" sz="2400" dirty="0">
                <a:latin typeface="+mj-lt"/>
              </a:rPr>
              <a:t> = 0 at 0 K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" y="2209800"/>
            <a:ext cx="8153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0" dirty="0">
                <a:latin typeface="+mj-lt"/>
              </a:rPr>
              <a:t>A </a:t>
            </a:r>
            <a:r>
              <a:rPr lang="ja-JP" altLang="en-US" sz="2400" b="0" dirty="0">
                <a:latin typeface="+mj-lt"/>
              </a:rPr>
              <a:t>“</a:t>
            </a:r>
            <a:r>
              <a:rPr lang="en-US" altLang="ja-JP" sz="2400" b="0" dirty="0">
                <a:solidFill>
                  <a:srgbClr val="FF0066"/>
                </a:solidFill>
                <a:latin typeface="+mj-lt"/>
              </a:rPr>
              <a:t>perfect</a:t>
            </a:r>
            <a:r>
              <a:rPr lang="ja-JP" altLang="en-US" sz="2400" b="0" dirty="0">
                <a:solidFill>
                  <a:srgbClr val="FF0066"/>
                </a:solidFill>
                <a:latin typeface="+mj-lt"/>
              </a:rPr>
              <a:t>”</a:t>
            </a:r>
            <a:r>
              <a:rPr lang="en-US" altLang="ja-JP" sz="2400" b="0" dirty="0">
                <a:solidFill>
                  <a:srgbClr val="FF0066"/>
                </a:solidFill>
                <a:latin typeface="+mj-lt"/>
              </a:rPr>
              <a:t> crystal has flawless alignment of all its particles</a:t>
            </a:r>
            <a:r>
              <a:rPr lang="en-US" altLang="ja-JP" sz="2400" b="0" dirty="0">
                <a:latin typeface="+mj-lt"/>
              </a:rPr>
              <a:t>. At </a:t>
            </a:r>
            <a:r>
              <a:rPr lang="en-US" altLang="ja-JP" sz="2400" b="0" dirty="0">
                <a:solidFill>
                  <a:srgbClr val="FF0066"/>
                </a:solidFill>
                <a:latin typeface="+mj-lt"/>
              </a:rPr>
              <a:t>absolute zero, </a:t>
            </a:r>
            <a:r>
              <a:rPr lang="en-US" altLang="ja-JP" sz="2400" b="0" dirty="0">
                <a:latin typeface="+mj-lt"/>
              </a:rPr>
              <a:t>the particles have </a:t>
            </a:r>
            <a:r>
              <a:rPr lang="en-US" altLang="ja-JP" sz="2400" b="0" dirty="0">
                <a:solidFill>
                  <a:srgbClr val="FF0066"/>
                </a:solidFill>
                <a:latin typeface="+mj-lt"/>
              </a:rPr>
              <a:t>minimum energy</a:t>
            </a:r>
            <a:r>
              <a:rPr lang="en-US" altLang="ja-JP" sz="2400" b="0" dirty="0">
                <a:latin typeface="+mj-lt"/>
              </a:rPr>
              <a:t>, so there is only one microstate.</a:t>
            </a:r>
            <a:endParaRPr lang="en-US" altLang="en-US" sz="2400" b="0" dirty="0">
              <a:latin typeface="+mj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19400" y="3429000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0" i="1">
                <a:solidFill>
                  <a:srgbClr val="FF0066"/>
                </a:solidFill>
                <a:latin typeface="+mj-lt"/>
              </a:rPr>
              <a:t>S</a:t>
            </a:r>
            <a:r>
              <a:rPr lang="en-US" altLang="en-US" sz="2400" b="0">
                <a:solidFill>
                  <a:srgbClr val="FF0066"/>
                </a:solidFill>
                <a:latin typeface="+mj-lt"/>
              </a:rPr>
              <a:t> = </a:t>
            </a:r>
            <a:r>
              <a:rPr lang="en-US" altLang="en-US" sz="2400" b="0" i="1">
                <a:solidFill>
                  <a:srgbClr val="FF0066"/>
                </a:solidFill>
                <a:latin typeface="+mj-lt"/>
              </a:rPr>
              <a:t>k</a:t>
            </a:r>
            <a:r>
              <a:rPr lang="en-US" altLang="en-US" sz="2400" b="0">
                <a:solidFill>
                  <a:srgbClr val="FF0066"/>
                </a:solidFill>
                <a:latin typeface="+mj-lt"/>
              </a:rPr>
              <a:t> ln</a:t>
            </a:r>
            <a:r>
              <a:rPr lang="en-US" altLang="en-US" sz="2400" b="0" i="1">
                <a:solidFill>
                  <a:srgbClr val="FF0066"/>
                </a:solidFill>
                <a:latin typeface="+mj-lt"/>
              </a:rPr>
              <a:t>W</a:t>
            </a:r>
            <a:r>
              <a:rPr lang="en-US" altLang="en-US" sz="2400" b="0">
                <a:solidFill>
                  <a:srgbClr val="FF0066"/>
                </a:solidFill>
                <a:latin typeface="+mj-lt"/>
              </a:rPr>
              <a:t> = </a:t>
            </a:r>
            <a:r>
              <a:rPr lang="en-US" altLang="en-US" sz="2400" b="0" i="1">
                <a:solidFill>
                  <a:srgbClr val="FF0066"/>
                </a:solidFill>
                <a:latin typeface="+mj-lt"/>
              </a:rPr>
              <a:t>k</a:t>
            </a:r>
            <a:r>
              <a:rPr lang="en-US" altLang="en-US" sz="2400" b="0">
                <a:solidFill>
                  <a:srgbClr val="FF0066"/>
                </a:solidFill>
                <a:latin typeface="+mj-lt"/>
              </a:rPr>
              <a:t> ln 1 = 0</a:t>
            </a:r>
            <a:endParaRPr lang="en-US" altLang="en-US" sz="2400" b="0" i="1">
              <a:solidFill>
                <a:srgbClr val="FF0066"/>
              </a:solidFill>
              <a:latin typeface="+mj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124" y="41148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en-US" altLang="en-US" sz="2400" b="0" dirty="0">
                <a:latin typeface="+mj-lt"/>
              </a:rPr>
              <a:t>To find the entropy of a substance at a given temperature, </a:t>
            </a:r>
            <a:endParaRPr lang="en-US" altLang="en-US" sz="2400" b="0" dirty="0" smtClean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400" b="0" dirty="0" smtClean="0">
                <a:latin typeface="+mj-lt"/>
              </a:rPr>
              <a:t>we </a:t>
            </a:r>
            <a:r>
              <a:rPr lang="en-US" altLang="en-US" sz="2400" b="0" dirty="0">
                <a:latin typeface="+mj-lt"/>
              </a:rPr>
              <a:t>cool it as close to 0 K as possible. </a:t>
            </a:r>
            <a:endParaRPr lang="en-US" altLang="en-US" sz="2400" b="0" dirty="0" smtClean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400" b="0" dirty="0" smtClean="0">
                <a:latin typeface="+mj-lt"/>
              </a:rPr>
              <a:t>We </a:t>
            </a:r>
            <a:r>
              <a:rPr lang="en-US" altLang="en-US" sz="2400" b="0" dirty="0">
                <a:latin typeface="+mj-lt"/>
              </a:rPr>
              <a:t>then </a:t>
            </a:r>
            <a:r>
              <a:rPr lang="en-US" altLang="en-US" sz="2400" b="0" dirty="0">
                <a:solidFill>
                  <a:srgbClr val="FF0066"/>
                </a:solidFill>
                <a:latin typeface="+mj-lt"/>
              </a:rPr>
              <a:t>heat in small increments</a:t>
            </a:r>
            <a:r>
              <a:rPr lang="en-US" altLang="en-US" sz="2400" b="0" dirty="0">
                <a:latin typeface="+mj-lt"/>
              </a:rPr>
              <a:t>, </a:t>
            </a:r>
            <a:r>
              <a:rPr lang="en-US" altLang="en-US" sz="2400" b="0" dirty="0">
                <a:solidFill>
                  <a:srgbClr val="FF0066"/>
                </a:solidFill>
                <a:latin typeface="+mj-lt"/>
              </a:rPr>
              <a:t>measure </a:t>
            </a:r>
            <a:r>
              <a:rPr lang="en-US" altLang="en-US" sz="2400" b="0" i="1" dirty="0">
                <a:solidFill>
                  <a:srgbClr val="FF0066"/>
                </a:solidFill>
                <a:latin typeface="+mj-lt"/>
              </a:rPr>
              <a:t>q</a:t>
            </a:r>
            <a:r>
              <a:rPr lang="en-US" altLang="en-US" sz="2400" b="0" dirty="0">
                <a:solidFill>
                  <a:srgbClr val="FF0066"/>
                </a:solidFill>
                <a:latin typeface="+mj-lt"/>
              </a:rPr>
              <a:t> and </a:t>
            </a:r>
            <a:r>
              <a:rPr lang="en-US" altLang="en-US" sz="2400" b="0" i="1" dirty="0">
                <a:solidFill>
                  <a:srgbClr val="FF0066"/>
                </a:solidFill>
                <a:latin typeface="+mj-lt"/>
              </a:rPr>
              <a:t>T</a:t>
            </a:r>
            <a:r>
              <a:rPr lang="en-US" altLang="en-US" sz="2400" b="0" dirty="0">
                <a:latin typeface="+mj-lt"/>
              </a:rPr>
              <a:t>, and </a:t>
            </a:r>
            <a:r>
              <a:rPr lang="en-US" altLang="en-US" sz="2400" b="0" dirty="0">
                <a:solidFill>
                  <a:srgbClr val="FF0066"/>
                </a:solidFill>
                <a:latin typeface="+mj-lt"/>
              </a:rPr>
              <a:t>calculate </a:t>
            </a:r>
            <a:r>
              <a:rPr lang="el-GR" altLang="en-US" sz="2400" b="0" dirty="0" smtClean="0">
                <a:solidFill>
                  <a:srgbClr val="FF0066"/>
                </a:solidFill>
                <a:latin typeface="+mj-lt"/>
                <a:cs typeface="Arial" pitchFamily="34" charset="0"/>
              </a:rPr>
              <a:t>Δ</a:t>
            </a:r>
            <a:r>
              <a:rPr lang="en-US" altLang="en-US" sz="2400" b="0" i="1" dirty="0" smtClean="0">
                <a:solidFill>
                  <a:srgbClr val="FF0066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en-US" sz="2400" b="0" dirty="0" smtClean="0">
                <a:solidFill>
                  <a:srgbClr val="FF0066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en-US" sz="2400" b="0" dirty="0">
                <a:latin typeface="+mj-lt"/>
                <a:cs typeface="Arial" pitchFamily="34" charset="0"/>
              </a:rPr>
              <a:t>for each increment. </a:t>
            </a:r>
            <a:endParaRPr lang="en-US" altLang="en-US" sz="2400" b="0" dirty="0" smtClean="0">
              <a:latin typeface="+mj-lt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400" b="0" dirty="0" smtClean="0">
                <a:latin typeface="+mj-lt"/>
                <a:cs typeface="Arial" pitchFamily="34" charset="0"/>
              </a:rPr>
              <a:t>The </a:t>
            </a:r>
            <a:r>
              <a:rPr lang="en-US" altLang="en-US" sz="2400" b="0" dirty="0">
                <a:latin typeface="+mj-lt"/>
                <a:cs typeface="Arial" pitchFamily="34" charset="0"/>
              </a:rPr>
              <a:t>sum of these </a:t>
            </a:r>
            <a:r>
              <a:rPr lang="el-GR" altLang="en-US" sz="2400" b="0" dirty="0" smtClean="0">
                <a:solidFill>
                  <a:srgbClr val="FF0066"/>
                </a:solidFill>
                <a:latin typeface="+mj-lt"/>
                <a:cs typeface="Arial" pitchFamily="34" charset="0"/>
              </a:rPr>
              <a:t>Δ</a:t>
            </a:r>
            <a:r>
              <a:rPr lang="en-US" altLang="en-US" sz="2400" b="0" i="1" dirty="0" smtClean="0">
                <a:solidFill>
                  <a:srgbClr val="FF0066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en-US" sz="2400" b="0" dirty="0" smtClean="0">
                <a:solidFill>
                  <a:srgbClr val="FF0066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en-US" sz="2400" b="0" dirty="0">
                <a:solidFill>
                  <a:srgbClr val="FF0066"/>
                </a:solidFill>
                <a:latin typeface="+mj-lt"/>
                <a:cs typeface="Arial" pitchFamily="34" charset="0"/>
              </a:rPr>
              <a:t>values gives the </a:t>
            </a:r>
            <a:r>
              <a:rPr lang="en-US" altLang="en-US" sz="2400" i="1" dirty="0">
                <a:solidFill>
                  <a:srgbClr val="FF0066"/>
                </a:solidFill>
                <a:latin typeface="+mj-lt"/>
                <a:cs typeface="Arial" pitchFamily="34" charset="0"/>
              </a:rPr>
              <a:t>absolute</a:t>
            </a:r>
            <a:r>
              <a:rPr lang="en-US" altLang="en-US" sz="2400" b="0" dirty="0">
                <a:solidFill>
                  <a:srgbClr val="FF0066"/>
                </a:solidFill>
                <a:latin typeface="+mj-lt"/>
                <a:cs typeface="Arial" pitchFamily="34" charset="0"/>
              </a:rPr>
              <a:t> entropy</a:t>
            </a:r>
            <a:r>
              <a:rPr lang="en-US" altLang="en-US" sz="2400" b="0" dirty="0">
                <a:latin typeface="+mj-lt"/>
                <a:cs typeface="Arial" pitchFamily="34" charset="0"/>
              </a:rPr>
              <a:t> at the temperature of interest.</a:t>
            </a:r>
            <a:endParaRPr lang="en-US" altLang="en-US" sz="2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17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-11839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The relation </a:t>
            </a:r>
            <a:r>
              <a:rPr lang="en-US" sz="2400" b="1" dirty="0" smtClean="0">
                <a:solidFill>
                  <a:srgbClr val="C00000"/>
                </a:solidFill>
              </a:rPr>
              <a:t>between equilibrium constants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-12289" y="2209800"/>
                <a:ext cx="9156290" cy="4222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chemeClr val="tx1"/>
                    </a:solidFill>
                  </a:rPr>
                  <a:t>Relation between </a:t>
                </a:r>
                <a:r>
                  <a:rPr lang="en-US" sz="2200" b="1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sz="2200" b="1" baseline="-250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b="1" dirty="0" smtClean="0">
                    <a:solidFill>
                      <a:schemeClr val="tx1"/>
                    </a:solidFill>
                  </a:rPr>
                  <a:t> and </a:t>
                </a:r>
                <a:r>
                  <a:rPr lang="en-US" sz="2200" b="1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sz="2200" b="1" baseline="-25000" dirty="0" err="1" smtClean="0">
                    <a:solidFill>
                      <a:schemeClr val="tx1"/>
                    </a:solidFill>
                  </a:rPr>
                  <a:t>x</a:t>
                </a:r>
                <a:endParaRPr lang="en-US" sz="2200" b="1" baseline="-250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In ideal gaseous mixtures,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each component obeys the Dalton’s law of partial pressures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i.e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 p</a:t>
                </a:r>
                <a:r>
                  <a:rPr lang="en-US" sz="2200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where P is the total pressure and p</a:t>
                </a:r>
                <a:r>
                  <a:rPr lang="en-US" sz="2200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is the partial pressure of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ith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component with mole fraction x</a:t>
                </a:r>
                <a:r>
                  <a:rPr lang="en-US" sz="2200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in the mixture.</a:t>
                </a:r>
              </a:p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Therefore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=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;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B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=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B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;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M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=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M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and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=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/>
                      </m:sSubSup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𝜐</m:t>
                          </m:r>
                        </m:sup>
                      </m:sSup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sub>
                      <m:sup/>
                    </m:sSubSup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𝜐</m:t>
                        </m:r>
                      </m:sup>
                    </m:sSup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   Where </a:t>
                </a:r>
                <a:r>
                  <a:rPr lang="en-US" sz="2200" dirty="0">
                    <a:solidFill>
                      <a:schemeClr val="tx1"/>
                    </a:solidFill>
                  </a:rPr>
                  <a:t>∆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𝜐 = (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m+n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)-(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a+b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2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89" y="2209800"/>
                <a:ext cx="9156290" cy="4222438"/>
              </a:xfrm>
              <a:prstGeom prst="rect">
                <a:avLst/>
              </a:prstGeom>
              <a:blipFill rotWithShape="0">
                <a:blip r:embed="rId2"/>
                <a:stretch>
                  <a:fillRect l="-866" t="-1012" r="-7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123" y="541227"/>
                <a:ext cx="9121877" cy="1553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For a reaction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aA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+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bB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⇌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mM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nN</a:t>
                </a:r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20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" y="541227"/>
                <a:ext cx="9121877" cy="1553759"/>
              </a:xfrm>
              <a:prstGeom prst="rect">
                <a:avLst/>
              </a:prstGeom>
              <a:blipFill rotWithShape="0">
                <a:blip r:embed="rId3"/>
                <a:stretch>
                  <a:fillRect l="-869" t="-3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82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-12290" y="609600"/>
                <a:ext cx="9156290" cy="615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chemeClr val="tx1"/>
                    </a:solidFill>
                  </a:rPr>
                  <a:t>Relation between </a:t>
                </a:r>
                <a:r>
                  <a:rPr lang="en-US" sz="2200" b="1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sz="2200" b="1" baseline="-250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b="1" dirty="0" smtClean="0">
                    <a:solidFill>
                      <a:schemeClr val="tx1"/>
                    </a:solidFill>
                  </a:rPr>
                  <a:t> and </a:t>
                </a:r>
                <a:r>
                  <a:rPr lang="en-US" sz="2200" b="1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sz="2200" b="1" baseline="-25000" dirty="0" err="1" smtClean="0">
                    <a:solidFill>
                      <a:schemeClr val="tx1"/>
                    </a:solidFill>
                  </a:rPr>
                  <a:t>c</a:t>
                </a:r>
                <a:endParaRPr lang="en-US" sz="2200" b="1" baseline="-25000" dirty="0" smtClean="0">
                  <a:solidFill>
                    <a:schemeClr val="tx1"/>
                  </a:solidFill>
                </a:endParaRPr>
              </a:p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For an ideal gaseous mixtures, </a:t>
                </a:r>
              </a:p>
              <a:p>
                <a:r>
                  <a:rPr lang="en-US" sz="22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RT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𝑅𝑇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200" b="0" dirty="0" smtClean="0">
                  <a:solidFill>
                    <a:schemeClr val="tx1"/>
                  </a:solidFill>
                </a:endParaRPr>
              </a:p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Where c</a:t>
                </a:r>
                <a:r>
                  <a:rPr lang="en-US" sz="2200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/V  is the molar concentration of  the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ith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component with mole fraction x</a:t>
                </a:r>
                <a:r>
                  <a:rPr lang="en-US" sz="2200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in the mixture of total volume V.</a:t>
                </a:r>
              </a:p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Hence,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=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c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RT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;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B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=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B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RT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;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M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=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M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RT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and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=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RT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𝑅𝑇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  <m:sup/>
                      </m:sSubSup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𝜐</m:t>
                          </m:r>
                        </m:sup>
                      </m:sSup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sub>
                      <m:sup/>
                    </m:sSubSup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𝜐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  <m:sup/>
                    </m:sSubSup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𝑅𝑇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𝜐</m:t>
                        </m:r>
                      </m:sup>
                    </m:sSup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Where </a:t>
                </a:r>
                <a:r>
                  <a:rPr lang="en-US" sz="2200" dirty="0">
                    <a:solidFill>
                      <a:schemeClr val="tx1"/>
                    </a:solidFill>
                  </a:rPr>
                  <a:t>∆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𝜐 = (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m+n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)-(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a+b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 If </a:t>
                </a:r>
                <a:r>
                  <a:rPr lang="en-US" sz="2200" dirty="0">
                    <a:solidFill>
                      <a:schemeClr val="tx1"/>
                    </a:solidFill>
                  </a:rPr>
                  <a:t>∆𝜐 =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0; (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m+n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) = (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a+b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i.e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no. of moles of product is equal to no. of moles of reactants then</a:t>
                </a:r>
              </a:p>
              <a:p>
                <a:r>
                  <a:rPr lang="en-US" sz="22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sz="2200" baseline="-25000" dirty="0" err="1" smtClean="0">
                    <a:solidFill>
                      <a:schemeClr val="tx1"/>
                    </a:solidFill>
                  </a:rPr>
                  <a:t>c</a:t>
                </a:r>
                <a:endParaRPr lang="en-US" sz="2200" baseline="-25000" dirty="0">
                  <a:solidFill>
                    <a:schemeClr val="tx1"/>
                  </a:solidFill>
                </a:endParaRPr>
              </a:p>
              <a:p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endParaRPr lang="en-US" sz="2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90" y="609600"/>
                <a:ext cx="9156290" cy="6156429"/>
              </a:xfrm>
              <a:prstGeom prst="rect">
                <a:avLst/>
              </a:prstGeom>
              <a:blipFill rotWithShape="0">
                <a:blip r:embed="rId2"/>
                <a:stretch>
                  <a:fillRect l="-866" t="-6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62000" y="-11839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The relation </a:t>
            </a:r>
            <a:r>
              <a:rPr lang="en-US" sz="2400" b="1" dirty="0" smtClean="0">
                <a:solidFill>
                  <a:srgbClr val="C00000"/>
                </a:solidFill>
              </a:rPr>
              <a:t>between equilibrium constants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9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235" y="357166"/>
            <a:ext cx="870353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226" y="357166"/>
            <a:ext cx="8436521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171" y="285728"/>
            <a:ext cx="8574210" cy="621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788" y="285728"/>
            <a:ext cx="9057463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134" y="285728"/>
            <a:ext cx="8654978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223</Words>
  <Application>Microsoft Office PowerPoint</Application>
  <PresentationFormat>On-screen Show (4:3)</PresentationFormat>
  <Paragraphs>37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ＭＳ Ｐゴシック</vt:lpstr>
      <vt:lpstr>Arial</vt:lpstr>
      <vt:lpstr>Calibri</vt:lpstr>
      <vt:lpstr>Cambria Math</vt:lpstr>
      <vt:lpstr>Times New Roman</vt:lpstr>
      <vt:lpstr>Office Theme</vt:lpstr>
      <vt:lpstr>Chemical Thermodynamics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Thermodynamics</dc:title>
  <dc:creator>Kaanthan</dc:creator>
  <cp:lastModifiedBy>user</cp:lastModifiedBy>
  <cp:revision>24</cp:revision>
  <dcterms:created xsi:type="dcterms:W3CDTF">2012-09-26T02:44:00Z</dcterms:created>
  <dcterms:modified xsi:type="dcterms:W3CDTF">2019-02-06T12:01:48Z</dcterms:modified>
</cp:coreProperties>
</file>