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6" r:id="rId7"/>
    <p:sldId id="261" r:id="rId8"/>
    <p:sldId id="270" r:id="rId9"/>
    <p:sldId id="267" r:id="rId10"/>
    <p:sldId id="268" r:id="rId11"/>
    <p:sldId id="262" r:id="rId12"/>
    <p:sldId id="263"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84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523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69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5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4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95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032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24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668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371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143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1250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2D59E-813B-455A-BF97-A946EBEAAA43}"/>
              </a:ext>
            </a:extLst>
          </p:cNvPr>
          <p:cNvPicPr>
            <a:picLocks noChangeAspect="1"/>
          </p:cNvPicPr>
          <p:nvPr/>
        </p:nvPicPr>
        <p:blipFill rotWithShape="1">
          <a:blip r:embed="rId2"/>
          <a:srcRect t="4623" b="28187"/>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B46766-D390-4124-8EBA-755CDDA7ADCD}"/>
              </a:ext>
            </a:extLst>
          </p:cNvPr>
          <p:cNvSpPr>
            <a:spLocks noGrp="1"/>
          </p:cNvSpPr>
          <p:nvPr>
            <p:ph type="ctrTitle"/>
          </p:nvPr>
        </p:nvSpPr>
        <p:spPr>
          <a:xfrm>
            <a:off x="1" y="5120639"/>
            <a:ext cx="7965938" cy="1280161"/>
          </a:xfrm>
        </p:spPr>
        <p:txBody>
          <a:bodyPr anchor="ctr">
            <a:noAutofit/>
          </a:bodyPr>
          <a:lstStyle/>
          <a:p>
            <a:pPr algn="r"/>
            <a:r>
              <a:rPr lang="en-GB" sz="5300" dirty="0">
                <a:solidFill>
                  <a:srgbClr val="FFFFFF"/>
                </a:solidFill>
                <a:latin typeface="CMU Serif" panose="02000603000000000000" pitchFamily="2" charset="0"/>
                <a:ea typeface="CMU Serif" panose="02000603000000000000" pitchFamily="2" charset="0"/>
                <a:cs typeface="CMU Serif" panose="02000603000000000000" pitchFamily="2" charset="0"/>
              </a:rPr>
              <a:t>Final Project Presentation</a:t>
            </a:r>
          </a:p>
        </p:txBody>
      </p:sp>
      <p:sp>
        <p:nvSpPr>
          <p:cNvPr id="3" name="Subtitle 2">
            <a:extLst>
              <a:ext uri="{FF2B5EF4-FFF2-40B4-BE49-F238E27FC236}">
                <a16:creationId xmlns:a16="http://schemas.microsoft.com/office/drawing/2014/main" id="{DAA89A24-DDB4-4FF3-B765-18070C7E9075}"/>
              </a:ext>
            </a:extLst>
          </p:cNvPr>
          <p:cNvSpPr>
            <a:spLocks noGrp="1"/>
          </p:cNvSpPr>
          <p:nvPr>
            <p:ph type="subTitle" idx="1"/>
          </p:nvPr>
        </p:nvSpPr>
        <p:spPr>
          <a:xfrm>
            <a:off x="8289580" y="5120639"/>
            <a:ext cx="3800816" cy="1280160"/>
          </a:xfrm>
        </p:spPr>
        <p:txBody>
          <a:bodyPr anchor="ctr">
            <a:normAutofit/>
          </a:bodyPr>
          <a:lstStyle/>
          <a:p>
            <a:r>
              <a:rPr lang="en-GB" sz="1500" cap="none" dirty="0">
                <a:solidFill>
                  <a:srgbClr val="FFFFFF"/>
                </a:solidFill>
                <a:latin typeface="+mj-lt"/>
                <a:ea typeface="CMU Serif" panose="02000603000000000000" pitchFamily="2" charset="0"/>
                <a:cs typeface="CMU Serif" panose="02000603000000000000" pitchFamily="2" charset="0"/>
              </a:rPr>
              <a:t>Hemant Suresh – 2019102016</a:t>
            </a:r>
          </a:p>
          <a:p>
            <a:r>
              <a:rPr lang="en-GB" sz="1500" cap="none" dirty="0">
                <a:solidFill>
                  <a:srgbClr val="FFFFFF"/>
                </a:solidFill>
                <a:latin typeface="+mj-lt"/>
                <a:ea typeface="CMU Serif" panose="02000603000000000000" pitchFamily="2" charset="0"/>
                <a:cs typeface="CMU Serif" panose="02000603000000000000" pitchFamily="2" charset="0"/>
              </a:rPr>
              <a:t>Aravind Narayanan - 2019102014</a:t>
            </a: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4676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Hybrid Filter Design</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518160" y="223520"/>
            <a:ext cx="11440160" cy="4334625"/>
          </a:xfrm>
        </p:spPr>
        <p:txBody>
          <a:bodyPr>
            <a:normAutofit/>
          </a:bodyPr>
          <a:lstStyle/>
          <a:p>
            <a:pPr>
              <a:lnSpc>
                <a:spcPct val="100000"/>
              </a:lnSpc>
              <a:spcAft>
                <a:spcPts val="800"/>
              </a:spcAft>
            </a:pPr>
            <a:r>
              <a:rPr lang="en-GB" sz="1500" dirty="0">
                <a:solidFill>
                  <a:srgbClr val="000000"/>
                </a:solidFill>
                <a:latin typeface="CMU Serif" panose="02000603000000000000" pitchFamily="2" charset="0"/>
              </a:rPr>
              <a:t>For Hybrid Analog/Digital Filters, the Analysis Filter is Analog while the Synthesis filter is Digital.</a:t>
            </a:r>
          </a:p>
          <a:p>
            <a:pPr>
              <a:lnSpc>
                <a:spcPct val="100000"/>
              </a:lnSpc>
              <a:spcAft>
                <a:spcPts val="800"/>
              </a:spcAft>
            </a:pPr>
            <a:r>
              <a:rPr lang="en-GB" sz="1500" dirty="0">
                <a:solidFill>
                  <a:srgbClr val="000000"/>
                </a:solidFill>
                <a:effectLst/>
                <a:latin typeface="CMU Serif" panose="02000603000000000000" pitchFamily="2" charset="0"/>
                <a:ea typeface="Calibri" panose="020F0502020204030204" pitchFamily="34" charset="0"/>
              </a:rPr>
              <a:t>To </a:t>
            </a:r>
            <a:r>
              <a:rPr lang="en-GB" sz="1500" dirty="0">
                <a:solidFill>
                  <a:srgbClr val="000000"/>
                </a:solidFill>
                <a:latin typeface="CMU Serif" panose="02000603000000000000" pitchFamily="2" charset="0"/>
                <a:ea typeface="Calibri" panose="020F0502020204030204" pitchFamily="34" charset="0"/>
              </a:rPr>
              <a:t>minimize aliasing </a:t>
            </a:r>
            <a:r>
              <a:rPr lang="en-IN" sz="1500" dirty="0">
                <a:solidFill>
                  <a:schemeClr val="bg1"/>
                </a:solidFill>
                <a:latin typeface="CMU Serif" panose="02000603000000000000" pitchFamily="2" charset="0"/>
                <a:ea typeface="Calibri" panose="020F0502020204030204" pitchFamily="34" charset="0"/>
              </a:rPr>
              <a:t>i</a:t>
            </a:r>
            <a:r>
              <a:rPr lang="en-IN" sz="1500" dirty="0">
                <a:solidFill>
                  <a:schemeClr val="bg1"/>
                </a:solidFill>
                <a:effectLst/>
                <a:latin typeface="CMU Serif" panose="02000603000000000000" pitchFamily="2" charset="0"/>
                <a:ea typeface="Times New Roman" panose="02020603050405020304" pitchFamily="18" charset="0"/>
              </a:rPr>
              <a:t>n this filter bank, we consider that the output is bandlimited to </a:t>
            </a:r>
            <a:r>
              <a:rPr lang="en-IN" sz="1500" dirty="0">
                <a:solidFill>
                  <a:schemeClr val="bg1"/>
                </a:solidFill>
                <a:effectLst/>
                <a:latin typeface="Times New Roman" panose="02020603050405020304" pitchFamily="18" charset="0"/>
                <a:ea typeface="Times New Roman" panose="02020603050405020304" pitchFamily="18" charset="0"/>
              </a:rPr>
              <a:t>π</a:t>
            </a:r>
            <a:r>
              <a:rPr lang="en-IN" sz="1500" dirty="0">
                <a:solidFill>
                  <a:schemeClr val="bg1"/>
                </a:solidFill>
                <a:effectLst/>
                <a:latin typeface="CMU Serif" panose="02000603000000000000" pitchFamily="2" charset="0"/>
                <a:ea typeface="Times New Roman" panose="02020603050405020304" pitchFamily="18" charset="0"/>
              </a:rPr>
              <a:t>/T. This is done so that the Nyquist value for sampling would be 1/</a:t>
            </a:r>
            <a:r>
              <a:rPr lang="en-GB" sz="1500" dirty="0">
                <a:solidFill>
                  <a:schemeClr val="bg1"/>
                </a:solidFill>
                <a:effectLst/>
                <a:latin typeface="CMU Serif" panose="02000603000000000000" pitchFamily="2" charset="0"/>
                <a:ea typeface="Times New Roman" panose="02020603050405020304" pitchFamily="18" charset="0"/>
              </a:rPr>
              <a:t>T.</a:t>
            </a:r>
          </a:p>
          <a:p>
            <a:pPr>
              <a:lnSpc>
                <a:spcPct val="100000"/>
              </a:lnSpc>
              <a:spcAft>
                <a:spcPts val="800"/>
              </a:spcAft>
            </a:pPr>
            <a:r>
              <a:rPr lang="en-GB" sz="1500" dirty="0">
                <a:solidFill>
                  <a:schemeClr val="bg1"/>
                </a:solidFill>
                <a:latin typeface="CMU Serif" panose="02000603000000000000" pitchFamily="2" charset="0"/>
                <a:ea typeface="Calibri" panose="020F0502020204030204" pitchFamily="34" charset="0"/>
              </a:rPr>
              <a:t>For the given Filter in the figure we can write Frequency response as:</a:t>
            </a:r>
          </a:p>
          <a:p>
            <a:pPr>
              <a:lnSpc>
                <a:spcPct val="100000"/>
              </a:lnSpc>
              <a:spcAft>
                <a:spcPts val="800"/>
              </a:spcAft>
            </a:pPr>
            <a:endParaRPr lang="en-GB" sz="1500" dirty="0">
              <a:solidFill>
                <a:schemeClr val="bg1"/>
              </a:solidFill>
              <a:effectLst/>
              <a:latin typeface="CMU Serif" panose="02000603000000000000" pitchFamily="2" charset="0"/>
              <a:ea typeface="Calibri" panose="020F0502020204030204" pitchFamily="34" charset="0"/>
            </a:endParaRPr>
          </a:p>
          <a:p>
            <a:pPr>
              <a:lnSpc>
                <a:spcPct val="100000"/>
              </a:lnSpc>
              <a:spcAft>
                <a:spcPts val="800"/>
              </a:spcAft>
            </a:pPr>
            <a:r>
              <a:rPr lang="en-GB" sz="1500" dirty="0">
                <a:solidFill>
                  <a:schemeClr val="bg1"/>
                </a:solidFill>
                <a:effectLst/>
                <a:latin typeface="CMU Serif" panose="02000603000000000000" pitchFamily="2" charset="0"/>
                <a:ea typeface="Calibri" panose="020F0502020204030204" pitchFamily="34" charset="0"/>
              </a:rPr>
              <a:t>Here V0 and V1 are:</a:t>
            </a:r>
          </a:p>
          <a:p>
            <a:pPr>
              <a:lnSpc>
                <a:spcPct val="100000"/>
              </a:lnSpc>
              <a:spcAft>
                <a:spcPts val="800"/>
              </a:spcAft>
            </a:pPr>
            <a:endParaRPr lang="en-IN" sz="1500" dirty="0">
              <a:solidFill>
                <a:schemeClr val="bg1"/>
              </a:solidFill>
              <a:effectLst/>
              <a:latin typeface="CMU Serif" panose="02000603000000000000" pitchFamily="2" charset="0"/>
              <a:ea typeface="Calibri" panose="020F0502020204030204" pitchFamily="34" charset="0"/>
            </a:endParaRPr>
          </a:p>
          <a:p>
            <a:pPr>
              <a:lnSpc>
                <a:spcPct val="100000"/>
              </a:lnSpc>
              <a:spcAft>
                <a:spcPts val="800"/>
              </a:spcAft>
            </a:pPr>
            <a:endParaRPr lang="en-GB" sz="1500" dirty="0">
              <a:solidFill>
                <a:schemeClr val="bg1"/>
              </a:solidFill>
            </a:endParaRPr>
          </a:p>
        </p:txBody>
      </p:sp>
      <p:pic>
        <p:nvPicPr>
          <p:cNvPr id="13" name="Picture 12">
            <a:extLst>
              <a:ext uri="{FF2B5EF4-FFF2-40B4-BE49-F238E27FC236}">
                <a16:creationId xmlns:a16="http://schemas.microsoft.com/office/drawing/2014/main" id="{983720F6-6E7A-41E3-BA17-6EE9117F61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95442" y="1381760"/>
            <a:ext cx="5262878" cy="3290635"/>
          </a:xfrm>
          <a:prstGeom prst="rect">
            <a:avLst/>
          </a:prstGeom>
          <a:noFill/>
          <a:ln w="19050">
            <a:solidFill>
              <a:schemeClr val="bg1">
                <a:lumMod val="75000"/>
                <a:lumOff val="25000"/>
              </a:schemeClr>
            </a:solidFill>
          </a:ln>
        </p:spPr>
      </p:pic>
      <p:pic>
        <p:nvPicPr>
          <p:cNvPr id="14" name="Picture 13">
            <a:extLst>
              <a:ext uri="{FF2B5EF4-FFF2-40B4-BE49-F238E27FC236}">
                <a16:creationId xmlns:a16="http://schemas.microsoft.com/office/drawing/2014/main" id="{F200280E-93CF-47C4-9FFD-F23FD21A97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17683" y="1804092"/>
            <a:ext cx="3578877" cy="505460"/>
          </a:xfrm>
          <a:prstGeom prst="rect">
            <a:avLst/>
          </a:prstGeom>
          <a:noFill/>
          <a:ln w="19050">
            <a:solidFill>
              <a:schemeClr val="bg1">
                <a:lumMod val="75000"/>
                <a:lumOff val="25000"/>
              </a:schemeClr>
            </a:solidFill>
          </a:ln>
        </p:spPr>
      </p:pic>
      <p:pic>
        <p:nvPicPr>
          <p:cNvPr id="15" name="Picture 14">
            <a:extLst>
              <a:ext uri="{FF2B5EF4-FFF2-40B4-BE49-F238E27FC236}">
                <a16:creationId xmlns:a16="http://schemas.microsoft.com/office/drawing/2014/main" id="{81498AE0-5850-49E4-9635-B419430938A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17683" y="2895600"/>
            <a:ext cx="3578877" cy="396008"/>
          </a:xfrm>
          <a:prstGeom prst="rect">
            <a:avLst/>
          </a:prstGeom>
          <a:noFill/>
          <a:ln w="19050">
            <a:solidFill>
              <a:schemeClr val="bg1">
                <a:lumMod val="75000"/>
                <a:lumOff val="25000"/>
              </a:schemeClr>
            </a:solidFill>
          </a:ln>
        </p:spPr>
      </p:pic>
      <p:pic>
        <p:nvPicPr>
          <p:cNvPr id="5" name="Picture 4">
            <a:extLst>
              <a:ext uri="{FF2B5EF4-FFF2-40B4-BE49-F238E27FC236}">
                <a16:creationId xmlns:a16="http://schemas.microsoft.com/office/drawing/2014/main" id="{BADA383A-C727-4379-B9DC-70822A742C14}"/>
              </a:ext>
            </a:extLst>
          </p:cNvPr>
          <p:cNvPicPr>
            <a:picLocks noChangeAspect="1"/>
          </p:cNvPicPr>
          <p:nvPr/>
        </p:nvPicPr>
        <p:blipFill>
          <a:blip r:embed="rId5"/>
          <a:stretch>
            <a:fillRect/>
          </a:stretch>
        </p:blipFill>
        <p:spPr>
          <a:xfrm>
            <a:off x="1475105" y="3546712"/>
            <a:ext cx="4498975" cy="459749"/>
          </a:xfrm>
          <a:prstGeom prst="rect">
            <a:avLst/>
          </a:prstGeom>
          <a:ln w="19050">
            <a:solidFill>
              <a:schemeClr val="bg1">
                <a:lumMod val="75000"/>
                <a:lumOff val="25000"/>
              </a:schemeClr>
            </a:solidFill>
          </a:ln>
        </p:spPr>
      </p:pic>
    </p:spTree>
    <p:extLst>
      <p:ext uri="{BB962C8B-B14F-4D97-AF65-F5344CB8AC3E}">
        <p14:creationId xmlns:p14="http://schemas.microsoft.com/office/powerpoint/2010/main" val="223515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solidFill>
                  <a:srgbClr val="FFFFFF"/>
                </a:solidFill>
                <a:latin typeface="CMU Serif" panose="02000603000000000000" pitchFamily="2" charset="0"/>
                <a:ea typeface="CMU Serif" panose="02000603000000000000" pitchFamily="2" charset="0"/>
                <a:cs typeface="CMU Serif" panose="02000603000000000000" pitchFamily="2" charset="0"/>
              </a:rPr>
              <a:t>Hybrid Filter Design – Analysis Filter</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1097280" y="416560"/>
            <a:ext cx="10515600" cy="4318000"/>
          </a:xfrm>
        </p:spPr>
        <p:txBody>
          <a:bodyPr>
            <a:normAutofit lnSpcReduction="10000"/>
          </a:bodyPr>
          <a:lstStyle/>
          <a:p>
            <a:pPr>
              <a:lnSpc>
                <a:spcPct val="107000"/>
              </a:lnSpc>
              <a:spcAft>
                <a:spcPts val="1200"/>
              </a:spcAft>
            </a:pPr>
            <a:r>
              <a:rPr lang="en-IN" sz="1500" dirty="0">
                <a:solidFill>
                  <a:schemeClr val="bg1"/>
                </a:solidFill>
                <a:effectLst/>
                <a:latin typeface="CMU Serif" panose="02000603000000000000" pitchFamily="2" charset="0"/>
                <a:ea typeface="Times New Roman" panose="02020603050405020304" pitchFamily="18" charset="0"/>
              </a:rPr>
              <a:t>The low pass and high pass filters in the analysis filter banks are expressed as a sum/ difference similar to all pass stable filters can be written as follows in the s-domain. </a:t>
            </a:r>
          </a:p>
          <a:p>
            <a:pPr>
              <a:lnSpc>
                <a:spcPct val="107000"/>
              </a:lnSpc>
              <a:spcAft>
                <a:spcPts val="1200"/>
              </a:spcAft>
            </a:pPr>
            <a:endParaRPr lang="en-IN" sz="1500" dirty="0">
              <a:solidFill>
                <a:schemeClr val="bg1"/>
              </a:solidFill>
              <a:latin typeface="CMU Serif" panose="02000603000000000000" pitchFamily="2" charset="0"/>
              <a:ea typeface="Calibri" panose="020F0502020204030204" pitchFamily="34" charset="0"/>
            </a:endParaRPr>
          </a:p>
          <a:p>
            <a:pPr>
              <a:lnSpc>
                <a:spcPct val="107000"/>
              </a:lnSpc>
              <a:spcAft>
                <a:spcPts val="1200"/>
              </a:spcAft>
            </a:pPr>
            <a:endParaRPr lang="en-IN" sz="1500" dirty="0">
              <a:solidFill>
                <a:schemeClr val="bg1"/>
              </a:solidFill>
              <a:latin typeface="CMU Serif" panose="02000603000000000000" pitchFamily="2" charset="0"/>
              <a:ea typeface="Calibri" panose="020F0502020204030204" pitchFamily="34" charset="0"/>
            </a:endParaRPr>
          </a:p>
          <a:p>
            <a:pPr>
              <a:lnSpc>
                <a:spcPct val="107000"/>
              </a:lnSpc>
              <a:spcAft>
                <a:spcPts val="1200"/>
              </a:spcAft>
            </a:pPr>
            <a:endParaRPr lang="en-IN" sz="1500" dirty="0">
              <a:solidFill>
                <a:schemeClr val="bg1"/>
              </a:solidFill>
              <a:latin typeface="CMU Serif" panose="02000603000000000000" pitchFamily="2" charset="0"/>
              <a:ea typeface="Calibri" panose="020F0502020204030204" pitchFamily="34" charset="0"/>
            </a:endParaRPr>
          </a:p>
          <a:p>
            <a:pPr>
              <a:lnSpc>
                <a:spcPct val="107000"/>
              </a:lnSpc>
              <a:spcAft>
                <a:spcPts val="1200"/>
              </a:spcAft>
            </a:pPr>
            <a:endParaRPr lang="en-IN" sz="1500" dirty="0">
              <a:solidFill>
                <a:schemeClr val="bg1"/>
              </a:solidFill>
              <a:latin typeface="CMU Serif" panose="02000603000000000000" pitchFamily="2" charset="0"/>
              <a:ea typeface="Calibri" panose="020F0502020204030204" pitchFamily="34" charset="0"/>
            </a:endParaRPr>
          </a:p>
          <a:p>
            <a:pPr>
              <a:lnSpc>
                <a:spcPct val="107000"/>
              </a:lnSpc>
              <a:spcAft>
                <a:spcPts val="1200"/>
              </a:spcAft>
            </a:pPr>
            <a:endParaRPr lang="en-IN" sz="1500" dirty="0">
              <a:solidFill>
                <a:schemeClr val="bg1"/>
              </a:solidFill>
              <a:latin typeface="CMU Serif" panose="02000603000000000000" pitchFamily="2" charset="0"/>
              <a:ea typeface="Calibri" panose="020F0502020204030204" pitchFamily="34" charset="0"/>
            </a:endParaRPr>
          </a:p>
          <a:p>
            <a:pPr>
              <a:lnSpc>
                <a:spcPct val="107000"/>
              </a:lnSpc>
              <a:spcAft>
                <a:spcPts val="1200"/>
              </a:spcAft>
            </a:pPr>
            <a:r>
              <a:rPr lang="en-IN" sz="1500" dirty="0">
                <a:solidFill>
                  <a:schemeClr val="bg1"/>
                </a:solidFill>
                <a:effectLst/>
                <a:latin typeface="Times New Roman" panose="02020603050405020304" pitchFamily="18" charset="0"/>
                <a:ea typeface="Times New Roman" panose="02020603050405020304" pitchFamily="18" charset="0"/>
              </a:rPr>
              <a:t>We again use elliptic filters to achieve this configuration. As we express them as sum of two all-pass filters, the number of parameters required to individually describe them reduces hence less storage requirement.  Although this is not preferred to keep in parallel directly, so a ladder structure is preferred.</a:t>
            </a:r>
            <a:endParaRPr lang="en-GB" sz="1500" dirty="0">
              <a:solidFill>
                <a:schemeClr val="bg1"/>
              </a:solidFill>
              <a:effectLst/>
              <a:latin typeface="CMU Serif" panose="02000603000000000000" pitchFamily="2" charset="0"/>
              <a:ea typeface="Calibri" panose="020F0502020204030204" pitchFamily="34" charset="0"/>
            </a:endParaRPr>
          </a:p>
          <a:p>
            <a:pPr>
              <a:lnSpc>
                <a:spcPct val="107000"/>
              </a:lnSpc>
              <a:spcAft>
                <a:spcPts val="1200"/>
              </a:spcAft>
            </a:pPr>
            <a:endParaRPr lang="en-GB" sz="1800" dirty="0">
              <a:effectLst/>
              <a:latin typeface="CMU Serif" panose="02000603000000000000" pitchFamily="2" charset="0"/>
              <a:ea typeface="Calibri" panose="020F0502020204030204" pitchFamily="34" charset="0"/>
            </a:endParaRPr>
          </a:p>
          <a:p>
            <a:endParaRPr lang="en-GB" dirty="0">
              <a:solidFill>
                <a:srgbClr val="FFFFFF"/>
              </a:solidFill>
            </a:endParaRPr>
          </a:p>
        </p:txBody>
      </p:sp>
      <p:pic>
        <p:nvPicPr>
          <p:cNvPr id="7" name="Picture 6">
            <a:extLst>
              <a:ext uri="{FF2B5EF4-FFF2-40B4-BE49-F238E27FC236}">
                <a16:creationId xmlns:a16="http://schemas.microsoft.com/office/drawing/2014/main" id="{CF4F27C3-15FA-470E-942D-CB5D86C2F2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9626" y="1003589"/>
            <a:ext cx="2652713" cy="582612"/>
          </a:xfrm>
          <a:prstGeom prst="rect">
            <a:avLst/>
          </a:prstGeom>
          <a:noFill/>
          <a:ln w="19050">
            <a:solidFill>
              <a:schemeClr val="bg1">
                <a:lumMod val="75000"/>
                <a:lumOff val="25000"/>
              </a:schemeClr>
            </a:solidFill>
          </a:ln>
        </p:spPr>
      </p:pic>
      <p:pic>
        <p:nvPicPr>
          <p:cNvPr id="8" name="Picture 7">
            <a:extLst>
              <a:ext uri="{FF2B5EF4-FFF2-40B4-BE49-F238E27FC236}">
                <a16:creationId xmlns:a16="http://schemas.microsoft.com/office/drawing/2014/main" id="{B7A31BF6-B19C-4B74-AA7B-CD6BC10AF6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77886" y="1786296"/>
            <a:ext cx="2418097" cy="582611"/>
          </a:xfrm>
          <a:prstGeom prst="rect">
            <a:avLst/>
          </a:prstGeom>
          <a:noFill/>
          <a:ln w="19050">
            <a:solidFill>
              <a:schemeClr val="bg1">
                <a:lumMod val="75000"/>
                <a:lumOff val="25000"/>
              </a:schemeClr>
            </a:solidFill>
          </a:ln>
        </p:spPr>
      </p:pic>
      <p:pic>
        <p:nvPicPr>
          <p:cNvPr id="9" name="Picture 8">
            <a:extLst>
              <a:ext uri="{FF2B5EF4-FFF2-40B4-BE49-F238E27FC236}">
                <a16:creationId xmlns:a16="http://schemas.microsoft.com/office/drawing/2014/main" id="{563AEBCF-CA5C-49EC-AE32-684969FC8B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5983" y="1789426"/>
            <a:ext cx="2418097" cy="582612"/>
          </a:xfrm>
          <a:prstGeom prst="rect">
            <a:avLst/>
          </a:prstGeom>
          <a:noFill/>
          <a:ln>
            <a:noFill/>
          </a:ln>
        </p:spPr>
      </p:pic>
      <p:pic>
        <p:nvPicPr>
          <p:cNvPr id="10" name="Picture 9">
            <a:extLst>
              <a:ext uri="{FF2B5EF4-FFF2-40B4-BE49-F238E27FC236}">
                <a16:creationId xmlns:a16="http://schemas.microsoft.com/office/drawing/2014/main" id="{6B7F88F5-BCC5-4462-8086-9DC8A9DFDF0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02704" y="2536187"/>
            <a:ext cx="2786556" cy="892813"/>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42058042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solidFill>
                  <a:srgbClr val="FFFFFF"/>
                </a:solidFill>
                <a:latin typeface="CMU Serif" panose="02000603000000000000" pitchFamily="2" charset="0"/>
                <a:ea typeface="CMU Serif" panose="02000603000000000000" pitchFamily="2" charset="0"/>
                <a:cs typeface="CMU Serif" panose="02000603000000000000" pitchFamily="2" charset="0"/>
              </a:rPr>
              <a:t>Hybrid Filter Design – Synthesis Filter</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941832" y="576349"/>
                <a:ext cx="10914888" cy="3471467"/>
              </a:xfrm>
            </p:spPr>
            <p:txBody>
              <a:bodyPr>
                <a:normAutofit/>
              </a:bodyPr>
              <a:lstStyle/>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Our Synthesis Filter is:</a:t>
                </a:r>
              </a:p>
              <a:p>
                <a:endParaRPr lang="en-IN" sz="15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1500" dirty="0">
                  <a:solidFill>
                    <a:schemeClr val="bg1"/>
                  </a:solidFill>
                  <a:effectLst/>
                  <a:latin typeface="Times New Roman" panose="02020603050405020304" pitchFamily="18" charset="0"/>
                  <a:ea typeface="Times New Roman" panose="02020603050405020304" pitchFamily="18" charset="0"/>
                </a:endParaRPr>
              </a:p>
              <a:p>
                <a:r>
                  <a:rPr lang="en-IN" sz="1500" dirty="0">
                    <a:solidFill>
                      <a:schemeClr val="bg1"/>
                    </a:solidFill>
                    <a:effectLst/>
                    <a:latin typeface="Times New Roman" panose="02020603050405020304" pitchFamily="18" charset="0"/>
                    <a:ea typeface="Times New Roman" panose="02020603050405020304" pitchFamily="18" charset="0"/>
                  </a:rPr>
                  <a:t>Where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𝐹</m:t>
                        </m:r>
                      </m:e>
                      <m:sub>
                        <m:r>
                          <a:rPr lang="en-IN" sz="1500" i="1">
                            <a:solidFill>
                              <a:schemeClr val="bg1"/>
                            </a:solidFill>
                            <a:effectLst/>
                            <a:latin typeface="Cambria Math" panose="02040503050406030204" pitchFamily="18" charset="0"/>
                            <a:ea typeface="Calibri" panose="020F0502020204030204" pitchFamily="34" charset="0"/>
                          </a:rPr>
                          <m:t>0</m:t>
                        </m:r>
                      </m:sub>
                    </m:sSub>
                  </m:oMath>
                </a14:m>
                <a:r>
                  <a:rPr lang="en-IN" sz="1500" dirty="0">
                    <a:solidFill>
                      <a:schemeClr val="bg1"/>
                    </a:solidFill>
                    <a:effectLst/>
                    <a:latin typeface="Times New Roman" panose="02020603050405020304" pitchFamily="18" charset="0"/>
                    <a:ea typeface="Times New Roman" panose="02020603050405020304" pitchFamily="18" charset="0"/>
                  </a:rPr>
                  <a:t>(z) is a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𝐾</m:t>
                        </m:r>
                      </m:e>
                      <m:sub>
                        <m:r>
                          <a:rPr lang="en-IN" sz="1500" i="1">
                            <a:solidFill>
                              <a:schemeClr val="bg1"/>
                            </a:solidFill>
                            <a:effectLst/>
                            <a:latin typeface="Cambria Math" panose="02040503050406030204" pitchFamily="18" charset="0"/>
                            <a:ea typeface="Calibri" panose="020F0502020204030204" pitchFamily="34" charset="0"/>
                          </a:rPr>
                          <m:t>𝐹</m:t>
                        </m:r>
                        <m:r>
                          <a:rPr lang="en-IN" sz="1500" i="1">
                            <a:solidFill>
                              <a:schemeClr val="bg1"/>
                            </a:solidFill>
                            <a:effectLst/>
                            <a:latin typeface="Cambria Math" panose="02040503050406030204" pitchFamily="18" charset="0"/>
                            <a:ea typeface="Calibri" panose="020F0502020204030204" pitchFamily="34" charset="0"/>
                          </a:rPr>
                          <m:t>0</m:t>
                        </m:r>
                      </m:sub>
                    </m:sSub>
                    <m:r>
                      <a:rPr lang="en-US" sz="15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500" dirty="0">
                    <a:solidFill>
                      <a:schemeClr val="bg1"/>
                    </a:solidFill>
                    <a:effectLst/>
                    <a:latin typeface="Times New Roman" panose="02020603050405020304" pitchFamily="18" charset="0"/>
                    <a:ea typeface="Times New Roman" panose="02020603050405020304" pitchFamily="18" charset="0"/>
                  </a:rPr>
                  <a:t>order non-linear phase FIR filter while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𝐹</m:t>
                        </m:r>
                      </m:e>
                      <m:sub>
                        <m:r>
                          <a:rPr lang="en-IN" sz="1500" i="1">
                            <a:solidFill>
                              <a:schemeClr val="bg1"/>
                            </a:solidFill>
                            <a:effectLst/>
                            <a:latin typeface="Cambria Math" panose="02040503050406030204" pitchFamily="18" charset="0"/>
                            <a:ea typeface="Calibri" panose="020F0502020204030204" pitchFamily="34" charset="0"/>
                          </a:rPr>
                          <m:t>1</m:t>
                        </m:r>
                      </m:sub>
                    </m:sSub>
                  </m:oMath>
                </a14:m>
                <a:r>
                  <a:rPr lang="en-IN" sz="1500" dirty="0">
                    <a:solidFill>
                      <a:schemeClr val="bg1"/>
                    </a:solidFill>
                    <a:effectLst/>
                    <a:latin typeface="Times New Roman" panose="02020603050405020304" pitchFamily="18" charset="0"/>
                    <a:ea typeface="Times New Roman" panose="02020603050405020304" pitchFamily="18" charset="0"/>
                  </a:rPr>
                  <a:t>(z) and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𝐹</m:t>
                        </m:r>
                      </m:e>
                      <m:sub>
                        <m:r>
                          <a:rPr lang="en-IN" sz="1500" i="1">
                            <a:solidFill>
                              <a:schemeClr val="bg1"/>
                            </a:solidFill>
                            <a:effectLst/>
                            <a:latin typeface="Cambria Math" panose="02040503050406030204" pitchFamily="18" charset="0"/>
                            <a:ea typeface="Calibri" panose="020F0502020204030204" pitchFamily="34" charset="0"/>
                          </a:rPr>
                          <m:t>1</m:t>
                        </m:r>
                        <m:r>
                          <a:rPr lang="en-IN" sz="1500" i="1">
                            <a:solidFill>
                              <a:schemeClr val="bg1"/>
                            </a:solidFill>
                            <a:effectLst/>
                            <a:latin typeface="Cambria Math" panose="02040503050406030204" pitchFamily="18" charset="0"/>
                            <a:ea typeface="Calibri" panose="020F0502020204030204" pitchFamily="34" charset="0"/>
                          </a:rPr>
                          <m:t>𝑐</m:t>
                        </m:r>
                      </m:sub>
                    </m:sSub>
                  </m:oMath>
                </a14:m>
                <a:r>
                  <a:rPr lang="en-IN" sz="1500" dirty="0">
                    <a:solidFill>
                      <a:schemeClr val="bg1"/>
                    </a:solidFill>
                    <a:effectLst/>
                    <a:latin typeface="Times New Roman" panose="02020603050405020304" pitchFamily="18" charset="0"/>
                    <a:ea typeface="Times New Roman" panose="02020603050405020304" pitchFamily="18" charset="0"/>
                  </a:rPr>
                  <a:t>(z) have a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𝐾</m:t>
                        </m:r>
                      </m:e>
                      <m:sub>
                        <m:r>
                          <a:rPr lang="en-IN" sz="1500" i="1">
                            <a:solidFill>
                              <a:schemeClr val="bg1"/>
                            </a:solidFill>
                            <a:effectLst/>
                            <a:latin typeface="Cambria Math" panose="02040503050406030204" pitchFamily="18" charset="0"/>
                            <a:ea typeface="Calibri" panose="020F0502020204030204" pitchFamily="34" charset="0"/>
                          </a:rPr>
                          <m:t>𝐹</m:t>
                        </m:r>
                        <m:r>
                          <a:rPr lang="en-IN" sz="1500" i="1">
                            <a:solidFill>
                              <a:schemeClr val="bg1"/>
                            </a:solidFill>
                            <a:effectLst/>
                            <a:latin typeface="Cambria Math" panose="02040503050406030204" pitchFamily="18" charset="0"/>
                            <a:ea typeface="Calibri" panose="020F0502020204030204" pitchFamily="34" charset="0"/>
                          </a:rPr>
                          <m:t>1</m:t>
                        </m:r>
                      </m:sub>
                    </m:sSub>
                  </m:oMath>
                </a14:m>
                <a:r>
                  <a:rPr lang="en-US" sz="1500" dirty="0">
                    <a:solidFill>
                      <a:schemeClr val="bg1"/>
                    </a:solidFill>
                    <a:effectLst/>
                    <a:latin typeface="Times New Roman" panose="02020603050405020304" pitchFamily="18" charset="0"/>
                    <a:ea typeface="Times New Roman" panose="02020603050405020304" pitchFamily="18" charset="0"/>
                  </a:rPr>
                  <a:t> order which</a:t>
                </a:r>
                <a:r>
                  <a:rPr lang="en-IN" sz="1500" dirty="0">
                    <a:solidFill>
                      <a:schemeClr val="bg1"/>
                    </a:solidFill>
                    <a:effectLst/>
                    <a:latin typeface="Times New Roman" panose="02020603050405020304" pitchFamily="18" charset="0"/>
                    <a:ea typeface="Times New Roman" panose="02020603050405020304" pitchFamily="18" charset="0"/>
                  </a:rPr>
                  <a:t> are linear phase-filters with separate use cases. F0(z) is used for equalising the phase distortion while the other two are used to shape the magnitude response.</a:t>
                </a:r>
              </a:p>
              <a:p>
                <a:endParaRPr lang="en-IN" sz="1500" dirty="0">
                  <a:solidFill>
                    <a:schemeClr val="bg1"/>
                  </a:solidFill>
                  <a:latin typeface="Times New Roman" panose="02020603050405020304" pitchFamily="18" charset="0"/>
                  <a:ea typeface="Calibri" panose="020F0502020204030204" pitchFamily="34" charset="0"/>
                </a:endParaRPr>
              </a:p>
              <a:p>
                <a:endParaRPr lang="en-GB" sz="1500" dirty="0">
                  <a:solidFill>
                    <a:schemeClr val="bg1"/>
                  </a:solidFill>
                  <a:effectLst/>
                  <a:latin typeface="CMU Serif" panose="02000603000000000000" pitchFamily="2" charset="0"/>
                  <a:ea typeface="Calibri" panose="020F0502020204030204" pitchFamily="34" charset="0"/>
                </a:endParaRPr>
              </a:p>
              <a:p>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941832" y="576349"/>
                <a:ext cx="10914888" cy="3471467"/>
              </a:xfrm>
              <a:blipFill>
                <a:blip r:embed="rId2"/>
                <a:stretch>
                  <a:fillRect l="-22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4D05B71-B6D3-4595-9784-C5D30F4E25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1983" y="1166975"/>
            <a:ext cx="3048000" cy="389255"/>
          </a:xfrm>
          <a:prstGeom prst="rect">
            <a:avLst/>
          </a:prstGeom>
          <a:noFill/>
          <a:ln w="19050">
            <a:solidFill>
              <a:schemeClr val="bg1">
                <a:lumMod val="75000"/>
                <a:lumOff val="25000"/>
              </a:schemeClr>
            </a:solidFill>
          </a:ln>
        </p:spPr>
      </p:pic>
      <p:pic>
        <p:nvPicPr>
          <p:cNvPr id="8" name="Picture 7">
            <a:extLst>
              <a:ext uri="{FF2B5EF4-FFF2-40B4-BE49-F238E27FC236}">
                <a16:creationId xmlns:a16="http://schemas.microsoft.com/office/drawing/2014/main" id="{EA8EE150-8063-44C9-BAFB-770ED06F610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19854" y="2822433"/>
            <a:ext cx="3952257" cy="1480487"/>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25520294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solidFill>
                  <a:srgbClr val="FFFFFF"/>
                </a:solidFill>
                <a:latin typeface="CMU Serif" panose="02000603000000000000" pitchFamily="2" charset="0"/>
                <a:ea typeface="CMU Serif" panose="02000603000000000000" pitchFamily="2" charset="0"/>
                <a:cs typeface="CMU Serif" panose="02000603000000000000" pitchFamily="2" charset="0"/>
              </a:rPr>
              <a:t>Hybrid Filter Design – Filter Conditions</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941832" y="576349"/>
                <a:ext cx="10914888" cy="4209011"/>
              </a:xfrm>
            </p:spPr>
            <p:txBody>
              <a:bodyPr>
                <a:normAutofit/>
              </a:bodyPr>
              <a:lstStyle/>
              <a:p>
                <a:pPr>
                  <a:lnSpc>
                    <a:spcPct val="107000"/>
                  </a:lnSpc>
                  <a:spcAft>
                    <a:spcPts val="1200"/>
                  </a:spcAft>
                </a:pPr>
                <a:r>
                  <a:rPr lang="en-IN" sz="1500" dirty="0">
                    <a:solidFill>
                      <a:schemeClr val="bg1"/>
                    </a:solidFill>
                    <a:effectLst/>
                    <a:latin typeface="Times New Roman" panose="02020603050405020304" pitchFamily="18" charset="0"/>
                    <a:ea typeface="Times New Roman" panose="02020603050405020304" pitchFamily="18" charset="0"/>
                  </a:rPr>
                  <a:t>For Low-pass filter H0(z), </a:t>
                </a:r>
                <a:endParaRPr lang="en-GB" sz="1500" dirty="0">
                  <a:solidFill>
                    <a:schemeClr val="bg1"/>
                  </a:solidFill>
                  <a:effectLst/>
                  <a:latin typeface="CMU Serif" panose="02000603000000000000" pitchFamily="2" charset="0"/>
                  <a:ea typeface="Calibri" panose="020F0502020204030204" pitchFamily="34" charset="0"/>
                </a:endParaRPr>
              </a:p>
              <a:p>
                <a:pPr marL="0" indent="0">
                  <a:buNone/>
                </a:pPr>
                <a:endParaRPr lang="en-IN" sz="1500" dirty="0">
                  <a:solidFill>
                    <a:schemeClr val="bg1"/>
                  </a:solidFill>
                  <a:latin typeface="Times New Roman" panose="02020603050405020304" pitchFamily="18" charset="0"/>
                  <a:ea typeface="Times New Roman" panose="02020603050405020304" pitchFamily="18" charset="0"/>
                </a:endParaRPr>
              </a:p>
              <a:p>
                <a:r>
                  <a:rPr lang="en-IN" sz="1500" dirty="0">
                    <a:solidFill>
                      <a:schemeClr val="bg1"/>
                    </a:solidFill>
                    <a:effectLst/>
                    <a:latin typeface="Times New Roman" panose="02020603050405020304" pitchFamily="18" charset="0"/>
                    <a:ea typeface="Times New Roman" panose="02020603050405020304" pitchFamily="18" charset="0"/>
                  </a:rPr>
                  <a:t>For High-pass filter H1(z), </a:t>
                </a:r>
                <a:endParaRPr lang="en-GB" sz="1500" dirty="0">
                  <a:solidFill>
                    <a:schemeClr val="bg1"/>
                  </a:solidFill>
                  <a:effectLst/>
                  <a:latin typeface="CMU Serif" panose="02000603000000000000" pitchFamily="2" charset="0"/>
                  <a:ea typeface="Calibri" panose="020F0502020204030204" pitchFamily="34" charset="0"/>
                </a:endParaRPr>
              </a:p>
              <a:p>
                <a:endParaRPr lang="en-IN" sz="1500" dirty="0">
                  <a:solidFill>
                    <a:schemeClr val="bg1"/>
                  </a:solidFill>
                  <a:latin typeface="Times New Roman" panose="02020603050405020304" pitchFamily="18" charset="0"/>
                  <a:ea typeface="Calibri" panose="020F0502020204030204" pitchFamily="34" charset="0"/>
                </a:endParaRPr>
              </a:p>
              <a:p>
                <a:endParaRPr lang="en-GB" sz="1500" dirty="0">
                  <a:solidFill>
                    <a:schemeClr val="bg1"/>
                  </a:solidFill>
                  <a:effectLst/>
                  <a:latin typeface="CMU Serif" panose="02000603000000000000" pitchFamily="2" charset="0"/>
                  <a:ea typeface="Calibri" panose="020F0502020204030204" pitchFamily="34" charset="0"/>
                </a:endParaRPr>
              </a:p>
              <a:p>
                <a:r>
                  <a:rPr lang="en-IN" sz="1500" dirty="0">
                    <a:solidFill>
                      <a:schemeClr val="bg1"/>
                    </a:solidFill>
                    <a:effectLst/>
                    <a:latin typeface="Times New Roman" panose="02020603050405020304" pitchFamily="18" charset="0"/>
                    <a:ea typeface="Times New Roman" panose="02020603050405020304" pitchFamily="18" charset="0"/>
                  </a:rPr>
                  <a:t>The first two conditions are like what is taken in the digital filter. The extra condition for the magnitude to be zero is due to the following:  We have that f1[n] is antisymmetric, so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𝑉</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𝑅</m:t>
                        </m:r>
                      </m:sub>
                    </m:sSub>
                  </m:oMath>
                </a14:m>
                <a:r>
                  <a:rPr lang="en-IN" sz="1500" dirty="0">
                    <a:solidFill>
                      <a:schemeClr val="bg1"/>
                    </a:solidFill>
                    <a:effectLst/>
                    <a:latin typeface="Times New Roman" panose="02020603050405020304" pitchFamily="18" charset="0"/>
                    <a:ea typeface="Times New Roman" panose="02020603050405020304" pitchFamily="18" charset="0"/>
                  </a:rPr>
                  <a:t>(0) =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𝑅</m:t>
                        </m:r>
                      </m:sub>
                    </m:sSub>
                  </m:oMath>
                </a14:m>
                <a:r>
                  <a:rPr lang="en-IN" sz="1500" dirty="0">
                    <a:solidFill>
                      <a:schemeClr val="bg1"/>
                    </a:solidFill>
                    <a:effectLst/>
                    <a:latin typeface="Times New Roman" panose="02020603050405020304" pitchFamily="18" charset="0"/>
                    <a:ea typeface="Times New Roman" panose="02020603050405020304" pitchFamily="18" charset="0"/>
                  </a:rPr>
                  <a:t>(-jπ/T)</a:t>
                </a:r>
                <a14:m>
                  <m:oMath xmlns:m="http://schemas.openxmlformats.org/officeDocument/2006/math">
                    <m: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 </m:t>
                    </m:r>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𝐹</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𝑅</m:t>
                        </m:r>
                      </m:sub>
                    </m:sSub>
                  </m:oMath>
                </a14:m>
                <a:r>
                  <a:rPr lang="en-IN" sz="1500" dirty="0">
                    <a:solidFill>
                      <a:schemeClr val="bg1"/>
                    </a:solidFill>
                    <a:effectLst/>
                    <a:latin typeface="Times New Roman" panose="02020603050405020304" pitchFamily="18" charset="0"/>
                    <a:ea typeface="Times New Roman" panose="02020603050405020304" pitchFamily="18" charset="0"/>
                  </a:rPr>
                  <a:t>(0) as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𝐹</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𝑅</m:t>
                        </m:r>
                      </m:sub>
                    </m:sSub>
                  </m:oMath>
                </a14:m>
                <a:r>
                  <a:rPr lang="en-IN" sz="1500" dirty="0">
                    <a:solidFill>
                      <a:schemeClr val="bg1"/>
                    </a:solidFill>
                    <a:effectLst/>
                    <a:latin typeface="Times New Roman" panose="02020603050405020304" pitchFamily="18" charset="0"/>
                    <a:ea typeface="Times New Roman" panose="02020603050405020304" pitchFamily="18" charset="0"/>
                  </a:rPr>
                  <a:t>(0) = 0. This will lead to aliasing at every + jπ/T and -jπ/T as F(z) due to which we prefer to keep a zero-pair at those points. </a:t>
                </a:r>
              </a:p>
              <a:p>
                <a:r>
                  <a:rPr lang="en-IN" sz="1500" dirty="0">
                    <a:solidFill>
                      <a:schemeClr val="bg1"/>
                    </a:solidFill>
                    <a:effectLst/>
                    <a:latin typeface="Times New Roman" panose="02020603050405020304" pitchFamily="18" charset="0"/>
                    <a:ea typeface="Times New Roman" panose="02020603050405020304" pitchFamily="18" charset="0"/>
                  </a:rPr>
                  <a:t>We can see that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oMath>
                </a14:m>
                <a:r>
                  <a:rPr lang="en-US" sz="1500" dirty="0">
                    <a:solidFill>
                      <a:schemeClr val="bg1"/>
                    </a:solidFill>
                    <a:effectLst/>
                    <a:latin typeface="Times New Roman" panose="02020603050405020304" pitchFamily="18" charset="0"/>
                    <a:ea typeface="Times New Roman" panose="02020603050405020304" pitchFamily="18" charset="0"/>
                  </a:rPr>
                  <a:t> </a:t>
                </a:r>
                <a:r>
                  <a:rPr lang="en-IN" sz="1500" dirty="0">
                    <a:solidFill>
                      <a:schemeClr val="bg1"/>
                    </a:solidFill>
                    <a:effectLst/>
                    <a:latin typeface="Times New Roman" panose="02020603050405020304" pitchFamily="18" charset="0"/>
                    <a:ea typeface="Times New Roman" panose="02020603050405020304" pitchFamily="18" charset="0"/>
                  </a:rPr>
                  <a:t>(jw) and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oMath>
                </a14:m>
                <a:r>
                  <a:rPr lang="en-IN" sz="1500" dirty="0">
                    <a:solidFill>
                      <a:schemeClr val="bg1"/>
                    </a:solidFill>
                    <a:effectLst/>
                    <a:latin typeface="Times New Roman" panose="02020603050405020304" pitchFamily="18" charset="0"/>
                    <a:ea typeface="Times New Roman" panose="02020603050405020304" pitchFamily="18" charset="0"/>
                  </a:rPr>
                  <a:t>(jw) are power complementary FIR filters </a:t>
                </a:r>
                <a:r>
                  <a:rPr lang="en-IN" sz="1500" dirty="0">
                    <a:solidFill>
                      <a:schemeClr val="bg1"/>
                    </a:solidFill>
                    <a:latin typeface="Times New Roman" panose="02020603050405020304" pitchFamily="18" charset="0"/>
                    <a:ea typeface="Times New Roman" panose="02020603050405020304" pitchFamily="18" charset="0"/>
                  </a:rPr>
                  <a:t>and we use Equiripple Approximation to satisfy it.</a:t>
                </a:r>
                <a:endParaRPr lang="en-GB" sz="1500" dirty="0">
                  <a:solidFill>
                    <a:schemeClr val="bg1"/>
                  </a:solidFill>
                  <a:effectLst/>
                  <a:latin typeface="CMU Serif" panose="02000603000000000000" pitchFamily="2" charset="0"/>
                  <a:ea typeface="Calibri" panose="020F0502020204030204" pitchFamily="34" charset="0"/>
                </a:endParaRPr>
              </a:p>
              <a:p>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941832" y="576349"/>
                <a:ext cx="10914888" cy="4209011"/>
              </a:xfrm>
              <a:blipFill>
                <a:blip r:embed="rId2"/>
                <a:stretch>
                  <a:fillRect l="-223" t="-435"/>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AD8E7190-0648-4AB6-8569-7D81B7C6E0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64000" y="545299"/>
            <a:ext cx="3901440" cy="290033"/>
          </a:xfrm>
          <a:prstGeom prst="rect">
            <a:avLst/>
          </a:prstGeom>
          <a:noFill/>
          <a:ln w="19050">
            <a:solidFill>
              <a:schemeClr val="bg1">
                <a:lumMod val="75000"/>
                <a:lumOff val="25000"/>
              </a:schemeClr>
            </a:solidFill>
          </a:ln>
        </p:spPr>
      </p:pic>
      <p:pic>
        <p:nvPicPr>
          <p:cNvPr id="10" name="Picture 9">
            <a:extLst>
              <a:ext uri="{FF2B5EF4-FFF2-40B4-BE49-F238E27FC236}">
                <a16:creationId xmlns:a16="http://schemas.microsoft.com/office/drawing/2014/main" id="{36C0CA16-9C56-4256-ABD9-6565EF8788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64000" y="944161"/>
            <a:ext cx="3901440" cy="568928"/>
          </a:xfrm>
          <a:prstGeom prst="rect">
            <a:avLst/>
          </a:prstGeom>
          <a:noFill/>
          <a:ln w="19050">
            <a:solidFill>
              <a:schemeClr val="bg1">
                <a:lumMod val="75000"/>
                <a:lumOff val="25000"/>
              </a:schemeClr>
            </a:solidFill>
          </a:ln>
        </p:spPr>
      </p:pic>
      <p:pic>
        <p:nvPicPr>
          <p:cNvPr id="11" name="Picture 10">
            <a:extLst>
              <a:ext uri="{FF2B5EF4-FFF2-40B4-BE49-F238E27FC236}">
                <a16:creationId xmlns:a16="http://schemas.microsoft.com/office/drawing/2014/main" id="{852DE39F-3CE9-461E-881A-31DB2878EFE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64000" y="1738123"/>
            <a:ext cx="3901440" cy="351315"/>
          </a:xfrm>
          <a:prstGeom prst="rect">
            <a:avLst/>
          </a:prstGeom>
          <a:noFill/>
          <a:ln w="19050">
            <a:solidFill>
              <a:schemeClr val="bg1">
                <a:lumMod val="75000"/>
                <a:lumOff val="25000"/>
              </a:schemeClr>
            </a:solidFill>
          </a:ln>
        </p:spPr>
      </p:pic>
      <p:pic>
        <p:nvPicPr>
          <p:cNvPr id="12" name="Picture 11">
            <a:extLst>
              <a:ext uri="{FF2B5EF4-FFF2-40B4-BE49-F238E27FC236}">
                <a16:creationId xmlns:a16="http://schemas.microsoft.com/office/drawing/2014/main" id="{17E83A8E-0A25-4F24-8FA7-3149E0F2853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064000" y="2232475"/>
            <a:ext cx="3901440" cy="561525"/>
          </a:xfrm>
          <a:prstGeom prst="rect">
            <a:avLst/>
          </a:prstGeom>
          <a:noFill/>
          <a:ln w="19050">
            <a:solidFill>
              <a:schemeClr val="bg1">
                <a:lumMod val="75000"/>
                <a:lumOff val="25000"/>
              </a:schemeClr>
            </a:solidFill>
          </a:ln>
        </p:spPr>
      </p:pic>
      <p:pic>
        <p:nvPicPr>
          <p:cNvPr id="13" name="Picture 12">
            <a:extLst>
              <a:ext uri="{FF2B5EF4-FFF2-40B4-BE49-F238E27FC236}">
                <a16:creationId xmlns:a16="http://schemas.microsoft.com/office/drawing/2014/main" id="{0378D76B-978D-445A-9611-CE338CC47AB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26313" y="4437380"/>
            <a:ext cx="2339340" cy="347980"/>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88182910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7BAA53-8A09-4AF4-9E92-05C113F78CA4}"/>
              </a:ext>
            </a:extLst>
          </p:cNvPr>
          <p:cNvPicPr>
            <a:picLocks noChangeAspect="1"/>
          </p:cNvPicPr>
          <p:nvPr/>
        </p:nvPicPr>
        <p:blipFill rotWithShape="1">
          <a:blip r:embed="rId2"/>
          <a:srcRect t="4623" b="28187"/>
          <a:stretch/>
        </p:blipFill>
        <p:spPr>
          <a:xfrm>
            <a:off x="-32" y="10"/>
            <a:ext cx="12192032" cy="6400788"/>
          </a:xfrm>
          <a:prstGeom prst="rect">
            <a:avLst/>
          </a:prstGeom>
        </p:spPr>
      </p:pic>
      <p:sp>
        <p:nvSpPr>
          <p:cNvPr id="41" name="Rectangle 4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492369" y="605896"/>
            <a:ext cx="3642309" cy="5646208"/>
          </a:xfrm>
        </p:spPr>
        <p:txBody>
          <a:bodyPr anchor="ctr">
            <a:normAutofit/>
          </a:bodyPr>
          <a:lstStyle/>
          <a:p>
            <a:r>
              <a:rPr lang="en-IN" sz="4400" dirty="0">
                <a:solidFill>
                  <a:srgbClr val="FFFFFF"/>
                </a:solidFill>
                <a:effectLst/>
                <a:latin typeface="CMU Serif" panose="02000603000000000000" pitchFamily="2" charset="0"/>
                <a:ea typeface="Calibri" panose="020F0502020204030204" pitchFamily="34" charset="0"/>
              </a:rPr>
              <a:t>Conclusion </a:t>
            </a:r>
            <a:endParaRPr lang="en-GB" sz="44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5231958" y="605896"/>
            <a:ext cx="5923721" cy="5646208"/>
          </a:xfrm>
        </p:spPr>
        <p:txBody>
          <a:bodyPr anchor="ctr">
            <a:normAutofit/>
          </a:bodyPr>
          <a:lstStyle/>
          <a:p>
            <a:pPr>
              <a:lnSpc>
                <a:spcPct val="110000"/>
              </a:lnSpc>
              <a:spcAft>
                <a:spcPts val="1200"/>
              </a:spcAft>
            </a:pPr>
            <a:r>
              <a:rPr lang="en-IN" sz="1500" dirty="0">
                <a:effectLst/>
                <a:latin typeface="CMU Serif" panose="02000603000000000000" pitchFamily="2" charset="0"/>
                <a:ea typeface="Times New Roman" panose="02020603050405020304" pitchFamily="18" charset="0"/>
              </a:rPr>
              <a:t>This project focuses on introducing multirate signal processing and Quadrature Mirror Filter Banks. Both digital and hybrid analog/digital filter banks have been discussed in brief along certain filter design techniques and optimization methods used to obtain a lower complexity. The reference research paper considered uses both the </a:t>
            </a:r>
            <a:endParaRPr lang="en-GB" sz="1500" dirty="0">
              <a:effectLst/>
              <a:latin typeface="CMU Serif" panose="02000603000000000000" pitchFamily="2" charset="0"/>
              <a:ea typeface="Calibri" panose="020F0502020204030204" pitchFamily="34" charset="0"/>
            </a:endParaRPr>
          </a:p>
          <a:p>
            <a:pPr>
              <a:lnSpc>
                <a:spcPct val="110000"/>
              </a:lnSpc>
              <a:spcAft>
                <a:spcPts val="1200"/>
              </a:spcAft>
            </a:pPr>
            <a:r>
              <a:rPr lang="en-IN" sz="1500" dirty="0">
                <a:effectLst/>
                <a:latin typeface="CMU Serif" panose="02000603000000000000" pitchFamily="2" charset="0"/>
                <a:ea typeface="Times New Roman" panose="02020603050405020304" pitchFamily="18" charset="0"/>
              </a:rPr>
              <a:t>We discuss some filter design techniques and optimisation methods to obtain a lower complexity for application. The synthesis filters in both the cases are digital FIR filters. Only the analysis filter types differ in both the cases i.e. using digital IIR filters and analog filters in digital and hybrid analog/digital fillers.</a:t>
            </a:r>
            <a:endParaRPr lang="en-GB" sz="1500" dirty="0">
              <a:effectLst/>
              <a:latin typeface="CMU Serif" panose="02000603000000000000" pitchFamily="2" charset="0"/>
              <a:ea typeface="Calibri" panose="020F0502020204030204" pitchFamily="34" charset="0"/>
            </a:endParaRPr>
          </a:p>
          <a:p>
            <a:pPr>
              <a:lnSpc>
                <a:spcPct val="110000"/>
              </a:lnSpc>
              <a:spcAft>
                <a:spcPts val="1200"/>
              </a:spcAft>
            </a:pPr>
            <a:r>
              <a:rPr lang="en-IN" sz="1500" dirty="0">
                <a:effectLst/>
                <a:latin typeface="CMU Serif" panose="02000603000000000000" pitchFamily="2" charset="0"/>
                <a:ea typeface="Times New Roman" panose="02020603050405020304" pitchFamily="18" charset="0"/>
              </a:rPr>
              <a:t>First the improvements to be done as done for analysis filters then we move on to synthesis filters. By reducing the individual complexity of each aspect, we are able to obtain a computationally less complex filter design in digital. We do not go into detail for hybrid analog/digital filters due to the less availability of papers in this field. </a:t>
            </a:r>
            <a:endParaRPr lang="en-GB" sz="1500" dirty="0">
              <a:effectLst/>
              <a:latin typeface="CMU Serif" panose="02000603000000000000" pitchFamily="2" charset="0"/>
              <a:ea typeface="Calibri" panose="020F0502020204030204" pitchFamily="34" charset="0"/>
            </a:endParaRPr>
          </a:p>
          <a:p>
            <a:pPr>
              <a:lnSpc>
                <a:spcPct val="110000"/>
              </a:lnSpc>
            </a:pPr>
            <a:endParaRPr lang="en-GB" sz="1500" dirty="0"/>
          </a:p>
        </p:txBody>
      </p:sp>
      <p:sp>
        <p:nvSpPr>
          <p:cNvPr id="43" name="Rectangle 42">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66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rPr>
              <a:t>Project Abstract</a:t>
            </a: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1097280" y="1086678"/>
            <a:ext cx="4765040" cy="3471467"/>
          </a:xfrm>
        </p:spPr>
        <p:txBody>
          <a:bodyPr>
            <a:normAutofit/>
          </a:bodyPr>
          <a:lstStyle/>
          <a:p>
            <a:pPr>
              <a:lnSpc>
                <a:spcPct val="107000"/>
              </a:lnSpc>
              <a:spcAft>
                <a:spcPts val="800"/>
              </a:spcAft>
            </a:pPr>
            <a:r>
              <a:rPr lang="en-IN" sz="1800" dirty="0">
                <a:solidFill>
                  <a:srgbClr val="000000"/>
                </a:solidFill>
                <a:effectLst/>
                <a:latin typeface="CMU Serif" panose="02000603000000000000" pitchFamily="2" charset="0"/>
                <a:ea typeface="Calibri" panose="020F0502020204030204" pitchFamily="34" charset="0"/>
              </a:rPr>
              <a:t>Our project aims to discuss Multirate </a:t>
            </a:r>
            <a:r>
              <a:rPr lang="en-IN" dirty="0">
                <a:solidFill>
                  <a:srgbClr val="000000"/>
                </a:solidFill>
                <a:latin typeface="CMU Serif" panose="02000603000000000000" pitchFamily="2" charset="0"/>
                <a:ea typeface="Calibri" panose="020F0502020204030204" pitchFamily="34" charset="0"/>
              </a:rPr>
              <a:t>S</a:t>
            </a:r>
            <a:r>
              <a:rPr lang="en-IN" sz="1800" dirty="0">
                <a:solidFill>
                  <a:srgbClr val="000000"/>
                </a:solidFill>
                <a:effectLst/>
                <a:latin typeface="CMU Serif" panose="02000603000000000000" pitchFamily="2" charset="0"/>
                <a:ea typeface="Calibri" panose="020F0502020204030204" pitchFamily="34" charset="0"/>
              </a:rPr>
              <a:t>ignal Processing and suggests methods for achieving low complexity in Two-</a:t>
            </a:r>
            <a:r>
              <a:rPr lang="en-IN" dirty="0">
                <a:solidFill>
                  <a:srgbClr val="000000"/>
                </a:solidFill>
                <a:latin typeface="CMU Serif" panose="02000603000000000000" pitchFamily="2" charset="0"/>
                <a:ea typeface="Calibri" panose="020F0502020204030204" pitchFamily="34" charset="0"/>
              </a:rPr>
              <a:t>C</a:t>
            </a:r>
            <a:r>
              <a:rPr lang="en-IN" sz="1800" dirty="0">
                <a:solidFill>
                  <a:srgbClr val="000000"/>
                </a:solidFill>
                <a:effectLst/>
                <a:latin typeface="CMU Serif" panose="02000603000000000000" pitchFamily="2" charset="0"/>
                <a:ea typeface="Calibri" panose="020F0502020204030204" pitchFamily="34" charset="0"/>
              </a:rPr>
              <a:t>hannel </a:t>
            </a:r>
            <a:r>
              <a:rPr lang="en-IN" dirty="0">
                <a:solidFill>
                  <a:srgbClr val="000000"/>
                </a:solidFill>
                <a:latin typeface="CMU Serif" panose="02000603000000000000" pitchFamily="2" charset="0"/>
                <a:ea typeface="Calibri" panose="020F0502020204030204" pitchFamily="34" charset="0"/>
              </a:rPr>
              <a:t>M</a:t>
            </a:r>
            <a:r>
              <a:rPr lang="en-IN" sz="1800" dirty="0">
                <a:solidFill>
                  <a:srgbClr val="000000"/>
                </a:solidFill>
                <a:effectLst/>
                <a:latin typeface="CMU Serif" panose="02000603000000000000" pitchFamily="2" charset="0"/>
                <a:ea typeface="Calibri" panose="020F0502020204030204" pitchFamily="34" charset="0"/>
              </a:rPr>
              <a:t>ultirate </a:t>
            </a:r>
            <a:r>
              <a:rPr lang="en-IN" dirty="0">
                <a:solidFill>
                  <a:srgbClr val="000000"/>
                </a:solidFill>
                <a:latin typeface="CMU Serif" panose="02000603000000000000" pitchFamily="2" charset="0"/>
                <a:ea typeface="Calibri" panose="020F0502020204030204" pitchFamily="34" charset="0"/>
              </a:rPr>
              <a:t>Fi</a:t>
            </a:r>
            <a:r>
              <a:rPr lang="en-IN" sz="1800" dirty="0">
                <a:solidFill>
                  <a:srgbClr val="000000"/>
                </a:solidFill>
                <a:effectLst/>
                <a:latin typeface="CMU Serif" panose="02000603000000000000" pitchFamily="2" charset="0"/>
                <a:ea typeface="Calibri" panose="020F0502020204030204" pitchFamily="34" charset="0"/>
              </a:rPr>
              <a:t>lter </a:t>
            </a:r>
            <a:r>
              <a:rPr lang="en-IN" dirty="0">
                <a:solidFill>
                  <a:srgbClr val="000000"/>
                </a:solidFill>
                <a:latin typeface="CMU Serif" panose="02000603000000000000" pitchFamily="2" charset="0"/>
                <a:ea typeface="Calibri" panose="020F0502020204030204" pitchFamily="34" charset="0"/>
              </a:rPr>
              <a:t>B</a:t>
            </a:r>
            <a:r>
              <a:rPr lang="en-IN" sz="1800" dirty="0">
                <a:solidFill>
                  <a:srgbClr val="000000"/>
                </a:solidFill>
                <a:effectLst/>
                <a:latin typeface="CMU Serif" panose="02000603000000000000" pitchFamily="2" charset="0"/>
                <a:ea typeface="Calibri" panose="020F0502020204030204" pitchFamily="34" charset="0"/>
              </a:rPr>
              <a:t>anks. The base filter bank discussed in this project would be a Two-Channel Quadrature Mirror Filter Bank as shown in figure. We will be demonstrating the purpose of each component in this QMF bank which will then be extended to better filter design techniques and optimizations in the analysis and synthesis banks. </a:t>
            </a:r>
            <a:endParaRPr lang="en-GB" sz="2400" dirty="0">
              <a:effectLst/>
              <a:latin typeface="CMU Serif" panose="02000603000000000000" pitchFamily="2" charset="0"/>
              <a:ea typeface="Calibri" panose="020F0502020204030204" pitchFamily="34" charset="0"/>
            </a:endParaRPr>
          </a:p>
          <a:p>
            <a:endParaRPr lang="en-GB" dirty="0">
              <a:solidFill>
                <a:srgbClr val="FFFFFF"/>
              </a:solidFill>
            </a:endParaRPr>
          </a:p>
        </p:txBody>
      </p:sp>
      <p:pic>
        <p:nvPicPr>
          <p:cNvPr id="6" name="Picture 5">
            <a:extLst>
              <a:ext uri="{FF2B5EF4-FFF2-40B4-BE49-F238E27FC236}">
                <a16:creationId xmlns:a16="http://schemas.microsoft.com/office/drawing/2014/main" id="{88797C6D-087A-44BC-BAE8-76DE60051550}"/>
              </a:ext>
            </a:extLst>
          </p:cNvPr>
          <p:cNvPicPr>
            <a:picLocks noChangeAspect="1"/>
          </p:cNvPicPr>
          <p:nvPr/>
        </p:nvPicPr>
        <p:blipFill>
          <a:blip r:embed="rId2"/>
          <a:stretch>
            <a:fillRect/>
          </a:stretch>
        </p:blipFill>
        <p:spPr>
          <a:xfrm>
            <a:off x="6096000" y="1452880"/>
            <a:ext cx="5823424" cy="2469267"/>
          </a:xfrm>
          <a:prstGeom prst="rect">
            <a:avLst/>
          </a:prstGeom>
          <a:ln w="19050">
            <a:solidFill>
              <a:schemeClr val="bg1">
                <a:lumMod val="75000"/>
                <a:lumOff val="25000"/>
              </a:schemeClr>
            </a:solidFill>
          </a:ln>
        </p:spPr>
      </p:pic>
    </p:spTree>
    <p:extLst>
      <p:ext uri="{BB962C8B-B14F-4D97-AF65-F5344CB8AC3E}">
        <p14:creationId xmlns:p14="http://schemas.microsoft.com/office/powerpoint/2010/main" val="36902098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rPr>
              <a:t>Background Theory</a:t>
            </a: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762000" y="175550"/>
                <a:ext cx="3383280" cy="4601901"/>
              </a:xfrm>
            </p:spPr>
            <p:txBody>
              <a:bodyPr>
                <a:normAutofit/>
              </a:bodyPr>
              <a:lstStyle/>
              <a:p>
                <a:pPr>
                  <a:lnSpc>
                    <a:spcPct val="107000"/>
                  </a:lnSpc>
                  <a:spcAft>
                    <a:spcPts val="800"/>
                  </a:spcAft>
                </a:pPr>
                <a:r>
                  <a:rPr lang="en-GB" sz="1800" u="sng" dirty="0">
                    <a:solidFill>
                      <a:schemeClr val="bg1"/>
                    </a:solidFill>
                    <a:effectLst/>
                    <a:latin typeface="CMU Serif" panose="02000603000000000000" pitchFamily="2" charset="0"/>
                    <a:ea typeface="Calibri" panose="020F0502020204030204" pitchFamily="34" charset="0"/>
                  </a:rPr>
                  <a:t>Decimation</a:t>
                </a:r>
              </a:p>
              <a:p>
                <a:pPr>
                  <a:lnSpc>
                    <a:spcPct val="107000"/>
                  </a:lnSpc>
                  <a:spcAft>
                    <a:spcPts val="800"/>
                  </a:spcAft>
                </a:pPr>
                <a:r>
                  <a:rPr lang="en-IN" sz="1500" dirty="0">
                    <a:solidFill>
                      <a:schemeClr val="bg1"/>
                    </a:solidFill>
                    <a:effectLst/>
                    <a:latin typeface="CMU Serif" panose="02000603000000000000" pitchFamily="2" charset="0"/>
                    <a:ea typeface="Times New Roman" panose="02020603050405020304" pitchFamily="18" charset="0"/>
                  </a:rPr>
                  <a:t>Down-sampling with the factor of M is the operation of removing every M-1 samples of a signal while retaining the </a:t>
                </a:r>
                <a14:m>
                  <m:oMath xmlns:m="http://schemas.openxmlformats.org/officeDocument/2006/math">
                    <m:sSup>
                      <m:sSupPr>
                        <m:ctrlPr>
                          <a:rPr lang="en-GB" sz="1500" i="1" smtClean="0">
                            <a:solidFill>
                              <a:schemeClr val="bg1"/>
                            </a:solidFill>
                            <a:effectLst/>
                            <a:latin typeface="Cambria Math" panose="02040503050406030204" pitchFamily="18" charset="0"/>
                            <a:ea typeface="Times New Roman" panose="02020603050405020304" pitchFamily="18" charset="0"/>
                            <a:cs typeface="CMU Serif" panose="02000603000000000000" pitchFamily="2" charset="0"/>
                          </a:rPr>
                        </m:ctrlPr>
                      </m:sSupPr>
                      <m:e>
                        <m:r>
                          <a:rPr lang="en-IN" sz="1500" i="1">
                            <a:solidFill>
                              <a:schemeClr val="bg1"/>
                            </a:solidFill>
                            <a:effectLst/>
                            <a:latin typeface="Cambria Math" panose="02040503050406030204" pitchFamily="18" charset="0"/>
                            <a:ea typeface="Times New Roman" panose="02020603050405020304" pitchFamily="18" charset="0"/>
                            <a:cs typeface="CMU Serif" panose="02000603000000000000" pitchFamily="2" charset="0"/>
                          </a:rPr>
                          <m:t>𝑀</m:t>
                        </m:r>
                      </m:e>
                      <m:sup>
                        <m:r>
                          <a:rPr lang="en-IN" sz="1500" i="1">
                            <a:solidFill>
                              <a:schemeClr val="bg1"/>
                            </a:solidFill>
                            <a:effectLst/>
                            <a:latin typeface="Cambria Math" panose="02040503050406030204" pitchFamily="18" charset="0"/>
                            <a:ea typeface="Times New Roman" panose="02020603050405020304" pitchFamily="18" charset="0"/>
                            <a:cs typeface="CMU Serif" panose="02000603000000000000" pitchFamily="2" charset="0"/>
                          </a:rPr>
                          <m:t>𝑡h</m:t>
                        </m:r>
                      </m:sup>
                    </m:sSup>
                  </m:oMath>
                </a14:m>
                <a:r>
                  <a:rPr lang="en-IN" sz="1500" dirty="0">
                    <a:solidFill>
                      <a:schemeClr val="bg1"/>
                    </a:solidFill>
                    <a:effectLst/>
                    <a:latin typeface="CMU Serif" panose="02000603000000000000" pitchFamily="2" charset="0"/>
                    <a:ea typeface="Times New Roman" panose="02020603050405020304" pitchFamily="18" charset="0"/>
                  </a:rPr>
                  <a:t> sample. </a:t>
                </a:r>
              </a:p>
              <a:p>
                <a:pPr>
                  <a:lnSpc>
                    <a:spcPct val="107000"/>
                  </a:lnSpc>
                  <a:spcAft>
                    <a:spcPts val="800"/>
                  </a:spcAft>
                </a:pPr>
                <a:r>
                  <a:rPr lang="en-IN" sz="1500" dirty="0">
                    <a:solidFill>
                      <a:schemeClr val="bg1"/>
                    </a:solidFill>
                    <a:effectLst/>
                    <a:latin typeface="CMU Serif" panose="02000603000000000000" pitchFamily="2" charset="0"/>
                    <a:ea typeface="Times New Roman" panose="02020603050405020304" pitchFamily="18" charset="0"/>
                  </a:rPr>
                  <a:t>The main drawback of down-sampling is the aliasing effect. To remove aliasing, the process of Decimation is carried out in two steps: </a:t>
                </a:r>
                <a:endParaRPr lang="en-GB" sz="1500" dirty="0">
                  <a:solidFill>
                    <a:schemeClr val="bg1"/>
                  </a:solidFill>
                  <a:effectLst/>
                  <a:latin typeface="Times New Roman" panose="02020603050405020304" pitchFamily="18" charset="0"/>
                  <a:ea typeface="Times New Roman" panose="02020603050405020304" pitchFamily="18" charset="0"/>
                </a:endParaRPr>
              </a:p>
              <a:p>
                <a:pPr marL="342900" lvl="0" indent="-342900">
                  <a:buClrTx/>
                  <a:buFont typeface="Symbol" panose="05050102010706020507" pitchFamily="18" charset="2"/>
                  <a:buChar char=""/>
                </a:pPr>
                <a:r>
                  <a:rPr lang="en-IN" sz="1500" dirty="0">
                    <a:solidFill>
                      <a:schemeClr val="bg1"/>
                    </a:solidFill>
                    <a:effectLst/>
                    <a:latin typeface="CMU Serif" panose="02000603000000000000" pitchFamily="2" charset="0"/>
                    <a:ea typeface="Times New Roman" panose="02020603050405020304" pitchFamily="18" charset="0"/>
                  </a:rPr>
                  <a:t>Band limiting the Original signal to π/M </a:t>
                </a:r>
                <a:endParaRPr lang="en-GB" sz="1500" dirty="0">
                  <a:solidFill>
                    <a:schemeClr val="bg1"/>
                  </a:solidFill>
                  <a:effectLst/>
                  <a:latin typeface="Times New Roman" panose="02020603050405020304" pitchFamily="18" charset="0"/>
                  <a:ea typeface="Times New Roman" panose="02020603050405020304" pitchFamily="18" charset="0"/>
                </a:endParaRPr>
              </a:p>
              <a:p>
                <a:pPr marL="342900" lvl="0" indent="-342900">
                  <a:buClrTx/>
                  <a:buFont typeface="Symbol" panose="05050102010706020507" pitchFamily="18" charset="2"/>
                  <a:buChar char=""/>
                </a:pPr>
                <a:r>
                  <a:rPr lang="en-IN" sz="1500" dirty="0">
                    <a:solidFill>
                      <a:schemeClr val="bg1"/>
                    </a:solidFill>
                    <a:effectLst/>
                    <a:latin typeface="CMU Serif" panose="02000603000000000000" pitchFamily="2" charset="0"/>
                    <a:ea typeface="Times New Roman" panose="02020603050405020304" pitchFamily="18" charset="0"/>
                  </a:rPr>
                  <a:t>Down-sampling by a factor of M. </a:t>
                </a:r>
                <a:endParaRPr lang="en-GB" sz="1500" dirty="0">
                  <a:solidFill>
                    <a:schemeClr val="bg1"/>
                  </a:solidFill>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GB" sz="1800" dirty="0">
                  <a:solidFill>
                    <a:schemeClr val="bg1"/>
                  </a:solidFill>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GB" sz="2400" u="sng" dirty="0">
                  <a:effectLst/>
                  <a:latin typeface="CMU Serif" panose="02000603000000000000" pitchFamily="2" charset="0"/>
                  <a:ea typeface="Calibri" panose="020F0502020204030204" pitchFamily="34" charset="0"/>
                </a:endParaRPr>
              </a:p>
              <a:p>
                <a:endParaRPr lang="en-GB" dirty="0">
                  <a:solidFill>
                    <a:srgbClr val="FFFFFF"/>
                  </a:solidFill>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762000" y="175550"/>
                <a:ext cx="3383280" cy="4601901"/>
              </a:xfrm>
              <a:blipFill>
                <a:blip r:embed="rId2"/>
                <a:stretch>
                  <a:fillRect l="-3423" t="-397" r="-396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1D9DB260-F0FD-464C-9C98-35561168F971}"/>
              </a:ext>
            </a:extLst>
          </p:cNvPr>
          <p:cNvPicPr/>
          <p:nvPr/>
        </p:nvPicPr>
        <p:blipFill rotWithShape="1">
          <a:blip r:embed="rId3" cstate="print">
            <a:extLst>
              <a:ext uri="{28A0092B-C50C-407E-A947-70E740481C1C}">
                <a14:useLocalDpi xmlns:a14="http://schemas.microsoft.com/office/drawing/2010/main" val="0"/>
              </a:ext>
            </a:extLst>
          </a:blip>
          <a:srcRect l="7832" t="8658" r="7297" b="3981"/>
          <a:stretch/>
        </p:blipFill>
        <p:spPr bwMode="auto">
          <a:xfrm>
            <a:off x="9045692" y="109913"/>
            <a:ext cx="2667000" cy="2251710"/>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BB8BEA3-EEFB-4900-B0A0-9D1E8A202DD6}"/>
              </a:ext>
            </a:extLst>
          </p:cNvPr>
          <p:cNvPicPr/>
          <p:nvPr/>
        </p:nvPicPr>
        <p:blipFill rotWithShape="1">
          <a:blip r:embed="rId4">
            <a:extLst>
              <a:ext uri="{28A0092B-C50C-407E-A947-70E740481C1C}">
                <a14:useLocalDpi xmlns:a14="http://schemas.microsoft.com/office/drawing/2010/main" val="0"/>
              </a:ext>
            </a:extLst>
          </a:blip>
          <a:srcRect l="6788" t="19403" r="2105" b="3947"/>
          <a:stretch/>
        </p:blipFill>
        <p:spPr bwMode="auto">
          <a:xfrm>
            <a:off x="9045691" y="2616727"/>
            <a:ext cx="2667001" cy="2095088"/>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sp>
        <p:nvSpPr>
          <p:cNvPr id="9" name="Content Placeholder 2">
            <a:extLst>
              <a:ext uri="{FF2B5EF4-FFF2-40B4-BE49-F238E27FC236}">
                <a16:creationId xmlns:a16="http://schemas.microsoft.com/office/drawing/2014/main" id="{8FD1850A-5DCD-4965-AF4F-2B85EE2167D9}"/>
              </a:ext>
            </a:extLst>
          </p:cNvPr>
          <p:cNvSpPr txBox="1">
            <a:spLocks/>
          </p:cNvSpPr>
          <p:nvPr/>
        </p:nvSpPr>
        <p:spPr>
          <a:xfrm>
            <a:off x="5293360" y="175550"/>
            <a:ext cx="3271516" cy="4601901"/>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GB" sz="2100" u="sng" dirty="0">
                <a:solidFill>
                  <a:schemeClr val="bg1"/>
                </a:solidFill>
                <a:latin typeface="CMU Serif" panose="02000603000000000000" pitchFamily="2" charset="0"/>
                <a:ea typeface="Calibri" panose="020F0502020204030204" pitchFamily="34" charset="0"/>
              </a:rPr>
              <a:t>Interpolation</a:t>
            </a:r>
          </a:p>
          <a:p>
            <a:r>
              <a:rPr lang="en-IN" sz="1800" dirty="0">
                <a:solidFill>
                  <a:schemeClr val="bg1"/>
                </a:solidFill>
                <a:effectLst/>
                <a:latin typeface="CMU Serif" panose="02000603000000000000" pitchFamily="2" charset="0"/>
                <a:ea typeface="Times New Roman" panose="02020603050405020304" pitchFamily="18" charset="0"/>
              </a:rPr>
              <a:t>Up-sampling with a factor of L is the operation of adding L-1 zeroes between every consecutive sample.</a:t>
            </a:r>
          </a:p>
          <a:p>
            <a:r>
              <a:rPr lang="en-IN" sz="1800" dirty="0">
                <a:solidFill>
                  <a:schemeClr val="bg1"/>
                </a:solidFill>
                <a:effectLst/>
                <a:latin typeface="CMU Serif" panose="02000603000000000000" pitchFamily="2" charset="0"/>
                <a:ea typeface="Times New Roman" panose="02020603050405020304" pitchFamily="18" charset="0"/>
              </a:rPr>
              <a:t>The main disadvantage of Up-sampling is the unwanted L-1 images formed due to inserting the L-1 zeroes. To remove these images, the process of Interpolation is carried out in two steps: </a:t>
            </a:r>
            <a:endParaRPr lang="en-GB" sz="2800" dirty="0">
              <a:solidFill>
                <a:schemeClr val="bg1"/>
              </a:solidFill>
              <a:effectLst/>
              <a:latin typeface="Times New Roman" panose="02020603050405020304" pitchFamily="18" charset="0"/>
              <a:ea typeface="Times New Roman" panose="02020603050405020304" pitchFamily="18" charset="0"/>
            </a:endParaRPr>
          </a:p>
          <a:p>
            <a:pPr marL="342900" lvl="0" indent="-342900">
              <a:buClrTx/>
              <a:buFont typeface="Symbol" panose="05050102010706020507" pitchFamily="18" charset="2"/>
              <a:buChar char=""/>
            </a:pPr>
            <a:r>
              <a:rPr lang="en-IN" sz="1800" dirty="0">
                <a:solidFill>
                  <a:schemeClr val="bg1"/>
                </a:solidFill>
                <a:effectLst/>
                <a:latin typeface="CMU Serif" panose="02000603000000000000" pitchFamily="2" charset="0"/>
                <a:ea typeface="Times New Roman" panose="02020603050405020304" pitchFamily="18" charset="0"/>
              </a:rPr>
              <a:t>Up-sampling the input signal by inserting L-1 zero samples between consecutive samples. </a:t>
            </a:r>
            <a:endParaRPr lang="en-GB" sz="28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ClrTx/>
              <a:buFont typeface="Symbol" panose="05050102010706020507" pitchFamily="18" charset="2"/>
              <a:buChar char=""/>
            </a:pPr>
            <a:r>
              <a:rPr lang="en-IN" sz="1800" dirty="0">
                <a:solidFill>
                  <a:schemeClr val="bg1"/>
                </a:solidFill>
                <a:effectLst/>
                <a:latin typeface="CMU Serif" panose="02000603000000000000" pitchFamily="2" charset="0"/>
                <a:ea typeface="Times New Roman" panose="02020603050405020304" pitchFamily="18" charset="0"/>
              </a:rPr>
              <a:t>Removal of the resultant L-1 images from the spectrum of the Up-Sampled signal.  </a:t>
            </a:r>
            <a:endParaRPr lang="en-GB" sz="2400" dirty="0">
              <a:solidFill>
                <a:schemeClr val="bg1"/>
              </a:solidFill>
              <a:effectLst/>
              <a:latin typeface="CMU Serif" panose="02000603000000000000" pitchFamily="2" charset="0"/>
              <a:ea typeface="Calibri" panose="020F0502020204030204" pitchFamily="34" charset="0"/>
            </a:endParaRPr>
          </a:p>
          <a:p>
            <a:pPr>
              <a:lnSpc>
                <a:spcPct val="107000"/>
              </a:lnSpc>
              <a:spcAft>
                <a:spcPts val="800"/>
              </a:spcAft>
            </a:pPr>
            <a:endParaRPr lang="en-GB" dirty="0">
              <a:solidFill>
                <a:schemeClr val="bg1"/>
              </a:solidFill>
              <a:latin typeface="Times New Roman" panose="02020603050405020304" pitchFamily="18" charset="0"/>
              <a:ea typeface="Times New Roman" panose="02020603050405020304" pitchFamily="18" charset="0"/>
            </a:endParaRPr>
          </a:p>
          <a:p>
            <a:pPr>
              <a:lnSpc>
                <a:spcPct val="107000"/>
              </a:lnSpc>
              <a:spcAft>
                <a:spcPts val="800"/>
              </a:spcAft>
            </a:pPr>
            <a:endParaRPr lang="en-GB" sz="2400" u="sng" dirty="0">
              <a:latin typeface="CMU Serif" panose="02000603000000000000" pitchFamily="2" charset="0"/>
              <a:ea typeface="Calibri" panose="020F0502020204030204" pitchFamily="34" charset="0"/>
            </a:endParaRPr>
          </a:p>
          <a:p>
            <a:endParaRPr lang="en-GB" dirty="0">
              <a:solidFill>
                <a:srgbClr val="FFFFFF"/>
              </a:solidFill>
            </a:endParaRPr>
          </a:p>
        </p:txBody>
      </p:sp>
    </p:spTree>
    <p:extLst>
      <p:ext uri="{BB962C8B-B14F-4D97-AF65-F5344CB8AC3E}">
        <p14:creationId xmlns:p14="http://schemas.microsoft.com/office/powerpoint/2010/main" val="14044556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Digital Filter Banks</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1097280" y="223520"/>
                <a:ext cx="6746240" cy="4334625"/>
              </a:xfrm>
            </p:spPr>
            <p:txBody>
              <a:bodyPr>
                <a:normAutofit/>
              </a:bodyPr>
              <a:lstStyle/>
              <a:p>
                <a:pPr>
                  <a:lnSpc>
                    <a:spcPct val="107000"/>
                  </a:lnSpc>
                  <a:spcAft>
                    <a:spcPts val="800"/>
                  </a:spcAft>
                </a:pPr>
                <a:r>
                  <a:rPr lang="en-IN" sz="1500" dirty="0">
                    <a:solidFill>
                      <a:srgbClr val="000000"/>
                    </a:solidFill>
                    <a:effectLst/>
                    <a:latin typeface="CMU Serif" panose="02000603000000000000" pitchFamily="2" charset="0"/>
                    <a:ea typeface="Calibri" panose="020F0502020204030204" pitchFamily="34" charset="0"/>
                  </a:rPr>
                  <a:t>Filter banks are generally categorized as two types, analysis filter banks and synthesis filter banks. An analysis filter bank consists of a set of filters, with system functions </a:t>
                </a:r>
                <a14:m>
                  <m:oMath xmlns:m="http://schemas.openxmlformats.org/officeDocument/2006/math">
                    <m:sSub>
                      <m:sSubPr>
                        <m:ctrlPr>
                          <a:rPr lang="en-GB" sz="1500" i="1">
                            <a:solidFill>
                              <a:srgbClr val="000000"/>
                            </a:solidFill>
                            <a:effectLst/>
                            <a:latin typeface="Cambria Math" panose="02040503050406030204" pitchFamily="18" charset="0"/>
                            <a:ea typeface="Calibri" panose="020F0502020204030204" pitchFamily="34" charset="0"/>
                          </a:rPr>
                        </m:ctrlPr>
                      </m:sSubPr>
                      <m:e>
                        <m:r>
                          <a:rPr lang="en-IN" sz="1500" i="1">
                            <a:solidFill>
                              <a:srgbClr val="000000"/>
                            </a:solidFill>
                            <a:effectLst/>
                            <a:latin typeface="Cambria Math" panose="02040503050406030204" pitchFamily="18" charset="0"/>
                            <a:ea typeface="Calibri" panose="020F0502020204030204" pitchFamily="34" charset="0"/>
                          </a:rPr>
                          <m:t>𝐻</m:t>
                        </m:r>
                      </m:e>
                      <m:sub>
                        <m:r>
                          <a:rPr lang="en-IN" sz="1500" i="1">
                            <a:solidFill>
                              <a:srgbClr val="000000"/>
                            </a:solidFill>
                            <a:effectLst/>
                            <a:latin typeface="Cambria Math" panose="02040503050406030204" pitchFamily="18" charset="0"/>
                            <a:ea typeface="Calibri" panose="020F0502020204030204" pitchFamily="34" charset="0"/>
                          </a:rPr>
                          <m:t>𝑘</m:t>
                        </m:r>
                      </m:sub>
                    </m:sSub>
                    <m:r>
                      <a:rPr lang="en-IN" sz="1500">
                        <a:solidFill>
                          <a:srgbClr val="000000"/>
                        </a:solidFill>
                        <a:effectLst/>
                        <a:latin typeface="Cambria Math" panose="02040503050406030204" pitchFamily="18" charset="0"/>
                        <a:ea typeface="Calibri" panose="020F0502020204030204" pitchFamily="34" charset="0"/>
                      </a:rPr>
                      <m:t>(</m:t>
                    </m:r>
                    <m:r>
                      <m:rPr>
                        <m:sty m:val="p"/>
                      </m:rPr>
                      <a:rPr lang="en-IN" sz="1500">
                        <a:solidFill>
                          <a:srgbClr val="000000"/>
                        </a:solidFill>
                        <a:effectLst/>
                        <a:latin typeface="Cambria Math" panose="02040503050406030204" pitchFamily="18" charset="0"/>
                        <a:ea typeface="Calibri" panose="020F0502020204030204" pitchFamily="34" charset="0"/>
                      </a:rPr>
                      <m:t>z</m:t>
                    </m:r>
                    <m:r>
                      <a:rPr lang="en-IN" sz="1500">
                        <a:solidFill>
                          <a:srgbClr val="000000"/>
                        </a:solidFill>
                        <a:effectLst/>
                        <a:latin typeface="Cambria Math" panose="02040503050406030204" pitchFamily="18" charset="0"/>
                        <a:ea typeface="Calibri" panose="020F0502020204030204" pitchFamily="34" charset="0"/>
                      </a:rPr>
                      <m:t>)</m:t>
                    </m:r>
                  </m:oMath>
                </a14:m>
                <a:r>
                  <a:rPr lang="en-IN" sz="1500" dirty="0">
                    <a:solidFill>
                      <a:srgbClr val="000000"/>
                    </a:solidFill>
                    <a:effectLst/>
                    <a:latin typeface="CMU Serif" panose="02000603000000000000" pitchFamily="2" charset="0"/>
                    <a:ea typeface="Calibri" panose="020F0502020204030204" pitchFamily="34" charset="0"/>
                  </a:rPr>
                  <a:t>, arranged in parallel. The frequency response characteristics of this filter bank split the signal into a corresponding number of sub bands. On the other hand, a synthesis filter bank consists of a set of filters with system functions </a:t>
                </a:r>
                <a14:m>
                  <m:oMath xmlns:m="http://schemas.openxmlformats.org/officeDocument/2006/math">
                    <m:sSub>
                      <m:sSubPr>
                        <m:ctrlPr>
                          <a:rPr lang="en-GB" sz="1500" i="1">
                            <a:solidFill>
                              <a:srgbClr val="000000"/>
                            </a:solidFill>
                            <a:effectLst/>
                            <a:latin typeface="Cambria Math" panose="02040503050406030204" pitchFamily="18" charset="0"/>
                            <a:ea typeface="Calibri" panose="020F0502020204030204" pitchFamily="34" charset="0"/>
                          </a:rPr>
                        </m:ctrlPr>
                      </m:sSubPr>
                      <m:e>
                        <m:r>
                          <a:rPr lang="en-IN" sz="1500" i="1">
                            <a:solidFill>
                              <a:srgbClr val="000000"/>
                            </a:solidFill>
                            <a:effectLst/>
                            <a:latin typeface="Cambria Math" panose="02040503050406030204" pitchFamily="18" charset="0"/>
                            <a:ea typeface="Calibri" panose="020F0502020204030204" pitchFamily="34" charset="0"/>
                          </a:rPr>
                          <m:t>𝐺</m:t>
                        </m:r>
                      </m:e>
                      <m:sub>
                        <m:r>
                          <a:rPr lang="en-IN" sz="1500" i="1">
                            <a:solidFill>
                              <a:srgbClr val="000000"/>
                            </a:solidFill>
                            <a:effectLst/>
                            <a:latin typeface="Cambria Math" panose="02040503050406030204" pitchFamily="18" charset="0"/>
                            <a:ea typeface="Calibri" panose="020F0502020204030204" pitchFamily="34" charset="0"/>
                          </a:rPr>
                          <m:t>𝑘</m:t>
                        </m:r>
                      </m:sub>
                    </m:sSub>
                    <m:d>
                      <m:dPr>
                        <m:ctrlPr>
                          <a:rPr lang="en-IN" sz="1500" i="1">
                            <a:solidFill>
                              <a:srgbClr val="000000"/>
                            </a:solidFill>
                            <a:effectLst/>
                            <a:latin typeface="Cambria Math" panose="02040503050406030204" pitchFamily="18" charset="0"/>
                            <a:ea typeface="Calibri" panose="020F0502020204030204" pitchFamily="34" charset="0"/>
                          </a:rPr>
                        </m:ctrlPr>
                      </m:dPr>
                      <m:e>
                        <m:r>
                          <m:rPr>
                            <m:sty m:val="p"/>
                          </m:rPr>
                          <a:rPr lang="en-IN" sz="1500">
                            <a:solidFill>
                              <a:srgbClr val="000000"/>
                            </a:solidFill>
                            <a:effectLst/>
                            <a:latin typeface="Cambria Math" panose="02040503050406030204" pitchFamily="18" charset="0"/>
                            <a:ea typeface="Calibri" panose="020F0502020204030204" pitchFamily="34" charset="0"/>
                          </a:rPr>
                          <m:t>z</m:t>
                        </m:r>
                      </m:e>
                    </m:d>
                  </m:oMath>
                </a14:m>
                <a:r>
                  <a:rPr lang="en-GB" sz="1500" dirty="0">
                    <a:solidFill>
                      <a:schemeClr val="bg1"/>
                    </a:solidFill>
                  </a:rPr>
                  <a:t>. </a:t>
                </a: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Both are shown in the figure.</a:t>
                </a:r>
              </a:p>
              <a:p>
                <a:pPr>
                  <a:lnSpc>
                    <a:spcPct val="107000"/>
                  </a:lnSpc>
                  <a:spcAft>
                    <a:spcPts val="800"/>
                  </a:spcAft>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The outputs of these filters are then summed to receive x(n). In the figure, H0(z) and G0(z) are called Prototype filters since the rest are just frequency shifted versions shifted by multiples of  2</a:t>
                </a:r>
                <a:r>
                  <a:rPr lang="el-GR" sz="1500" dirty="0">
                    <a:solidFill>
                      <a:schemeClr val="bg1"/>
                    </a:solidFill>
                    <a:latin typeface="CMU Serif" panose="02000603000000000000" pitchFamily="2" charset="0"/>
                    <a:ea typeface="CMU Serif" panose="02000603000000000000" pitchFamily="2" charset="0"/>
                    <a:cs typeface="CMU Serif" panose="02000603000000000000" pitchFamily="2" charset="0"/>
                  </a:rPr>
                  <a:t>π</a:t>
                </a: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/N. Hence we can write the general form of Hk(w) as:</a:t>
                </a:r>
              </a:p>
              <a:p>
                <a:pPr>
                  <a:lnSpc>
                    <a:spcPct val="107000"/>
                  </a:lnSpc>
                  <a:spcAft>
                    <a:spcPts val="800"/>
                  </a:spcAft>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nSpc>
                    <a:spcPct val="107000"/>
                  </a:lnSpc>
                  <a:spcAft>
                    <a:spcPts val="800"/>
                  </a:spcAft>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nSpc>
                    <a:spcPct val="107000"/>
                  </a:lnSpc>
                  <a:spcAft>
                    <a:spcPts val="800"/>
                  </a:spcAft>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Here, h0(n) is the impulse response of the Prototype Filter</a:t>
                </a:r>
                <a:endParaRPr lang="en-GB" sz="1500" dirty="0">
                  <a:solidFill>
                    <a:srgbClr val="FFFFFF"/>
                  </a:solidFill>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1097280" y="223520"/>
                <a:ext cx="6746240" cy="4334625"/>
              </a:xfrm>
              <a:blipFill>
                <a:blip r:embed="rId2"/>
                <a:stretch>
                  <a:fillRect l="-361" r="-361" b="-56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58955083-92FD-4BF8-9924-88FCAE6A85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23520"/>
            <a:ext cx="3596640" cy="2125980"/>
          </a:xfrm>
          <a:prstGeom prst="rect">
            <a:avLst/>
          </a:prstGeom>
          <a:noFill/>
          <a:ln w="19050">
            <a:solidFill>
              <a:schemeClr val="bg1">
                <a:lumMod val="75000"/>
                <a:lumOff val="25000"/>
              </a:schemeClr>
            </a:solidFill>
          </a:ln>
        </p:spPr>
      </p:pic>
      <p:pic>
        <p:nvPicPr>
          <p:cNvPr id="9" name="Picture 8">
            <a:extLst>
              <a:ext uri="{FF2B5EF4-FFF2-40B4-BE49-F238E27FC236}">
                <a16:creationId xmlns:a16="http://schemas.microsoft.com/office/drawing/2014/main" id="{D4D9C24A-57DC-48CD-8114-57192D6AFC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573019"/>
            <a:ext cx="3596640" cy="2058735"/>
          </a:xfrm>
          <a:prstGeom prst="rect">
            <a:avLst/>
          </a:prstGeom>
          <a:noFill/>
          <a:ln w="19050">
            <a:solidFill>
              <a:schemeClr val="bg1">
                <a:lumMod val="75000"/>
                <a:lumOff val="25000"/>
              </a:schemeClr>
            </a:solidFill>
          </a:ln>
        </p:spPr>
      </p:pic>
      <p:pic>
        <p:nvPicPr>
          <p:cNvPr id="10" name="Picture 9">
            <a:extLst>
              <a:ext uri="{FF2B5EF4-FFF2-40B4-BE49-F238E27FC236}">
                <a16:creationId xmlns:a16="http://schemas.microsoft.com/office/drawing/2014/main" id="{0A157DBA-0369-4DAB-A9A7-D0110F695800}"/>
              </a:ext>
            </a:extLst>
          </p:cNvPr>
          <p:cNvPicPr/>
          <p:nvPr/>
        </p:nvPicPr>
        <p:blipFill rotWithShape="1">
          <a:blip r:embed="rId5">
            <a:extLst>
              <a:ext uri="{28A0092B-C50C-407E-A947-70E740481C1C}">
                <a14:useLocalDpi xmlns:a14="http://schemas.microsoft.com/office/drawing/2010/main" val="0"/>
              </a:ext>
            </a:extLst>
          </a:blip>
          <a:srcRect t="12859" r="9402" b="28569"/>
          <a:stretch/>
        </p:blipFill>
        <p:spPr bwMode="auto">
          <a:xfrm>
            <a:off x="3066813" y="2863224"/>
            <a:ext cx="3169920" cy="457892"/>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6C721DCA-3DA9-416F-81CF-C587768841A4}"/>
              </a:ext>
            </a:extLst>
          </p:cNvPr>
          <p:cNvPicPr/>
          <p:nvPr/>
        </p:nvPicPr>
        <p:blipFill rotWithShape="1">
          <a:blip r:embed="rId6">
            <a:extLst>
              <a:ext uri="{28A0092B-C50C-407E-A947-70E740481C1C}">
                <a14:useLocalDpi xmlns:a14="http://schemas.microsoft.com/office/drawing/2010/main" val="0"/>
              </a:ext>
            </a:extLst>
          </a:blip>
          <a:srcRect t="18571" r="12761" b="30000"/>
          <a:stretch/>
        </p:blipFill>
        <p:spPr bwMode="auto">
          <a:xfrm>
            <a:off x="3066813" y="3422304"/>
            <a:ext cx="3169919" cy="342794"/>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5F7F2D28-CD1B-4DCC-B02D-1A767495E05C}"/>
              </a:ext>
            </a:extLst>
          </p:cNvPr>
          <p:cNvPicPr/>
          <p:nvPr/>
        </p:nvPicPr>
        <p:blipFill rotWithShape="1">
          <a:blip r:embed="rId7">
            <a:extLst>
              <a:ext uri="{28A0092B-C50C-407E-A947-70E740481C1C}">
                <a14:useLocalDpi xmlns:a14="http://schemas.microsoft.com/office/drawing/2010/main" val="0"/>
              </a:ext>
            </a:extLst>
          </a:blip>
          <a:srcRect l="3673" t="24637" r="10799" b="27536"/>
          <a:stretch/>
        </p:blipFill>
        <p:spPr bwMode="auto">
          <a:xfrm>
            <a:off x="3066813" y="3914947"/>
            <a:ext cx="3169919" cy="245006"/>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19286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Two-Channel Quadrature Mirror Filter Bank</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1097280" y="193040"/>
            <a:ext cx="4765040" cy="4365105"/>
          </a:xfrm>
        </p:spPr>
        <p:txBody>
          <a:bodyPr>
            <a:normAutofit/>
          </a:bodyPr>
          <a:lstStyle/>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As discussed in Digital Filter Banks, here we have the Prototype Filters and just one other band. We take H0(z) here as the low pass filter and the shifted version H1(z) as a high pass filter. After Decimation we can express Fourier Transforms of the output as:</a:t>
            </a:r>
          </a:p>
          <a:p>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For the current situation we consider that no operation happens in the Processing Unit between Xa and Xs. Hence, we can substitute the values of output of decimation in</a:t>
            </a:r>
          </a:p>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We get:</a:t>
            </a:r>
          </a:p>
        </p:txBody>
      </p:sp>
      <p:pic>
        <p:nvPicPr>
          <p:cNvPr id="6" name="Picture 5">
            <a:extLst>
              <a:ext uri="{FF2B5EF4-FFF2-40B4-BE49-F238E27FC236}">
                <a16:creationId xmlns:a16="http://schemas.microsoft.com/office/drawing/2014/main" id="{88797C6D-087A-44BC-BAE8-76DE60051550}"/>
              </a:ext>
            </a:extLst>
          </p:cNvPr>
          <p:cNvPicPr>
            <a:picLocks noChangeAspect="1"/>
          </p:cNvPicPr>
          <p:nvPr/>
        </p:nvPicPr>
        <p:blipFill>
          <a:blip r:embed="rId2"/>
          <a:stretch>
            <a:fillRect/>
          </a:stretch>
        </p:blipFill>
        <p:spPr>
          <a:xfrm>
            <a:off x="6958093" y="132080"/>
            <a:ext cx="4737918" cy="2008988"/>
          </a:xfrm>
          <a:prstGeom prst="rect">
            <a:avLst/>
          </a:prstGeom>
          <a:ln w="28575">
            <a:solidFill>
              <a:schemeClr val="bg1">
                <a:lumMod val="75000"/>
                <a:lumOff val="25000"/>
              </a:schemeClr>
            </a:solidFill>
          </a:ln>
        </p:spPr>
      </p:pic>
      <p:pic>
        <p:nvPicPr>
          <p:cNvPr id="7" name="Picture 6">
            <a:extLst>
              <a:ext uri="{FF2B5EF4-FFF2-40B4-BE49-F238E27FC236}">
                <a16:creationId xmlns:a16="http://schemas.microsoft.com/office/drawing/2014/main" id="{728C63C0-AE5F-4488-93D0-3948D2593BF6}"/>
              </a:ext>
            </a:extLst>
          </p:cNvPr>
          <p:cNvPicPr/>
          <p:nvPr/>
        </p:nvPicPr>
        <p:blipFill rotWithShape="1">
          <a:blip r:embed="rId3">
            <a:extLst>
              <a:ext uri="{28A0092B-C50C-407E-A947-70E740481C1C}">
                <a14:useLocalDpi xmlns:a14="http://schemas.microsoft.com/office/drawing/2010/main" val="0"/>
              </a:ext>
            </a:extLst>
          </a:blip>
          <a:srcRect t="5748"/>
          <a:stretch/>
        </p:blipFill>
        <p:spPr bwMode="auto">
          <a:xfrm>
            <a:off x="1828800" y="1602740"/>
            <a:ext cx="2918460" cy="604520"/>
          </a:xfrm>
          <a:prstGeom prst="rect">
            <a:avLst/>
          </a:prstGeom>
          <a:noFill/>
          <a:ln w="19050">
            <a:solidFill>
              <a:schemeClr val="bg1">
                <a:lumMod val="75000"/>
                <a:lumOff val="25000"/>
              </a:schemeClr>
            </a:solidFill>
          </a:ln>
        </p:spPr>
      </p:pic>
      <p:pic>
        <p:nvPicPr>
          <p:cNvPr id="8" name="Picture 7">
            <a:extLst>
              <a:ext uri="{FF2B5EF4-FFF2-40B4-BE49-F238E27FC236}">
                <a16:creationId xmlns:a16="http://schemas.microsoft.com/office/drawing/2014/main" id="{2EAA5D31-C888-4274-8A9E-70755C0280F1}"/>
              </a:ext>
            </a:extLst>
          </p:cNvPr>
          <p:cNvPicPr/>
          <p:nvPr/>
        </p:nvPicPr>
        <p:blipFill rotWithShape="1">
          <a:blip r:embed="rId4">
            <a:extLst>
              <a:ext uri="{28A0092B-C50C-407E-A947-70E740481C1C}">
                <a14:useLocalDpi xmlns:a14="http://schemas.microsoft.com/office/drawing/2010/main" val="0"/>
              </a:ext>
            </a:extLst>
          </a:blip>
          <a:srcRect t="18609" b="27790"/>
          <a:stretch/>
        </p:blipFill>
        <p:spPr bwMode="auto">
          <a:xfrm>
            <a:off x="2428240" y="3120432"/>
            <a:ext cx="2749867" cy="188220"/>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7B3A1E44-FFE4-4B8A-921D-BC5F1C49528F}"/>
              </a:ext>
            </a:extLst>
          </p:cNvPr>
          <p:cNvPicPr/>
          <p:nvPr/>
        </p:nvPicPr>
        <p:blipFill rotWithShape="1">
          <a:blip r:embed="rId5">
            <a:extLst>
              <a:ext uri="{28A0092B-C50C-407E-A947-70E740481C1C}">
                <a14:useLocalDpi xmlns:a14="http://schemas.microsoft.com/office/drawing/2010/main" val="0"/>
              </a:ext>
            </a:extLst>
          </a:blip>
          <a:srcRect l="4349" t="4213" r="3393" b="2000"/>
          <a:stretch/>
        </p:blipFill>
        <p:spPr bwMode="auto">
          <a:xfrm>
            <a:off x="2428240" y="3501692"/>
            <a:ext cx="2749867" cy="531828"/>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6F9C0E81-545C-49DE-BA48-74DDC91D7ABA}"/>
              </a:ext>
            </a:extLst>
          </p:cNvPr>
          <p:cNvPicPr/>
          <p:nvPr/>
        </p:nvPicPr>
        <p:blipFill rotWithShape="1">
          <a:blip r:embed="rId6">
            <a:extLst>
              <a:ext uri="{28A0092B-C50C-407E-A947-70E740481C1C}">
                <a14:useLocalDpi xmlns:a14="http://schemas.microsoft.com/office/drawing/2010/main" val="0"/>
              </a:ext>
            </a:extLst>
          </a:blip>
          <a:srcRect t="-1194" r="5269" b="27903"/>
          <a:stretch/>
        </p:blipFill>
        <p:spPr bwMode="auto">
          <a:xfrm>
            <a:off x="2428239" y="4114800"/>
            <a:ext cx="2749867" cy="698448"/>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62B74CDA-4758-4575-ACFE-7D2A6411A4FB}"/>
                  </a:ext>
                </a:extLst>
              </p:cNvPr>
              <p:cNvSpPr txBox="1">
                <a:spLocks/>
              </p:cNvSpPr>
              <p:nvPr/>
            </p:nvSpPr>
            <p:spPr>
              <a:xfrm>
                <a:off x="7485340" y="2207260"/>
                <a:ext cx="4765040" cy="4365105"/>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We can simplify the equation with</a:t>
                </a:r>
              </a:p>
              <a:p>
                <a:pPr marL="0" indent="0">
                  <a:buNone/>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indent="0">
                  <a:buNone/>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indent="0">
                  <a:buNone/>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 to get</a:t>
                </a:r>
              </a:p>
              <a:p>
                <a:pPr marL="0" indent="0">
                  <a:buNone/>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Here we define </a:t>
                </a:r>
                <a14:m>
                  <m:oMath xmlns:m="http://schemas.openxmlformats.org/officeDocument/2006/math">
                    <m:sSub>
                      <m:sSubPr>
                        <m:ctrlPr>
                          <a:rPr lang="en-GB" sz="1500" i="1" smtClean="0">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𝑉</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m:t>
                    </m:r>
                    <m:r>
                      <m:rPr>
                        <m:sty m:val="p"/>
                      </m:rP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z</m:t>
                    </m:r>
                    <m: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m:t>
                    </m:r>
                  </m:oMath>
                </a14:m>
                <a:r>
                  <a:rPr lang="en-IN" sz="1500" dirty="0">
                    <a:solidFill>
                      <a:schemeClr val="bg1"/>
                    </a:solidFill>
                    <a:effectLst/>
                    <a:latin typeface="CMU Serif" panose="02000603000000000000" pitchFamily="2" charset="0"/>
                    <a:ea typeface="Calibri" panose="020F0502020204030204" pitchFamily="34" charset="0"/>
                  </a:rPr>
                  <a:t> </a:t>
                </a:r>
                <a:r>
                  <a:rPr lang="en-IN" sz="1500" dirty="0">
                    <a:solidFill>
                      <a:schemeClr val="bg1"/>
                    </a:solidFill>
                    <a:latin typeface="CMU Serif" panose="02000603000000000000" pitchFamily="2" charset="0"/>
                    <a:ea typeface="Calibri" panose="020F0502020204030204" pitchFamily="34" charset="0"/>
                  </a:rPr>
                  <a:t>a</a:t>
                </a:r>
                <a:r>
                  <a:rPr lang="en-IN" sz="1500" dirty="0">
                    <a:solidFill>
                      <a:schemeClr val="bg1"/>
                    </a:solidFill>
                    <a:effectLst/>
                    <a:latin typeface="CMU Serif" panose="02000603000000000000" pitchFamily="2" charset="0"/>
                    <a:ea typeface="Calibri" panose="020F0502020204030204" pitchFamily="34" charset="0"/>
                  </a:rPr>
                  <a:t>s the distortion function of the QMF bank.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𝑉</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m:t>
                    </m:r>
                    <m:r>
                      <m:rPr>
                        <m:sty m:val="p"/>
                      </m:rP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z</m:t>
                    </m:r>
                    <m: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m:t>
                    </m:r>
                  </m:oMath>
                </a14:m>
                <a:r>
                  <a:rPr lang="en-IN" sz="1500" dirty="0">
                    <a:solidFill>
                      <a:schemeClr val="bg1"/>
                    </a:solidFill>
                    <a:effectLst/>
                    <a:latin typeface="CMU Serif" panose="02000603000000000000" pitchFamily="2" charset="0"/>
                    <a:ea typeface="Calibri" panose="020F0502020204030204" pitchFamily="34" charset="0"/>
                  </a:rPr>
                  <a:t> represents the aliasing transfer function which is to be eliminated.</a:t>
                </a: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12" name="Content Placeholder 2">
                <a:extLst>
                  <a:ext uri="{FF2B5EF4-FFF2-40B4-BE49-F238E27FC236}">
                    <a16:creationId xmlns:a16="http://schemas.microsoft.com/office/drawing/2014/main" id="{62B74CDA-4758-4575-ACFE-7D2A6411A4FB}"/>
                  </a:ext>
                </a:extLst>
              </p:cNvPr>
              <p:cNvSpPr txBox="1">
                <a:spLocks noRot="1" noChangeAspect="1" noMove="1" noResize="1" noEditPoints="1" noAdjustHandles="1" noChangeArrowheads="1" noChangeShapeType="1" noTextEdit="1"/>
              </p:cNvSpPr>
              <p:nvPr/>
            </p:nvSpPr>
            <p:spPr>
              <a:xfrm>
                <a:off x="7485340" y="2207260"/>
                <a:ext cx="4765040" cy="4365105"/>
              </a:xfrm>
              <a:prstGeom prst="rect">
                <a:avLst/>
              </a:prstGeom>
              <a:blipFill>
                <a:blip r:embed="rId7"/>
                <a:stretch>
                  <a:fillRect l="-2430"/>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21D41B06-2C8F-4BC1-AA2A-FD41F8D62E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452578" y="2637638"/>
            <a:ext cx="2306955" cy="782955"/>
          </a:xfrm>
          <a:prstGeom prst="rect">
            <a:avLst/>
          </a:prstGeom>
          <a:noFill/>
          <a:ln w="19050">
            <a:solidFill>
              <a:schemeClr val="bg1">
                <a:lumMod val="75000"/>
                <a:lumOff val="25000"/>
              </a:schemeClr>
            </a:solidFill>
          </a:ln>
        </p:spPr>
      </p:pic>
      <p:pic>
        <p:nvPicPr>
          <p:cNvPr id="14" name="Picture 13">
            <a:extLst>
              <a:ext uri="{FF2B5EF4-FFF2-40B4-BE49-F238E27FC236}">
                <a16:creationId xmlns:a16="http://schemas.microsoft.com/office/drawing/2014/main" id="{53FD3D29-1FA1-479C-9AF5-8ED671AA0749}"/>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452579" y="3540773"/>
            <a:ext cx="2306954" cy="430682"/>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2225839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PR and PMR</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1097280" y="193040"/>
                <a:ext cx="5340564" cy="4365105"/>
              </a:xfrm>
            </p:spPr>
            <p:txBody>
              <a:bodyPr>
                <a:normAutofit/>
              </a:bodyPr>
              <a:lstStyle/>
              <a:p>
                <a:r>
                  <a:rPr lang="en-GB" sz="1500" u="sng" dirty="0">
                    <a:solidFill>
                      <a:schemeClr val="bg1"/>
                    </a:solidFill>
                    <a:latin typeface="CMU Serif" panose="02000603000000000000" pitchFamily="2" charset="0"/>
                    <a:ea typeface="CMU Serif" panose="02000603000000000000" pitchFamily="2" charset="0"/>
                    <a:cs typeface="CMU Serif" panose="02000603000000000000" pitchFamily="2" charset="0"/>
                  </a:rPr>
                  <a:t>Perfect Reconstruction</a:t>
                </a:r>
              </a:p>
              <a:p>
                <a:r>
                  <a:rPr lang="en-IN" sz="1500" dirty="0">
                    <a:solidFill>
                      <a:schemeClr val="bg1"/>
                    </a:solidFill>
                    <a:effectLst/>
                    <a:latin typeface="CMU Serif" panose="02000603000000000000" pitchFamily="2" charset="0"/>
                    <a:ea typeface="Calibri" panose="020F0502020204030204" pitchFamily="34" charset="0"/>
                  </a:rPr>
                  <a:t>The aliasing term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𝑉</m:t>
                        </m:r>
                      </m:e>
                      <m:sub>
                        <m:r>
                          <a:rPr lang="en-IN" sz="1500" i="1">
                            <a:solidFill>
                              <a:schemeClr val="bg1"/>
                            </a:solidFill>
                            <a:effectLst/>
                            <a:latin typeface="Cambria Math" panose="02040503050406030204" pitchFamily="18" charset="0"/>
                            <a:ea typeface="Calibri" panose="020F0502020204030204" pitchFamily="34" charset="0"/>
                          </a:rPr>
                          <m:t>1</m:t>
                        </m:r>
                      </m:sub>
                    </m:sSub>
                    <m:r>
                      <a:rPr lang="en-IN" sz="1500">
                        <a:solidFill>
                          <a:schemeClr val="bg1"/>
                        </a:solidFill>
                        <a:effectLst/>
                        <a:latin typeface="Cambria Math" panose="02040503050406030204" pitchFamily="18" charset="0"/>
                        <a:ea typeface="Calibri" panose="020F0502020204030204" pitchFamily="34" charset="0"/>
                      </a:rPr>
                      <m:t>(</m:t>
                    </m:r>
                    <m:r>
                      <m:rPr>
                        <m:sty m:val="p"/>
                      </m:rPr>
                      <a:rPr lang="en-IN" sz="1500">
                        <a:solidFill>
                          <a:schemeClr val="bg1"/>
                        </a:solidFill>
                        <a:effectLst/>
                        <a:latin typeface="Cambria Math" panose="02040503050406030204" pitchFamily="18" charset="0"/>
                        <a:ea typeface="Calibri" panose="020F0502020204030204" pitchFamily="34" charset="0"/>
                      </a:rPr>
                      <m:t>z</m:t>
                    </m:r>
                    <m:r>
                      <a:rPr lang="en-IN" sz="1500">
                        <a:solidFill>
                          <a:schemeClr val="bg1"/>
                        </a:solidFill>
                        <a:effectLst/>
                        <a:latin typeface="Cambria Math" panose="02040503050406030204" pitchFamily="18" charset="0"/>
                        <a:ea typeface="Calibri" panose="020F0502020204030204" pitchFamily="34" charset="0"/>
                      </a:rPr>
                      <m:t>)</m:t>
                    </m:r>
                  </m:oMath>
                </a14:m>
                <a:r>
                  <a:rPr lang="en-IN" sz="1500" dirty="0">
                    <a:solidFill>
                      <a:schemeClr val="bg1"/>
                    </a:solidFill>
                    <a:effectLst/>
                    <a:latin typeface="CMU Serif" panose="02000603000000000000" pitchFamily="2" charset="0"/>
                    <a:ea typeface="Calibri" panose="020F0502020204030204" pitchFamily="34" charset="0"/>
                  </a:rPr>
                  <a:t>  = 0 is a must for perfect construction to occur. Apart from this, the distortion function must also not change the signal x[n] apart from an arbitrary delay for all possible inputs. This is possible when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𝑉</m:t>
                        </m:r>
                      </m:e>
                      <m:sub>
                        <m:r>
                          <a:rPr lang="en-IN" sz="1500" i="1">
                            <a:solidFill>
                              <a:schemeClr val="bg1"/>
                            </a:solidFill>
                            <a:effectLst/>
                            <a:latin typeface="Cambria Math" panose="02040503050406030204" pitchFamily="18" charset="0"/>
                            <a:ea typeface="Calibri" panose="020F0502020204030204" pitchFamily="34" charset="0"/>
                          </a:rPr>
                          <m:t>1</m:t>
                        </m:r>
                      </m:sub>
                    </m:sSub>
                    <m:r>
                      <a:rPr lang="en-IN" sz="1500">
                        <a:solidFill>
                          <a:schemeClr val="bg1"/>
                        </a:solidFill>
                        <a:effectLst/>
                        <a:latin typeface="Cambria Math" panose="02040503050406030204" pitchFamily="18" charset="0"/>
                        <a:ea typeface="Calibri" panose="020F0502020204030204" pitchFamily="34" charset="0"/>
                      </a:rPr>
                      <m:t>(</m:t>
                    </m:r>
                    <m:r>
                      <m:rPr>
                        <m:sty m:val="p"/>
                      </m:rPr>
                      <a:rPr lang="en-IN" sz="1500">
                        <a:solidFill>
                          <a:schemeClr val="bg1"/>
                        </a:solidFill>
                        <a:effectLst/>
                        <a:latin typeface="Cambria Math" panose="02040503050406030204" pitchFamily="18" charset="0"/>
                        <a:ea typeface="Calibri" panose="020F0502020204030204" pitchFamily="34" charset="0"/>
                      </a:rPr>
                      <m:t>z</m:t>
                    </m:r>
                    <m:r>
                      <a:rPr lang="en-IN" sz="1500">
                        <a:solidFill>
                          <a:schemeClr val="bg1"/>
                        </a:solidFill>
                        <a:effectLst/>
                        <a:latin typeface="Cambria Math" panose="02040503050406030204" pitchFamily="18" charset="0"/>
                        <a:ea typeface="Calibri" panose="020F0502020204030204" pitchFamily="34" charset="0"/>
                      </a:rPr>
                      <m:t>) = </m:t>
                    </m:r>
                    <m:r>
                      <m:rPr>
                        <m:sty m:val="p"/>
                      </m:rPr>
                      <a:rPr lang="en-IN" sz="1500">
                        <a:solidFill>
                          <a:schemeClr val="bg1"/>
                        </a:solidFill>
                        <a:effectLst/>
                        <a:latin typeface="Cambria Math" panose="02040503050406030204" pitchFamily="18" charset="0"/>
                        <a:ea typeface="Calibri" panose="020F0502020204030204" pitchFamily="34" charset="0"/>
                      </a:rPr>
                      <m:t>C</m:t>
                    </m:r>
                    <m:sSup>
                      <m:sSupPr>
                        <m:ctrlPr>
                          <a:rPr lang="en-GB" sz="1500" i="1">
                            <a:solidFill>
                              <a:schemeClr val="bg1"/>
                            </a:solidFill>
                            <a:effectLst/>
                            <a:latin typeface="Cambria Math" panose="02040503050406030204" pitchFamily="18" charset="0"/>
                            <a:ea typeface="Calibri" panose="020F0502020204030204" pitchFamily="34" charset="0"/>
                          </a:rPr>
                        </m:ctrlPr>
                      </m:sSupPr>
                      <m:e>
                        <m:r>
                          <a:rPr lang="en-IN" sz="1500" i="1">
                            <a:solidFill>
                              <a:schemeClr val="bg1"/>
                            </a:solidFill>
                            <a:effectLst/>
                            <a:latin typeface="Cambria Math" panose="02040503050406030204" pitchFamily="18" charset="0"/>
                            <a:ea typeface="Calibri" panose="020F0502020204030204" pitchFamily="34" charset="0"/>
                          </a:rPr>
                          <m:t>𝑧</m:t>
                        </m:r>
                      </m:e>
                      <m:sup>
                        <m:r>
                          <a:rPr lang="en-IN" sz="1500" i="1">
                            <a:solidFill>
                              <a:schemeClr val="bg1"/>
                            </a:solidFill>
                            <a:effectLst/>
                            <a:latin typeface="Cambria Math" panose="02040503050406030204" pitchFamily="18" charset="0"/>
                            <a:ea typeface="Calibri" panose="020F0502020204030204" pitchFamily="34" charset="0"/>
                          </a:rPr>
                          <m:t>−</m:t>
                        </m:r>
                        <m:r>
                          <a:rPr lang="en-IN" sz="1500" i="1">
                            <a:solidFill>
                              <a:schemeClr val="bg1"/>
                            </a:solidFill>
                            <a:effectLst/>
                            <a:latin typeface="Cambria Math" panose="02040503050406030204" pitchFamily="18" charset="0"/>
                            <a:ea typeface="Calibri" panose="020F0502020204030204" pitchFamily="34" charset="0"/>
                          </a:rPr>
                          <m:t>𝑘</m:t>
                        </m:r>
                      </m:sup>
                    </m:sSup>
                  </m:oMath>
                </a14:m>
                <a:r>
                  <a:rPr lang="en-US" sz="1500" dirty="0">
                    <a:solidFill>
                      <a:schemeClr val="bg1"/>
                    </a:solidFill>
                    <a:effectLst/>
                    <a:latin typeface="CMU Serif" panose="02000603000000000000" pitchFamily="2" charset="0"/>
                    <a:ea typeface="Calibri" panose="020F0502020204030204" pitchFamily="34" charset="0"/>
                  </a:rPr>
                  <a:t> </a:t>
                </a:r>
                <a:r>
                  <a:rPr lang="en-IN" sz="1500" dirty="0">
                    <a:solidFill>
                      <a:schemeClr val="bg1"/>
                    </a:solidFill>
                    <a:effectLst/>
                    <a:latin typeface="CMU Serif" panose="02000603000000000000" pitchFamily="2" charset="0"/>
                    <a:ea typeface="Calibri" panose="020F0502020204030204" pitchFamily="34" charset="0"/>
                  </a:rPr>
                  <a:t>. This would imply that X(</a:t>
                </a:r>
                <a14:m>
                  <m:oMath xmlns:m="http://schemas.openxmlformats.org/officeDocument/2006/math">
                    <m:r>
                      <m:rPr>
                        <m:sty m:val="p"/>
                      </m:rPr>
                      <a:rPr lang="en-IN" sz="1500">
                        <a:solidFill>
                          <a:schemeClr val="bg1"/>
                        </a:solidFill>
                        <a:effectLst/>
                        <a:latin typeface="Cambria Math" panose="02040503050406030204" pitchFamily="18" charset="0"/>
                        <a:ea typeface="Calibri" panose="020F0502020204030204" pitchFamily="34" charset="0"/>
                      </a:rPr>
                      <m:t>ω</m:t>
                    </m:r>
                  </m:oMath>
                </a14:m>
                <a:r>
                  <a:rPr lang="en-IN" sz="1500" dirty="0">
                    <a:solidFill>
                      <a:schemeClr val="bg1"/>
                    </a:solidFill>
                    <a:effectLst/>
                    <a:latin typeface="CMU Serif" panose="02000603000000000000" pitchFamily="2" charset="0"/>
                    <a:ea typeface="Calibri" panose="020F0502020204030204" pitchFamily="34" charset="0"/>
                  </a:rPr>
                  <a:t>) would have a linear phase which in turn means that output x[n] is simply a delayed version of the input sequence x[n] i.e. Cx[n-k]. </a:t>
                </a:r>
              </a:p>
              <a:p>
                <a:r>
                  <a:rPr lang="en-IN" sz="1500" u="sng" dirty="0">
                    <a:solidFill>
                      <a:schemeClr val="bg1"/>
                    </a:solidFill>
                    <a:latin typeface="CMU Serif" panose="02000603000000000000" pitchFamily="2" charset="0"/>
                    <a:ea typeface="Calibri" panose="020F0502020204030204" pitchFamily="34" charset="0"/>
                  </a:rPr>
                  <a:t>Perfect Magnitude Reconstruction</a:t>
                </a:r>
              </a:p>
              <a:p>
                <a:r>
                  <a:rPr lang="en-IN" sz="1600" dirty="0">
                    <a:solidFill>
                      <a:schemeClr val="bg1"/>
                    </a:solidFill>
                    <a:effectLst/>
                    <a:latin typeface="CMU Serif" panose="02000603000000000000" pitchFamily="2" charset="0"/>
                    <a:ea typeface="Calibri" panose="020F0502020204030204" pitchFamily="34" charset="0"/>
                  </a:rPr>
                  <a:t>A PMR output is said to be obtained if the magnitude of the distortion function is a constant (</a:t>
                </a:r>
                <a14:m>
                  <m:oMath xmlns:m="http://schemas.openxmlformats.org/officeDocument/2006/math">
                    <m:sSub>
                      <m:sSubPr>
                        <m:ctrlPr>
                          <a:rPr lang="en-GB" sz="1600" i="1">
                            <a:solidFill>
                              <a:schemeClr val="bg1"/>
                            </a:solidFill>
                            <a:effectLst/>
                            <a:latin typeface="Cambria Math" panose="02040503050406030204" pitchFamily="18" charset="0"/>
                            <a:ea typeface="Calibri" panose="020F0502020204030204" pitchFamily="34" charset="0"/>
                          </a:rPr>
                        </m:ctrlPr>
                      </m:sSubPr>
                      <m:e>
                        <m:r>
                          <a:rPr lang="en-IN" sz="1600" i="1">
                            <a:solidFill>
                              <a:schemeClr val="bg1"/>
                            </a:solidFill>
                            <a:effectLst/>
                            <a:latin typeface="Cambria Math" panose="02040503050406030204" pitchFamily="18" charset="0"/>
                            <a:ea typeface="Calibri" panose="020F0502020204030204" pitchFamily="34" charset="0"/>
                          </a:rPr>
                          <m:t>𝑉</m:t>
                        </m:r>
                      </m:e>
                      <m:sub>
                        <m:r>
                          <a:rPr lang="en-IN" sz="1600" i="1">
                            <a:solidFill>
                              <a:schemeClr val="bg1"/>
                            </a:solidFill>
                            <a:effectLst/>
                            <a:latin typeface="Cambria Math" panose="02040503050406030204" pitchFamily="18" charset="0"/>
                            <a:ea typeface="Calibri" panose="020F0502020204030204" pitchFamily="34" charset="0"/>
                          </a:rPr>
                          <m:t>0</m:t>
                        </m:r>
                      </m:sub>
                    </m:sSub>
                    <m:r>
                      <a:rPr lang="en-IN" sz="1600">
                        <a:solidFill>
                          <a:schemeClr val="bg1"/>
                        </a:solidFill>
                        <a:effectLst/>
                        <a:latin typeface="Cambria Math" panose="02040503050406030204" pitchFamily="18" charset="0"/>
                        <a:ea typeface="Calibri" panose="020F0502020204030204" pitchFamily="34" charset="0"/>
                      </a:rPr>
                      <m:t>(</m:t>
                    </m:r>
                    <m:r>
                      <m:rPr>
                        <m:sty m:val="p"/>
                      </m:rPr>
                      <a:rPr lang="en-IN" sz="1600">
                        <a:solidFill>
                          <a:schemeClr val="bg1"/>
                        </a:solidFill>
                        <a:effectLst/>
                        <a:latin typeface="Cambria Math" panose="02040503050406030204" pitchFamily="18" charset="0"/>
                        <a:ea typeface="Calibri" panose="020F0502020204030204" pitchFamily="34" charset="0"/>
                      </a:rPr>
                      <m:t>z</m:t>
                    </m:r>
                    <m:r>
                      <a:rPr lang="en-IN" sz="1600">
                        <a:solidFill>
                          <a:schemeClr val="bg1"/>
                        </a:solidFill>
                        <a:effectLst/>
                        <a:latin typeface="Cambria Math" panose="02040503050406030204" pitchFamily="18" charset="0"/>
                        <a:ea typeface="Calibri" panose="020F0502020204030204" pitchFamily="34" charset="0"/>
                      </a:rPr>
                      <m:t>)</m:t>
                    </m:r>
                  </m:oMath>
                </a14:m>
                <a:r>
                  <a:rPr lang="en-IN" sz="1600" dirty="0">
                    <a:solidFill>
                      <a:schemeClr val="bg1"/>
                    </a:solidFill>
                    <a:effectLst/>
                    <a:latin typeface="CMU Serif" panose="02000603000000000000" pitchFamily="2" charset="0"/>
                    <a:ea typeface="Calibri" panose="020F0502020204030204" pitchFamily="34" charset="0"/>
                  </a:rPr>
                  <a:t> =C) and the aliasing function is 0 (</a:t>
                </a:r>
                <a14:m>
                  <m:oMath xmlns:m="http://schemas.openxmlformats.org/officeDocument/2006/math">
                    <m:sSub>
                      <m:sSubPr>
                        <m:ctrlPr>
                          <a:rPr lang="en-GB" sz="1600" i="1">
                            <a:solidFill>
                              <a:schemeClr val="bg1"/>
                            </a:solidFill>
                            <a:effectLst/>
                            <a:latin typeface="Cambria Math" panose="02040503050406030204" pitchFamily="18" charset="0"/>
                            <a:ea typeface="Calibri" panose="020F0502020204030204" pitchFamily="34" charset="0"/>
                          </a:rPr>
                        </m:ctrlPr>
                      </m:sSubPr>
                      <m:e>
                        <m:r>
                          <a:rPr lang="en-IN" sz="1600" i="1">
                            <a:solidFill>
                              <a:schemeClr val="bg1"/>
                            </a:solidFill>
                            <a:effectLst/>
                            <a:latin typeface="Cambria Math" panose="02040503050406030204" pitchFamily="18" charset="0"/>
                            <a:ea typeface="Calibri" panose="020F0502020204030204" pitchFamily="34" charset="0"/>
                          </a:rPr>
                          <m:t>𝑉</m:t>
                        </m:r>
                      </m:e>
                      <m:sub>
                        <m:r>
                          <a:rPr lang="en-IN" sz="1600" i="1">
                            <a:solidFill>
                              <a:schemeClr val="bg1"/>
                            </a:solidFill>
                            <a:effectLst/>
                            <a:latin typeface="Cambria Math" panose="02040503050406030204" pitchFamily="18" charset="0"/>
                            <a:ea typeface="Calibri" panose="020F0502020204030204" pitchFamily="34" charset="0"/>
                          </a:rPr>
                          <m:t>1</m:t>
                        </m:r>
                      </m:sub>
                    </m:sSub>
                    <m:r>
                      <a:rPr lang="en-IN" sz="1600">
                        <a:solidFill>
                          <a:schemeClr val="bg1"/>
                        </a:solidFill>
                        <a:effectLst/>
                        <a:latin typeface="Cambria Math" panose="02040503050406030204" pitchFamily="18" charset="0"/>
                        <a:ea typeface="Calibri" panose="020F0502020204030204" pitchFamily="34" charset="0"/>
                      </a:rPr>
                      <m:t>(</m:t>
                    </m:r>
                    <m:r>
                      <m:rPr>
                        <m:sty m:val="p"/>
                      </m:rPr>
                      <a:rPr lang="en-IN" sz="1600">
                        <a:solidFill>
                          <a:schemeClr val="bg1"/>
                        </a:solidFill>
                        <a:effectLst/>
                        <a:latin typeface="Cambria Math" panose="02040503050406030204" pitchFamily="18" charset="0"/>
                        <a:ea typeface="Calibri" panose="020F0502020204030204" pitchFamily="34" charset="0"/>
                      </a:rPr>
                      <m:t>z</m:t>
                    </m:r>
                    <m:r>
                      <a:rPr lang="en-IN" sz="1600">
                        <a:solidFill>
                          <a:schemeClr val="bg1"/>
                        </a:solidFill>
                        <a:effectLst/>
                        <a:latin typeface="Cambria Math" panose="02040503050406030204" pitchFamily="18" charset="0"/>
                        <a:ea typeface="Calibri" panose="020F0502020204030204" pitchFamily="34" charset="0"/>
                      </a:rPr>
                      <m:t>)</m:t>
                    </m:r>
                    <m:r>
                      <a:rPr lang="en-IN" sz="1600" i="1">
                        <a:solidFill>
                          <a:schemeClr val="bg1"/>
                        </a:solidFill>
                        <a:effectLst/>
                        <a:latin typeface="Cambria Math" panose="02040503050406030204" pitchFamily="18" charset="0"/>
                        <a:ea typeface="Times New Roman" panose="02020603050405020304" pitchFamily="18" charset="0"/>
                      </a:rPr>
                      <m:t>=0</m:t>
                    </m:r>
                  </m:oMath>
                </a14:m>
                <a:r>
                  <a:rPr lang="en-IN" sz="1600" dirty="0">
                    <a:solidFill>
                      <a:schemeClr val="bg1"/>
                    </a:solidFill>
                    <a:effectLst/>
                    <a:latin typeface="CMU Serif" panose="02000603000000000000" pitchFamily="2" charset="0"/>
                    <a:ea typeface="Times New Roman" panose="02020603050405020304" pitchFamily="18" charset="0"/>
                  </a:rPr>
                  <a:t>)</a:t>
                </a:r>
                <a:r>
                  <a:rPr lang="en-IN" sz="1600" dirty="0">
                    <a:solidFill>
                      <a:schemeClr val="bg1"/>
                    </a:solidFill>
                    <a:effectLst/>
                    <a:latin typeface="CMU Serif" panose="02000603000000000000" pitchFamily="2" charset="0"/>
                    <a:ea typeface="Calibri" panose="020F0502020204030204" pitchFamily="34" charset="0"/>
                  </a:rPr>
                  <a:t>. So, in this case, we have no magnitude distortion but have phase distortion.</a:t>
                </a:r>
                <a:endParaRPr lang="en-GB" sz="1600" dirty="0">
                  <a:solidFill>
                    <a:schemeClr val="bg1"/>
                  </a:solidFill>
                  <a:effectLst/>
                  <a:latin typeface="CMU Serif" panose="02000603000000000000" pitchFamily="2" charset="0"/>
                  <a:ea typeface="Calibri" panose="020F0502020204030204" pitchFamily="34" charset="0"/>
                </a:endParaRPr>
              </a:p>
              <a:p>
                <a:endParaRPr lang="en-GB" sz="1500" b="1" u="sng" dirty="0">
                  <a:solidFill>
                    <a:schemeClr val="bg1"/>
                  </a:solidFill>
                  <a:effectLst/>
                  <a:latin typeface="CMU Serif" panose="02000603000000000000" pitchFamily="2" charset="0"/>
                  <a:ea typeface="Calibri" panose="020F0502020204030204" pitchFamily="34" charset="0"/>
                </a:endParaRPr>
              </a:p>
              <a:p>
                <a:endParaRPr lang="en-GB" sz="15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1097280" y="193040"/>
                <a:ext cx="5340564" cy="4365105"/>
              </a:xfrm>
              <a:blipFill>
                <a:blip r:embed="rId2"/>
                <a:stretch>
                  <a:fillRect l="-571" r="-3196"/>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BBA93AAB-28FF-4C72-84C4-21C48B7A92A3}"/>
              </a:ext>
            </a:extLst>
          </p:cNvPr>
          <p:cNvPicPr>
            <a:picLocks noChangeAspect="1"/>
          </p:cNvPicPr>
          <p:nvPr/>
        </p:nvPicPr>
        <p:blipFill>
          <a:blip r:embed="rId3"/>
          <a:stretch>
            <a:fillRect/>
          </a:stretch>
        </p:blipFill>
        <p:spPr>
          <a:xfrm>
            <a:off x="6578242" y="257588"/>
            <a:ext cx="4899342" cy="2385504"/>
          </a:xfrm>
          <a:prstGeom prst="rect">
            <a:avLst/>
          </a:prstGeom>
          <a:ln w="19050">
            <a:solidFill>
              <a:schemeClr val="bg1">
                <a:lumMod val="75000"/>
                <a:lumOff val="25000"/>
              </a:schemeClr>
            </a:solidFill>
          </a:ln>
        </p:spPr>
      </p:pic>
      <p:sp>
        <p:nvSpPr>
          <p:cNvPr id="16" name="Content Placeholder 2">
            <a:extLst>
              <a:ext uri="{FF2B5EF4-FFF2-40B4-BE49-F238E27FC236}">
                <a16:creationId xmlns:a16="http://schemas.microsoft.com/office/drawing/2014/main" id="{9E25ECC6-4DC9-45A7-B2CC-E509B5FD4834}"/>
              </a:ext>
            </a:extLst>
          </p:cNvPr>
          <p:cNvSpPr txBox="1">
            <a:spLocks/>
          </p:cNvSpPr>
          <p:nvPr/>
        </p:nvSpPr>
        <p:spPr>
          <a:xfrm>
            <a:off x="6575194" y="2643092"/>
            <a:ext cx="4765040" cy="4365105"/>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Result of 2-Channel Quadratic Mirror Function.</a:t>
            </a:r>
          </a:p>
          <a:p>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(Individual Plots are in the Result Folder)</a:t>
            </a:r>
          </a:p>
        </p:txBody>
      </p:sp>
    </p:spTree>
    <p:extLst>
      <p:ext uri="{BB962C8B-B14F-4D97-AF65-F5344CB8AC3E}">
        <p14:creationId xmlns:p14="http://schemas.microsoft.com/office/powerpoint/2010/main" val="2482554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Problem Statement – Digital Filter Design</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518160" y="223520"/>
            <a:ext cx="11440160" cy="4334625"/>
          </a:xfrm>
        </p:spPr>
        <p:txBody>
          <a:bodyPr>
            <a:normAutofit/>
          </a:bodyPr>
          <a:lstStyle/>
          <a:p>
            <a:pPr>
              <a:lnSpc>
                <a:spcPct val="100000"/>
              </a:lnSpc>
              <a:spcAft>
                <a:spcPts val="800"/>
              </a:spcAft>
            </a:pPr>
            <a:r>
              <a:rPr lang="en-GB" sz="1500" dirty="0">
                <a:solidFill>
                  <a:srgbClr val="000000"/>
                </a:solidFill>
                <a:effectLst/>
                <a:latin typeface="CMU Serif" panose="02000603000000000000" pitchFamily="2" charset="0"/>
                <a:ea typeface="Calibri" panose="020F0502020204030204" pitchFamily="34" charset="0"/>
              </a:rPr>
              <a:t>Problem Statement: Show Report</a:t>
            </a:r>
          </a:p>
          <a:p>
            <a:pPr>
              <a:lnSpc>
                <a:spcPct val="100000"/>
              </a:lnSpc>
              <a:spcAft>
                <a:spcPts val="800"/>
              </a:spcAft>
            </a:pPr>
            <a:r>
              <a:rPr lang="en-GB" sz="1500" dirty="0">
                <a:solidFill>
                  <a:srgbClr val="000000"/>
                </a:solidFill>
                <a:latin typeface="CMU Serif" panose="02000603000000000000" pitchFamily="2" charset="0"/>
              </a:rPr>
              <a:t>Our goal is to reduce the overall complexity of the filters. </a:t>
            </a:r>
          </a:p>
          <a:p>
            <a:pPr>
              <a:lnSpc>
                <a:spcPct val="100000"/>
              </a:lnSpc>
              <a:spcAft>
                <a:spcPts val="800"/>
              </a:spcAft>
            </a:pPr>
            <a:r>
              <a:rPr lang="en-GB" sz="1500" dirty="0">
                <a:solidFill>
                  <a:srgbClr val="000000"/>
                </a:solidFill>
                <a:latin typeface="CMU Serif" panose="02000603000000000000" pitchFamily="2" charset="0"/>
              </a:rPr>
              <a:t>So we design analysis filters with very-low complexity in both Digital and Hybrid Filter Banks. Then we can get the low-complexity Synthesis filter by simply interchanging them.</a:t>
            </a:r>
          </a:p>
          <a:p>
            <a:pPr>
              <a:lnSpc>
                <a:spcPct val="100000"/>
              </a:lnSpc>
              <a:spcAft>
                <a:spcPts val="800"/>
              </a:spcAft>
            </a:pPr>
            <a:r>
              <a:rPr lang="en-GB" sz="1500" dirty="0">
                <a:solidFill>
                  <a:srgbClr val="000000"/>
                </a:solidFill>
                <a:latin typeface="CMU Serif" panose="02000603000000000000" pitchFamily="2" charset="0"/>
              </a:rPr>
              <a:t>Proposed Digital filter bank (Shown in figure) are approximately PR Filter Banks. The Filter Bank is designed by first optimizing Digital and Analog Analysis filters first followed by the Synthesis Filter Bank.</a:t>
            </a:r>
          </a:p>
          <a:p>
            <a:pPr>
              <a:lnSpc>
                <a:spcPct val="100000"/>
              </a:lnSpc>
              <a:spcAft>
                <a:spcPts val="800"/>
              </a:spcAft>
            </a:pPr>
            <a:r>
              <a:rPr lang="en-GB" sz="1500" dirty="0">
                <a:solidFill>
                  <a:srgbClr val="000000"/>
                </a:solidFill>
                <a:latin typeface="CMU Serif" panose="02000603000000000000" pitchFamily="2" charset="0"/>
              </a:rPr>
              <a:t>The Digital Filter Bank contains filters that </a:t>
            </a:r>
            <a:r>
              <a:rPr lang="en-GB" sz="1500">
                <a:solidFill>
                  <a:srgbClr val="000000"/>
                </a:solidFill>
                <a:latin typeface="CMU Serif" panose="02000603000000000000" pitchFamily="2" charset="0"/>
              </a:rPr>
              <a:t>are Equiripple </a:t>
            </a:r>
            <a:r>
              <a:rPr lang="en-GB" sz="1500" dirty="0">
                <a:solidFill>
                  <a:srgbClr val="000000"/>
                </a:solidFill>
                <a:latin typeface="CMU Serif" panose="02000603000000000000" pitchFamily="2" charset="0"/>
              </a:rPr>
              <a:t>Elliptic Half Band IIR Filters designed using closed-form solutions.</a:t>
            </a:r>
          </a:p>
          <a:p>
            <a:pPr>
              <a:lnSpc>
                <a:spcPct val="100000"/>
              </a:lnSpc>
              <a:spcAft>
                <a:spcPts val="800"/>
              </a:spcAft>
            </a:pPr>
            <a:endParaRPr lang="en-GB" sz="1500" dirty="0">
              <a:solidFill>
                <a:srgbClr val="000000"/>
              </a:solidFill>
              <a:latin typeface="CMU Serif" panose="02000603000000000000" pitchFamily="2" charset="0"/>
            </a:endParaRPr>
          </a:p>
          <a:p>
            <a:pPr>
              <a:lnSpc>
                <a:spcPct val="100000"/>
              </a:lnSpc>
              <a:spcAft>
                <a:spcPts val="800"/>
              </a:spcAft>
            </a:pPr>
            <a:r>
              <a:rPr lang="en-GB" sz="1500" dirty="0">
                <a:solidFill>
                  <a:srgbClr val="000000"/>
                </a:solidFill>
                <a:latin typeface="CMU Serif" panose="02000603000000000000" pitchFamily="2" charset="0"/>
              </a:rPr>
              <a:t> </a:t>
            </a:r>
            <a:endParaRPr lang="en-GB" sz="1500" dirty="0">
              <a:solidFill>
                <a:srgbClr val="FFFFFF"/>
              </a:solidFill>
            </a:endParaRPr>
          </a:p>
        </p:txBody>
      </p:sp>
      <p:pic>
        <p:nvPicPr>
          <p:cNvPr id="7" name="Picture 6">
            <a:extLst>
              <a:ext uri="{FF2B5EF4-FFF2-40B4-BE49-F238E27FC236}">
                <a16:creationId xmlns:a16="http://schemas.microsoft.com/office/drawing/2014/main" id="{1F968E6D-F944-4954-9A6F-EEBC46AC42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4663" y="3291841"/>
            <a:ext cx="8422640" cy="1463732"/>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40137406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Digital Filter Design – Analysis Filter</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518160" y="223520"/>
                <a:ext cx="11440160" cy="4334625"/>
              </a:xfrm>
            </p:spPr>
            <p:txBody>
              <a:bodyPr>
                <a:normAutofit/>
              </a:bodyPr>
              <a:lstStyle/>
              <a:p>
                <a:pPr>
                  <a:lnSpc>
                    <a:spcPct val="100000"/>
                  </a:lnSpc>
                  <a:spcAft>
                    <a:spcPts val="800"/>
                  </a:spcAft>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Here we take half band IIR low pass and high pass filters which can be written in Polyphase form as:</a:t>
                </a:r>
              </a:p>
              <a:p>
                <a:pPr>
                  <a:lnSpc>
                    <a:spcPct val="100000"/>
                  </a:lnSpc>
                  <a:spcAft>
                    <a:spcPts val="800"/>
                  </a:spcAft>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nSpc>
                    <a:spcPct val="100000"/>
                  </a:lnSpc>
                  <a:spcAft>
                    <a:spcPts val="800"/>
                  </a:spcAft>
                </a:pPr>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Here, we take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𝐴</m:t>
                        </m:r>
                      </m:e>
                      <m:sub>
                        <m:r>
                          <a:rPr lang="en-IN" sz="1500" i="1">
                            <a:solidFill>
                              <a:schemeClr val="bg1"/>
                            </a:solidFill>
                            <a:effectLst/>
                            <a:latin typeface="Cambria Math" panose="02040503050406030204" pitchFamily="18" charset="0"/>
                            <a:ea typeface="Calibri" panose="020F0502020204030204" pitchFamily="34" charset="0"/>
                          </a:rPr>
                          <m:t>0</m:t>
                        </m:r>
                      </m:sub>
                    </m:sSub>
                    <m:d>
                      <m:dPr>
                        <m:ctrlPr>
                          <a:rPr lang="en-GB" sz="1500" i="1">
                            <a:solidFill>
                              <a:schemeClr val="bg1"/>
                            </a:solidFill>
                            <a:effectLst/>
                            <a:latin typeface="Cambria Math" panose="02040503050406030204" pitchFamily="18" charset="0"/>
                            <a:ea typeface="Calibri" panose="020F0502020204030204" pitchFamily="34" charset="0"/>
                          </a:rPr>
                        </m:ctrlPr>
                      </m:dPr>
                      <m:e>
                        <m:sSup>
                          <m:sSupPr>
                            <m:ctrlPr>
                              <a:rPr lang="en-GB" sz="1500" i="1">
                                <a:solidFill>
                                  <a:schemeClr val="bg1"/>
                                </a:solidFill>
                                <a:effectLst/>
                                <a:latin typeface="Cambria Math" panose="02040503050406030204" pitchFamily="18" charset="0"/>
                                <a:ea typeface="Calibri" panose="020F0502020204030204" pitchFamily="34" charset="0"/>
                              </a:rPr>
                            </m:ctrlPr>
                          </m:sSupPr>
                          <m:e>
                            <m:r>
                              <m:rPr>
                                <m:sty m:val="p"/>
                              </m:rPr>
                              <a:rPr lang="en-IN" sz="1500">
                                <a:solidFill>
                                  <a:schemeClr val="bg1"/>
                                </a:solidFill>
                                <a:effectLst/>
                                <a:latin typeface="Cambria Math" panose="02040503050406030204" pitchFamily="18" charset="0"/>
                                <a:ea typeface="Calibri" panose="020F0502020204030204" pitchFamily="34" charset="0"/>
                              </a:rPr>
                              <m:t>z</m:t>
                            </m:r>
                          </m:e>
                          <m:sup>
                            <m:r>
                              <a:rPr lang="en-IN" sz="1500">
                                <a:solidFill>
                                  <a:schemeClr val="bg1"/>
                                </a:solidFill>
                                <a:effectLst/>
                                <a:latin typeface="Cambria Math" panose="02040503050406030204" pitchFamily="18" charset="0"/>
                                <a:ea typeface="Calibri" panose="020F0502020204030204" pitchFamily="34" charset="0"/>
                              </a:rPr>
                              <m:t>2</m:t>
                            </m:r>
                          </m:sup>
                        </m:sSup>
                      </m:e>
                    </m:d>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and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𝐴</m:t>
                        </m:r>
                      </m:e>
                      <m:sub>
                        <m:r>
                          <a:rPr lang="en-IN" sz="1500" i="1">
                            <a:solidFill>
                              <a:schemeClr val="bg1"/>
                            </a:solidFill>
                            <a:effectLst/>
                            <a:latin typeface="Cambria Math" panose="02040503050406030204" pitchFamily="18" charset="0"/>
                            <a:ea typeface="Calibri" panose="020F0502020204030204" pitchFamily="34" charset="0"/>
                          </a:rPr>
                          <m:t>0</m:t>
                        </m:r>
                      </m:sub>
                    </m:sSub>
                    <m:d>
                      <m:dPr>
                        <m:ctrlPr>
                          <a:rPr lang="en-GB" sz="1500" i="1">
                            <a:solidFill>
                              <a:schemeClr val="bg1"/>
                            </a:solidFill>
                            <a:effectLst/>
                            <a:latin typeface="Cambria Math" panose="02040503050406030204" pitchFamily="18" charset="0"/>
                            <a:ea typeface="Calibri" panose="020F0502020204030204" pitchFamily="34" charset="0"/>
                          </a:rPr>
                        </m:ctrlPr>
                      </m:dPr>
                      <m:e>
                        <m:sSup>
                          <m:sSupPr>
                            <m:ctrlPr>
                              <a:rPr lang="en-GB" sz="1500" i="1">
                                <a:solidFill>
                                  <a:schemeClr val="bg1"/>
                                </a:solidFill>
                                <a:effectLst/>
                                <a:latin typeface="Cambria Math" panose="02040503050406030204" pitchFamily="18" charset="0"/>
                                <a:ea typeface="Calibri" panose="020F0502020204030204" pitchFamily="34" charset="0"/>
                              </a:rPr>
                            </m:ctrlPr>
                          </m:sSupPr>
                          <m:e>
                            <m:r>
                              <a:rPr lang="en-IN" sz="1500" i="1">
                                <a:solidFill>
                                  <a:schemeClr val="bg1"/>
                                </a:solidFill>
                                <a:effectLst/>
                                <a:latin typeface="Cambria Math" panose="02040503050406030204" pitchFamily="18" charset="0"/>
                                <a:ea typeface="Calibri" panose="020F0502020204030204" pitchFamily="34" charset="0"/>
                              </a:rPr>
                              <m:t>𝑧</m:t>
                            </m:r>
                          </m:e>
                          <m:sup>
                            <m:r>
                              <a:rPr lang="en-IN" sz="1500">
                                <a:solidFill>
                                  <a:schemeClr val="bg1"/>
                                </a:solidFill>
                                <a:effectLst/>
                                <a:latin typeface="Cambria Math" panose="02040503050406030204" pitchFamily="18" charset="0"/>
                                <a:ea typeface="Calibri" panose="020F0502020204030204" pitchFamily="34" charset="0"/>
                              </a:rPr>
                              <m:t>2</m:t>
                            </m:r>
                          </m:sup>
                        </m:sSup>
                      </m:e>
                    </m:d>
                    <m:r>
                      <a:rPr lang="en-IN" sz="1500" i="1">
                        <a:solidFill>
                          <a:schemeClr val="bg1"/>
                        </a:solidFill>
                        <a:effectLst/>
                        <a:latin typeface="Cambria Math" panose="02040503050406030204" pitchFamily="18" charset="0"/>
                        <a:ea typeface="Calibri" panose="020F0502020204030204" pitchFamily="34" charset="0"/>
                      </a:rPr>
                      <m:t> </m:t>
                    </m:r>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are both real, causal all-pass filters. So, </a:t>
                </a:r>
                <a:r>
                  <a:rPr lang="en-GB"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the low pass can be expressed as:</a:t>
                </a:r>
              </a:p>
              <a:p>
                <a:pPr>
                  <a:lnSpc>
                    <a:spcPct val="100000"/>
                  </a:lnSpc>
                  <a:spcAft>
                    <a:spcPts val="800"/>
                  </a:spcAft>
                </a:pPr>
                <a:endPar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pPr>
                  <a:lnSpc>
                    <a:spcPct val="100000"/>
                  </a:lnSpc>
                  <a:spcAft>
                    <a:spcPts val="800"/>
                  </a:spcAft>
                </a:pPr>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Here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𝜙</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d>
                      <m:dPr>
                        <m:ctrlPr>
                          <a:rPr lang="en-GB" sz="1500" i="1">
                            <a:solidFill>
                              <a:schemeClr val="bg1"/>
                            </a:solidFill>
                            <a:effectLst/>
                            <a:latin typeface="Cambria Math" panose="02040503050406030204" pitchFamily="18" charset="0"/>
                          </a:rPr>
                        </m:ctrlPr>
                      </m:d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𝑤</m:t>
                        </m:r>
                      </m:e>
                    </m:d>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 </m:t>
                    </m:r>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and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𝜙</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d>
                      <m:dPr>
                        <m:ctrlPr>
                          <a:rPr lang="en-GB" sz="1500" i="1">
                            <a:solidFill>
                              <a:schemeClr val="bg1"/>
                            </a:solidFill>
                            <a:effectLst/>
                            <a:latin typeface="Cambria Math" panose="02040503050406030204" pitchFamily="18" charset="0"/>
                          </a:rPr>
                        </m:ctrlPr>
                      </m:d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𝑤</m:t>
                        </m:r>
                      </m:e>
                    </m:d>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 </m:t>
                    </m:r>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are phase responses whose passband differs by pi in the stop band which would imply that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d>
                      <m:dPr>
                        <m:ctrlPr>
                          <a:rPr lang="en-GB" sz="1500" i="1">
                            <a:solidFill>
                              <a:schemeClr val="bg1"/>
                            </a:solidFill>
                            <a:effectLst/>
                            <a:latin typeface="Cambria Math" panose="02040503050406030204" pitchFamily="18" charset="0"/>
                          </a:rPr>
                        </m:ctrlPr>
                      </m:dPr>
                      <m:e>
                        <m:sSup>
                          <m:sSupPr>
                            <m:ctrlPr>
                              <a:rPr lang="en-GB" sz="1500" i="1">
                                <a:solidFill>
                                  <a:schemeClr val="bg1"/>
                                </a:solidFill>
                                <a:effectLst/>
                                <a:latin typeface="Cambria Math" panose="02040503050406030204" pitchFamily="18" charset="0"/>
                              </a:rPr>
                            </m:ctrlPr>
                          </m:sSupPr>
                          <m:e>
                            <m:r>
                              <m:rPr>
                                <m:sty m:val="p"/>
                              </m:rP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e</m:t>
                            </m:r>
                          </m:e>
                          <m:sup>
                            <m:r>
                              <m:rPr>
                                <m:sty m:val="p"/>
                              </m:rPr>
                              <a:rPr lang="en-IN" sz="1500">
                                <a:solidFill>
                                  <a:schemeClr val="bg1"/>
                                </a:solidFill>
                                <a:effectLst/>
                                <a:latin typeface="Cambria Math" panose="02040503050406030204" pitchFamily="18" charset="0"/>
                                <a:ea typeface="Calibri" panose="020F0502020204030204" pitchFamily="34" charset="0"/>
                                <a:cs typeface="CMU Serif" panose="02000603000000000000" pitchFamily="2" charset="0"/>
                              </a:rPr>
                              <m:t>jw</m:t>
                            </m:r>
                          </m:sup>
                        </m:sSup>
                      </m:e>
                    </m:d>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d>
                      <m:dPr>
                        <m:ctrlPr>
                          <a:rPr lang="en-GB" sz="1500" i="1">
                            <a:solidFill>
                              <a:schemeClr val="bg1"/>
                            </a:solidFill>
                            <a:effectLst/>
                            <a:latin typeface="Cambria Math" panose="02040503050406030204" pitchFamily="18" charset="0"/>
                          </a:rPr>
                        </m:ctrlPr>
                      </m:dPr>
                      <m:e>
                        <m:sSup>
                          <m:sSupPr>
                            <m:ctrlPr>
                              <a:rPr lang="en-GB" sz="1500" i="1">
                                <a:solidFill>
                                  <a:schemeClr val="bg1"/>
                                </a:solidFill>
                                <a:effectLst/>
                                <a:latin typeface="Cambria Math" panose="02040503050406030204" pitchFamily="18" charset="0"/>
                              </a:rPr>
                            </m:ctrlPr>
                          </m:sSup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𝑒</m:t>
                            </m:r>
                          </m:e>
                          <m:sup>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𝑗𝑤</m:t>
                            </m:r>
                          </m:sup>
                        </m:sSup>
                      </m:e>
                    </m:d>
                  </m:oMath>
                </a14:m>
                <a:r>
                  <a:rPr lang="en-IN" sz="15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would behave like a low-pass response and high-pass response respectively. This is of the form of an Elliptical Filter. Thus, Elliptical Filters are used to achieve low complexity.</a:t>
                </a: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518160" y="223520"/>
                <a:ext cx="11440160" cy="4334625"/>
              </a:xfrm>
              <a:blipFill>
                <a:blip r:embed="rId2"/>
                <a:stretch>
                  <a:fillRect l="-213" t="-2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36BCDF61-CFAF-4D2B-8F86-0ABA7C7B18CF}"/>
                  </a:ext>
                </a:extLst>
              </p:cNvPr>
              <p:cNvSpPr txBox="1">
                <a:spLocks/>
              </p:cNvSpPr>
              <p:nvPr/>
            </p:nvSpPr>
            <p:spPr>
              <a:xfrm>
                <a:off x="515112" y="3005973"/>
                <a:ext cx="7226808" cy="1905001"/>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Aft>
                    <a:spcPts val="800"/>
                  </a:spcAft>
                </a:pPr>
                <a:r>
                  <a:rPr lang="en-IN" sz="1500" dirty="0">
                    <a:solidFill>
                      <a:schemeClr val="bg1"/>
                    </a:solidFill>
                    <a:effectLst/>
                    <a:latin typeface="CMU Serif" panose="02000603000000000000" pitchFamily="2" charset="0"/>
                    <a:ea typeface="Times New Roman" panose="02020603050405020304" pitchFamily="18" charset="0"/>
                  </a:rPr>
                  <a:t>The analysis filter banks must have certain conditions for efficient implementation. For Low-pass filter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ctrlPr>
                      </m:sSubPr>
                      <m:e>
                        <m:r>
                          <a:rPr lang="en-IN" sz="1500" i="1">
                            <a:solidFill>
                              <a:schemeClr val="bg1"/>
                            </a:solidFill>
                            <a:effectLst/>
                            <a:latin typeface="Cambria Math" panose="02040503050406030204" pitchFamily="18" charset="0"/>
                            <a:ea typeface="Times New Roman" panose="02020603050405020304" pitchFamily="18" charset="0"/>
                          </a:rPr>
                          <m:t>𝐻</m:t>
                        </m:r>
                      </m:e>
                      <m:sub>
                        <m:r>
                          <a:rPr lang="en-IN" sz="1500" i="1">
                            <a:solidFill>
                              <a:schemeClr val="bg1"/>
                            </a:solidFill>
                            <a:effectLst/>
                            <a:latin typeface="Cambria Math" panose="02040503050406030204" pitchFamily="18" charset="0"/>
                            <a:ea typeface="Times New Roman" panose="02020603050405020304" pitchFamily="18" charset="0"/>
                          </a:rPr>
                          <m:t>0</m:t>
                        </m:r>
                      </m:sub>
                    </m:sSub>
                  </m:oMath>
                </a14:m>
                <a:r>
                  <a:rPr lang="en-IN" sz="1500" dirty="0">
                    <a:solidFill>
                      <a:schemeClr val="bg1"/>
                    </a:solidFill>
                    <a:effectLst/>
                    <a:latin typeface="CMU Serif" panose="02000603000000000000" pitchFamily="2" charset="0"/>
                    <a:ea typeface="Times New Roman" panose="02020603050405020304" pitchFamily="18" charset="0"/>
                  </a:rPr>
                  <a:t>(z),</a:t>
                </a:r>
              </a:p>
              <a:p>
                <a:pPr>
                  <a:lnSpc>
                    <a:spcPct val="100000"/>
                  </a:lnSpc>
                  <a:spcAft>
                    <a:spcPts val="800"/>
                  </a:spcAft>
                </a:pPr>
                <a:endParaRPr lang="en-IN"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spcAft>
                    <a:spcPts val="800"/>
                  </a:spcAft>
                </a:pPr>
                <a:r>
                  <a:rPr lang="en-IN" sz="1500" dirty="0">
                    <a:solidFill>
                      <a:schemeClr val="bg1"/>
                    </a:solidFill>
                    <a:effectLst/>
                    <a:latin typeface="Times New Roman" panose="02020603050405020304" pitchFamily="18" charset="0"/>
                    <a:ea typeface="Times New Roman" panose="02020603050405020304" pitchFamily="18" charset="0"/>
                  </a:rPr>
                  <a:t>For High-pass filter </a:t>
                </a:r>
                <a14:m>
                  <m:oMath xmlns:m="http://schemas.openxmlformats.org/officeDocument/2006/math">
                    <m:sSub>
                      <m:sSubPr>
                        <m:ctrlPr>
                          <a:rPr lang="en-GB" sz="1500" i="1">
                            <a:solidFill>
                              <a:schemeClr val="bg1"/>
                            </a:solidFill>
                            <a:effectLst/>
                            <a:latin typeface="Cambria Math" panose="02040503050406030204" pitchFamily="18" charset="0"/>
                            <a:ea typeface="Calibri" panose="020F0502020204030204" pitchFamily="34" charset="0"/>
                          </a:rPr>
                        </m:ctrlPr>
                      </m:sSubPr>
                      <m:e>
                        <m:r>
                          <a:rPr lang="en-IN" sz="1500" i="1">
                            <a:solidFill>
                              <a:schemeClr val="bg1"/>
                            </a:solidFill>
                            <a:effectLst/>
                            <a:latin typeface="Cambria Math" panose="02040503050406030204" pitchFamily="18" charset="0"/>
                            <a:ea typeface="Calibri" panose="020F0502020204030204" pitchFamily="34" charset="0"/>
                          </a:rPr>
                          <m:t>𝐻</m:t>
                        </m:r>
                      </m:e>
                      <m:sub>
                        <m:r>
                          <a:rPr lang="en-IN" sz="1500" i="1">
                            <a:solidFill>
                              <a:schemeClr val="bg1"/>
                            </a:solidFill>
                            <a:effectLst/>
                            <a:latin typeface="Cambria Math" panose="02040503050406030204" pitchFamily="18" charset="0"/>
                            <a:ea typeface="Calibri" panose="020F0502020204030204" pitchFamily="34" charset="0"/>
                          </a:rPr>
                          <m:t>1</m:t>
                        </m:r>
                      </m:sub>
                    </m:sSub>
                  </m:oMath>
                </a14:m>
                <a:r>
                  <a:rPr lang="en-IN" sz="1500" dirty="0">
                    <a:solidFill>
                      <a:schemeClr val="bg1"/>
                    </a:solidFill>
                    <a:effectLst/>
                    <a:latin typeface="Times New Roman" panose="02020603050405020304" pitchFamily="18" charset="0"/>
                    <a:ea typeface="Times New Roman" panose="02020603050405020304" pitchFamily="18" charset="0"/>
                  </a:rPr>
                  <a:t>(z),</a:t>
                </a:r>
                <a:endParaRPr lang="en-GB" sz="1500" dirty="0">
                  <a:solidFill>
                    <a:schemeClr val="bg1"/>
                  </a:solidFill>
                  <a:effectLst/>
                  <a:latin typeface="CMU Serif" panose="02000603000000000000" pitchFamily="2" charset="0"/>
                  <a:ea typeface="Calibri" panose="020F0502020204030204" pitchFamily="34" charset="0"/>
                </a:endParaRPr>
              </a:p>
              <a:p>
                <a:pPr>
                  <a:lnSpc>
                    <a:spcPct val="100000"/>
                  </a:lnSpc>
                  <a:spcAft>
                    <a:spcPts val="800"/>
                  </a:spcAft>
                </a:pPr>
                <a:endParaRPr lang="en-GB" sz="1800" dirty="0">
                  <a:effectLst/>
                  <a:latin typeface="Times New Roman" panose="02020603050405020304" pitchFamily="18" charset="0"/>
                  <a:ea typeface="Times New Roman" panose="02020603050405020304" pitchFamily="18" charset="0"/>
                </a:endParaRPr>
              </a:p>
              <a:p>
                <a:pPr>
                  <a:lnSpc>
                    <a:spcPct val="100000"/>
                  </a:lnSpc>
                  <a:spcAft>
                    <a:spcPts val="800"/>
                  </a:spcAft>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12" name="Content Placeholder 2">
                <a:extLst>
                  <a:ext uri="{FF2B5EF4-FFF2-40B4-BE49-F238E27FC236}">
                    <a16:creationId xmlns:a16="http://schemas.microsoft.com/office/drawing/2014/main" id="{36BCDF61-CFAF-4D2B-8F86-0ABA7C7B18CF}"/>
                  </a:ext>
                </a:extLst>
              </p:cNvPr>
              <p:cNvSpPr txBox="1">
                <a:spLocks noRot="1" noChangeAspect="1" noMove="1" noResize="1" noEditPoints="1" noAdjustHandles="1" noChangeArrowheads="1" noChangeShapeType="1" noTextEdit="1"/>
              </p:cNvSpPr>
              <p:nvPr/>
            </p:nvSpPr>
            <p:spPr>
              <a:xfrm>
                <a:off x="515112" y="3005973"/>
                <a:ext cx="7226808" cy="1905001"/>
              </a:xfrm>
              <a:prstGeom prst="rect">
                <a:avLst/>
              </a:prstGeom>
              <a:blipFill>
                <a:blip r:embed="rId3"/>
                <a:stretch>
                  <a:fillRect l="-338" t="-319"/>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AA60790D-E31D-49A5-A48A-95F858485D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54223" y="3308115"/>
            <a:ext cx="4645660" cy="1517333"/>
          </a:xfrm>
          <a:prstGeom prst="rect">
            <a:avLst/>
          </a:prstGeom>
          <a:noFill/>
          <a:ln w="19050">
            <a:solidFill>
              <a:schemeClr val="bg1">
                <a:lumMod val="75000"/>
                <a:lumOff val="25000"/>
              </a:schemeClr>
            </a:solidFill>
          </a:ln>
        </p:spPr>
      </p:pic>
      <p:pic>
        <p:nvPicPr>
          <p:cNvPr id="9" name="Picture 8">
            <a:extLst>
              <a:ext uri="{FF2B5EF4-FFF2-40B4-BE49-F238E27FC236}">
                <a16:creationId xmlns:a16="http://schemas.microsoft.com/office/drawing/2014/main" id="{8A20AEFC-93B7-42C4-B0D1-B71A4188550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94179" y="576349"/>
            <a:ext cx="2203642" cy="559277"/>
          </a:xfrm>
          <a:prstGeom prst="rect">
            <a:avLst/>
          </a:prstGeom>
          <a:noFill/>
          <a:ln w="19050">
            <a:solidFill>
              <a:schemeClr val="bg1">
                <a:lumMod val="75000"/>
                <a:lumOff val="25000"/>
              </a:schemeClr>
            </a:solidFill>
          </a:ln>
        </p:spPr>
      </p:pic>
      <p:pic>
        <p:nvPicPr>
          <p:cNvPr id="10" name="Picture 9">
            <a:extLst>
              <a:ext uri="{FF2B5EF4-FFF2-40B4-BE49-F238E27FC236}">
                <a16:creationId xmlns:a16="http://schemas.microsoft.com/office/drawing/2014/main" id="{DF711933-1754-487B-9CD4-E674AFDCAB5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937743" y="1530481"/>
            <a:ext cx="2316480" cy="601980"/>
          </a:xfrm>
          <a:prstGeom prst="rect">
            <a:avLst/>
          </a:prstGeom>
          <a:noFill/>
          <a:ln w="19050">
            <a:solidFill>
              <a:schemeClr val="bg1">
                <a:lumMod val="75000"/>
                <a:lumOff val="25000"/>
              </a:schemeClr>
            </a:solidFill>
          </a:ln>
        </p:spPr>
      </p:pic>
      <p:pic>
        <p:nvPicPr>
          <p:cNvPr id="4" name="Picture 3">
            <a:extLst>
              <a:ext uri="{FF2B5EF4-FFF2-40B4-BE49-F238E27FC236}">
                <a16:creationId xmlns:a16="http://schemas.microsoft.com/office/drawing/2014/main" id="{3667E7A8-B99C-4750-967C-67A57B84C241}"/>
              </a:ext>
            </a:extLst>
          </p:cNvPr>
          <p:cNvPicPr>
            <a:picLocks noChangeAspect="1"/>
          </p:cNvPicPr>
          <p:nvPr/>
        </p:nvPicPr>
        <p:blipFill>
          <a:blip r:embed="rId7"/>
          <a:stretch>
            <a:fillRect/>
          </a:stretch>
        </p:blipFill>
        <p:spPr>
          <a:xfrm>
            <a:off x="2958901" y="3339143"/>
            <a:ext cx="2492865" cy="658493"/>
          </a:xfrm>
          <a:prstGeom prst="rect">
            <a:avLst/>
          </a:prstGeom>
          <a:ln w="19050">
            <a:solidFill>
              <a:schemeClr val="bg1">
                <a:lumMod val="75000"/>
                <a:lumOff val="25000"/>
              </a:schemeClr>
            </a:solidFill>
          </a:ln>
        </p:spPr>
      </p:pic>
      <p:pic>
        <p:nvPicPr>
          <p:cNvPr id="6" name="Picture 5">
            <a:extLst>
              <a:ext uri="{FF2B5EF4-FFF2-40B4-BE49-F238E27FC236}">
                <a16:creationId xmlns:a16="http://schemas.microsoft.com/office/drawing/2014/main" id="{AF0E2087-4E1A-4E9F-A886-D9314A4D3841}"/>
              </a:ext>
            </a:extLst>
          </p:cNvPr>
          <p:cNvPicPr>
            <a:picLocks noChangeAspect="1"/>
          </p:cNvPicPr>
          <p:nvPr/>
        </p:nvPicPr>
        <p:blipFill>
          <a:blip r:embed="rId8"/>
          <a:stretch>
            <a:fillRect/>
          </a:stretch>
        </p:blipFill>
        <p:spPr>
          <a:xfrm>
            <a:off x="2958901" y="4212655"/>
            <a:ext cx="2509921" cy="643945"/>
          </a:xfrm>
          <a:prstGeom prst="rect">
            <a:avLst/>
          </a:prstGeom>
          <a:ln w="19050">
            <a:solidFill>
              <a:schemeClr val="bg1">
                <a:lumMod val="75000"/>
                <a:lumOff val="25000"/>
              </a:schemeClr>
            </a:solidFill>
          </a:ln>
        </p:spPr>
      </p:pic>
    </p:spTree>
    <p:extLst>
      <p:ext uri="{BB962C8B-B14F-4D97-AF65-F5344CB8AC3E}">
        <p14:creationId xmlns:p14="http://schemas.microsoft.com/office/powerpoint/2010/main" val="38444433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6" name="Rectangle 25">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106708-ED01-4DC8-B12D-4590CC229E78}"/>
              </a:ext>
            </a:extLst>
          </p:cNvPr>
          <p:cNvSpPr>
            <a:spLocks noGrp="1"/>
          </p:cNvSpPr>
          <p:nvPr>
            <p:ph type="title"/>
          </p:nvPr>
        </p:nvSpPr>
        <p:spPr>
          <a:xfrm>
            <a:off x="1066800" y="5208104"/>
            <a:ext cx="10058400" cy="1073547"/>
          </a:xfrm>
        </p:spPr>
        <p:txBody>
          <a:bodyPr anchor="ctr">
            <a:normAutofit/>
          </a:bodyPr>
          <a:lstStyle/>
          <a:p>
            <a:pPr algn="ctr"/>
            <a:r>
              <a:rPr lang="en-IN" sz="3600" dirty="0">
                <a:effectLst/>
                <a:latin typeface="CMU Serif" panose="02000603000000000000" pitchFamily="2" charset="0"/>
                <a:ea typeface="Calibri" panose="020F0502020204030204" pitchFamily="34" charset="0"/>
              </a:rPr>
              <a:t>Digital Filter Design – Synthesis Filter</a:t>
            </a:r>
            <a:endParaRPr lang="en-GB" sz="3600" dirty="0">
              <a:solidFill>
                <a:srgbClr val="FFFFFF"/>
              </a:solidFill>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3132620-6FB8-4BA6-A9E3-182E6CDAD95B}"/>
                  </a:ext>
                </a:extLst>
              </p:cNvPr>
              <p:cNvSpPr>
                <a:spLocks noGrp="1"/>
              </p:cNvSpPr>
              <p:nvPr>
                <p:ph idx="1"/>
              </p:nvPr>
            </p:nvSpPr>
            <p:spPr>
              <a:xfrm>
                <a:off x="518160" y="223521"/>
                <a:ext cx="11440160" cy="1838036"/>
              </a:xfrm>
            </p:spPr>
            <p:txBody>
              <a:bodyPr>
                <a:normAutofit/>
              </a:bodyPr>
              <a:lstStyle/>
              <a:p>
                <a:pPr>
                  <a:lnSpc>
                    <a:spcPct val="100000"/>
                  </a:lnSpc>
                  <a:spcAft>
                    <a:spcPts val="800"/>
                  </a:spcAft>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For the given analysis filter,</a:t>
                </a:r>
                <a:r>
                  <a:rPr lang="en-IN" dirty="0">
                    <a:latin typeface="CMU Serif" panose="02000603000000000000" pitchFamily="2" charset="0"/>
                    <a:ea typeface="CMU Serif" panose="02000603000000000000" pitchFamily="2" charset="0"/>
                  </a:rPr>
                  <a:t> </a:t>
                </a:r>
                <a:r>
                  <a:rPr lang="en-IN" sz="1500" dirty="0">
                    <a:solidFill>
                      <a:schemeClr val="bg1"/>
                    </a:solidFill>
                    <a:latin typeface="CMU Serif" panose="02000603000000000000" pitchFamily="2" charset="0"/>
                    <a:ea typeface="CMU Serif" panose="02000603000000000000" pitchFamily="2" charset="0"/>
                  </a:rPr>
                  <a:t>t</a:t>
                </a:r>
                <a:r>
                  <a:rPr lang="en-IN" sz="1500" dirty="0">
                    <a:solidFill>
                      <a:schemeClr val="bg1"/>
                    </a:solidFill>
                    <a:effectLst/>
                    <a:latin typeface="CMU Serif" panose="02000603000000000000" pitchFamily="2" charset="0"/>
                    <a:ea typeface="Calibri" panose="020F0502020204030204" pitchFamily="34" charset="0"/>
                  </a:rPr>
                  <a:t>o get PMR, we need to take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𝐺</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oMath>
                </a14:m>
                <a:r>
                  <a:rPr lang="en-IN" sz="1500" dirty="0">
                    <a:solidFill>
                      <a:schemeClr val="bg1"/>
                    </a:solidFill>
                    <a:effectLst/>
                    <a:latin typeface="CMU Serif" panose="02000603000000000000" pitchFamily="2" charset="0"/>
                    <a:ea typeface="Calibri" panose="020F0502020204030204" pitchFamily="34" charset="0"/>
                  </a:rPr>
                  <a:t>(z) = 2</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0</m:t>
                        </m:r>
                      </m:sub>
                    </m:sSub>
                  </m:oMath>
                </a14:m>
                <a:r>
                  <a:rPr lang="en-IN" sz="1500" dirty="0">
                    <a:solidFill>
                      <a:schemeClr val="bg1"/>
                    </a:solidFill>
                    <a:effectLst/>
                    <a:latin typeface="CMU Serif" panose="02000603000000000000" pitchFamily="2" charset="0"/>
                    <a:ea typeface="Calibri" panose="020F0502020204030204" pitchFamily="34" charset="0"/>
                  </a:rPr>
                  <a:t>(z) and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𝐺</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oMath>
                </a14:m>
                <a:r>
                  <a:rPr lang="en-IN" sz="1500" dirty="0">
                    <a:solidFill>
                      <a:schemeClr val="bg1"/>
                    </a:solidFill>
                    <a:effectLst/>
                    <a:latin typeface="CMU Serif" panose="02000603000000000000" pitchFamily="2" charset="0"/>
                    <a:ea typeface="Calibri" panose="020F0502020204030204" pitchFamily="34" charset="0"/>
                  </a:rPr>
                  <a:t>(z) = -2</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𝐻</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oMath>
                </a14:m>
                <a:r>
                  <a:rPr lang="en-IN" sz="1500" dirty="0">
                    <a:solidFill>
                      <a:schemeClr val="bg1"/>
                    </a:solidFill>
                    <a:effectLst/>
                    <a:latin typeface="CMU Serif" panose="02000603000000000000" pitchFamily="2" charset="0"/>
                    <a:ea typeface="Calibri" panose="020F0502020204030204" pitchFamily="34" charset="0"/>
                  </a:rPr>
                  <a:t>(z) to get the following V0 and V1:</a:t>
                </a:r>
              </a:p>
              <a:p>
                <a:pPr>
                  <a:lnSpc>
                    <a:spcPct val="100000"/>
                  </a:lnSpc>
                  <a:spcAft>
                    <a:spcPts val="800"/>
                  </a:spcAft>
                </a:pPr>
                <a:endParaRPr lang="en-IN" sz="300" dirty="0">
                  <a:solidFill>
                    <a:schemeClr val="bg1"/>
                  </a:solidFill>
                  <a:latin typeface="CMU Serif" panose="02000603000000000000" pitchFamily="2" charset="0"/>
                </a:endParaRPr>
              </a:p>
              <a:p>
                <a:pPr>
                  <a:lnSpc>
                    <a:spcPct val="100000"/>
                  </a:lnSpc>
                  <a:spcAft>
                    <a:spcPts val="800"/>
                  </a:spcAft>
                </a:pPr>
                <a:r>
                  <a:rPr lang="en-IN" sz="1500" dirty="0">
                    <a:solidFill>
                      <a:schemeClr val="bg1"/>
                    </a:solidFill>
                    <a:latin typeface="CMU Serif" panose="02000603000000000000" pitchFamily="2" charset="0"/>
                  </a:rPr>
                  <a:t>By making a Linear phase Synthesis filter as shown in figure, we get:</a:t>
                </a:r>
              </a:p>
              <a:p>
                <a:pPr>
                  <a:lnSpc>
                    <a:spcPct val="100000"/>
                  </a:lnSpc>
                  <a:spcAft>
                    <a:spcPts val="800"/>
                  </a:spcAft>
                </a:pPr>
                <a:endParaRPr lang="en-IN" sz="1500" dirty="0">
                  <a:solidFill>
                    <a:schemeClr val="bg1"/>
                  </a:solidFill>
                  <a:latin typeface="CMU Serif" panose="02000603000000000000" pitchFamily="2" charset="0"/>
                </a:endParaRPr>
              </a:p>
            </p:txBody>
          </p:sp>
        </mc:Choice>
        <mc:Fallback xmlns="">
          <p:sp>
            <p:nvSpPr>
              <p:cNvPr id="34" name="Content Placeholder 2">
                <a:extLst>
                  <a:ext uri="{FF2B5EF4-FFF2-40B4-BE49-F238E27FC236}">
                    <a16:creationId xmlns:a16="http://schemas.microsoft.com/office/drawing/2014/main" id="{E3132620-6FB8-4BA6-A9E3-182E6CDAD95B}"/>
                  </a:ext>
                </a:extLst>
              </p:cNvPr>
              <p:cNvSpPr>
                <a:spLocks noGrp="1" noRot="1" noChangeAspect="1" noMove="1" noResize="1" noEditPoints="1" noAdjustHandles="1" noChangeArrowheads="1" noChangeShapeType="1" noTextEdit="1"/>
              </p:cNvSpPr>
              <p:nvPr>
                <p:ph idx="1"/>
              </p:nvPr>
            </p:nvSpPr>
            <p:spPr>
              <a:xfrm>
                <a:off x="518160" y="223521"/>
                <a:ext cx="11440160" cy="1838036"/>
              </a:xfrm>
              <a:blipFill>
                <a:blip r:embed="rId2"/>
                <a:stretch>
                  <a:fillRect l="-2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36BCDF61-CFAF-4D2B-8F86-0ABA7C7B18CF}"/>
                  </a:ext>
                </a:extLst>
              </p:cNvPr>
              <p:cNvSpPr txBox="1">
                <a:spLocks/>
              </p:cNvSpPr>
              <p:nvPr/>
            </p:nvSpPr>
            <p:spPr>
              <a:xfrm>
                <a:off x="515112" y="2128058"/>
                <a:ext cx="7226808" cy="2782917"/>
              </a:xfrm>
              <a:prstGeom prst="rect">
                <a:avLst/>
              </a:prstGeom>
            </p:spPr>
            <p:txBody>
              <a:bodyPr vert="horz" lIns="0" tIns="45720" rIns="0" bIns="45720" rtlCol="0">
                <a:normAutofit lnSpcReduction="1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Aft>
                    <a:spcPts val="800"/>
                  </a:spcAft>
                </a:pPr>
                <a:r>
                  <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rPr>
                  <a:t>Here F0 is used to reduce/eliminate phase distortion while </a:t>
                </a:r>
                <a14:m>
                  <m:oMath xmlns:m="http://schemas.openxmlformats.org/officeDocument/2006/math">
                    <m:sSub>
                      <m:sSubPr>
                        <m:ctrlPr>
                          <a:rPr lang="en-GB" sz="1500" i="1" smtClean="0">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𝐹</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sub>
                    </m:sSub>
                  </m:oMath>
                </a14:m>
                <a:r>
                  <a:rPr lang="en-IN" sz="1500" dirty="0">
                    <a:solidFill>
                      <a:schemeClr val="bg1"/>
                    </a:solidFill>
                    <a:effectLst/>
                    <a:latin typeface="CMU Serif" panose="02000603000000000000" pitchFamily="2" charset="0"/>
                    <a:ea typeface="Times New Roman" panose="02020603050405020304" pitchFamily="18" charset="0"/>
                  </a:rPr>
                  <a:t>(z),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𝐹</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1</m:t>
                        </m:r>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𝑐</m:t>
                        </m:r>
                      </m:sub>
                    </m:sSub>
                  </m:oMath>
                </a14:m>
                <a:r>
                  <a:rPr lang="en-IN" sz="1500" dirty="0">
                    <a:solidFill>
                      <a:schemeClr val="bg1"/>
                    </a:solidFill>
                    <a:effectLst/>
                    <a:latin typeface="CMU Serif" panose="02000603000000000000" pitchFamily="2" charset="0"/>
                    <a:ea typeface="Times New Roman" panose="02020603050405020304" pitchFamily="18" charset="0"/>
                  </a:rPr>
                  <a:t>(z) and </a:t>
                </a:r>
                <a14:m>
                  <m:oMath xmlns:m="http://schemas.openxmlformats.org/officeDocument/2006/math">
                    <m:sSub>
                      <m:sSubPr>
                        <m:ctrlPr>
                          <a:rPr lang="en-GB" sz="1500" i="1">
                            <a:solidFill>
                              <a:schemeClr val="bg1"/>
                            </a:solidFill>
                            <a:effectLst/>
                            <a:latin typeface="Cambria Math" panose="02040503050406030204" pitchFamily="18" charset="0"/>
                          </a:rPr>
                        </m:ctrlPr>
                      </m:sSubPr>
                      <m:e>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𝐹</m:t>
                        </m:r>
                      </m:e>
                      <m:sub>
                        <m:r>
                          <a:rPr lang="en-IN"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2</m:t>
                        </m:r>
                      </m:sub>
                    </m:sSub>
                    <m:r>
                      <a:rPr lang="en-US" sz="1500" i="1">
                        <a:solidFill>
                          <a:schemeClr val="bg1"/>
                        </a:solidFill>
                        <a:effectLst/>
                        <a:latin typeface="Cambria Math" panose="02040503050406030204" pitchFamily="18" charset="0"/>
                        <a:ea typeface="Calibri" panose="020F0502020204030204" pitchFamily="34" charset="0"/>
                        <a:cs typeface="CMU Serif" panose="02000603000000000000" pitchFamily="2" charset="0"/>
                      </a:rPr>
                      <m:t>(</m:t>
                    </m:r>
                  </m:oMath>
                </a14:m>
                <a:r>
                  <a:rPr lang="en-IN" sz="1500" dirty="0">
                    <a:solidFill>
                      <a:schemeClr val="bg1"/>
                    </a:solidFill>
                    <a:effectLst/>
                    <a:latin typeface="CMU Serif" panose="02000603000000000000" pitchFamily="2" charset="0"/>
                    <a:ea typeface="Times New Roman" panose="02020603050405020304" pitchFamily="18" charset="0"/>
                  </a:rPr>
                  <a:t>z) help to reduce aliasing and maintain magnitude distortion.</a:t>
                </a:r>
              </a:p>
              <a:p>
                <a:pPr>
                  <a:lnSpc>
                    <a:spcPct val="100000"/>
                  </a:lnSpc>
                  <a:spcAft>
                    <a:spcPts val="800"/>
                  </a:spcAft>
                </a:pPr>
                <a:r>
                  <a:rPr lang="en-IN" sz="1500" dirty="0">
                    <a:solidFill>
                      <a:schemeClr val="bg1"/>
                    </a:solidFill>
                    <a:latin typeface="CMU Serif" panose="02000603000000000000" pitchFamily="2" charset="0"/>
                    <a:ea typeface="Times New Roman" panose="02020603050405020304" pitchFamily="18" charset="0"/>
                  </a:rPr>
                  <a:t>Hence, we can get two cases: When Aliasing function=0 and when it is  very small,</a:t>
                </a:r>
              </a:p>
              <a:p>
                <a:pPr>
                  <a:lnSpc>
                    <a:spcPct val="100000"/>
                  </a:lnSpc>
                  <a:spcAft>
                    <a:spcPts val="800"/>
                  </a:spcAft>
                </a:pPr>
                <a:r>
                  <a:rPr lang="en-IN" sz="1500" dirty="0">
                    <a:solidFill>
                      <a:schemeClr val="bg1"/>
                    </a:solidFill>
                    <a:effectLst/>
                    <a:latin typeface="CMU Serif" panose="02000603000000000000" pitchFamily="2" charset="0"/>
                    <a:ea typeface="Times New Roman" panose="02020603050405020304" pitchFamily="18" charset="0"/>
                  </a:rPr>
                  <a:t>To achieve Aliasing function</a:t>
                </a:r>
                <a:r>
                  <a:rPr lang="en-IN" sz="1500" dirty="0">
                    <a:solidFill>
                      <a:schemeClr val="bg1"/>
                    </a:solidFill>
                    <a:latin typeface="CMU Serif" panose="02000603000000000000" pitchFamily="2" charset="0"/>
                    <a:ea typeface="Times New Roman" panose="02020603050405020304" pitchFamily="18" charset="0"/>
                  </a:rPr>
                  <a:t>=0 we use the Parks McClellan Algorithm for the required optimization purposes. </a:t>
                </a:r>
              </a:p>
              <a:p>
                <a:pPr>
                  <a:lnSpc>
                    <a:spcPct val="100000"/>
                  </a:lnSpc>
                  <a:spcAft>
                    <a:spcPts val="800"/>
                  </a:spcAft>
                </a:pPr>
                <a:r>
                  <a:rPr lang="en-IN" sz="1500" dirty="0">
                    <a:solidFill>
                      <a:schemeClr val="bg1"/>
                    </a:solidFill>
                    <a:latin typeface="CMU Serif" panose="02000603000000000000" pitchFamily="2" charset="0"/>
                  </a:rPr>
                  <a:t>Parks McClellan is an iterative Algorithm used to find the optimal FIR Filter. We can also minimize the error in passband and stopband by using Chebyshev Approximation.</a:t>
                </a:r>
                <a:endParaRPr lang="en-GB" sz="1500" dirty="0">
                  <a:solidFill>
                    <a:schemeClr val="bg1"/>
                  </a:solidFill>
                </a:endParaRPr>
              </a:p>
              <a:p>
                <a:pPr>
                  <a:lnSpc>
                    <a:spcPct val="100000"/>
                  </a:lnSpc>
                  <a:spcAft>
                    <a:spcPts val="800"/>
                  </a:spcAft>
                </a:pPr>
                <a:endParaRPr lang="en-GB" sz="1800" dirty="0">
                  <a:effectLst/>
                  <a:latin typeface="Times New Roman" panose="02020603050405020304" pitchFamily="18" charset="0"/>
                  <a:ea typeface="Times New Roman" panose="02020603050405020304" pitchFamily="18" charset="0"/>
                </a:endParaRPr>
              </a:p>
              <a:p>
                <a:pPr>
                  <a:lnSpc>
                    <a:spcPct val="100000"/>
                  </a:lnSpc>
                  <a:spcAft>
                    <a:spcPts val="800"/>
                  </a:spcAft>
                </a:pPr>
                <a:endParaRPr lang="en-GB" sz="15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12" name="Content Placeholder 2">
                <a:extLst>
                  <a:ext uri="{FF2B5EF4-FFF2-40B4-BE49-F238E27FC236}">
                    <a16:creationId xmlns:a16="http://schemas.microsoft.com/office/drawing/2014/main" id="{36BCDF61-CFAF-4D2B-8F86-0ABA7C7B18CF}"/>
                  </a:ext>
                </a:extLst>
              </p:cNvPr>
              <p:cNvSpPr txBox="1">
                <a:spLocks noRot="1" noChangeAspect="1" noMove="1" noResize="1" noEditPoints="1" noAdjustHandles="1" noChangeArrowheads="1" noChangeShapeType="1" noTextEdit="1"/>
              </p:cNvSpPr>
              <p:nvPr/>
            </p:nvSpPr>
            <p:spPr>
              <a:xfrm>
                <a:off x="515112" y="2128058"/>
                <a:ext cx="7226808" cy="2782917"/>
              </a:xfrm>
              <a:prstGeom prst="rect">
                <a:avLst/>
              </a:prstGeom>
              <a:blipFill>
                <a:blip r:embed="rId3"/>
                <a:stretch>
                  <a:fillRect l="-338" t="-656"/>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1D6514BB-F07A-49D1-BF4D-17E34885EDCA}"/>
              </a:ext>
            </a:extLst>
          </p:cNvPr>
          <p:cNvPicPr/>
          <p:nvPr/>
        </p:nvPicPr>
        <p:blipFill rotWithShape="1">
          <a:blip r:embed="rId4">
            <a:extLst>
              <a:ext uri="{28A0092B-C50C-407E-A947-70E740481C1C}">
                <a14:useLocalDpi xmlns:a14="http://schemas.microsoft.com/office/drawing/2010/main" val="0"/>
              </a:ext>
            </a:extLst>
          </a:blip>
          <a:srcRect t="19564" b="15218"/>
          <a:stretch/>
        </p:blipFill>
        <p:spPr bwMode="auto">
          <a:xfrm>
            <a:off x="8058572" y="723553"/>
            <a:ext cx="3818283" cy="1146811"/>
          </a:xfrm>
          <a:prstGeom prst="rect">
            <a:avLst/>
          </a:prstGeom>
          <a:noFill/>
          <a:ln w="19050">
            <a:solidFill>
              <a:schemeClr val="bg1">
                <a:lumMod val="75000"/>
                <a:lumOff val="25000"/>
              </a:schemeClr>
            </a:solid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C3AA0B08-43E3-493D-89D8-4D62A7A838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37282" y="723553"/>
            <a:ext cx="2117436" cy="273974"/>
          </a:xfrm>
          <a:prstGeom prst="rect">
            <a:avLst/>
          </a:prstGeom>
          <a:noFill/>
          <a:ln w="19050">
            <a:solidFill>
              <a:schemeClr val="bg1">
                <a:lumMod val="75000"/>
                <a:lumOff val="25000"/>
              </a:schemeClr>
            </a:solidFill>
          </a:ln>
        </p:spPr>
      </p:pic>
      <p:pic>
        <p:nvPicPr>
          <p:cNvPr id="18" name="Picture 17">
            <a:extLst>
              <a:ext uri="{FF2B5EF4-FFF2-40B4-BE49-F238E27FC236}">
                <a16:creationId xmlns:a16="http://schemas.microsoft.com/office/drawing/2014/main" id="{981CAE03-CA2B-4376-AD28-A44223AF3C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86333" y="1392382"/>
            <a:ext cx="2019300" cy="586740"/>
          </a:xfrm>
          <a:prstGeom prst="rect">
            <a:avLst/>
          </a:prstGeom>
          <a:noFill/>
          <a:ln w="19050">
            <a:solidFill>
              <a:schemeClr val="bg1">
                <a:lumMod val="75000"/>
                <a:lumOff val="25000"/>
              </a:schemeClr>
            </a:solidFill>
          </a:ln>
        </p:spPr>
      </p:pic>
      <p:pic>
        <p:nvPicPr>
          <p:cNvPr id="19" name="Picture 18">
            <a:extLst>
              <a:ext uri="{FF2B5EF4-FFF2-40B4-BE49-F238E27FC236}">
                <a16:creationId xmlns:a16="http://schemas.microsoft.com/office/drawing/2014/main" id="{FD4D21BE-2B8B-4BB3-A133-5634E1D0C28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058571" y="2125468"/>
            <a:ext cx="3818283" cy="1905000"/>
          </a:xfrm>
          <a:prstGeom prst="rect">
            <a:avLst/>
          </a:prstGeom>
          <a:noFill/>
          <a:ln w="19050">
            <a:solidFill>
              <a:schemeClr val="bg1">
                <a:lumMod val="75000"/>
                <a:lumOff val="25000"/>
              </a:schemeClr>
            </a:solidFill>
          </a:ln>
        </p:spPr>
      </p:pic>
    </p:spTree>
    <p:extLst>
      <p:ext uri="{BB962C8B-B14F-4D97-AF65-F5344CB8AC3E}">
        <p14:creationId xmlns:p14="http://schemas.microsoft.com/office/powerpoint/2010/main" val="39298501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23920"/>
      </a:dk2>
      <a:lt2>
        <a:srgbClr val="E8E2E3"/>
      </a:lt2>
      <a:accent1>
        <a:srgbClr val="3EB399"/>
      </a:accent1>
      <a:accent2>
        <a:srgbClr val="39B766"/>
      </a:accent2>
      <a:accent3>
        <a:srgbClr val="3DB636"/>
      </a:accent3>
      <a:accent4>
        <a:srgbClr val="74B03E"/>
      </a:accent4>
      <a:accent5>
        <a:srgbClr val="9CA650"/>
      </a:accent5>
      <a:accent6>
        <a:srgbClr val="C59936"/>
      </a:accent6>
      <a:hlink>
        <a:srgbClr val="AE6979"/>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95</TotalTime>
  <Words>1689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Nova Light</vt:lpstr>
      <vt:lpstr>Bembo</vt:lpstr>
      <vt:lpstr>Calibri</vt:lpstr>
      <vt:lpstr>Cambria Math</vt:lpstr>
      <vt:lpstr>CMU Serif</vt:lpstr>
      <vt:lpstr>Symbol</vt:lpstr>
      <vt:lpstr>Times New Roman</vt:lpstr>
      <vt:lpstr>RetrospectVTI</vt:lpstr>
      <vt:lpstr>Final Project Presentation</vt:lpstr>
      <vt:lpstr>Project Abstract</vt:lpstr>
      <vt:lpstr>Background Theory</vt:lpstr>
      <vt:lpstr>Digital Filter Banks</vt:lpstr>
      <vt:lpstr>Two-Channel Quadrature Mirror Filter Bank</vt:lpstr>
      <vt:lpstr>PR and PMR</vt:lpstr>
      <vt:lpstr>Problem Statement – Digital Filter Design</vt:lpstr>
      <vt:lpstr>Digital Filter Design – Analysis Filter</vt:lpstr>
      <vt:lpstr>Digital Filter Design – Synthesis Filter</vt:lpstr>
      <vt:lpstr>Hybrid Filter Design</vt:lpstr>
      <vt:lpstr>Hybrid Filter Design – Analysis Filter</vt:lpstr>
      <vt:lpstr>Hybrid Filter Design – Synthesis Filter</vt:lpstr>
      <vt:lpstr>Hybrid Filter Design – Filter Conditions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Hemant Suresh</dc:creator>
  <cp:lastModifiedBy>Hemant Suresh</cp:lastModifiedBy>
  <cp:revision>12</cp:revision>
  <dcterms:created xsi:type="dcterms:W3CDTF">2020-11-23T09:29:15Z</dcterms:created>
  <dcterms:modified xsi:type="dcterms:W3CDTF">2020-11-23T11:38:38Z</dcterms:modified>
</cp:coreProperties>
</file>