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ijnU9Bn2/OXV216DQA20z+HoI2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7a0228555_0_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7a022855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7a0228555_1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7a022855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7a0228555_1_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7a022855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7a0228555_1_3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7a022855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7a0228555_1_4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7a022855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7a0228555_1_5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7a022855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7a0228555_1_6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7a0228555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b5340a49b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ab5340a4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2a9a1ee7e_1_7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b2a9a1ee7e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2a9a1ee7e_1_6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b2a9a1ee7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7a02285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a7a02285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7a0228555_0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7a02285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7a0228555_0_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7a02285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7a0228555_0_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7a02285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7a0228555_0_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7a022855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7a0228555_0_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7a022855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7a0228555_0_4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7a022855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7a0228555_0_4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7a022855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EDA Capstone Project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Hotel Booking Analysis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			</a:t>
            </a: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Aravind Dasarapu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Pedagadi Prasanthi</a:t>
            </a: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7a0228555_0_25"/>
          <p:cNvSpPr txBox="1"/>
          <p:nvPr>
            <p:ph type="ctrTitle"/>
          </p:nvPr>
        </p:nvSpPr>
        <p:spPr>
          <a:xfrm>
            <a:off x="77925" y="140275"/>
            <a:ext cx="73473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Market Segment and Distribution Channel Analysis :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g1a7a0228555_0_25"/>
          <p:cNvSpPr txBox="1"/>
          <p:nvPr>
            <p:ph idx="1" type="subTitle"/>
          </p:nvPr>
        </p:nvSpPr>
        <p:spPr>
          <a:xfrm>
            <a:off x="4357950" y="2571750"/>
            <a:ext cx="41097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the plot we can say most customers are coming from </a:t>
            </a: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online</a:t>
            </a: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travel agents (TA) market segment and customers are mostly of transient type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g1a7a0228555_0_25"/>
          <p:cNvSpPr txBox="1"/>
          <p:nvPr/>
        </p:nvSpPr>
        <p:spPr>
          <a:xfrm>
            <a:off x="1131625" y="903600"/>
            <a:ext cx="778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Which market segment has more bookings 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Which distribution channel more bookings are made 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Which distribution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channel generates more revenue from hotel 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g1a7a0228555_0_25"/>
          <p:cNvSpPr txBox="1"/>
          <p:nvPr/>
        </p:nvSpPr>
        <p:spPr>
          <a:xfrm>
            <a:off x="6733325" y="1400900"/>
            <a:ext cx="13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a7a0228555_0_25"/>
          <p:cNvSpPr txBox="1"/>
          <p:nvPr/>
        </p:nvSpPr>
        <p:spPr>
          <a:xfrm>
            <a:off x="4713325" y="4011925"/>
            <a:ext cx="41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a7a0228555_0_25"/>
          <p:cNvSpPr txBox="1"/>
          <p:nvPr/>
        </p:nvSpPr>
        <p:spPr>
          <a:xfrm>
            <a:off x="458250" y="2216375"/>
            <a:ext cx="19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g1a7a0228555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50" y="1987400"/>
            <a:ext cx="4247550" cy="28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7a0228555_1_10"/>
          <p:cNvSpPr txBox="1"/>
          <p:nvPr>
            <p:ph type="ctrTitle"/>
          </p:nvPr>
        </p:nvSpPr>
        <p:spPr>
          <a:xfrm>
            <a:off x="0" y="121575"/>
            <a:ext cx="60570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Market Segment and Distribution Channel Analysis continued…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g1a7a0228555_1_10"/>
          <p:cNvSpPr txBox="1"/>
          <p:nvPr>
            <p:ph idx="1" type="subTitle"/>
          </p:nvPr>
        </p:nvSpPr>
        <p:spPr>
          <a:xfrm>
            <a:off x="526775" y="3525700"/>
            <a:ext cx="3775200" cy="1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Most bookings are made through TA/TO distribution channel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0" name="Google Shape;130;g1a7a0228555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50" y="804250"/>
            <a:ext cx="4214900" cy="264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a7a0228555_1_10"/>
          <p:cNvSpPr txBox="1"/>
          <p:nvPr/>
        </p:nvSpPr>
        <p:spPr>
          <a:xfrm>
            <a:off x="5265075" y="1299900"/>
            <a:ext cx="30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g1a7a0228555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225" y="875000"/>
            <a:ext cx="4121400" cy="23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a7a0228555_1_10"/>
          <p:cNvSpPr txBox="1"/>
          <p:nvPr/>
        </p:nvSpPr>
        <p:spPr>
          <a:xfrm>
            <a:off x="5012575" y="3418750"/>
            <a:ext cx="3703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From plot we can say GDS distribution channel generates no revenue for resort hotels, whereas city hotels do not generate revenue from Undefined distribution channel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7a0228555_1_26"/>
          <p:cNvSpPr txBox="1"/>
          <p:nvPr>
            <p:ph type="ctrTitle"/>
          </p:nvPr>
        </p:nvSpPr>
        <p:spPr>
          <a:xfrm>
            <a:off x="102875" y="56125"/>
            <a:ext cx="5177700" cy="5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Courier New"/>
                <a:ea typeface="Courier New"/>
                <a:cs typeface="Courier New"/>
                <a:sym typeface="Courier New"/>
              </a:rPr>
              <a:t>Time Analysis :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g1a7a0228555_1_26"/>
          <p:cNvSpPr txBox="1"/>
          <p:nvPr>
            <p:ph idx="1" type="subTitle"/>
          </p:nvPr>
        </p:nvSpPr>
        <p:spPr>
          <a:xfrm>
            <a:off x="4487850" y="2721375"/>
            <a:ext cx="3994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the bar plot we can say that august month has most bookings where as january has least bookings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g1a7a0228555_1_26"/>
          <p:cNvSpPr txBox="1"/>
          <p:nvPr/>
        </p:nvSpPr>
        <p:spPr>
          <a:xfrm>
            <a:off x="271200" y="916475"/>
            <a:ext cx="672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Which month has most and least bookings 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How ADR changes through months 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How ADR changes in a month 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1" name="Google Shape;141;g1a7a0228555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75" y="1766775"/>
            <a:ext cx="4093250" cy="32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7a0228555_1_33"/>
          <p:cNvSpPr txBox="1"/>
          <p:nvPr>
            <p:ph type="ctrTitle"/>
          </p:nvPr>
        </p:nvSpPr>
        <p:spPr>
          <a:xfrm>
            <a:off x="152700" y="233800"/>
            <a:ext cx="5710800" cy="4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Time Analysis continued …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g1a7a0228555_1_33"/>
          <p:cNvSpPr txBox="1"/>
          <p:nvPr>
            <p:ph idx="1" type="subTitle"/>
          </p:nvPr>
        </p:nvSpPr>
        <p:spPr>
          <a:xfrm>
            <a:off x="311700" y="2834125"/>
            <a:ext cx="496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a7a0228555_1_33"/>
          <p:cNvSpPr txBox="1"/>
          <p:nvPr/>
        </p:nvSpPr>
        <p:spPr>
          <a:xfrm>
            <a:off x="411475" y="1066100"/>
            <a:ext cx="37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a7a0228555_1_33"/>
          <p:cNvSpPr txBox="1"/>
          <p:nvPr/>
        </p:nvSpPr>
        <p:spPr>
          <a:xfrm>
            <a:off x="5545625" y="1206375"/>
            <a:ext cx="19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g1a7a0228555_1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0" y="2632175"/>
            <a:ext cx="4962600" cy="2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a7a0228555_1_33"/>
          <p:cNvSpPr txBox="1"/>
          <p:nvPr/>
        </p:nvSpPr>
        <p:spPr>
          <a:xfrm>
            <a:off x="5040625" y="986000"/>
            <a:ext cx="364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For resort hotel adr is higher in july, august and adr for city hotel does fluctuate little with changes in months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g1a7a0228555_1_33"/>
          <p:cNvSpPr txBox="1"/>
          <p:nvPr/>
        </p:nvSpPr>
        <p:spPr>
          <a:xfrm>
            <a:off x="5236825" y="3239975"/>
            <a:ext cx="3507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ADR fluctuation in month November we can see that price changes in starting of month but at the end of the month price decreases overall`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g1a7a0228555_1_33"/>
          <p:cNvSpPr txBox="1"/>
          <p:nvPr/>
        </p:nvSpPr>
        <p:spPr>
          <a:xfrm>
            <a:off x="430175" y="1028700"/>
            <a:ext cx="304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 </a:t>
            </a:r>
            <a:endParaRPr/>
          </a:p>
        </p:txBody>
      </p:sp>
      <p:pic>
        <p:nvPicPr>
          <p:cNvPr id="154" name="Google Shape;154;g1a7a0228555_1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775" y="729700"/>
            <a:ext cx="4713400" cy="19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7a0228555_1_44"/>
          <p:cNvSpPr txBox="1"/>
          <p:nvPr>
            <p:ph type="ctrTitle"/>
          </p:nvPr>
        </p:nvSpPr>
        <p:spPr>
          <a:xfrm>
            <a:off x="40500" y="61900"/>
            <a:ext cx="5626800" cy="6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Courier New"/>
                <a:ea typeface="Courier New"/>
                <a:cs typeface="Courier New"/>
                <a:sym typeface="Courier New"/>
              </a:rPr>
              <a:t>Miscellaneous Analysis :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g1a7a0228555_1_44"/>
          <p:cNvSpPr txBox="1"/>
          <p:nvPr/>
        </p:nvSpPr>
        <p:spPr>
          <a:xfrm>
            <a:off x="448875" y="851025"/>
            <a:ext cx="598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What is the most preferred meal 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What is the most preferred room type of guests 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Which is most guests country of origin 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g1a7a0228555_1_44"/>
          <p:cNvSpPr txBox="1"/>
          <p:nvPr/>
        </p:nvSpPr>
        <p:spPr>
          <a:xfrm>
            <a:off x="561100" y="2038700"/>
            <a:ext cx="34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g1a7a0228555_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75" y="1850750"/>
            <a:ext cx="3881025" cy="32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a7a0228555_1_44"/>
          <p:cNvSpPr txBox="1"/>
          <p:nvPr/>
        </p:nvSpPr>
        <p:spPr>
          <a:xfrm>
            <a:off x="4386000" y="2852300"/>
            <a:ext cx="399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From the pie chart we can say that most guests prefer Bed and Breakfast (BB) type of meal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7a0228555_1_56"/>
          <p:cNvSpPr txBox="1"/>
          <p:nvPr>
            <p:ph idx="1" type="subTitle"/>
          </p:nvPr>
        </p:nvSpPr>
        <p:spPr>
          <a:xfrm>
            <a:off x="405225" y="3516300"/>
            <a:ext cx="8520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above bar plots we can say that most guests reserved rooms is of “A” type.</a:t>
            </a:r>
            <a:r>
              <a:rPr b="1" lang="en-GB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Sometimes the assigned room type differs from the reserved room type due to hotel operation reasons (e.g. overbooking) or by customer request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g1a7a0228555_1_56"/>
          <p:cNvSpPr txBox="1"/>
          <p:nvPr/>
        </p:nvSpPr>
        <p:spPr>
          <a:xfrm>
            <a:off x="196400" y="121575"/>
            <a:ext cx="537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Miscellaneous Analysis continued :</a:t>
            </a:r>
            <a:endParaRPr sz="2000"/>
          </a:p>
        </p:txBody>
      </p:sp>
      <p:sp>
        <p:nvSpPr>
          <p:cNvPr id="170" name="Google Shape;170;g1a7a0228555_1_56"/>
          <p:cNvSpPr txBox="1"/>
          <p:nvPr/>
        </p:nvSpPr>
        <p:spPr>
          <a:xfrm>
            <a:off x="224450" y="766850"/>
            <a:ext cx="4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a7a0228555_1_56"/>
          <p:cNvSpPr txBox="1"/>
          <p:nvPr/>
        </p:nvSpPr>
        <p:spPr>
          <a:xfrm>
            <a:off x="907125" y="1140925"/>
            <a:ext cx="35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g1a7a0228555_1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10475"/>
            <a:ext cx="4093000" cy="2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a7a0228555_1_56"/>
          <p:cNvSpPr txBox="1"/>
          <p:nvPr/>
        </p:nvSpPr>
        <p:spPr>
          <a:xfrm>
            <a:off x="4993875" y="869725"/>
            <a:ext cx="33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g1a7a0228555_1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300" y="717566"/>
            <a:ext cx="4253050" cy="224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7a0228555_1_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a7a0228555_1_68"/>
          <p:cNvSpPr txBox="1"/>
          <p:nvPr/>
        </p:nvSpPr>
        <p:spPr>
          <a:xfrm>
            <a:off x="0" y="65450"/>
            <a:ext cx="546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Miscellaneous Analysis continued 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a7a0228555_1_68"/>
          <p:cNvSpPr txBox="1"/>
          <p:nvPr/>
        </p:nvSpPr>
        <p:spPr>
          <a:xfrm>
            <a:off x="542400" y="1365375"/>
            <a:ext cx="35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g1a7a0228555_1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25" y="631250"/>
            <a:ext cx="415310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a7a0228555_1_68"/>
          <p:cNvSpPr txBox="1"/>
          <p:nvPr/>
        </p:nvSpPr>
        <p:spPr>
          <a:xfrm>
            <a:off x="148725" y="3319925"/>
            <a:ext cx="458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Plot shows that Portugal is where most guests origin.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g1a7a0228555_1_68"/>
          <p:cNvSpPr txBox="1"/>
          <p:nvPr/>
        </p:nvSpPr>
        <p:spPr>
          <a:xfrm>
            <a:off x="5405350" y="981950"/>
            <a:ext cx="37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g1a7a0228555_1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999" y="631250"/>
            <a:ext cx="370752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a7a0228555_1_68"/>
          <p:cNvSpPr txBox="1"/>
          <p:nvPr/>
        </p:nvSpPr>
        <p:spPr>
          <a:xfrm>
            <a:off x="5180900" y="3291850"/>
            <a:ext cx="370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We can say that repeated number of guests is low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b5340a49b_0_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ab5340a49b_0_5"/>
          <p:cNvSpPr txBox="1"/>
          <p:nvPr/>
        </p:nvSpPr>
        <p:spPr>
          <a:xfrm>
            <a:off x="0" y="65450"/>
            <a:ext cx="546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Miscellaneous Analysis continued 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ab5340a49b_0_5"/>
          <p:cNvSpPr txBox="1"/>
          <p:nvPr/>
        </p:nvSpPr>
        <p:spPr>
          <a:xfrm>
            <a:off x="542400" y="1365375"/>
            <a:ext cx="35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ab5340a49b_0_5"/>
          <p:cNvSpPr txBox="1"/>
          <p:nvPr/>
        </p:nvSpPr>
        <p:spPr>
          <a:xfrm>
            <a:off x="1799813" y="3478925"/>
            <a:ext cx="4582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 can say the most guests stay in city hotels compared to resort hotels, but guests of group type is little more in resort hotel than city hotels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g1ab5340a49b_0_5"/>
          <p:cNvSpPr txBox="1"/>
          <p:nvPr/>
        </p:nvSpPr>
        <p:spPr>
          <a:xfrm>
            <a:off x="5405350" y="981950"/>
            <a:ext cx="37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ab5340a49b_0_5"/>
          <p:cNvSpPr txBox="1"/>
          <p:nvPr/>
        </p:nvSpPr>
        <p:spPr>
          <a:xfrm>
            <a:off x="1150275" y="1122225"/>
            <a:ext cx="25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g1ab5340a49b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575" y="698600"/>
            <a:ext cx="49853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2a9a1ee7e_1_70"/>
          <p:cNvSpPr txBox="1"/>
          <p:nvPr>
            <p:ph type="ctrTitle"/>
          </p:nvPr>
        </p:nvSpPr>
        <p:spPr>
          <a:xfrm>
            <a:off x="517900" y="0"/>
            <a:ext cx="8021400" cy="41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Courier New"/>
                <a:ea typeface="Courier New"/>
                <a:cs typeface="Courier New"/>
                <a:sym typeface="Courier New"/>
              </a:rPr>
              <a:t>Conclusions: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533400" marR="381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b="1" lang="en-GB" sz="1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The majority of guests come from western europe countries.</a:t>
            </a:r>
            <a:endParaRPr b="1" sz="1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5334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b="1" lang="en-GB" sz="1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The majority of reservations are for city hotels.</a:t>
            </a:r>
            <a:endParaRPr b="1" sz="1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5334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b="1" lang="en-GB" sz="1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The number of repeated guests is too low.</a:t>
            </a:r>
            <a:endParaRPr b="1" sz="1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5334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b="1" lang="en-GB" sz="1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The majority of reservations converts into successful transactions.</a:t>
            </a:r>
            <a:endParaRPr b="1" sz="1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5334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b="1" lang="en-GB" sz="1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The many bookings are made in 2016 compared to 2015 and 2017</a:t>
            </a:r>
            <a:endParaRPr b="1" sz="1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5334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b="1" lang="en-GB" sz="1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The majority of Bookings are made through Online Travel Agents.</a:t>
            </a:r>
            <a:endParaRPr b="1" sz="1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5334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b="1" lang="en-GB" sz="14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month of highest occupation is august with 11.65% of the reservations. The month of lest occupation is january with 4.94% of the reservations.</a:t>
            </a:r>
            <a:endParaRPr b="1" sz="14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5334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b="1" lang="en-GB" sz="14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Bed &amp; Breakfast option is the most popular, with a frequency of 77.26%.</a:t>
            </a:r>
            <a:endParaRPr b="1" sz="14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5334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b="1" lang="en-GB" sz="14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Transients are the most common customer type, they represent 75% of the total customers.</a:t>
            </a:r>
            <a:endParaRPr b="1" sz="14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5334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Char char="●"/>
            </a:pPr>
            <a:r>
              <a:rPr b="1" lang="en-GB" sz="14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More guests are staying at city hotel in week days.</a:t>
            </a:r>
            <a:endParaRPr/>
          </a:p>
        </p:txBody>
      </p:sp>
      <p:sp>
        <p:nvSpPr>
          <p:cNvPr id="203" name="Google Shape;203;g1b2a9a1ee7e_1_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2a9a1ee7e_1_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Thank You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g1b2a9a1ee7e_1_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a7a0228555_0_1"/>
          <p:cNvSpPr txBox="1"/>
          <p:nvPr>
            <p:ph type="ctrTitle"/>
          </p:nvPr>
        </p:nvSpPr>
        <p:spPr>
          <a:xfrm>
            <a:off x="269000" y="481450"/>
            <a:ext cx="85125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Points to Discuss :</a:t>
            </a:r>
            <a:endParaRPr b="1" sz="2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Data Information 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Missing </a:t>
            </a: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Outliers Handling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Data Wrangling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Bookings Analysis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Cancellations Analysis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Other Miscellaneous Analysis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Correlation Heatmap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Some </a:t>
            </a: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important questions 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Inferences and Conclusions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• References</a:t>
            </a:r>
            <a:r>
              <a:rPr b="1" lang="en-GB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7a0228555_0_6"/>
          <p:cNvSpPr txBox="1"/>
          <p:nvPr>
            <p:ph type="ctrTitle"/>
          </p:nvPr>
        </p:nvSpPr>
        <p:spPr>
          <a:xfrm>
            <a:off x="311700" y="561150"/>
            <a:ext cx="8520600" cy="40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Courier New"/>
                <a:ea typeface="Courier New"/>
                <a:cs typeface="Courier New"/>
                <a:sym typeface="Courier New"/>
              </a:rPr>
              <a:t>Data Summary :</a:t>
            </a:r>
            <a:r>
              <a:rPr lang="en-GB" sz="2200"/>
              <a:t>   </a:t>
            </a:r>
            <a:r>
              <a:rPr b="1" lang="en-GB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Given variables description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Hotel 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 type of hotel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is_cancelled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If the booking was cancelled(1) or not(0)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lead_time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Number of days that elapsed between the entering date of the booking into the PMS and the arrival date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arrival_date_year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Year of arrival date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Arrival_date_month 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Month of arrival date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arrival_date_week_number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Week number for arrival date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arrival_date_day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Day of arrival date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Stays_in_weekend_nights 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Number of weekend nights (Saturday or Sunday) the guest stayed or booked to stay at the hotel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stays_in_week_nights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Number of week nights (Monday to Friday) the guest stayed or booked to stay at the hotel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adults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Number of adults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Number of children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babies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Number of babies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meal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Kind of meal opted for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country of origin(code)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market segment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Which segment the customer belongs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66" name="Google Shape;66;g1a7a0228555_0_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7a0228555_0_12"/>
          <p:cNvSpPr txBox="1"/>
          <p:nvPr>
            <p:ph idx="1" type="subTitle"/>
          </p:nvPr>
        </p:nvSpPr>
        <p:spPr>
          <a:xfrm>
            <a:off x="-578425" y="276825"/>
            <a:ext cx="6705300" cy="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Summary continued…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g1a7a0228555_0_12"/>
          <p:cNvSpPr txBox="1"/>
          <p:nvPr>
            <p:ph type="ctrTitle"/>
          </p:nvPr>
        </p:nvSpPr>
        <p:spPr>
          <a:xfrm>
            <a:off x="311700" y="510600"/>
            <a:ext cx="8520600" cy="43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istribution_channel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How the customer accessed the stay- corporate booking/Direct/TA.TO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is_repeated_guest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Guest coming for first time or not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previous_cancellation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Was there a cancellation before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previous_bookings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Count of previous bookings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reserved_room_type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Type of room reserved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assigned_room_type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Type of room assigned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booking_changes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Count of changes made to booking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deposit_type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Deposit type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agent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Booked through agent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days_in_waiting_list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Number of days in waiting list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customer_type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Type of customer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required_car_parking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If car parking is required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total_of_special_req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Number of additional special requirements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reservation_status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Status of reservation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reservation_date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Date of reservation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7a0228555_0_18"/>
          <p:cNvSpPr txBox="1"/>
          <p:nvPr>
            <p:ph type="ctrTitle"/>
          </p:nvPr>
        </p:nvSpPr>
        <p:spPr>
          <a:xfrm>
            <a:off x="-1324875" y="52550"/>
            <a:ext cx="6543300" cy="6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Courier New"/>
                <a:ea typeface="Courier New"/>
                <a:cs typeface="Courier New"/>
                <a:sym typeface="Courier New"/>
              </a:rPr>
              <a:t>Missing Values : 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g1a7a0228555_0_18"/>
          <p:cNvSpPr txBox="1"/>
          <p:nvPr>
            <p:ph idx="1" type="subTitle"/>
          </p:nvPr>
        </p:nvSpPr>
        <p:spPr>
          <a:xfrm>
            <a:off x="311700" y="897775"/>
            <a:ext cx="8520600" cy="4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High Missing Values Columns: </a:t>
            </a:r>
            <a:endParaRPr b="1" sz="20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“Agent”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“Company”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Low Missing Values Columns: </a:t>
            </a:r>
            <a:endParaRPr b="1" sz="16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“Children”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“Country”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 the columns[“agent,”company”] have high missing values and won’t be relevant for our analysis we drop the columns</a:t>
            </a:r>
            <a:endParaRPr b="1" sz="16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 the columns[“children”,”country”] have low missing values we drop respective rows containing missing values of above columns</a:t>
            </a:r>
            <a:endParaRPr b="1" sz="16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7a0228555_0_30"/>
          <p:cNvSpPr txBox="1"/>
          <p:nvPr>
            <p:ph type="ctrTitle"/>
          </p:nvPr>
        </p:nvSpPr>
        <p:spPr>
          <a:xfrm>
            <a:off x="-1998200" y="-100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Courier New"/>
                <a:ea typeface="Courier New"/>
                <a:cs typeface="Courier New"/>
                <a:sym typeface="Courier New"/>
              </a:rPr>
              <a:t>Outliers Handling :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g1a7a0228555_0_30"/>
          <p:cNvSpPr txBox="1"/>
          <p:nvPr>
            <p:ph idx="1" type="subTitle"/>
          </p:nvPr>
        </p:nvSpPr>
        <p:spPr>
          <a:xfrm>
            <a:off x="3867900" y="3544350"/>
            <a:ext cx="49644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 finally clean the data by updating outliers restricting the </a:t>
            </a:r>
            <a:r>
              <a:rPr b="1" lang="en-GB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b="1" lang="en-GB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within some respectives values for each above columns. Now our dataset is ready for some analysis</a:t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5" name="Google Shape;85;g1a7a0228555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00" y="748150"/>
            <a:ext cx="6913979" cy="400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7a0228555_0_36"/>
          <p:cNvSpPr txBox="1"/>
          <p:nvPr>
            <p:ph type="ctrTitle"/>
          </p:nvPr>
        </p:nvSpPr>
        <p:spPr>
          <a:xfrm>
            <a:off x="-1848575" y="-100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Courier New"/>
                <a:ea typeface="Courier New"/>
                <a:cs typeface="Courier New"/>
                <a:sym typeface="Courier New"/>
              </a:rPr>
              <a:t>Data Wrangling </a:t>
            </a:r>
            <a:r>
              <a:rPr b="1" lang="en-GB" sz="2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g1a7a0228555_0_36"/>
          <p:cNvSpPr txBox="1"/>
          <p:nvPr/>
        </p:nvSpPr>
        <p:spPr>
          <a:xfrm>
            <a:off x="594800" y="1033350"/>
            <a:ext cx="60225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In the data from Average Daily Rates(“adr”) column we get price per person with respect to stays of nights(week, weekend). From this we add new column “price”.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By adding columns [“adults”, “children”], we get total number of persons staying in the hotel. From this we add new column “total_people”.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By diving column “adr” and “total_people”, we get average daily rates per person. From this add new column “adr_pp”.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Finally we convert the column “arrival_date” to datetime format.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7a0228555_0_48"/>
          <p:cNvSpPr txBox="1"/>
          <p:nvPr>
            <p:ph type="ctrTitle"/>
          </p:nvPr>
        </p:nvSpPr>
        <p:spPr>
          <a:xfrm>
            <a:off x="-1848575" y="-100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Courier New"/>
                <a:ea typeface="Courier New"/>
                <a:cs typeface="Courier New"/>
                <a:sym typeface="Courier New"/>
              </a:rPr>
              <a:t>Bookings Analysis</a:t>
            </a:r>
            <a:r>
              <a:rPr b="1" lang="en-GB" sz="2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g1a7a0228555_0_48"/>
          <p:cNvSpPr txBox="1"/>
          <p:nvPr/>
        </p:nvSpPr>
        <p:spPr>
          <a:xfrm>
            <a:off x="594800" y="813600"/>
            <a:ext cx="55083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From this we can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infer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the following questions 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Which hotel has more bookings 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Which type of customer has more bookings 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Which hotel has more cancellations 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g1a7a0228555_0_48"/>
          <p:cNvPicPr preferRelativeResize="0"/>
          <p:nvPr/>
        </p:nvPicPr>
        <p:blipFill rotWithShape="1">
          <a:blip r:embed="rId3">
            <a:alphaModFix/>
          </a:blip>
          <a:srcRect b="77200" l="124266" r="-99094" t="-77200"/>
          <a:stretch/>
        </p:blipFill>
        <p:spPr>
          <a:xfrm>
            <a:off x="5850500" y="561125"/>
            <a:ext cx="2855000" cy="23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a7a0228555_0_48"/>
          <p:cNvSpPr txBox="1"/>
          <p:nvPr/>
        </p:nvSpPr>
        <p:spPr>
          <a:xfrm>
            <a:off x="557375" y="2581100"/>
            <a:ext cx="43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a7a0228555_0_48"/>
          <p:cNvSpPr txBox="1"/>
          <p:nvPr/>
        </p:nvSpPr>
        <p:spPr>
          <a:xfrm>
            <a:off x="856625" y="2749425"/>
            <a:ext cx="31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g1a7a0228555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50" y="2206875"/>
            <a:ext cx="4149575" cy="288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a7a0228555_0_48"/>
          <p:cNvSpPr txBox="1"/>
          <p:nvPr/>
        </p:nvSpPr>
        <p:spPr>
          <a:xfrm>
            <a:off x="4990125" y="3231488"/>
            <a:ext cx="332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From the plot we can conclude city hotel type has more bookings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7a0228555_0_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g1a7a0228555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75" y="0"/>
            <a:ext cx="3731375" cy="366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a7a0228555_0_43"/>
          <p:cNvSpPr txBox="1"/>
          <p:nvPr/>
        </p:nvSpPr>
        <p:spPr>
          <a:xfrm>
            <a:off x="5068675" y="879075"/>
            <a:ext cx="25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g1a7a0228555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4150" y="0"/>
            <a:ext cx="4308700" cy="36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a7a0228555_0_43"/>
          <p:cNvSpPr txBox="1"/>
          <p:nvPr/>
        </p:nvSpPr>
        <p:spPr>
          <a:xfrm>
            <a:off x="336675" y="3927775"/>
            <a:ext cx="367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From above plot we can say that more bookings are from transient customers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g1a7a0228555_0_43"/>
          <p:cNvSpPr txBox="1"/>
          <p:nvPr/>
        </p:nvSpPr>
        <p:spPr>
          <a:xfrm>
            <a:off x="4825550" y="3946475"/>
            <a:ext cx="392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More cancellations are done in city hotels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