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8D"/>
    <a:srgbClr val="009893"/>
    <a:srgbClr val="BCE4FC"/>
    <a:srgbClr val="B9F0FF"/>
    <a:srgbClr val="DBF9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13" autoAdjust="0"/>
    <p:restoredTop sz="77052"/>
  </p:normalViewPr>
  <p:slideViewPr>
    <p:cSldViewPr snapToGrid="0" snapToObjects="1">
      <p:cViewPr varScale="1">
        <p:scale>
          <a:sx n="52" d="100"/>
          <a:sy n="52" d="100"/>
        </p:scale>
        <p:origin x="1116" y="7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07B98-E963-C74F-848A-16ED563603C7}"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8789E-1FC9-CE4B-B453-2AA144D753F5}" type="slidenum">
              <a:rPr lang="en-US" smtClean="0"/>
              <a:t>‹#›</a:t>
            </a:fld>
            <a:endParaRPr lang="en-US"/>
          </a:p>
        </p:txBody>
      </p:sp>
    </p:spTree>
    <p:extLst>
      <p:ext uri="{BB962C8B-B14F-4D97-AF65-F5344CB8AC3E}">
        <p14:creationId xmlns:p14="http://schemas.microsoft.com/office/powerpoint/2010/main" val="77991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898" y="-9138"/>
            <a:ext cx="12198370" cy="6867137"/>
          </a:xfrm>
          <a:prstGeom prst="rect">
            <a:avLst/>
          </a:prstGeom>
        </p:spPr>
      </p:pic>
      <p:sp>
        <p:nvSpPr>
          <p:cNvPr id="11" name="Rectangle 10"/>
          <p:cNvSpPr/>
          <p:nvPr userDrawn="1"/>
        </p:nvSpPr>
        <p:spPr>
          <a:xfrm>
            <a:off x="-26898" y="-9137"/>
            <a:ext cx="12208243" cy="18648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366522" y="2823498"/>
            <a:ext cx="11332718" cy="1514822"/>
          </a:xfrm>
          <a:prstGeom prst="rect">
            <a:avLst/>
          </a:prstGeom>
        </p:spPr>
        <p:txBody>
          <a:bodyPr>
            <a:normAutofit/>
          </a:bodyPr>
          <a:lstStyle>
            <a:lvl1pPr algn="l">
              <a:defRPr sz="3800" b="0" i="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p:nvPr>
        </p:nvSpPr>
        <p:spPr>
          <a:xfrm>
            <a:off x="366522" y="4554181"/>
            <a:ext cx="4008788" cy="534185"/>
          </a:xfrm>
          <a:prstGeom prst="rect">
            <a:avLst/>
          </a:prstGeom>
        </p:spPr>
        <p:txBody>
          <a:bodyPr>
            <a:norm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522" y="499222"/>
            <a:ext cx="3748642" cy="780686"/>
          </a:xfrm>
          <a:prstGeom prst="rect">
            <a:avLst/>
          </a:prstGeom>
        </p:spPr>
      </p:pic>
    </p:spTree>
    <p:extLst>
      <p:ext uri="{BB962C8B-B14F-4D97-AF65-F5344CB8AC3E}">
        <p14:creationId xmlns:p14="http://schemas.microsoft.com/office/powerpoint/2010/main" val="46727920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p:cNvSpPr/>
          <p:nvPr userDrawn="1"/>
        </p:nvSpPr>
        <p:spPr>
          <a:xfrm>
            <a:off x="0" y="-1"/>
            <a:ext cx="12192000" cy="95474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3"/>
          <p:cNvSpPr>
            <a:spLocks noGrp="1"/>
          </p:cNvSpPr>
          <p:nvPr>
            <p:ph type="dt" sz="half" idx="2"/>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6"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9"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en-US" dirty="0"/>
              <a:t>Click to edit Master title style</a:t>
            </a:r>
          </a:p>
        </p:txBody>
      </p:sp>
      <p:sp>
        <p:nvSpPr>
          <p:cNvPr id="12" name="Text Placeholder 11"/>
          <p:cNvSpPr>
            <a:spLocks noGrp="1"/>
          </p:cNvSpPr>
          <p:nvPr>
            <p:ph type="body" sz="quarter" idx="10"/>
          </p:nvPr>
        </p:nvSpPr>
        <p:spPr>
          <a:xfrm>
            <a:off x="314325" y="1138238"/>
            <a:ext cx="11506200" cy="5170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65862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301190"/>
            <a:ext cx="560832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301190"/>
            <a:ext cx="567436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7"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10" name="Title 1"/>
          <p:cNvSpPr txBox="1">
            <a:spLocks/>
          </p:cNvSpPr>
          <p:nvPr userDrawn="1"/>
        </p:nvSpPr>
        <p:spPr>
          <a:xfrm>
            <a:off x="411480" y="189286"/>
            <a:ext cx="10922149" cy="58961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b="0" i="0" dirty="0">
                <a:latin typeface="Arial" panose="020B0604020202020204" pitchFamily="34" charset="0"/>
                <a:cs typeface="Arial" panose="020B0604020202020204" pitchFamily="34" charset="0"/>
              </a:rPr>
              <a:t>Click to edit Master title style</a:t>
            </a:r>
          </a:p>
        </p:txBody>
      </p:sp>
    </p:spTree>
    <p:extLst>
      <p:ext uri="{BB962C8B-B14F-4D97-AF65-F5344CB8AC3E}">
        <p14:creationId xmlns:p14="http://schemas.microsoft.com/office/powerpoint/2010/main" val="137718467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34" y="-9138"/>
            <a:ext cx="12198370" cy="6867137"/>
          </a:xfrm>
          <a:prstGeom prst="rect">
            <a:avLst/>
          </a:prstGeom>
        </p:spPr>
      </p:pic>
      <p:sp>
        <p:nvSpPr>
          <p:cNvPr id="9" name="Rectangle 8"/>
          <p:cNvSpPr/>
          <p:nvPr userDrawn="1"/>
        </p:nvSpPr>
        <p:spPr>
          <a:xfrm>
            <a:off x="-2" y="1062318"/>
            <a:ext cx="5495774" cy="15049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300" y="1423410"/>
            <a:ext cx="3810368" cy="793541"/>
          </a:xfrm>
          <a:prstGeom prst="rect">
            <a:avLst/>
          </a:prstGeom>
        </p:spPr>
      </p:pic>
    </p:spTree>
    <p:extLst>
      <p:ext uri="{BB962C8B-B14F-4D97-AF65-F5344CB8AC3E}">
        <p14:creationId xmlns:p14="http://schemas.microsoft.com/office/powerpoint/2010/main" val="133047755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20171" y="0"/>
            <a:ext cx="12192000" cy="968188"/>
          </a:xfrm>
          <a:prstGeom prst="rect">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 y="6479195"/>
            <a:ext cx="12212170" cy="396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Date Placeholder 3"/>
          <p:cNvSpPr>
            <a:spLocks noGrp="1"/>
          </p:cNvSpPr>
          <p:nvPr>
            <p:ph type="dt" sz="half" idx="2"/>
          </p:nvPr>
        </p:nvSpPr>
        <p:spPr>
          <a:xfrm>
            <a:off x="72963" y="6489324"/>
            <a:ext cx="1638997" cy="365125"/>
          </a:xfrm>
          <a:prstGeom prst="rect">
            <a:avLst/>
          </a:prstGeom>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endParaRPr lang="en-US" dirty="0"/>
          </a:p>
        </p:txBody>
      </p:sp>
      <p:sp>
        <p:nvSpPr>
          <p:cNvPr id="20"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fld id="{6C9CD605-947A-3C4E-98CB-B055F943FEBA}" type="slidenum">
              <a:rPr lang="en-US" smtClean="0"/>
              <a:pPr/>
              <a:t>‹#›</a:t>
            </a:fld>
            <a:endParaRPr lang="en-US" dirty="0"/>
          </a:p>
        </p:txBody>
      </p:sp>
      <p:pic>
        <p:nvPicPr>
          <p:cNvPr id="21" name="Picture 2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27522" y="6521843"/>
            <a:ext cx="1494864" cy="311318"/>
          </a:xfrm>
          <a:prstGeom prst="rect">
            <a:avLst/>
          </a:prstGeom>
        </p:spPr>
      </p:pic>
      <p:sp>
        <p:nvSpPr>
          <p:cNvPr id="2"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4961" y="1300480"/>
            <a:ext cx="11506200" cy="48764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Shape 72"/>
          <p:cNvPicPr preferRelativeResize="0"/>
          <p:nvPr userDrawn="1"/>
        </p:nvPicPr>
        <p:blipFill rotWithShape="1">
          <a:blip r:embed="rId8" cstate="print">
            <a:alphaModFix/>
            <a:extLst>
              <a:ext uri="{28A0092B-C50C-407E-A947-70E740481C1C}">
                <a14:useLocalDpi xmlns:a14="http://schemas.microsoft.com/office/drawing/2010/main"/>
              </a:ext>
            </a:extLst>
          </a:blip>
          <a:srcRect/>
          <a:stretch/>
        </p:blipFill>
        <p:spPr>
          <a:xfrm>
            <a:off x="314961" y="6604615"/>
            <a:ext cx="2595599" cy="154799"/>
          </a:xfrm>
          <a:prstGeom prst="rect">
            <a:avLst/>
          </a:prstGeom>
          <a:noFill/>
          <a:ln>
            <a:noFill/>
          </a:ln>
        </p:spPr>
      </p:pic>
      <p:sp>
        <p:nvSpPr>
          <p:cNvPr id="4" name="Footer Placeholder 3"/>
          <p:cNvSpPr>
            <a:spLocks noGrp="1"/>
          </p:cNvSpPr>
          <p:nvPr>
            <p:ph type="ftr" sz="quarter" idx="3"/>
          </p:nvPr>
        </p:nvSpPr>
        <p:spPr>
          <a:xfrm>
            <a:off x="2062480" y="6521843"/>
            <a:ext cx="73406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transition>
    <p:wipe dir="r"/>
  </p:transition>
  <p:hf hdr="0" dt="0"/>
  <p:txStyles>
    <p:titleStyle>
      <a:lvl1pPr algn="l" defTabSz="914400" rtl="0" eaLnBrk="1" latinLnBrk="0" hangingPunct="1">
        <a:lnSpc>
          <a:spcPct val="90000"/>
        </a:lnSpc>
        <a:spcBef>
          <a:spcPct val="0"/>
        </a:spcBef>
        <a:buNone/>
        <a:defRPr sz="3600" b="0"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charset="0"/>
        <a:buChar char="•"/>
        <a:defRPr sz="2800" b="0" i="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ppleSystemUIFont" charset="-120"/>
        <a:buChar char="-"/>
        <a:defRPr sz="2400" b="0" i="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sz="6000" dirty="0"/>
              <a:t>Using GitHub for Papyrus Models</a:t>
            </a:r>
            <a:br>
              <a:rPr lang="en-US" dirty="0"/>
            </a:br>
            <a:br>
              <a:rPr lang="en-US" dirty="0"/>
            </a:br>
            <a:r>
              <a:rPr lang="en-US" dirty="0"/>
              <a:t>Jessie Jewitt – OAM Technology Consulting/ ARM Inc.</a:t>
            </a:r>
          </a:p>
        </p:txBody>
      </p:sp>
      <p:sp>
        <p:nvSpPr>
          <p:cNvPr id="5" name="Subtitle 2"/>
          <p:cNvSpPr>
            <a:spLocks noGrp="1"/>
          </p:cNvSpPr>
          <p:nvPr>
            <p:ph type="subTitle" idx="1"/>
          </p:nvPr>
        </p:nvSpPr>
        <p:spPr>
          <a:xfrm>
            <a:off x="4028487" y="5282314"/>
            <a:ext cx="4008788" cy="534185"/>
          </a:xfrm>
        </p:spPr>
        <p:txBody>
          <a:bodyPr/>
          <a:lstStyle>
            <a:lvl1pPr marL="0" indent="0" algn="l">
              <a:buNone/>
              <a:defRPr sz="1800" b="0" i="0">
                <a:solidFill>
                  <a:schemeClr val="bg1"/>
                </a:solidFill>
                <a:latin typeface="+mn-lt"/>
                <a:cs typeface="Helvetica Neu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r>
              <a:rPr lang="en-US" dirty="0"/>
              <a:t>January 29</a:t>
            </a:r>
            <a:r>
              <a:rPr lang="en-US" baseline="30000" dirty="0"/>
              <a:t>th</a:t>
            </a:r>
            <a:r>
              <a:rPr lang="en-US" dirty="0"/>
              <a:t>, 2018</a:t>
            </a:r>
          </a:p>
        </p:txBody>
      </p:sp>
    </p:spTree>
    <p:extLst>
      <p:ext uri="{BB962C8B-B14F-4D97-AF65-F5344CB8AC3E}">
        <p14:creationId xmlns:p14="http://schemas.microsoft.com/office/powerpoint/2010/main" val="1808266298"/>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C845D2-3192-467E-8DAC-DC259B1F4A53}"/>
              </a:ext>
            </a:extLst>
          </p:cNvPr>
          <p:cNvSpPr>
            <a:spLocks noGrp="1"/>
          </p:cNvSpPr>
          <p:nvPr>
            <p:ph type="sldNum" sz="quarter" idx="4"/>
          </p:nvPr>
        </p:nvSpPr>
        <p:spPr/>
        <p:txBody>
          <a:bodyPr/>
          <a:lstStyle/>
          <a:p>
            <a:fld id="{6C9CD605-947A-3C4E-98CB-B055F943FEBA}" type="slidenum">
              <a:rPr lang="en-US" smtClean="0"/>
              <a:pPr/>
              <a:t>10</a:t>
            </a:fld>
            <a:endParaRPr lang="en-US" dirty="0"/>
          </a:p>
        </p:txBody>
      </p:sp>
      <p:sp>
        <p:nvSpPr>
          <p:cNvPr id="3" name="Title 2">
            <a:extLst>
              <a:ext uri="{FF2B5EF4-FFF2-40B4-BE49-F238E27FC236}">
                <a16:creationId xmlns:a16="http://schemas.microsoft.com/office/drawing/2014/main" id="{A9BE6AF9-57F9-4305-B9B2-F2599924B7C8}"/>
              </a:ext>
            </a:extLst>
          </p:cNvPr>
          <p:cNvSpPr>
            <a:spLocks noGrp="1"/>
          </p:cNvSpPr>
          <p:nvPr>
            <p:ph type="title"/>
          </p:nvPr>
        </p:nvSpPr>
        <p:spPr/>
        <p:txBody>
          <a:bodyPr>
            <a:normAutofit fontScale="90000"/>
          </a:bodyPr>
          <a:lstStyle/>
          <a:p>
            <a:r>
              <a:rPr lang="en-US" dirty="0"/>
              <a:t>Step #6: Pull Requests</a:t>
            </a:r>
          </a:p>
        </p:txBody>
      </p:sp>
      <p:sp>
        <p:nvSpPr>
          <p:cNvPr id="4" name="Text Placeholder 3">
            <a:extLst>
              <a:ext uri="{FF2B5EF4-FFF2-40B4-BE49-F238E27FC236}">
                <a16:creationId xmlns:a16="http://schemas.microsoft.com/office/drawing/2014/main" id="{22912F5F-CD86-4D6A-B9B8-33DBE9098AEF}"/>
              </a:ext>
            </a:extLst>
          </p:cNvPr>
          <p:cNvSpPr>
            <a:spLocks noGrp="1"/>
          </p:cNvSpPr>
          <p:nvPr>
            <p:ph type="body" sz="quarter" idx="10"/>
          </p:nvPr>
        </p:nvSpPr>
        <p:spPr/>
        <p:txBody>
          <a:bodyPr/>
          <a:lstStyle/>
          <a:p>
            <a:r>
              <a:rPr lang="en-US" dirty="0"/>
              <a:t>Once you have done the “commit” and “push” to your remote repository, you go to your repository in GitHub.</a:t>
            </a:r>
          </a:p>
          <a:p>
            <a:r>
              <a:rPr lang="en-US" dirty="0"/>
              <a:t>You are now ready to do a “Pull Request”. This is the process whereby the model administrator will “pull” your changes from your remote repository into the “master” version (or more specifically your development branch).</a:t>
            </a:r>
          </a:p>
          <a:p>
            <a:r>
              <a:rPr lang="en-US" dirty="0"/>
              <a:t>This is accomplished by selecting the “Compare and Pull Request” in the remote repository. The modeler now sees a detailed comparison of the files that have changed, and may choose to add a comment.</a:t>
            </a:r>
          </a:p>
          <a:p>
            <a:r>
              <a:rPr lang="en-US" dirty="0"/>
              <a:t>You then select the option “Create Pull Request”. The administrator of the ONAP repository receives the pull request and can merge the updates into its repository. </a:t>
            </a:r>
          </a:p>
          <a:p>
            <a:endParaRPr lang="en-US" dirty="0"/>
          </a:p>
          <a:p>
            <a:endParaRPr lang="en-US" dirty="0"/>
          </a:p>
        </p:txBody>
      </p:sp>
    </p:spTree>
    <p:extLst>
      <p:ext uri="{BB962C8B-B14F-4D97-AF65-F5344CB8AC3E}">
        <p14:creationId xmlns:p14="http://schemas.microsoft.com/office/powerpoint/2010/main" val="394609350"/>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C9CD605-947A-3C4E-98CB-B055F943FEBA}" type="slidenum">
              <a:rPr lang="en-US" smtClean="0"/>
              <a:pPr/>
              <a:t>2</a:t>
            </a:fld>
            <a:endParaRPr lang="en-US" dirty="0"/>
          </a:p>
        </p:txBody>
      </p:sp>
      <p:sp>
        <p:nvSpPr>
          <p:cNvPr id="3" name="Title 2"/>
          <p:cNvSpPr>
            <a:spLocks noGrp="1"/>
          </p:cNvSpPr>
          <p:nvPr>
            <p:ph type="title"/>
          </p:nvPr>
        </p:nvSpPr>
        <p:spPr/>
        <p:txBody>
          <a:bodyPr>
            <a:normAutofit fontScale="90000"/>
          </a:bodyPr>
          <a:lstStyle/>
          <a:p>
            <a:r>
              <a:rPr lang="en-US" dirty="0"/>
              <a:t>The Benefits of Using GitHub</a:t>
            </a:r>
          </a:p>
        </p:txBody>
      </p:sp>
      <p:sp>
        <p:nvSpPr>
          <p:cNvPr id="4" name="Text Placeholder 3"/>
          <p:cNvSpPr>
            <a:spLocks noGrp="1"/>
          </p:cNvSpPr>
          <p:nvPr>
            <p:ph type="body" sz="quarter" idx="10"/>
          </p:nvPr>
        </p:nvSpPr>
        <p:spPr/>
        <p:txBody>
          <a:bodyPr>
            <a:normAutofit fontScale="92500" lnSpcReduction="10000"/>
          </a:bodyPr>
          <a:lstStyle/>
          <a:p>
            <a:r>
              <a:rPr lang="en-US" dirty="0"/>
              <a:t> The model is stored in a remote repository (GitHub) rather than on a single modeler’s workstation, and thus is accessible by all people needing to view or update the model.</a:t>
            </a:r>
          </a:p>
          <a:p>
            <a:r>
              <a:rPr lang="en-US" dirty="0"/>
              <a:t> GitHub manages the changes to the model, and will indicate there are “conflicts” if multiple people are attempting to update the same model fragment in error (and thus will not allow the update until conflicts are resolved).</a:t>
            </a:r>
          </a:p>
          <a:p>
            <a:r>
              <a:rPr lang="en-US" dirty="0"/>
              <a:t> GitHub keeps track of the various versions of the model that are “merged” into the remote repository, thus providing a means to restore previous versions when required.</a:t>
            </a:r>
          </a:p>
          <a:p>
            <a:r>
              <a:rPr lang="en-US" dirty="0"/>
              <a:t> GitHub tracks who has made changes, and which model files </a:t>
            </a:r>
            <a:r>
              <a:rPr lang="en-US"/>
              <a:t>were changed.</a:t>
            </a:r>
            <a:endParaRPr lang="en-US" dirty="0"/>
          </a:p>
          <a:p>
            <a:r>
              <a:rPr lang="en-US" dirty="0"/>
              <a:t>GitHub is used by multiple SDO’s for model versioning, allowing for easier access and exchange of models between the organizations.</a:t>
            </a:r>
          </a:p>
        </p:txBody>
      </p:sp>
    </p:spTree>
    <p:extLst>
      <p:ext uri="{BB962C8B-B14F-4D97-AF65-F5344CB8AC3E}">
        <p14:creationId xmlns:p14="http://schemas.microsoft.com/office/powerpoint/2010/main" val="45825691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C9CD605-947A-3C4E-98CB-B055F943FEBA}" type="slidenum">
              <a:rPr lang="en-US" smtClean="0"/>
              <a:pPr/>
              <a:t>3</a:t>
            </a:fld>
            <a:endParaRPr lang="en-US" dirty="0"/>
          </a:p>
        </p:txBody>
      </p:sp>
      <p:sp>
        <p:nvSpPr>
          <p:cNvPr id="3" name="Title 2"/>
          <p:cNvSpPr>
            <a:spLocks noGrp="1"/>
          </p:cNvSpPr>
          <p:nvPr>
            <p:ph type="title"/>
          </p:nvPr>
        </p:nvSpPr>
        <p:spPr/>
        <p:txBody>
          <a:bodyPr>
            <a:normAutofit fontScale="90000"/>
          </a:bodyPr>
          <a:lstStyle/>
          <a:p>
            <a:r>
              <a:rPr lang="en-US" dirty="0"/>
              <a:t>Work Flow - Overview</a:t>
            </a:r>
          </a:p>
        </p:txBody>
      </p:sp>
      <p:sp>
        <p:nvSpPr>
          <p:cNvPr id="4" name="Text Placeholder 3"/>
          <p:cNvSpPr>
            <a:spLocks noGrp="1"/>
          </p:cNvSpPr>
          <p:nvPr>
            <p:ph type="body" sz="quarter" idx="10"/>
          </p:nvPr>
        </p:nvSpPr>
        <p:spPr/>
        <p:txBody>
          <a:bodyPr>
            <a:normAutofit/>
          </a:bodyPr>
          <a:lstStyle/>
          <a:p>
            <a:r>
              <a:rPr lang="en-US" dirty="0"/>
              <a:t>Overview of the procedural steps, or “work flow” in the use of GitHub for model versioning:</a:t>
            </a:r>
          </a:p>
          <a:p>
            <a:pPr lvl="1">
              <a:lnSpc>
                <a:spcPct val="150000"/>
              </a:lnSpc>
            </a:pPr>
            <a:r>
              <a:rPr lang="en-US" dirty="0"/>
              <a:t>Forking the Model</a:t>
            </a:r>
          </a:p>
          <a:p>
            <a:pPr lvl="1">
              <a:lnSpc>
                <a:spcPct val="150000"/>
              </a:lnSpc>
            </a:pPr>
            <a:r>
              <a:rPr lang="en-US" dirty="0"/>
              <a:t>Cloning the Model</a:t>
            </a:r>
          </a:p>
          <a:p>
            <a:pPr lvl="1">
              <a:lnSpc>
                <a:spcPct val="150000"/>
              </a:lnSpc>
            </a:pPr>
            <a:r>
              <a:rPr lang="en-US" dirty="0"/>
              <a:t>Opening the Model in Papyrus</a:t>
            </a:r>
          </a:p>
          <a:p>
            <a:pPr lvl="1">
              <a:lnSpc>
                <a:spcPct val="150000"/>
              </a:lnSpc>
            </a:pPr>
            <a:r>
              <a:rPr lang="en-US" dirty="0"/>
              <a:t>Updating the Model and Staging the Files</a:t>
            </a:r>
          </a:p>
          <a:p>
            <a:pPr lvl="1">
              <a:lnSpc>
                <a:spcPct val="150000"/>
              </a:lnSpc>
            </a:pPr>
            <a:r>
              <a:rPr lang="en-US" dirty="0"/>
              <a:t>Committing the Changes and Uploading to the Remote Repository</a:t>
            </a:r>
          </a:p>
          <a:p>
            <a:pPr lvl="1">
              <a:lnSpc>
                <a:spcPct val="150000"/>
              </a:lnSpc>
            </a:pPr>
            <a:r>
              <a:rPr lang="en-US" dirty="0"/>
              <a:t>Pull Requests</a:t>
            </a:r>
          </a:p>
        </p:txBody>
      </p:sp>
    </p:spTree>
    <p:extLst>
      <p:ext uri="{BB962C8B-B14F-4D97-AF65-F5344CB8AC3E}">
        <p14:creationId xmlns:p14="http://schemas.microsoft.com/office/powerpoint/2010/main" val="320299734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B66E1D-8B30-4829-BD7C-824EA0D06000}"/>
              </a:ext>
            </a:extLst>
          </p:cNvPr>
          <p:cNvSpPr>
            <a:spLocks noGrp="1"/>
          </p:cNvSpPr>
          <p:nvPr>
            <p:ph type="sldNum" sz="quarter" idx="4"/>
          </p:nvPr>
        </p:nvSpPr>
        <p:spPr/>
        <p:txBody>
          <a:bodyPr/>
          <a:lstStyle/>
          <a:p>
            <a:fld id="{6C9CD605-947A-3C4E-98CB-B055F943FEBA}" type="slidenum">
              <a:rPr lang="en-US" smtClean="0"/>
              <a:pPr/>
              <a:t>4</a:t>
            </a:fld>
            <a:endParaRPr lang="en-US" dirty="0"/>
          </a:p>
        </p:txBody>
      </p:sp>
      <p:sp>
        <p:nvSpPr>
          <p:cNvPr id="3" name="Title 2">
            <a:extLst>
              <a:ext uri="{FF2B5EF4-FFF2-40B4-BE49-F238E27FC236}">
                <a16:creationId xmlns:a16="http://schemas.microsoft.com/office/drawing/2014/main" id="{8D7B6C3C-9F46-43F9-A812-54F9A15D1F1A}"/>
              </a:ext>
            </a:extLst>
          </p:cNvPr>
          <p:cNvSpPr>
            <a:spLocks noGrp="1"/>
          </p:cNvSpPr>
          <p:nvPr>
            <p:ph type="title"/>
          </p:nvPr>
        </p:nvSpPr>
        <p:spPr/>
        <p:txBody>
          <a:bodyPr>
            <a:normAutofit fontScale="90000"/>
          </a:bodyPr>
          <a:lstStyle/>
          <a:p>
            <a:r>
              <a:rPr lang="en-US" dirty="0"/>
              <a:t>Overview of the GitHub Workflow</a:t>
            </a:r>
          </a:p>
        </p:txBody>
      </p:sp>
      <p:sp>
        <p:nvSpPr>
          <p:cNvPr id="4" name="Text Placeholder 3">
            <a:extLst>
              <a:ext uri="{FF2B5EF4-FFF2-40B4-BE49-F238E27FC236}">
                <a16:creationId xmlns:a16="http://schemas.microsoft.com/office/drawing/2014/main" id="{28EB3A83-190A-482D-8748-DBD25628F7D3}"/>
              </a:ext>
            </a:extLst>
          </p:cNvPr>
          <p:cNvSpPr>
            <a:spLocks noGrp="1"/>
          </p:cNvSpPr>
          <p:nvPr>
            <p:ph type="body" sz="quarter" idx="10"/>
          </p:nvPr>
        </p:nvSpPr>
        <p:spPr/>
        <p:txBody>
          <a:bodyPr/>
          <a:lstStyle/>
          <a:p>
            <a:pPr marL="0" indent="0">
              <a:buNone/>
            </a:pPr>
            <a:r>
              <a:rPr lang="en-US" dirty="0"/>
              <a:t>The following diagram is extracted from the MEF process, which is identical to the ONF process and all other SDO’s implementing a “common” approach to modeling</a:t>
            </a:r>
          </a:p>
        </p:txBody>
      </p:sp>
      <p:pic>
        <p:nvPicPr>
          <p:cNvPr id="5" name="Picture 4">
            <a:extLst>
              <a:ext uri="{FF2B5EF4-FFF2-40B4-BE49-F238E27FC236}">
                <a16:creationId xmlns:a16="http://schemas.microsoft.com/office/drawing/2014/main" id="{8A3E4EC3-571C-45F1-B818-2E4DA0CF1F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0521" y="2324079"/>
            <a:ext cx="5747657" cy="4180113"/>
          </a:xfrm>
          <a:prstGeom prst="rect">
            <a:avLst/>
          </a:prstGeom>
          <a:noFill/>
        </p:spPr>
      </p:pic>
    </p:spTree>
    <p:extLst>
      <p:ext uri="{BB962C8B-B14F-4D97-AF65-F5344CB8AC3E}">
        <p14:creationId xmlns:p14="http://schemas.microsoft.com/office/powerpoint/2010/main" val="2762027157"/>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699C12-EAE0-4480-9EF3-57818B919BE5}"/>
              </a:ext>
            </a:extLst>
          </p:cNvPr>
          <p:cNvSpPr>
            <a:spLocks noGrp="1"/>
          </p:cNvSpPr>
          <p:nvPr>
            <p:ph type="sldNum" sz="quarter" idx="4"/>
          </p:nvPr>
        </p:nvSpPr>
        <p:spPr/>
        <p:txBody>
          <a:bodyPr/>
          <a:lstStyle/>
          <a:p>
            <a:fld id="{6C9CD605-947A-3C4E-98CB-B055F943FEBA}" type="slidenum">
              <a:rPr lang="en-US" smtClean="0"/>
              <a:pPr/>
              <a:t>5</a:t>
            </a:fld>
            <a:endParaRPr lang="en-US" dirty="0"/>
          </a:p>
        </p:txBody>
      </p:sp>
      <p:sp>
        <p:nvSpPr>
          <p:cNvPr id="3" name="Title 2">
            <a:extLst>
              <a:ext uri="{FF2B5EF4-FFF2-40B4-BE49-F238E27FC236}">
                <a16:creationId xmlns:a16="http://schemas.microsoft.com/office/drawing/2014/main" id="{A2D46385-CC86-495C-8371-80347A297A2B}"/>
              </a:ext>
            </a:extLst>
          </p:cNvPr>
          <p:cNvSpPr>
            <a:spLocks noGrp="1"/>
          </p:cNvSpPr>
          <p:nvPr>
            <p:ph type="title"/>
          </p:nvPr>
        </p:nvSpPr>
        <p:spPr/>
        <p:txBody>
          <a:bodyPr>
            <a:normAutofit fontScale="90000"/>
          </a:bodyPr>
          <a:lstStyle/>
          <a:p>
            <a:r>
              <a:rPr lang="en-US" dirty="0"/>
              <a:t>Step #1:  Forking the Model</a:t>
            </a:r>
          </a:p>
        </p:txBody>
      </p:sp>
      <p:sp>
        <p:nvSpPr>
          <p:cNvPr id="4" name="Text Placeholder 3">
            <a:extLst>
              <a:ext uri="{FF2B5EF4-FFF2-40B4-BE49-F238E27FC236}">
                <a16:creationId xmlns:a16="http://schemas.microsoft.com/office/drawing/2014/main" id="{99429879-C8A7-4DB5-B662-09028E28CCF9}"/>
              </a:ext>
            </a:extLst>
          </p:cNvPr>
          <p:cNvSpPr>
            <a:spLocks noGrp="1"/>
          </p:cNvSpPr>
          <p:nvPr>
            <p:ph type="body" sz="quarter" idx="10"/>
          </p:nvPr>
        </p:nvSpPr>
        <p:spPr/>
        <p:txBody>
          <a:bodyPr>
            <a:normAutofit lnSpcReduction="10000"/>
          </a:bodyPr>
          <a:lstStyle/>
          <a:p>
            <a:r>
              <a:rPr lang="en-US" dirty="0"/>
              <a:t>This step assumes that an ONAP model has been created in GitHub that will serve as the “master” model to which all proposed changes are merged and versioned.</a:t>
            </a:r>
          </a:p>
          <a:p>
            <a:r>
              <a:rPr lang="en-US" dirty="0"/>
              <a:t>The goal is to create a “user’s” specific copy of the model in his own GitHub space.</a:t>
            </a:r>
          </a:p>
          <a:p>
            <a:r>
              <a:rPr lang="en-US" dirty="0"/>
              <a:t>This is accomplished by going to the GitHub link of the “master” model and selecting on that page the option “fork”.</a:t>
            </a:r>
          </a:p>
          <a:p>
            <a:r>
              <a:rPr lang="en-US" dirty="0"/>
              <a:t>During this process you will be asked where you want the forked copy to reside. You would supply the name of your user-id in GitHub, which might be something like: “JJEWITT58”.</a:t>
            </a:r>
          </a:p>
          <a:p>
            <a:r>
              <a:rPr lang="en-US" dirty="0"/>
              <a:t>After the fork process, a copy of the model now resides in your user workspace. This is your “Remote Repository”. You should be able to browse it and see that it is an exact replica of the “master” model.</a:t>
            </a:r>
          </a:p>
        </p:txBody>
      </p:sp>
    </p:spTree>
    <p:extLst>
      <p:ext uri="{BB962C8B-B14F-4D97-AF65-F5344CB8AC3E}">
        <p14:creationId xmlns:p14="http://schemas.microsoft.com/office/powerpoint/2010/main" val="1402737423"/>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9568B4-61A0-4CCB-9645-A39B65692D8D}"/>
              </a:ext>
            </a:extLst>
          </p:cNvPr>
          <p:cNvSpPr>
            <a:spLocks noGrp="1"/>
          </p:cNvSpPr>
          <p:nvPr>
            <p:ph type="sldNum" sz="quarter" idx="4"/>
          </p:nvPr>
        </p:nvSpPr>
        <p:spPr/>
        <p:txBody>
          <a:bodyPr/>
          <a:lstStyle/>
          <a:p>
            <a:fld id="{6C9CD605-947A-3C4E-98CB-B055F943FEBA}" type="slidenum">
              <a:rPr lang="en-US" smtClean="0"/>
              <a:pPr/>
              <a:t>6</a:t>
            </a:fld>
            <a:endParaRPr lang="en-US" dirty="0"/>
          </a:p>
        </p:txBody>
      </p:sp>
      <p:sp>
        <p:nvSpPr>
          <p:cNvPr id="3" name="Title 2">
            <a:extLst>
              <a:ext uri="{FF2B5EF4-FFF2-40B4-BE49-F238E27FC236}">
                <a16:creationId xmlns:a16="http://schemas.microsoft.com/office/drawing/2014/main" id="{E7DECA45-5EEF-46E8-97F5-FCEC8EE1B84F}"/>
              </a:ext>
            </a:extLst>
          </p:cNvPr>
          <p:cNvSpPr>
            <a:spLocks noGrp="1"/>
          </p:cNvSpPr>
          <p:nvPr>
            <p:ph type="title"/>
          </p:nvPr>
        </p:nvSpPr>
        <p:spPr/>
        <p:txBody>
          <a:bodyPr>
            <a:normAutofit fontScale="90000"/>
          </a:bodyPr>
          <a:lstStyle/>
          <a:p>
            <a:r>
              <a:rPr lang="en-US" dirty="0"/>
              <a:t>Step #2: Cloning the Remote Repository</a:t>
            </a:r>
          </a:p>
        </p:txBody>
      </p:sp>
      <p:sp>
        <p:nvSpPr>
          <p:cNvPr id="4" name="Text Placeholder 3">
            <a:extLst>
              <a:ext uri="{FF2B5EF4-FFF2-40B4-BE49-F238E27FC236}">
                <a16:creationId xmlns:a16="http://schemas.microsoft.com/office/drawing/2014/main" id="{4AEF7767-AD3E-459B-B744-27EC9E47F46B}"/>
              </a:ext>
            </a:extLst>
          </p:cNvPr>
          <p:cNvSpPr>
            <a:spLocks noGrp="1"/>
          </p:cNvSpPr>
          <p:nvPr>
            <p:ph type="body" sz="quarter" idx="10"/>
          </p:nvPr>
        </p:nvSpPr>
        <p:spPr/>
        <p:txBody>
          <a:bodyPr>
            <a:normAutofit fontScale="92500" lnSpcReduction="20000"/>
          </a:bodyPr>
          <a:lstStyle/>
          <a:p>
            <a:r>
              <a:rPr lang="en-US" dirty="0"/>
              <a:t>There may be different branches in the “master” repository, and the goal in this phase is to “clone”, or “copy”, a specific branch into the modeler’s local PC in a local repository.</a:t>
            </a:r>
          </a:p>
          <a:p>
            <a:r>
              <a:rPr lang="en-US" dirty="0"/>
              <a:t>This is done using the git client that is contained in the Eclipse/Papyrus tool of the local PC. Start by opening the “Git” perspective in your tool.</a:t>
            </a:r>
          </a:p>
          <a:p>
            <a:r>
              <a:rPr lang="en-US" dirty="0"/>
              <a:t>In the Git perspective, one would choose the option “Clone a Git Repository”. </a:t>
            </a:r>
          </a:p>
          <a:p>
            <a:r>
              <a:rPr lang="en-US" dirty="0"/>
              <a:t>You then copy the address that is provided on the web page of the user’s Remote Repository into the URI field and enter your GitHub username and password. You are prompted to select the branch of the model you wish to clone.</a:t>
            </a:r>
          </a:p>
          <a:p>
            <a:r>
              <a:rPr lang="en-US" dirty="0"/>
              <a:t>You then select the destination in your local PC where you wish the model to be stored, and check the option: “import all existing projects”, which results in Papyrus projects being created in your tool.</a:t>
            </a:r>
          </a:p>
          <a:p>
            <a:r>
              <a:rPr lang="en-US" dirty="0"/>
              <a:t>You can now see the model in your Git Repository tool.</a:t>
            </a:r>
          </a:p>
          <a:p>
            <a:endParaRPr lang="en-US" dirty="0"/>
          </a:p>
        </p:txBody>
      </p:sp>
    </p:spTree>
    <p:extLst>
      <p:ext uri="{BB962C8B-B14F-4D97-AF65-F5344CB8AC3E}">
        <p14:creationId xmlns:p14="http://schemas.microsoft.com/office/powerpoint/2010/main" val="418368578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62191F-5304-4DA1-B321-260438CDBC80}"/>
              </a:ext>
            </a:extLst>
          </p:cNvPr>
          <p:cNvSpPr>
            <a:spLocks noGrp="1"/>
          </p:cNvSpPr>
          <p:nvPr>
            <p:ph type="sldNum" sz="quarter" idx="4"/>
          </p:nvPr>
        </p:nvSpPr>
        <p:spPr/>
        <p:txBody>
          <a:bodyPr/>
          <a:lstStyle/>
          <a:p>
            <a:fld id="{6C9CD605-947A-3C4E-98CB-B055F943FEBA}" type="slidenum">
              <a:rPr lang="en-US" smtClean="0"/>
              <a:pPr/>
              <a:t>7</a:t>
            </a:fld>
            <a:endParaRPr lang="en-US" dirty="0"/>
          </a:p>
        </p:txBody>
      </p:sp>
      <p:sp>
        <p:nvSpPr>
          <p:cNvPr id="3" name="Title 2">
            <a:extLst>
              <a:ext uri="{FF2B5EF4-FFF2-40B4-BE49-F238E27FC236}">
                <a16:creationId xmlns:a16="http://schemas.microsoft.com/office/drawing/2014/main" id="{00DE928F-3BCF-4C19-B315-9F990755E53E}"/>
              </a:ext>
            </a:extLst>
          </p:cNvPr>
          <p:cNvSpPr>
            <a:spLocks noGrp="1"/>
          </p:cNvSpPr>
          <p:nvPr>
            <p:ph type="title"/>
          </p:nvPr>
        </p:nvSpPr>
        <p:spPr/>
        <p:txBody>
          <a:bodyPr>
            <a:normAutofit fontScale="90000"/>
          </a:bodyPr>
          <a:lstStyle/>
          <a:p>
            <a:r>
              <a:rPr lang="en-US" dirty="0"/>
              <a:t>Step #3: Opening the Model in Papyrus</a:t>
            </a:r>
          </a:p>
        </p:txBody>
      </p:sp>
      <p:sp>
        <p:nvSpPr>
          <p:cNvPr id="4" name="Text Placeholder 3">
            <a:extLst>
              <a:ext uri="{FF2B5EF4-FFF2-40B4-BE49-F238E27FC236}">
                <a16:creationId xmlns:a16="http://schemas.microsoft.com/office/drawing/2014/main" id="{7E6D5BEC-A892-4ECD-9125-4ABAC017EDA8}"/>
              </a:ext>
            </a:extLst>
          </p:cNvPr>
          <p:cNvSpPr>
            <a:spLocks noGrp="1"/>
          </p:cNvSpPr>
          <p:nvPr>
            <p:ph type="body" sz="quarter" idx="10"/>
          </p:nvPr>
        </p:nvSpPr>
        <p:spPr/>
        <p:txBody>
          <a:bodyPr>
            <a:normAutofit lnSpcReduction="10000"/>
          </a:bodyPr>
          <a:lstStyle/>
          <a:p>
            <a:r>
              <a:rPr lang="en-US" dirty="0"/>
              <a:t>Since you selected the option to create Papyrus projects in the previous step, the goal of this step is to visualize your model in Papyrus.</a:t>
            </a:r>
          </a:p>
          <a:p>
            <a:r>
              <a:rPr lang="en-US" dirty="0"/>
              <a:t>You begin this step by opening up your “Papyrus Perspective” as an option in “Open Perspective”.</a:t>
            </a:r>
          </a:p>
          <a:p>
            <a:r>
              <a:rPr lang="en-US" dirty="0"/>
              <a:t>In the Project Explorer, select the model you wish to visualize.</a:t>
            </a:r>
          </a:p>
          <a:p>
            <a:r>
              <a:rPr lang="en-US" dirty="0"/>
              <a:t>Note, there may be a number of “sub-models” that have been created in a single model. You can either view the entire “model”, or view a specific sub-model by selecting that model in the overall model.</a:t>
            </a:r>
          </a:p>
          <a:p>
            <a:r>
              <a:rPr lang="en-US" dirty="0"/>
              <a:t>You will then see the model you selected in the “Model Explorer”, and begin to display the various diagrams and artifacts associated with the model.</a:t>
            </a:r>
          </a:p>
        </p:txBody>
      </p:sp>
    </p:spTree>
    <p:extLst>
      <p:ext uri="{BB962C8B-B14F-4D97-AF65-F5344CB8AC3E}">
        <p14:creationId xmlns:p14="http://schemas.microsoft.com/office/powerpoint/2010/main" val="13865206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2E38CE-9094-4EB1-A288-65A7CF716800}"/>
              </a:ext>
            </a:extLst>
          </p:cNvPr>
          <p:cNvSpPr>
            <a:spLocks noGrp="1"/>
          </p:cNvSpPr>
          <p:nvPr>
            <p:ph type="sldNum" sz="quarter" idx="4"/>
          </p:nvPr>
        </p:nvSpPr>
        <p:spPr/>
        <p:txBody>
          <a:bodyPr/>
          <a:lstStyle/>
          <a:p>
            <a:fld id="{6C9CD605-947A-3C4E-98CB-B055F943FEBA}" type="slidenum">
              <a:rPr lang="en-US" smtClean="0"/>
              <a:pPr/>
              <a:t>8</a:t>
            </a:fld>
            <a:endParaRPr lang="en-US" dirty="0"/>
          </a:p>
        </p:txBody>
      </p:sp>
      <p:sp>
        <p:nvSpPr>
          <p:cNvPr id="3" name="Title 2">
            <a:extLst>
              <a:ext uri="{FF2B5EF4-FFF2-40B4-BE49-F238E27FC236}">
                <a16:creationId xmlns:a16="http://schemas.microsoft.com/office/drawing/2014/main" id="{6A80019D-6D18-490C-AB39-08D892937E2C}"/>
              </a:ext>
            </a:extLst>
          </p:cNvPr>
          <p:cNvSpPr>
            <a:spLocks noGrp="1"/>
          </p:cNvSpPr>
          <p:nvPr>
            <p:ph type="title"/>
          </p:nvPr>
        </p:nvSpPr>
        <p:spPr/>
        <p:txBody>
          <a:bodyPr>
            <a:normAutofit fontScale="90000"/>
          </a:bodyPr>
          <a:lstStyle/>
          <a:p>
            <a:r>
              <a:rPr lang="en-US" dirty="0"/>
              <a:t>Step #4: Updating the Model and Staging the Files</a:t>
            </a:r>
          </a:p>
        </p:txBody>
      </p:sp>
      <p:sp>
        <p:nvSpPr>
          <p:cNvPr id="4" name="Text Placeholder 3">
            <a:extLst>
              <a:ext uri="{FF2B5EF4-FFF2-40B4-BE49-F238E27FC236}">
                <a16:creationId xmlns:a16="http://schemas.microsoft.com/office/drawing/2014/main" id="{EE0815FB-6755-468C-AF4B-6A5BA7B40D78}"/>
              </a:ext>
            </a:extLst>
          </p:cNvPr>
          <p:cNvSpPr>
            <a:spLocks noGrp="1"/>
          </p:cNvSpPr>
          <p:nvPr>
            <p:ph type="body" sz="quarter" idx="10"/>
          </p:nvPr>
        </p:nvSpPr>
        <p:spPr/>
        <p:txBody>
          <a:bodyPr>
            <a:normAutofit fontScale="92500" lnSpcReduction="20000"/>
          </a:bodyPr>
          <a:lstStyle/>
          <a:p>
            <a:r>
              <a:rPr lang="en-US" dirty="0"/>
              <a:t>When you begin to make changes to the model, and select the “save” option in Papyrus, all your changes are saved to your local working directory on your PC.</a:t>
            </a:r>
          </a:p>
          <a:p>
            <a:r>
              <a:rPr lang="en-US" dirty="0"/>
              <a:t>You can see where this “working directory” resides by selecting your cloned repository in the “Git Perspective”, and selecting the folder “Working Directory”.</a:t>
            </a:r>
          </a:p>
          <a:p>
            <a:r>
              <a:rPr lang="en-US" dirty="0"/>
              <a:t>Once again in your “Git Perspective”, and having selected your local repository, you will see the files that you have changed in the “un-staged” files window on the bottom right of the page.</a:t>
            </a:r>
          </a:p>
          <a:p>
            <a:r>
              <a:rPr lang="en-US" dirty="0"/>
              <a:t>You then select the files you want to stage by right-clicking on them and then selecting the option “Add to Git index”. </a:t>
            </a:r>
          </a:p>
          <a:p>
            <a:r>
              <a:rPr lang="en-US" dirty="0"/>
              <a:t>Note, if you have made errors in the files you saved, instead of selecting the “Add” option, you can select “Replace with Head Revision”, and Git will go to your remote repository and download associated “un-changed” version of the file you selected.</a:t>
            </a:r>
          </a:p>
          <a:p>
            <a:endParaRPr lang="en-US" dirty="0"/>
          </a:p>
        </p:txBody>
      </p:sp>
    </p:spTree>
    <p:extLst>
      <p:ext uri="{BB962C8B-B14F-4D97-AF65-F5344CB8AC3E}">
        <p14:creationId xmlns:p14="http://schemas.microsoft.com/office/powerpoint/2010/main" val="2676325854"/>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316349-1C86-46CD-8CDE-B94A8EF012BB}"/>
              </a:ext>
            </a:extLst>
          </p:cNvPr>
          <p:cNvSpPr>
            <a:spLocks noGrp="1"/>
          </p:cNvSpPr>
          <p:nvPr>
            <p:ph type="sldNum" sz="quarter" idx="4"/>
          </p:nvPr>
        </p:nvSpPr>
        <p:spPr/>
        <p:txBody>
          <a:bodyPr/>
          <a:lstStyle/>
          <a:p>
            <a:fld id="{6C9CD605-947A-3C4E-98CB-B055F943FEBA}" type="slidenum">
              <a:rPr lang="en-US" smtClean="0"/>
              <a:pPr/>
              <a:t>9</a:t>
            </a:fld>
            <a:endParaRPr lang="en-US" dirty="0"/>
          </a:p>
        </p:txBody>
      </p:sp>
      <p:sp>
        <p:nvSpPr>
          <p:cNvPr id="3" name="Title 2">
            <a:extLst>
              <a:ext uri="{FF2B5EF4-FFF2-40B4-BE49-F238E27FC236}">
                <a16:creationId xmlns:a16="http://schemas.microsoft.com/office/drawing/2014/main" id="{64F9FFCF-F7D6-4ACF-8D53-477FF67DDAEE}"/>
              </a:ext>
            </a:extLst>
          </p:cNvPr>
          <p:cNvSpPr>
            <a:spLocks noGrp="1"/>
          </p:cNvSpPr>
          <p:nvPr>
            <p:ph type="title"/>
          </p:nvPr>
        </p:nvSpPr>
        <p:spPr/>
        <p:txBody>
          <a:bodyPr>
            <a:normAutofit fontScale="90000"/>
          </a:bodyPr>
          <a:lstStyle/>
          <a:p>
            <a:r>
              <a:rPr lang="en-US" dirty="0"/>
              <a:t>Step #5: Committing the Changes and Uploading to Remote Repository</a:t>
            </a:r>
          </a:p>
        </p:txBody>
      </p:sp>
      <p:sp>
        <p:nvSpPr>
          <p:cNvPr id="4" name="Text Placeholder 3">
            <a:extLst>
              <a:ext uri="{FF2B5EF4-FFF2-40B4-BE49-F238E27FC236}">
                <a16:creationId xmlns:a16="http://schemas.microsoft.com/office/drawing/2014/main" id="{26B20DBE-A336-4190-89F0-BA71D57A9039}"/>
              </a:ext>
            </a:extLst>
          </p:cNvPr>
          <p:cNvSpPr>
            <a:spLocks noGrp="1"/>
          </p:cNvSpPr>
          <p:nvPr>
            <p:ph type="body" sz="quarter" idx="10"/>
          </p:nvPr>
        </p:nvSpPr>
        <p:spPr/>
        <p:txBody>
          <a:bodyPr/>
          <a:lstStyle/>
          <a:p>
            <a:r>
              <a:rPr lang="en-US" dirty="0"/>
              <a:t>In this step you will “commit” your changes in your local repository and “push” them to your remote repository.</a:t>
            </a:r>
          </a:p>
          <a:p>
            <a:r>
              <a:rPr lang="en-US" dirty="0"/>
              <a:t>This can be done in one-step or two-step process. For the one-step process you select “Commit and Push” in the bottom right-hand corner. For the two-step process, first select “Commit”. In both cases, you must enter a “Commit” message indicating the changes you have made.</a:t>
            </a:r>
          </a:p>
          <a:p>
            <a:r>
              <a:rPr lang="en-US" dirty="0"/>
              <a:t>If you chose the two-step process, you must now select your local repository that contains the changes, and right-click, selecting “Push Branch”. </a:t>
            </a:r>
          </a:p>
          <a:p>
            <a:r>
              <a:rPr lang="en-US" dirty="0"/>
              <a:t>In both cases, your local repository is now “pushed”, or “copied” to your remote repository.</a:t>
            </a:r>
          </a:p>
          <a:p>
            <a:endParaRPr lang="en-US" dirty="0"/>
          </a:p>
        </p:txBody>
      </p:sp>
    </p:spTree>
    <p:extLst>
      <p:ext uri="{BB962C8B-B14F-4D97-AF65-F5344CB8AC3E}">
        <p14:creationId xmlns:p14="http://schemas.microsoft.com/office/powerpoint/2010/main" val="2923635096"/>
      </p:ext>
    </p:extLst>
  </p:cSld>
  <p:clrMapOvr>
    <a:masterClrMapping/>
  </p:clrMapOvr>
  <p:transition>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AP_powerpoint_presentation_v1" id="{DB83975D-0410-E24B-B943-5F1FFD2693BC}" vid="{26E034CB-823C-6A4E-B815-6D6A1245F6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ONAP_powerpoint_presentation_v1</Template>
  <TotalTime>1555</TotalTime>
  <Words>1226</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.AppleSystemUIFont</vt:lpstr>
      <vt:lpstr>Arial</vt:lpstr>
      <vt:lpstr>Calibri</vt:lpstr>
      <vt:lpstr>Helvetica Neue Light</vt:lpstr>
      <vt:lpstr>Office Theme</vt:lpstr>
      <vt:lpstr>Using GitHub for Papyrus Models  Jessie Jewitt – OAM Technology Consulting/ ARM Inc.</vt:lpstr>
      <vt:lpstr>The Benefits of Using GitHub</vt:lpstr>
      <vt:lpstr>Work Flow - Overview</vt:lpstr>
      <vt:lpstr>Overview of the GitHub Workflow</vt:lpstr>
      <vt:lpstr>Step #1:  Forking the Model</vt:lpstr>
      <vt:lpstr>Step #2: Cloning the Remote Repository</vt:lpstr>
      <vt:lpstr>Step #3: Opening the Model in Papyrus</vt:lpstr>
      <vt:lpstr>Step #4: Updating the Model and Staging the Files</vt:lpstr>
      <vt:lpstr>Step #5: Committing the Changes and Uploading to Remote Repository</vt:lpstr>
      <vt:lpstr>Step #6: Pull Requests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Contini</dc:creator>
  <cp:lastModifiedBy>Jessie Jewitt</cp:lastModifiedBy>
  <cp:revision>106</cp:revision>
  <dcterms:created xsi:type="dcterms:W3CDTF">2017-02-27T16:23:08Z</dcterms:created>
  <dcterms:modified xsi:type="dcterms:W3CDTF">2018-01-29T21:02:02Z</dcterms:modified>
</cp:coreProperties>
</file>