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3"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72"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127" d="100"/>
          <a:sy n="127" d="100"/>
        </p:scale>
        <p:origin x="1506" y="114"/>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D41BE995-3D22-4D8E-9090-3309CF0B6094}" type="presOf" srcId="{B70532A7-D3DA-4B84-B3F6-1A2B4861FC82}" destId="{5B52B8B1-5A7E-47DC-BFAF-F4C44426EF47}" srcOrd="1" destOrd="0" presId="urn:microsoft.com/office/officeart/2005/8/layout/hierarchy2"/>
    <dgm:cxn modelId="{DE6C67D2-ABBE-4E43-AFA7-04D6D3423257}" type="presOf" srcId="{0969A4AF-FC06-4FD3-8A4B-F1026C3F433B}" destId="{2ED7A92A-530E-424D-81D7-0ABA1FBF8E80}" srcOrd="1"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40B8D41D-B27E-4C0C-ACCF-96F520139232}" type="presOf" srcId="{432DCC30-3D30-4766-AE5A-DDA1E8E1C694}" destId="{22C8D88C-9200-449A-95CA-C6C951FF9EFA}" srcOrd="0" destOrd="0" presId="urn:microsoft.com/office/officeart/2005/8/layout/hierarchy2"/>
    <dgm:cxn modelId="{C3DDC5FA-6BCF-4CD2-9537-174A722B2F48}" type="presOf" srcId="{B2BE598A-CF53-4EAD-958F-AC3942F42736}" destId="{85D74912-EC50-4B9F-B5C0-FAED0F6C91EF}" srcOrd="1" destOrd="0" presId="urn:microsoft.com/office/officeart/2005/8/layout/hierarchy2"/>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B9D63D98-6BC1-40A8-8446-CB78C974C776}" type="presOf" srcId="{0143ECBF-D013-4B67-835C-463B22DE9D12}" destId="{15AA3F71-DF63-44F2-A3BA-35AE6A6DBF7D}" srcOrd="0"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645B0791-D5DF-4BF7-AFF9-DEC141642B4C}" type="presOf" srcId="{949292E5-5D9F-4BED-BBD5-D5D43417B63B}" destId="{27E9DFBA-38D9-4890-81CD-E6DD6F1BD76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3C30DC77-46F1-458F-A870-79759412D8BC}"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27D0814-B16B-4309-89AB-992AA109BBD5}" type="presOf" srcId="{B134233E-B436-4370-8867-923B23EB229F}" destId="{2CE1C545-78E0-47B5-8C72-53A9EE24CD60}" srcOrd="0" destOrd="0" presId="urn:microsoft.com/office/officeart/2005/8/layout/hierarchy2"/>
    <dgm:cxn modelId="{33DF3C45-E7C0-432A-A20B-7B8375196FCB}" type="presOf" srcId="{38E3F61A-3AE0-4155-B92C-9E8FDC31F5E1}" destId="{58F4492D-8348-40AC-AEC6-55C7C3535C7C}"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C295178-346F-41CB-96EA-EF7BB862CAC7}" type="presOf" srcId="{003EA6EE-58E5-40BF-9EA2-140291096720}" destId="{CD21181F-0FF4-4082-92C6-4A9B73A74EDB}" srcOrd="0"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033F3EA1-BD91-41F0-9EE6-646EC37511B7}" type="presOf" srcId="{FEDD39BA-6E39-47D0-8586-07F39CC8648A}" destId="{031D1B23-0E26-4678-BE6A-437811C2DF66}" srcOrd="1"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511F2441-B8F0-4359-9592-268B4B39D51A}"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C3922245-FD3B-46DE-BCB3-D5E8F554B449}" type="presOf" srcId="{003EA6EE-58E5-40BF-9EA2-140291096720}" destId="{CD21181F-0FF4-4082-92C6-4A9B73A74EDB}" srcOrd="0" destOrd="0" presId="urn:microsoft.com/office/officeart/2005/8/layout/hierarchy2"/>
    <dgm:cxn modelId="{F9C61019-FBCA-4A4A-A42E-EB3959B42DA0}" type="presOf" srcId="{75F56602-1F81-43B8-8FF4-6B603C2B9FA0}" destId="{2BD46A2F-C42F-406A-9A1B-2C52C3E691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258B8943-7280-4181-A02C-84FAE766F662}" type="presOf" srcId="{993E109E-C8C8-46D8-B666-173B14BC2FD7}" destId="{3E4CFFF9-FD55-47C7-9E6D-F0C6A9412ADB}"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9FA82CE5-1765-44D6-87AE-13854C4B0006}"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4538A5E1-8E98-475E-BA9F-ACA01E45112A}" type="presOf" srcId="{191770CA-EAB0-484A-8FFB-8F7DA062CE62}" destId="{250F3298-E4AA-4904-A12B-AAC232EBAA5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9453278-5AC6-4CA9-90F9-7417EE3F5CB8}" type="presOf" srcId="{BE7A866F-FCC5-436D-A2E0-A8A6DF76F8EB}" destId="{4E231741-F076-452D-97E4-5E3BC1C34C63}" srcOrd="1" destOrd="0" presId="urn:microsoft.com/office/officeart/2005/8/layout/hierarchy2"/>
    <dgm:cxn modelId="{2ECA157B-E3CA-4DAA-A386-37CFBCDDDA7B}"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B83BEA92-A67E-4E42-B5BA-1B46BA22E1F3}" type="presOf" srcId="{FEDD39BA-6E39-47D0-8586-07F39CC8648A}" destId="{4D73C71E-89F8-46D7-ABCD-94CC477E1629}"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502E95C6-B3EA-4495-8430-35E515F190B7}" type="presOf" srcId="{432DCC30-3D30-4766-AE5A-DDA1E8E1C694}" destId="{D7C91FB9-804C-419F-A840-60C1222CFEF0}"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A7963754-C7AD-4852-9860-D2ED6A23FABD}" type="presOf" srcId="{949292E5-5D9F-4BED-BBD5-D5D43417B63B}" destId="{27E9DFBA-38D9-4890-81CD-E6DD6F1BD76C}" srcOrd="0" destOrd="0" presId="urn:microsoft.com/office/officeart/2005/8/layout/hierarchy2"/>
    <dgm:cxn modelId="{422B43AD-A077-4399-A894-33872CBC3BDD}" type="presOf" srcId="{B134233E-B436-4370-8867-923B23EB229F}" destId="{2CE1C545-78E0-47B5-8C72-53A9EE24CD60}"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13F7DBEA-DE0A-405C-9879-2422312BCE3B}" type="presOf" srcId="{FEDD39BA-6E39-47D0-8586-07F39CC8648A}" destId="{031D1B23-0E26-4678-BE6A-437811C2DF66}" srcOrd="1"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9F41B570-5DD1-4BA8-83CC-76F2BCE1EFC1}"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91F3948C-11C3-445A-BCDA-052D04D59639}" type="presOf" srcId="{191770CA-EAB0-484A-8FFB-8F7DA062CE62}" destId="{250F3298-E4AA-4904-A12B-AAC232EBAA5C}"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87D3B27-F329-4A06-B4D9-14F2FCBC2B07}" type="presOf" srcId="{38E3F61A-3AE0-4155-B92C-9E8FDC31F5E1}" destId="{9B1C92DF-85F9-4E10-9A54-D70B27BED890}" srcOrd="1" destOrd="0" presId="urn:microsoft.com/office/officeart/2005/8/layout/hierarchy2"/>
    <dgm:cxn modelId="{46C8BCFE-5C9B-4DE5-8000-F90A7FAC00BE}" type="presOf" srcId="{949292E5-5D9F-4BED-BBD5-D5D43417B63B}" destId="{CBB3C906-6C8E-43D0-A349-5CBA1BD5A1B2}"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A008E39B-C805-48F4-A63B-7BBA0B8DDC8F}" type="presOf" srcId="{38E3F61A-3AE0-4155-B92C-9E8FDC31F5E1}" destId="{58F4492D-8348-40AC-AEC6-55C7C3535C7C}"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E6B74AC7-BA0F-4E85-B145-8D3E5C4ED546}" type="presOf" srcId="{949292E5-5D9F-4BED-BBD5-D5D43417B63B}" destId="{27E9DFBA-38D9-4890-81CD-E6DD6F1BD76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5018F553-E47A-4A82-A698-571BC3D44A13}" type="presOf" srcId="{432DCC30-3D30-4766-AE5A-DDA1E8E1C694}" destId="{22C8D88C-9200-449A-95CA-C6C951FF9EFA}"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2A23961-4BFA-4D87-9BD3-D235FED06BC5}" srcId="{191770CA-EAB0-484A-8FFB-8F7DA062CE62}" destId="{993E109E-C8C8-46D8-B666-173B14BC2FD7}" srcOrd="3" destOrd="0" parTransId="{38E3F61A-3AE0-4155-B92C-9E8FDC31F5E1}" sibTransId="{335F12F4-C926-4121-A12D-22DA5E9B70D4}"/>
    <dgm:cxn modelId="{09B6EB8F-EC7B-4B01-BF7D-8F6992206780}" type="presOf" srcId="{FEDD39BA-6E39-47D0-8586-07F39CC8648A}" destId="{4D73C71E-89F8-46D7-ABCD-94CC477E1629}"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82F20E0-59CE-4401-82FB-F8B872AD1EB5}" type="presOf" srcId="{38E3F61A-3AE0-4155-B92C-9E8FDC31F5E1}" destId="{58F4492D-8348-40AC-AEC6-55C7C3535C7C}"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6DC3F33-9032-4B97-9B60-CB30FA09EC4E}" type="presOf" srcId="{A09C861D-2DAD-4964-84B8-895DB96D41E1}" destId="{11F686DE-25FA-4C6B-B5BD-0426FD435EBF}"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1A86760B-4935-41F1-82A6-F3E24CF67776}" type="presOf" srcId="{003EA6EE-58E5-40BF-9EA2-140291096720}" destId="{CD21181F-0FF4-4082-92C6-4A9B73A74EDB}" srcOrd="0" destOrd="0" presId="urn:microsoft.com/office/officeart/2005/8/layout/hierarchy2"/>
    <dgm:cxn modelId="{8D6335FA-5834-4444-A6E3-70594C56F817}" type="presOf" srcId="{B134233E-B436-4370-8867-923B23EB229F}" destId="{2CE1C545-78E0-47B5-8C72-53A9EE24CD60}" srcOrd="0"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03E2BD06-92C0-4F69-8544-31AD010F5451}" type="presOf" srcId="{75F56602-1F81-43B8-8FF4-6B603C2B9FA0}" destId="{2BD46A2F-C42F-406A-9A1B-2C52C3E69199}"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3FC6B86C-29B4-44E3-940D-7F6EC46AC95D}" type="presOf" srcId="{949292E5-5D9F-4BED-BBD5-D5D43417B63B}" destId="{27E9DFBA-38D9-4890-81CD-E6DD6F1BD76C}" srcOrd="0" destOrd="0" presId="urn:microsoft.com/office/officeart/2005/8/layout/hierarchy2"/>
    <dgm:cxn modelId="{F0376662-BA69-4597-A78C-8FED05C62AA1}" type="presOf" srcId="{3B05B665-67A3-49B9-8B39-9C1EE857274C}" destId="{751A64B2-AA1B-4610-90F2-2585F0A6A46F}"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E86E4610-985D-421C-A6B7-225072241664}" type="presOf" srcId="{B2BE598A-CF53-4EAD-958F-AC3942F42736}" destId="{500CC38C-370D-4E38-962F-8E689C001DB3}" srcOrd="0" destOrd="0" presId="urn:microsoft.com/office/officeart/2005/8/layout/hierarchy2"/>
    <dgm:cxn modelId="{27FF4B0B-0618-43FE-96FC-45E1C99D4A72}"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4EEC161A-1082-479F-8BA2-EA577DFDF1D8}" type="presOf" srcId="{993E109E-C8C8-46D8-B666-173B14BC2FD7}" destId="{3E4CFFF9-FD55-47C7-9E6D-F0C6A9412ADB}" srcOrd="0" destOrd="0" presId="urn:microsoft.com/office/officeart/2005/8/layout/hierarchy2"/>
    <dgm:cxn modelId="{B8A2A890-E473-41FD-ABEF-2E0B9C29A4D5}" type="presOf" srcId="{B70532A7-D3DA-4B84-B3F6-1A2B4861FC82}" destId="{5B061652-2171-4D39-8BCD-A835674795F1}"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557F88C2-8F66-4CC0-AB95-621E392DD257}" type="presOf" srcId="{0969A4AF-FC06-4FD3-8A4B-F1026C3F433B}" destId="{37DFA971-3BDD-4614-B3F4-FCCCA928E801}" srcOrd="0" destOrd="0" presId="urn:microsoft.com/office/officeart/2005/8/layout/hierarchy2"/>
    <dgm:cxn modelId="{8F43C51B-3C60-4357-8209-34AD78EC34A9}" type="presOf" srcId="{2AD198EF-5E35-4DCE-8157-F6F2E2783276}" destId="{88EDACE5-21AE-4482-B8C7-116CF3A27E99}" srcOrd="0"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91870201-311C-4DB0-ADA6-A81D8F433DA8}" type="presOf" srcId="{993E109E-C8C8-46D8-B666-173B14BC2FD7}" destId="{3E4CFFF9-FD55-47C7-9E6D-F0C6A9412ADB}"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D8D574F3-0600-44B8-8701-B6FBF837EB3F}" srcId="{003EA6EE-58E5-40BF-9EA2-140291096720}" destId="{0143ECBF-D013-4B67-835C-463B22DE9D12}" srcOrd="0" destOrd="0" parTransId="{432DCC30-3D30-4766-AE5A-DDA1E8E1C694}" sibTransId="{9C1A1D46-92B6-49D8-9042-590A4D8B1732}"/>
    <dgm:cxn modelId="{0740DB16-55F5-4B69-9DD4-DE0501619762}" srcId="{3B05B665-67A3-49B9-8B39-9C1EE857274C}" destId="{191770CA-EAB0-484A-8FFB-8F7DA062CE62}" srcOrd="1" destOrd="0" parTransId="{0969A4AF-FC06-4FD3-8A4B-F1026C3F433B}" sibTransId="{2F79FE89-23AB-494F-9A0B-78BBBC2258FF}"/>
    <dgm:cxn modelId="{05A09C0E-089F-4BD8-B453-0D48351684D8}" type="presOf" srcId="{38E3F61A-3AE0-4155-B92C-9E8FDC31F5E1}" destId="{9B1C92DF-85F9-4E10-9A54-D70B27BED890}" srcOrd="1" destOrd="0" presId="urn:microsoft.com/office/officeart/2005/8/layout/hierarchy2"/>
    <dgm:cxn modelId="{DC876177-7E55-4116-8718-D32B7A3ADBE5}" type="presOf" srcId="{949292E5-5D9F-4BED-BBD5-D5D43417B63B}" destId="{CBB3C906-6C8E-43D0-A349-5CBA1BD5A1B2}" srcOrd="1" destOrd="0" presId="urn:microsoft.com/office/officeart/2005/8/layout/hierarchy2"/>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E14F86C5-5AE8-4E15-A534-A043367C183E}" type="presOf" srcId="{3B05B665-67A3-49B9-8B39-9C1EE857274C}" destId="{751A64B2-AA1B-4610-90F2-2585F0A6A46F}" srcOrd="0" destOrd="0" presId="urn:microsoft.com/office/officeart/2005/8/layout/hierarchy2"/>
    <dgm:cxn modelId="{1506B33C-8F13-454F-A8B9-BBF7C481F82D}" type="presOf" srcId="{0969A4AF-FC06-4FD3-8A4B-F1026C3F433B}" destId="{37DFA971-3BDD-4614-B3F4-FCCCA928E801}"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399E2AD-20AE-4FA8-8830-094DC1086B55}" type="presOf" srcId="{003EA6EE-58E5-40BF-9EA2-140291096720}" destId="{CD21181F-0FF4-4082-92C6-4A9B73A74EDB}"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8C9EA5A-FAAC-4916-AAA1-AD4450BD9184}" srcId="{191770CA-EAB0-484A-8FFB-8F7DA062CE62}" destId="{2AD198EF-5E35-4DCE-8157-F6F2E2783276}" srcOrd="0" destOrd="0" parTransId="{B2BE598A-CF53-4EAD-958F-AC3942F42736}" sibTransId="{312AAD88-89FB-4184-A457-B509728F010F}"/>
    <dgm:cxn modelId="{804E8910-A080-4747-9538-AD55926DCB20}" type="presOf" srcId="{B134233E-B436-4370-8867-923B23EB229F}" destId="{2CE1C545-78E0-47B5-8C72-53A9EE24CD60}" srcOrd="0" destOrd="0" presId="urn:microsoft.com/office/officeart/2005/8/layout/hierarchy2"/>
    <dgm:cxn modelId="{B2A57A1A-AADF-4A7A-9E65-C3D24EBCCA7B}" type="presOf" srcId="{BE7A866F-FCC5-436D-A2E0-A8A6DF76F8EB}" destId="{4E231741-F076-452D-97E4-5E3BC1C34C63}" srcOrd="1"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87B1504-E19F-48A7-AB93-0C8FCC1E2AB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D8FE8BCA-F7F4-45D9-BE72-12E6E9418E8F}" type="presOf" srcId="{0143ECBF-D013-4B67-835C-463B22DE9D12}" destId="{15AA3F71-DF63-44F2-A3BA-35AE6A6DBF7D}" srcOrd="0" destOrd="0" presId="urn:microsoft.com/office/officeart/2005/8/layout/hierarchy2"/>
    <dgm:cxn modelId="{9739F3A5-B242-448C-AB86-9F82163611DE}" type="presOf" srcId="{BE7A866F-FCC5-436D-A2E0-A8A6DF76F8EB}" destId="{DF8ACA11-A784-4636-BE9F-ADD52C706CBC}"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94F2FF81-E674-4D7A-8D59-E9577AC3006F}" type="presOf" srcId="{75F56602-1F81-43B8-8FF4-6B603C2B9FA0}" destId="{2BD46A2F-C42F-406A-9A1B-2C52C3E69199}"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E9699E09-135B-4B68-8F64-746C21F1D93E}" type="presOf" srcId="{A09C861D-2DAD-4964-84B8-895DB96D41E1}" destId="{11F686DE-25FA-4C6B-B5BD-0426FD435EBF}" srcOrd="0" destOrd="0" presId="urn:microsoft.com/office/officeart/2005/8/layout/hierarchy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87974A78-E81A-4299-AA07-AE7C84A8D68A}" type="presOf" srcId="{993E109E-C8C8-46D8-B666-173B14BC2FD7}" destId="{3E4CFFF9-FD55-47C7-9E6D-F0C6A9412A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26AA3B8-811C-41D9-B8B4-63D2B4687905}" type="presOf" srcId="{B2BE598A-CF53-4EAD-958F-AC3942F42736}" destId="{500CC38C-370D-4E38-962F-8E689C001DB3}"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BD0B9463-FA10-47C1-9FB1-AB8879A23F16}" type="presOf" srcId="{949292E5-5D9F-4BED-BBD5-D5D43417B63B}" destId="{CBB3C906-6C8E-43D0-A349-5CBA1BD5A1B2}" srcOrd="1" destOrd="0" presId="urn:microsoft.com/office/officeart/2005/8/layout/hierarchy2"/>
    <dgm:cxn modelId="{83AC1AA0-B19C-4D2E-9509-26EF429DC45F}"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3DC1372-A33E-431E-A27D-19D062E272C9}" type="presOf" srcId="{3B05B665-67A3-49B9-8B39-9C1EE857274C}" destId="{751A64B2-AA1B-4610-90F2-2585F0A6A46F}"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80570F5-0730-47B1-AE73-593FCBC60543}" type="presOf" srcId="{B134233E-B436-4370-8867-923B23EB229F}" destId="{2CE1C545-78E0-47B5-8C72-53A9EE24CD60}"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9EAD37B-ECDC-4B03-8A2C-8DD55B2038CB}" type="presOf" srcId="{003EA6EE-58E5-40BF-9EA2-140291096720}" destId="{CD21181F-0FF4-4082-92C6-4A9B73A74EDB}" srcOrd="0" destOrd="0" presId="urn:microsoft.com/office/officeart/2005/8/layout/hierarchy2"/>
    <dgm:cxn modelId="{7302BE0A-9426-4E4D-A941-C009D01364FA}" type="presOf" srcId="{A09C861D-2DAD-4964-84B8-895DB96D41E1}" destId="{11F686DE-25FA-4C6B-B5BD-0426FD435EBF}"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551F0E7A-9DC5-4E02-8562-A9CC9B69909F}" type="presOf" srcId="{0969A4AF-FC06-4FD3-8A4B-F1026C3F433B}" destId="{37DFA971-3BDD-4614-B3F4-FCCCA928E80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1BB13B5A-E67B-4078-9C47-B674CC782EDC}" type="presOf" srcId="{B2BE598A-CF53-4EAD-958F-AC3942F42736}" destId="{85D74912-EC50-4B9F-B5C0-FAED0F6C91EF}"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4B39A0C6-5901-4D1B-8AA1-954218BC3892}" type="presOf" srcId="{2AA71D22-D60D-4322-B69D-1EBB711EFDD8}" destId="{2370C263-D04C-4203-963B-8F5DE028DD68}"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C807FFAF-44D5-4E92-AC47-5386BEA13C86}" type="presOf" srcId="{949292E5-5D9F-4BED-BBD5-D5D43417B63B}" destId="{27E9DFBA-38D9-4890-81CD-E6DD6F1BD76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F2530C-4D9B-4B93-ABBD-10C4200A1537}" type="presOf" srcId="{BE7A866F-FCC5-436D-A2E0-A8A6DF76F8EB}" destId="{4E231741-F076-452D-97E4-5E3BC1C34C63}" srcOrd="1"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1EF571E-AFB1-4538-817C-A9B3DEBF1DF8}" type="presOf" srcId="{FEDD39BA-6E39-47D0-8586-07F39CC8648A}" destId="{4D73C71E-89F8-46D7-ABCD-94CC477E1629}" srcOrd="0" destOrd="0" presId="urn:microsoft.com/office/officeart/2005/8/layout/hierarchy2"/>
    <dgm:cxn modelId="{0C02B470-A703-4A06-B9EC-F19D6BC6438D}" type="presOf" srcId="{191770CA-EAB0-484A-8FFB-8F7DA062CE62}" destId="{250F3298-E4AA-4904-A12B-AAC232EBAA5C}"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D8D574F3-0600-44B8-8701-B6FBF837EB3F}" srcId="{003EA6EE-58E5-40BF-9EA2-140291096720}" destId="{0143ECBF-D013-4B67-835C-463B22DE9D12}" srcOrd="0" destOrd="0" parTransId="{432DCC30-3D30-4766-AE5A-DDA1E8E1C694}" sibTransId="{9C1A1D46-92B6-49D8-9042-590A4D8B1732}"/>
    <dgm:cxn modelId="{9CD4E287-F2B1-4B36-AFB8-D3CBA7BF4400}" type="presOf" srcId="{38E3F61A-3AE0-4155-B92C-9E8FDC31F5E1}" destId="{58F4492D-8348-40AC-AEC6-55C7C3535C7C}"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C9280317-9DC4-471E-8415-8D6007282657}" type="presOf" srcId="{BE7A866F-FCC5-436D-A2E0-A8A6DF76F8EB}" destId="{4E231741-F076-452D-97E4-5E3BC1C34C63}" srcOrd="1" destOrd="0" presId="urn:microsoft.com/office/officeart/2005/8/layout/hierarchy2"/>
    <dgm:cxn modelId="{93177C80-64CC-4978-83EC-EEE4C12557FE}"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A4B81127-524C-4678-88FE-7C2FCE57D54E}" type="presOf" srcId="{3B05B665-67A3-49B9-8B39-9C1EE857274C}" destId="{751A64B2-AA1B-4610-90F2-2585F0A6A46F}" srcOrd="0" destOrd="0" presId="urn:microsoft.com/office/officeart/2005/8/layout/hierarchy2"/>
    <dgm:cxn modelId="{DE8296C3-C5F3-4104-B1D4-1118D4CFFA51}" type="presOf" srcId="{75F56602-1F81-43B8-8FF4-6B603C2B9FA0}" destId="{2BD46A2F-C42F-406A-9A1B-2C52C3E69199}" srcOrd="0" destOrd="0" presId="urn:microsoft.com/office/officeart/2005/8/layout/hierarchy2"/>
    <dgm:cxn modelId="{EBFFD51C-8F9E-4CC4-8F90-35F65E416B7B}" type="presOf" srcId="{0969A4AF-FC06-4FD3-8A4B-F1026C3F433B}" destId="{37DFA971-3BDD-4614-B3F4-FCCCA928E801}"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3A94BD67-F1EB-49B0-B214-46C3E8121411}" type="presOf" srcId="{003EA6EE-58E5-40BF-9EA2-140291096720}" destId="{CD21181F-0FF4-4082-92C6-4A9B73A74EDB}" srcOrd="0" destOrd="0" presId="urn:microsoft.com/office/officeart/2005/8/layout/hierarchy2"/>
    <dgm:cxn modelId="{5FDBA905-16A6-4CE7-8129-63F8A9631B5A}" type="presOf" srcId="{B2BE598A-CF53-4EAD-958F-AC3942F42736}" destId="{85D74912-EC50-4B9F-B5C0-FAED0F6C91EF}" srcOrd="1"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53B40BD-CFAA-400A-972D-40DEEFF4CBB6}"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3F715AA4-F994-4939-985B-AA8F48DCE99F}" type="presOf" srcId="{191770CA-EAB0-484A-8FFB-8F7DA062CE62}" destId="{250F3298-E4AA-4904-A12B-AAC232EBAA5C}"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BAF351D-A223-43A9-8F06-1F760641D2B6}" type="presOf" srcId="{B70532A7-D3DA-4B84-B3F6-1A2B4861FC82}" destId="{5B52B8B1-5A7E-47DC-BFAF-F4C44426EF47}" srcOrd="1"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97066B4E-1005-48E3-92D3-762CB3341F1E}" type="presOf" srcId="{B70532A7-D3DA-4B84-B3F6-1A2B4861FC82}" destId="{5B061652-2171-4D39-8BCD-A835674795F1}" srcOrd="0" destOrd="0" presId="urn:microsoft.com/office/officeart/2005/8/layout/hierarchy2"/>
    <dgm:cxn modelId="{8D720E46-6CD9-4422-97FB-291311C4B500}" type="presOf" srcId="{FEDD39BA-6E39-47D0-8586-07F39CC8648A}" destId="{031D1B23-0E26-4678-BE6A-437811C2DF66}" srcOrd="1" destOrd="0" presId="urn:microsoft.com/office/officeart/2005/8/layout/hierarchy2"/>
    <dgm:cxn modelId="{64FB330E-1438-47C7-8D33-C582F3A3DD7E}" type="presOf" srcId="{0969A4AF-FC06-4FD3-8A4B-F1026C3F433B}" destId="{2ED7A92A-530E-424D-81D7-0ABA1FBF8E80}"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6BF8A3C8-0513-4289-97E7-3F2154B2031A}" type="presOf" srcId="{A09C861D-2DAD-4964-84B8-895DB96D41E1}" destId="{11F686DE-25FA-4C6B-B5BD-0426FD435EBF}"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71D48E5-9F5B-48C7-A5BA-8172C57E8D56}" type="presOf" srcId="{2AA71D22-D60D-4322-B69D-1EBB711EFDD8}" destId="{2370C263-D04C-4203-963B-8F5DE028DD68}" srcOrd="0"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74EBDE99-6453-4415-AC3A-F2A309ED3E4F}" type="presOf" srcId="{432DCC30-3D30-4766-AE5A-DDA1E8E1C694}" destId="{22C8D88C-9200-449A-95CA-C6C951FF9EFA}" srcOrd="0" destOrd="0" presId="urn:microsoft.com/office/officeart/2005/8/layout/hierarchy2"/>
    <dgm:cxn modelId="{1F9D04FA-50E7-4ECF-974D-56EE23E2F480}" type="presOf" srcId="{949292E5-5D9F-4BED-BBD5-D5D43417B63B}" destId="{CBB3C906-6C8E-43D0-A349-5CBA1BD5A1B2}" srcOrd="1"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smtClean="0"/>
            <a:t>my-project</a:t>
          </a:r>
          <a:endParaRPr lang="en-US" dirty="0"/>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smtClean="0"/>
            <a:t>docs</a:t>
          </a:r>
          <a:endParaRPr lang="en-US" dirty="0"/>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smtClean="0"/>
            <a:t>manual.docx</a:t>
          </a:r>
          <a:endParaRPr lang="en-US" dirty="0"/>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smtClean="0"/>
            <a:t>user_docs.docx</a:t>
          </a:r>
          <a:endParaRPr lang="en-US" dirty="0"/>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smtClean="0"/>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smtClean="0"/>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smtClean="0"/>
            <a:t>module1.rkt</a:t>
          </a:r>
          <a:endParaRPr lang="en-US" dirty="0"/>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smtClean="0"/>
            <a:t>module2.rkt</a:t>
          </a:r>
          <a:endParaRPr lang="en-US" dirty="0"/>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smtClean="0"/>
            <a:t>module3.rkt</a:t>
          </a:r>
          <a:endParaRPr lang="en-US" dirty="0"/>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t>
        <a:bodyPr/>
        <a:lstStyle/>
        <a:p>
          <a:endParaRPr lang="en-US"/>
        </a:p>
      </dgm:t>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t>
        <a:bodyPr/>
        <a:lstStyle/>
        <a:p>
          <a:endParaRPr lang="en-US"/>
        </a:p>
      </dgm:t>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t>
        <a:bodyPr/>
        <a:lstStyle/>
        <a:p>
          <a:endParaRPr lang="en-US"/>
        </a:p>
      </dgm:t>
    </dgm:pt>
    <dgm:pt modelId="{CBB3C906-6C8E-43D0-A349-5CBA1BD5A1B2}" type="pres">
      <dgm:prSet presAssocID="{949292E5-5D9F-4BED-BBD5-D5D43417B63B}" presName="connTx" presStyleLbl="parChTrans1D2" presStyleIdx="0" presStyleCnt="2"/>
      <dgm:spPr/>
      <dgm:t>
        <a:bodyPr/>
        <a:lstStyle/>
        <a:p>
          <a:endParaRPr lang="en-US"/>
        </a:p>
      </dgm:t>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t>
        <a:bodyPr/>
        <a:lstStyle/>
        <a:p>
          <a:endParaRPr lang="en-US"/>
        </a:p>
      </dgm:t>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t>
        <a:bodyPr/>
        <a:lstStyle/>
        <a:p>
          <a:endParaRPr lang="en-US"/>
        </a:p>
      </dgm:t>
    </dgm:pt>
    <dgm:pt modelId="{D7C91FB9-804C-419F-A840-60C1222CFEF0}" type="pres">
      <dgm:prSet presAssocID="{432DCC30-3D30-4766-AE5A-DDA1E8E1C694}" presName="connTx" presStyleLbl="parChTrans1D3" presStyleIdx="0" presStyleCnt="6"/>
      <dgm:spPr/>
      <dgm:t>
        <a:bodyPr/>
        <a:lstStyle/>
        <a:p>
          <a:endParaRPr lang="en-US"/>
        </a:p>
      </dgm:t>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t>
        <a:bodyPr/>
        <a:lstStyle/>
        <a:p>
          <a:endParaRPr lang="en-US"/>
        </a:p>
      </dgm:t>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t>
        <a:bodyPr/>
        <a:lstStyle/>
        <a:p>
          <a:endParaRPr lang="en-US"/>
        </a:p>
      </dgm:t>
    </dgm:pt>
    <dgm:pt modelId="{4E231741-F076-452D-97E4-5E3BC1C34C63}" type="pres">
      <dgm:prSet presAssocID="{BE7A866F-FCC5-436D-A2E0-A8A6DF76F8EB}" presName="connTx" presStyleLbl="parChTrans1D3" presStyleIdx="1" presStyleCnt="6"/>
      <dgm:spPr/>
      <dgm:t>
        <a:bodyPr/>
        <a:lstStyle/>
        <a:p>
          <a:endParaRPr lang="en-US"/>
        </a:p>
      </dgm:t>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t>
        <a:bodyPr/>
        <a:lstStyle/>
        <a:p>
          <a:endParaRPr lang="en-US"/>
        </a:p>
      </dgm:t>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t>
        <a:bodyPr/>
        <a:lstStyle/>
        <a:p>
          <a:endParaRPr lang="en-US"/>
        </a:p>
      </dgm:t>
    </dgm:pt>
    <dgm:pt modelId="{2ED7A92A-530E-424D-81D7-0ABA1FBF8E80}" type="pres">
      <dgm:prSet presAssocID="{0969A4AF-FC06-4FD3-8A4B-F1026C3F433B}" presName="connTx" presStyleLbl="parChTrans1D2" presStyleIdx="1" presStyleCnt="2"/>
      <dgm:spPr/>
      <dgm:t>
        <a:bodyPr/>
        <a:lstStyle/>
        <a:p>
          <a:endParaRPr lang="en-US"/>
        </a:p>
      </dgm:t>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t>
        <a:bodyPr/>
        <a:lstStyle/>
        <a:p>
          <a:endParaRPr lang="en-US"/>
        </a:p>
      </dgm:t>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t>
        <a:bodyPr/>
        <a:lstStyle/>
        <a:p>
          <a:endParaRPr lang="en-US"/>
        </a:p>
      </dgm:t>
    </dgm:pt>
    <dgm:pt modelId="{85D74912-EC50-4B9F-B5C0-FAED0F6C91EF}" type="pres">
      <dgm:prSet presAssocID="{B2BE598A-CF53-4EAD-958F-AC3942F42736}" presName="connTx" presStyleLbl="parChTrans1D3" presStyleIdx="2" presStyleCnt="6"/>
      <dgm:spPr/>
      <dgm:t>
        <a:bodyPr/>
        <a:lstStyle/>
        <a:p>
          <a:endParaRPr lang="en-US"/>
        </a:p>
      </dgm:t>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t>
        <a:bodyPr/>
        <a:lstStyle/>
        <a:p>
          <a:endParaRPr lang="en-US"/>
        </a:p>
      </dgm:t>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t>
        <a:bodyPr/>
        <a:lstStyle/>
        <a:p>
          <a:endParaRPr lang="en-US"/>
        </a:p>
      </dgm:t>
    </dgm:pt>
    <dgm:pt modelId="{5B52B8B1-5A7E-47DC-BFAF-F4C44426EF47}" type="pres">
      <dgm:prSet presAssocID="{B70532A7-D3DA-4B84-B3F6-1A2B4861FC82}" presName="connTx" presStyleLbl="parChTrans1D3" presStyleIdx="3" presStyleCnt="6"/>
      <dgm:spPr/>
      <dgm:t>
        <a:bodyPr/>
        <a:lstStyle/>
        <a:p>
          <a:endParaRPr lang="en-US"/>
        </a:p>
      </dgm:t>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t>
        <a:bodyPr/>
        <a:lstStyle/>
        <a:p>
          <a:endParaRPr lang="en-US"/>
        </a:p>
      </dgm:t>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t>
        <a:bodyPr/>
        <a:lstStyle/>
        <a:p>
          <a:endParaRPr lang="en-US"/>
        </a:p>
      </dgm:t>
    </dgm:pt>
    <dgm:pt modelId="{031D1B23-0E26-4678-BE6A-437811C2DF66}" type="pres">
      <dgm:prSet presAssocID="{FEDD39BA-6E39-47D0-8586-07F39CC8648A}" presName="connTx" presStyleLbl="parChTrans1D3" presStyleIdx="4" presStyleCnt="6"/>
      <dgm:spPr/>
      <dgm:t>
        <a:bodyPr/>
        <a:lstStyle/>
        <a:p>
          <a:endParaRPr lang="en-US"/>
        </a:p>
      </dgm:t>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t>
        <a:bodyPr/>
        <a:lstStyle/>
        <a:p>
          <a:endParaRPr lang="en-US"/>
        </a:p>
      </dgm:t>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t>
        <a:bodyPr/>
        <a:lstStyle/>
        <a:p>
          <a:endParaRPr lang="en-US"/>
        </a:p>
      </dgm:t>
    </dgm:pt>
    <dgm:pt modelId="{9B1C92DF-85F9-4E10-9A54-D70B27BED890}" type="pres">
      <dgm:prSet presAssocID="{38E3F61A-3AE0-4155-B92C-9E8FDC31F5E1}" presName="connTx" presStyleLbl="parChTrans1D3" presStyleIdx="5" presStyleCnt="6"/>
      <dgm:spPr/>
      <dgm:t>
        <a:bodyPr/>
        <a:lstStyle/>
        <a:p>
          <a:endParaRPr lang="en-US"/>
        </a:p>
      </dgm:t>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t>
        <a:bodyPr/>
        <a:lstStyle/>
        <a:p>
          <a:endParaRPr lang="en-US"/>
        </a:p>
      </dgm:t>
    </dgm:pt>
    <dgm:pt modelId="{1F504D06-2833-4921-BF41-19F5946FA07C}" type="pres">
      <dgm:prSet presAssocID="{993E109E-C8C8-46D8-B666-173B14BC2FD7}" presName="level3hierChild" presStyleCnt="0"/>
      <dgm:spPr/>
    </dgm:pt>
  </dgm:ptLst>
  <dgm:cxnLst>
    <dgm:cxn modelId="{EF159EB7-519C-406C-BD2E-F3DDAE529A31}" type="presOf" srcId="{003EA6EE-58E5-40BF-9EA2-140291096720}" destId="{CD21181F-0FF4-4082-92C6-4A9B73A74EDB}"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6BF10CE-B91D-415A-B1FA-89AE9ED31CB5}" type="presOf" srcId="{949292E5-5D9F-4BED-BBD5-D5D43417B63B}" destId="{CBB3C906-6C8E-43D0-A349-5CBA1BD5A1B2}"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596D2313-D043-4582-833F-E61C66D17D87}" type="presOf" srcId="{38E3F61A-3AE0-4155-B92C-9E8FDC31F5E1}" destId="{58F4492D-8348-40AC-AEC6-55C7C3535C7C}" srcOrd="0" destOrd="0" presId="urn:microsoft.com/office/officeart/2005/8/layout/hierarchy2"/>
    <dgm:cxn modelId="{4945E91D-62D8-4369-97CA-2FA56FDB42B8}" type="presOf" srcId="{B2BE598A-CF53-4EAD-958F-AC3942F42736}" destId="{85D74912-EC50-4B9F-B5C0-FAED0F6C91EF}"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1A1DA74-F2AF-44D6-938E-E441665E1FD0}" type="presOf" srcId="{38E3F61A-3AE0-4155-B92C-9E8FDC31F5E1}" destId="{9B1C92DF-85F9-4E10-9A54-D70B27BED890}"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6937FEB-5664-4617-8773-F1CEE106E31B}" type="presOf" srcId="{2AD198EF-5E35-4DCE-8157-F6F2E2783276}" destId="{88EDACE5-21AE-4482-B8C7-116CF3A27E99}"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DE6BAD5-31F3-4041-B0B0-564AAF539B39}" type="presOf" srcId="{FEDD39BA-6E39-47D0-8586-07F39CC8648A}" destId="{4D73C71E-89F8-46D7-ABCD-94CC477E1629}"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C815A718-82F2-40E8-9B51-418A9046D800}" type="presOf" srcId="{B70532A7-D3DA-4B84-B3F6-1A2B4861FC82}" destId="{5B061652-2171-4D39-8BCD-A835674795F1}"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3F1F9C76-CD49-41F9-BD76-E16CBD6FF9FC}" type="presOf" srcId="{432DCC30-3D30-4766-AE5A-DDA1E8E1C694}" destId="{D7C91FB9-804C-419F-A840-60C1222CFEF0}" srcOrd="1"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0901D703-B783-4B89-B770-4521D1B8BC05}" type="presOf" srcId="{0143ECBF-D013-4B67-835C-463B22DE9D12}" destId="{15AA3F71-DF63-44F2-A3BA-35AE6A6DBF7D}"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208363-E42E-411D-B955-0D1D1493779E}" type="presOf" srcId="{993E109E-C8C8-46D8-B666-173B14BC2FD7}" destId="{3E4CFFF9-FD55-47C7-9E6D-F0C6A9412ADB}" srcOrd="0" destOrd="0" presId="urn:microsoft.com/office/officeart/2005/8/layout/hierarchy2"/>
    <dgm:cxn modelId="{714EF67A-A313-4306-8AB1-62AC4DD39E17}" type="presOf" srcId="{B70532A7-D3DA-4B84-B3F6-1A2B4861FC82}" destId="{5B52B8B1-5A7E-47DC-BFAF-F4C44426EF47}" srcOrd="1" destOrd="0" presId="urn:microsoft.com/office/officeart/2005/8/layout/hierarchy2"/>
    <dgm:cxn modelId="{0AB8B46F-558F-494B-B35E-78B1426C6384}" type="presOf" srcId="{191770CA-EAB0-484A-8FFB-8F7DA062CE62}" destId="{250F3298-E4AA-4904-A12B-AAC232EBAA5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5EAF035-A431-4DDB-8583-D23C8E489D10}" type="presOf" srcId="{BE7A866F-FCC5-436D-A2E0-A8A6DF76F8EB}" destId="{DF8ACA11-A784-4636-BE9F-ADD52C706CBC}" srcOrd="0" destOrd="0" presId="urn:microsoft.com/office/officeart/2005/8/layout/hierarchy2"/>
    <dgm:cxn modelId="{23BDC442-7263-4D08-84E4-7E29B63E3600}" type="presOf" srcId="{B134233E-B436-4370-8867-923B23EB229F}" destId="{2CE1C545-78E0-47B5-8C72-53A9EE24CD60}" srcOrd="0" destOrd="0" presId="urn:microsoft.com/office/officeart/2005/8/layout/hierarchy2"/>
    <dgm:cxn modelId="{6D1DEAA1-48D4-45F3-A81D-0D0716A71D5F}" type="presOf" srcId="{0969A4AF-FC06-4FD3-8A4B-F1026C3F433B}" destId="{2ED7A92A-530E-424D-81D7-0ABA1FBF8E80}" srcOrd="1"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7BC925CC-F3D0-4612-875D-46B331F5CCBA}" type="presOf" srcId="{75F56602-1F81-43B8-8FF4-6B603C2B9FA0}" destId="{2BD46A2F-C42F-406A-9A1B-2C52C3E6919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A0111FFA-4FA1-446D-8666-AECF0610C9CE}" type="presOf" srcId="{B2BE598A-CF53-4EAD-958F-AC3942F42736}" destId="{500CC38C-370D-4E38-962F-8E689C001DB3}"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my-project</a:t>
          </a:r>
          <a:endParaRPr lang="en-US" sz="600" kern="1200" dirty="0"/>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docs</a:t>
          </a:r>
          <a:endParaRPr lang="en-US" sz="600" kern="1200" dirty="0"/>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manual.docx</a:t>
          </a:r>
          <a:endParaRPr lang="en-US" sz="600" kern="1200" dirty="0"/>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user_docs.docx</a:t>
          </a:r>
          <a:endParaRPr lang="en-US" sz="600" kern="1200" dirty="0"/>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module1.rkt</a:t>
          </a:r>
          <a:endParaRPr lang="en-US" sz="600" kern="1200" dirty="0"/>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module2.rkt</a:t>
          </a:r>
          <a:endParaRPr lang="en-US" sz="600" kern="1200" dirty="0"/>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module3.rkt</a:t>
          </a:r>
          <a:endParaRPr lang="en-US" sz="600" kern="1200" dirty="0"/>
        </a:p>
      </dsp:txBody>
      <dsp:txXfrm>
        <a:off x="1621383" y="2588332"/>
        <a:ext cx="563735" cy="2733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my-project</a:t>
          </a:r>
          <a:endParaRPr lang="en-US" sz="500" kern="1200" dirty="0"/>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docs</a:t>
          </a:r>
          <a:endParaRPr lang="en-US" sz="500" kern="1200" dirty="0"/>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manual.docx</a:t>
          </a:r>
          <a:endParaRPr lang="en-US" sz="500" kern="1200" dirty="0"/>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user_docs.docx</a:t>
          </a:r>
          <a:endParaRPr lang="en-US" sz="500" kern="1200" dirty="0"/>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err="1" smtClean="0"/>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module1.rkt</a:t>
          </a:r>
          <a:endParaRPr lang="en-US" sz="500" kern="1200" dirty="0"/>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module2.rkt</a:t>
          </a:r>
          <a:endParaRPr lang="en-US" sz="500" kern="1200" dirty="0"/>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r>
            <a:rPr lang="en-US" sz="500" kern="1200" dirty="0" smtClean="0"/>
            <a:t>module3.rkt</a:t>
          </a:r>
          <a:endParaRPr lang="en-US" sz="500" kern="1200" dirty="0"/>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8/20/2015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14</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F7EF0E-4991-462B-BCBC-694BF8FF3688}"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8001E-7DBC-4AD3-B695-153B32E72DEB}"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68F95E-FC82-488B-97B3-253076412B55}"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2E238C-8F63-4660-A32A-C9B584CD1B02}"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8/20/2015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485FBC-8459-4252-B46C-2615F0D54FC6}"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E380D9-9396-4976-888A-7F66E925443E}" type="datetime1">
              <a:rPr lang="en-US" smtClean="0"/>
              <a:t>8/20/2015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72D5E2-7B37-4517-8EA5-A6DF76D7EE3F}" type="datetime1">
              <a:rPr lang="en-US" smtClean="0"/>
              <a:t>8/20/2015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8/20/2015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8/20/2015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8/20/2015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Relationship Id="rId2" Type="http://schemas.openxmlformats.org/officeDocument/2006/relationships/image" Target="../media/image1.im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ideo" Target="https://www.youtube.com/embed/thrpcSzdvs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cs.neu.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Simple Introduction to </a:t>
            </a:r>
            <a:r>
              <a:rPr lang="en-US" dirty="0" err="1" smtClean="0"/>
              <a:t>Git</a:t>
            </a:r>
            <a:r>
              <a:rPr lang="en-US" dirty="0" smtClean="0"/>
              <a:t>: a distributed version-control system</a:t>
            </a:r>
            <a:endParaRPr lang="en-US" dirty="0"/>
          </a:p>
        </p:txBody>
      </p:sp>
      <p:sp>
        <p:nvSpPr>
          <p:cNvPr id="3" name="Subtitle 2"/>
          <p:cNvSpPr>
            <a:spLocks noGrp="1"/>
          </p:cNvSpPr>
          <p:nvPr>
            <p:ph type="subTitle" idx="1"/>
          </p:nvPr>
        </p:nvSpPr>
        <p:spPr/>
        <p:txBody>
          <a:bodyPr/>
          <a:lstStyle/>
          <a:p>
            <a:pPr lvl="0"/>
            <a:r>
              <a:rPr lang="en" dirty="0">
                <a:solidFill>
                  <a:srgbClr val="888888"/>
                </a:solidFill>
                <a:ea typeface="Calibri"/>
                <a:cs typeface="Calibri"/>
                <a:sym typeface="Calibri"/>
              </a:rPr>
              <a:t>CS 5010 Program Design Paradigms “Bootcamp”</a:t>
            </a:r>
          </a:p>
          <a:p>
            <a:r>
              <a:rPr lang="en-US" dirty="0" smtClean="0"/>
              <a:t>Lesson 0.5</a:t>
            </a:r>
            <a:endParaRPr lang="en-US" dirty="0"/>
          </a:p>
        </p:txBody>
      </p:sp>
      <p:grpSp>
        <p:nvGrpSpPr>
          <p:cNvPr id="4" name="Group 3"/>
          <p:cNvGrpSpPr/>
          <p:nvPr/>
        </p:nvGrpSpPr>
        <p:grpSpPr>
          <a:xfrm>
            <a:off x="120650" y="6314759"/>
            <a:ext cx="8902700" cy="400110"/>
            <a:chOff x="120650" y="6314759"/>
            <a:chExt cx="8902700" cy="400110"/>
          </a:xfrm>
        </p:grpSpPr>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6" name="TextBox 5"/>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3"/>
                </a:rPr>
                <a:t>Creative </a:t>
              </a:r>
              <a:r>
                <a:rPr lang="en-US" altLang="en-US" sz="1000" dirty="0">
                  <a:solidFill>
                    <a:srgbClr val="4374B7"/>
                  </a:solidFill>
                  <a:latin typeface="Helvetica Neue"/>
                  <a:hlinkClick r:id="rId3"/>
                </a:rPr>
                <a:t>Commons Attribution-</a:t>
              </a:r>
              <a:r>
                <a:rPr lang="en-US" altLang="en-US" sz="1000" dirty="0" err="1">
                  <a:solidFill>
                    <a:srgbClr val="4374B7"/>
                  </a:solidFill>
                  <a:latin typeface="Helvetica Neue"/>
                  <a:hlinkClick r:id="rId3"/>
                </a:rPr>
                <a:t>NonCommercial</a:t>
              </a:r>
              <a:r>
                <a:rPr lang="en-US" altLang="en-US" sz="1000" dirty="0">
                  <a:solidFill>
                    <a:srgbClr val="4374B7"/>
                  </a:solidFill>
                  <a:latin typeface="Helvetica Neue"/>
                  <a:hlinkClick r:id="rId3"/>
                </a:rPr>
                <a:t> 4.0 International License</a:t>
              </a:r>
              <a:r>
                <a:rPr lang="en-US" sz="1000" dirty="0" smtClean="0"/>
                <a:t>.</a:t>
              </a:r>
              <a:endParaRPr lang="en-US" sz="1000" dirty="0"/>
            </a:p>
          </p:txBody>
        </p:sp>
      </p:gr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49193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Commit</a:t>
            </a:r>
            <a:endParaRPr lang="en-US" dirty="0"/>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smtClean="0"/>
          </a:p>
          <a:p>
            <a:r>
              <a:rPr lang="en-US" dirty="0" smtClean="0"/>
              <a:t>The </a:t>
            </a:r>
            <a:r>
              <a:rPr lang="en-US" dirty="0"/>
              <a:t>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(1)</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At the end of each work session, you need to save your changes on the server.  This is called a “push”.</a:t>
            </a:r>
          </a:p>
          <a:p>
            <a:endParaRPr lang="en-US" dirty="0"/>
          </a:p>
          <a:p>
            <a:r>
              <a:rPr lang="en-US" dirty="0" smtClean="0"/>
              <a:t>Now all your data is backed up.</a:t>
            </a:r>
          </a:p>
          <a:p>
            <a:pPr marL="285750" indent="-285750">
              <a:buFont typeface="Arial" pitchFamily="34" charset="0"/>
              <a:buChar char="•"/>
            </a:pPr>
            <a:r>
              <a:rPr lang="en-US" dirty="0" smtClean="0"/>
              <a:t>You can retrieve it, on your machine or some other machine.</a:t>
            </a:r>
          </a:p>
          <a:p>
            <a:pPr marL="285750" indent="-285750">
              <a:buFont typeface="Arial" pitchFamily="34" charset="0"/>
              <a:buChar char="•"/>
            </a:pPr>
            <a:r>
              <a:rPr lang="en-US" dirty="0" smtClean="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with the server (2)</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smtClean="0"/>
              <a:t>To retrieve your data from the server, you do a “pull”.  A “pull” takes the data from the server and puts it both in your local mini-</a:t>
            </a:r>
            <a:r>
              <a:rPr lang="en-US" dirty="0" err="1" smtClean="0"/>
              <a:t>fs</a:t>
            </a:r>
            <a:r>
              <a:rPr lang="en-US" dirty="0" smtClean="0"/>
              <a:t> and in your ordinary files.</a:t>
            </a:r>
          </a:p>
          <a:p>
            <a:endParaRPr lang="en-US" dirty="0" smtClean="0"/>
          </a:p>
          <a:p>
            <a:r>
              <a:rPr lang="en-US" dirty="0" smtClean="0"/>
              <a:t>If your local file has changed, </a:t>
            </a:r>
            <a:r>
              <a:rPr lang="en-US" dirty="0" err="1" smtClean="0"/>
              <a:t>git</a:t>
            </a:r>
            <a:r>
              <a:rPr lang="en-US" dirty="0" smtClean="0"/>
              <a:t> will merge the changes if possible.  If it can’t figure out how to the merge, you will get an error message.  We'll learn how to deal with these in the next lesson.</a:t>
            </a:r>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github.com</a:t>
            </a:r>
            <a:endParaRPr lang="en-US" dirty="0"/>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github.ccs.neu.edu</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pull</a:t>
            </a:r>
            <a:endParaRPr lang="en-US" dirty="0">
              <a:solidFill>
                <a:schemeClr val="tx1"/>
              </a:solidFill>
            </a:endParaRP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push</a:t>
            </a:r>
            <a:endParaRPr lang="en-US" dirty="0">
              <a:solidFill>
                <a:schemeClr val="tx1"/>
              </a:solidFill>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whole picture using GHFW</a:t>
            </a:r>
            <a:endParaRPr lang="en-US" dirty="0"/>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smtClean="0"/>
              <a:t>your local machine</a:t>
            </a:r>
            <a:endParaRPr lang="en-US" dirty="0"/>
          </a:p>
        </p:txBody>
      </p:sp>
      <p:sp>
        <p:nvSpPr>
          <p:cNvPr id="12" name="TextBox 11"/>
          <p:cNvSpPr txBox="1"/>
          <p:nvPr/>
        </p:nvSpPr>
        <p:spPr>
          <a:xfrm>
            <a:off x="4914900" y="1466866"/>
            <a:ext cx="3276600" cy="646331"/>
          </a:xfrm>
          <a:prstGeom prst="rect">
            <a:avLst/>
          </a:prstGeom>
          <a:noFill/>
          <a:ln>
            <a:solidFill>
              <a:schemeClr val="tx1"/>
            </a:solidFill>
          </a:ln>
        </p:spPr>
        <p:txBody>
          <a:bodyPr wrap="square" rtlCol="0">
            <a:spAutoFit/>
          </a:bodyPr>
          <a:lstStyle/>
          <a:p>
            <a:r>
              <a:rPr lang="en-US" dirty="0" smtClean="0"/>
              <a:t>a server, somewhere on the internet, </a:t>
            </a:r>
            <a:r>
              <a:rPr lang="en-US" dirty="0" err="1" smtClean="0"/>
              <a:t>eg</a:t>
            </a:r>
            <a:r>
              <a:rPr lang="en-US" dirty="0" smtClean="0"/>
              <a:t>. github.ccs.neu.edu</a:t>
            </a:r>
            <a:endParaRPr lang="en-US" dirty="0"/>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6" name="TextBox 15"/>
          <p:cNvSpPr txBox="1"/>
          <p:nvPr/>
        </p:nvSpPr>
        <p:spPr>
          <a:xfrm>
            <a:off x="4953001" y="3733800"/>
            <a:ext cx="4191000" cy="1477328"/>
          </a:xfrm>
          <a:prstGeom prst="rect">
            <a:avLst/>
          </a:prstGeom>
          <a:noFill/>
        </p:spPr>
        <p:txBody>
          <a:bodyPr wrap="square" rtlCol="0">
            <a:spAutoFit/>
          </a:bodyPr>
          <a:lstStyle/>
          <a:p>
            <a:r>
              <a:rPr lang="en-US" dirty="0" smtClean="0"/>
              <a:t>In </a:t>
            </a:r>
            <a:r>
              <a:rPr lang="en-US" dirty="0" err="1" smtClean="0"/>
              <a:t>Gihub</a:t>
            </a:r>
            <a:r>
              <a:rPr lang="en-US" dirty="0" smtClean="0"/>
              <a:t> For Windows or </a:t>
            </a:r>
            <a:r>
              <a:rPr lang="en-US" dirty="0" err="1" smtClean="0"/>
              <a:t>Github</a:t>
            </a:r>
            <a:r>
              <a:rPr lang="en-US" dirty="0" smtClean="0"/>
              <a:t> For Mac, “push” and “pull” are combined into a single operation called “sync”.  So in these clients, there are only two steps (“commit” and “sync”) to worry about, not three.</a:t>
            </a:r>
            <a:endParaRPr lang="en-US" dirty="0"/>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sync</a:t>
            </a:r>
            <a:endParaRPr lang="en-US" dirty="0">
              <a:solidFill>
                <a:schemeClr val="tx1"/>
              </a:solidFill>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33142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(2)</a:t>
            </a:r>
            <a:endParaRPr lang="en-US" dirty="0"/>
          </a:p>
        </p:txBody>
      </p:sp>
      <p:grpSp>
        <p:nvGrpSpPr>
          <p:cNvPr id="36" name="Group 35"/>
          <p:cNvGrpSpPr/>
          <p:nvPr/>
        </p:nvGrpSpPr>
        <p:grpSpPr>
          <a:xfrm>
            <a:off x="4076700" y="1546554"/>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smtClean="0"/>
                <a:t>edit</a:t>
              </a:r>
              <a:endParaRPr lang="en-US" dirty="0"/>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smtClean="0"/>
                <a:t>commit</a:t>
              </a:r>
              <a:endParaRPr lang="en-US" dirty="0"/>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smtClean="0"/>
                <a:t>sync</a:t>
              </a:r>
              <a:endParaRPr lang="en-US" dirty="0"/>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6324600" y="2174703"/>
            <a:ext cx="2819400" cy="3416320"/>
          </a:xfrm>
          <a:prstGeom prst="rect">
            <a:avLst/>
          </a:prstGeom>
          <a:noFill/>
        </p:spPr>
        <p:txBody>
          <a:bodyPr wrap="square" rtlCol="0">
            <a:spAutoFit/>
          </a:bodyPr>
          <a:lstStyle/>
          <a:p>
            <a:r>
              <a:rPr lang="en-US" dirty="0" smtClean="0"/>
              <a:t>Best practice: commit your work whenever you’ve gotten one part of your problem working, or before trying something that might fail.</a:t>
            </a:r>
          </a:p>
          <a:p>
            <a:endParaRPr lang="en-US" dirty="0"/>
          </a:p>
          <a:p>
            <a:r>
              <a:rPr lang="en-US" dirty="0" smtClean="0"/>
              <a:t>If your new stuff is screwed up, you can always “revert” to your last good commit.</a:t>
            </a:r>
          </a:p>
          <a:p>
            <a:r>
              <a:rPr lang="en-US" dirty="0" smtClean="0"/>
              <a:t>(Remember: always “revert”, never “roll back”)</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99624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Github</a:t>
            </a:r>
            <a:r>
              <a:rPr lang="en-US" dirty="0" smtClean="0"/>
              <a:t> for Windows/Mac</a:t>
            </a:r>
            <a:endParaRPr lang="en-US" dirty="0"/>
          </a:p>
        </p:txBody>
      </p:sp>
      <p:pic>
        <p:nvPicPr>
          <p:cNvPr id="5" name="thrpcSzdvso"/>
          <p:cNvPicPr>
            <a:picLocks noGrp="1" noRot="1" noChangeAspect="1"/>
          </p:cNvPicPr>
          <p:nvPr>
            <p:ph idx="1"/>
            <a:videoFile r:link="rId1"/>
          </p:nvPr>
        </p:nvPicPr>
        <p:blipFill>
          <a:blip r:embed="rId3"/>
          <a:stretch>
            <a:fillRect/>
          </a:stretch>
        </p:blipFill>
        <p:spPr>
          <a:xfrm>
            <a:off x="1138342" y="2091690"/>
            <a:ext cx="6868161" cy="386334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5388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with a partner</a:t>
            </a:r>
            <a:endParaRPr lang="en-US" dirty="0"/>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smtClean="0"/>
                <a:t>edit</a:t>
              </a:r>
              <a:endParaRPr lang="en-US" sz="1200" dirty="0"/>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smtClean="0"/>
                <a:t>commit</a:t>
              </a:r>
              <a:endParaRPr lang="en-US" sz="1200" dirty="0"/>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smtClean="0"/>
                <a:t>sync</a:t>
              </a:r>
              <a:endParaRPr lang="en-US" sz="1200" dirty="0"/>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smtClean="0"/>
              <a:t>You</a:t>
            </a:r>
            <a:endParaRPr lang="en-US" dirty="0"/>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smtClean="0"/>
              <a:t>Your Partner (or you on another computer)</a:t>
            </a:r>
            <a:endParaRPr lang="en-US" dirty="0"/>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Your partner gets your work from the server</a:t>
            </a:r>
            <a:endParaRPr lang="en-US" dirty="0"/>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You get your partner’s work from the server</a:t>
            </a:r>
            <a:endParaRPr lang="en-US" dirty="0"/>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server</a:t>
            </a:r>
            <a:endParaRPr lang="en-US" sz="1200" dirty="0">
              <a:solidFill>
                <a:schemeClr val="tx1"/>
              </a:solidFill>
            </a:endParaRPr>
          </a:p>
        </p:txBody>
      </p:sp>
      <p:sp>
        <p:nvSpPr>
          <p:cNvPr id="54" name="Slide Number Placeholder 5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5688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new </a:t>
            </a:r>
            <a:r>
              <a:rPr lang="en-US" dirty="0" err="1" smtClean="0"/>
              <a:t>github</a:t>
            </a:r>
            <a:r>
              <a:rPr lang="en-US" dirty="0" smtClean="0"/>
              <a:t> desktop</a:t>
            </a:r>
            <a:endParaRPr lang="en-US" dirty="0"/>
          </a:p>
        </p:txBody>
      </p:sp>
      <p:sp>
        <p:nvSpPr>
          <p:cNvPr id="4" name="Content Placeholder 3"/>
          <p:cNvSpPr>
            <a:spLocks noGrp="1"/>
          </p:cNvSpPr>
          <p:nvPr>
            <p:ph idx="1"/>
          </p:nvPr>
        </p:nvSpPr>
        <p:spPr/>
        <p:txBody>
          <a:bodyPr>
            <a:normAutofit lnSpcReduction="10000"/>
          </a:bodyPr>
          <a:lstStyle/>
          <a:p>
            <a:r>
              <a:rPr lang="en-US" dirty="0" smtClean="0"/>
              <a:t>In the next few slides, we’ll give you the updates for 2015.</a:t>
            </a:r>
          </a:p>
          <a:p>
            <a:r>
              <a:rPr lang="en-US" dirty="0" smtClean="0"/>
              <a:t>We won’t be using github.com.  Instead we will be using “</a:t>
            </a:r>
            <a:r>
              <a:rPr lang="en-US" dirty="0" err="1" smtClean="0"/>
              <a:t>Github</a:t>
            </a:r>
            <a:r>
              <a:rPr lang="en-US" dirty="0" smtClean="0"/>
              <a:t> for Enterprise” at </a:t>
            </a:r>
            <a:r>
              <a:rPr lang="en-US" dirty="0" smtClean="0">
                <a:hlinkClick r:id="rId2"/>
              </a:rPr>
              <a:t>https://github.ccs.neu.edu</a:t>
            </a:r>
            <a:endParaRPr lang="en-US" dirty="0" smtClean="0"/>
          </a:p>
          <a:p>
            <a:r>
              <a:rPr lang="en-US" dirty="0" smtClean="0"/>
              <a:t>The user interface for GHFW/GHFM has changed. It’s now called “</a:t>
            </a:r>
            <a:r>
              <a:rPr lang="en-US" dirty="0" err="1" smtClean="0"/>
              <a:t>Github</a:t>
            </a:r>
            <a:r>
              <a:rPr lang="en-US" dirty="0" smtClean="0"/>
              <a:t> Desktop”.</a:t>
            </a:r>
          </a:p>
          <a:p>
            <a:r>
              <a:rPr lang="en-US" dirty="0" smtClean="0"/>
              <a:t>In the next few slides, we’ll show you how your daily workflow looks with new interface.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31260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Starting your work session</a:t>
            </a:r>
            <a:endParaRPr lang="en-US" dirty="0"/>
          </a:p>
        </p:txBody>
      </p:sp>
      <p:sp>
        <p:nvSpPr>
          <p:cNvPr id="7" name="Content Placeholder 6"/>
          <p:cNvSpPr>
            <a:spLocks noGrp="1"/>
          </p:cNvSpPr>
          <p:nvPr>
            <p:ph idx="1"/>
          </p:nvPr>
        </p:nvSpPr>
        <p:spPr/>
        <p:txBody>
          <a:bodyPr>
            <a:normAutofit/>
          </a:bodyPr>
          <a:lstStyle/>
          <a:p>
            <a:r>
              <a:rPr lang="en-US" sz="2400" dirty="0" smtClean="0"/>
              <a:t>Here’s what your </a:t>
            </a:r>
            <a:r>
              <a:rPr lang="en-US" sz="2400" dirty="0" err="1" smtClean="0"/>
              <a:t>Github</a:t>
            </a:r>
            <a:r>
              <a:rPr lang="en-US" sz="2400" dirty="0" smtClean="0"/>
              <a:t> Desktop should look like when you open it up.  Observe that your repos will be in the section labeled “Enterprise”.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865701"/>
            <a:ext cx="6122019" cy="3673211"/>
          </a:xfrm>
          <a:prstGeom prst="rect">
            <a:avLst/>
          </a:prstGeom>
        </p:spPr>
      </p:pic>
      <p:sp>
        <p:nvSpPr>
          <p:cNvPr id="8" name="Rounded Rectangle 7"/>
          <p:cNvSpPr/>
          <p:nvPr/>
        </p:nvSpPr>
        <p:spPr>
          <a:xfrm>
            <a:off x="1435835" y="3582030"/>
            <a:ext cx="1080654" cy="430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82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At the end of this lesson you  should be able to explain:</a:t>
            </a:r>
          </a:p>
          <a:p>
            <a:pPr lvl="1"/>
            <a:r>
              <a:rPr lang="en-US" dirty="0" smtClean="0"/>
              <a:t>how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Where am I?</a:t>
            </a:r>
            <a:endParaRPr lang="en-US" dirty="0"/>
          </a:p>
        </p:txBody>
      </p:sp>
      <p:sp>
        <p:nvSpPr>
          <p:cNvPr id="7" name="Content Placeholder 6"/>
          <p:cNvSpPr>
            <a:spLocks noGrp="1"/>
          </p:cNvSpPr>
          <p:nvPr>
            <p:ph idx="1"/>
          </p:nvPr>
        </p:nvSpPr>
        <p:spPr/>
        <p:txBody>
          <a:bodyPr>
            <a:normAutofit/>
          </a:bodyPr>
          <a:lstStyle/>
          <a:p>
            <a:r>
              <a:rPr lang="en-US" sz="2400" dirty="0" smtClean="0"/>
              <a:t>The open blue circle indicates that you are looking at the most recent local files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15342571">
            <a:off x="7366840" y="3817003"/>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425693" y="3430889"/>
            <a:ext cx="207317" cy="181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9617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Always start by syncing</a:t>
            </a:r>
            <a:endParaRPr lang="en-US" dirty="0"/>
          </a:p>
        </p:txBody>
      </p:sp>
      <p:sp>
        <p:nvSpPr>
          <p:cNvPr id="7" name="Content Placeholder 6"/>
          <p:cNvSpPr>
            <a:spLocks noGrp="1"/>
          </p:cNvSpPr>
          <p:nvPr>
            <p:ph idx="1"/>
          </p:nvPr>
        </p:nvSpPr>
        <p:spPr/>
        <p:txBody>
          <a:bodyPr>
            <a:normAutofit/>
          </a:bodyPr>
          <a:lstStyle/>
          <a:p>
            <a:r>
              <a:rPr lang="en-US" sz="2400" dirty="0" smtClean="0"/>
              <a:t>This will download any changes that you or your partner have made on other machines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61" y="2865701"/>
            <a:ext cx="6122019" cy="3673211"/>
          </a:xfrm>
          <a:prstGeom prst="rect">
            <a:avLst/>
          </a:prstGeom>
        </p:spPr>
      </p:pic>
      <p:sp>
        <p:nvSpPr>
          <p:cNvPr id="2" name="Right Arrow 1"/>
          <p:cNvSpPr/>
          <p:nvPr/>
        </p:nvSpPr>
        <p:spPr>
          <a:xfrm rot="3405992">
            <a:off x="6847105" y="282466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7261237" y="3190875"/>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97431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smtClean="0"/>
              <a:t>Click on a dot to see a commit</a:t>
            </a:r>
            <a:endParaRPr lang="en-US" dirty="0"/>
          </a:p>
        </p:txBody>
      </p:sp>
      <p:sp>
        <p:nvSpPr>
          <p:cNvPr id="7" name="Content Placeholder 6"/>
          <p:cNvSpPr>
            <a:spLocks noGrp="1"/>
          </p:cNvSpPr>
          <p:nvPr>
            <p:ph idx="1"/>
          </p:nvPr>
        </p:nvSpPr>
        <p:spPr/>
        <p:txBody>
          <a:bodyPr>
            <a:normAutofit/>
          </a:bodyPr>
          <a:lstStyle/>
          <a:p>
            <a:r>
              <a:rPr lang="en-US" sz="2400" dirty="0" smtClean="0"/>
              <a:t>Clicking on the last dot will show you what was in your last commit</a:t>
            </a:r>
          </a:p>
          <a:p>
            <a:r>
              <a:rPr lang="en-US" sz="2400" dirty="0" smtClean="0"/>
              <a:t>The dot turns blue</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2" name="Right Arrow 1"/>
          <p:cNvSpPr/>
          <p:nvPr/>
        </p:nvSpPr>
        <p:spPr>
          <a:xfrm rot="5400000">
            <a:off x="6519903" y="2826121"/>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6553200" y="3296204"/>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35014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2400" dirty="0" smtClean="0"/>
              <a:t>In this view, you can see the </a:t>
            </a:r>
            <a:r>
              <a:rPr lang="en-US" sz="2400" dirty="0" smtClean="0"/>
              <a:t>first 6 characters of the unique </a:t>
            </a:r>
            <a:r>
              <a:rPr lang="en-US" sz="2400" dirty="0" smtClean="0"/>
              <a:t>identifier </a:t>
            </a:r>
            <a:r>
              <a:rPr lang="en-US" sz="2400" dirty="0" smtClean="0"/>
              <a:t>(“the SHA”) for </a:t>
            </a:r>
            <a:r>
              <a:rPr lang="en-US" sz="2400" dirty="0" smtClean="0"/>
              <a:t>this commit</a:t>
            </a:r>
          </a:p>
          <a:p>
            <a:r>
              <a:rPr lang="en-US" sz="2400" dirty="0" smtClean="0"/>
              <a:t>You’ll need it for your </a:t>
            </a:r>
            <a:r>
              <a:rPr lang="en-US" sz="2400" dirty="0" err="1" smtClean="0"/>
              <a:t>Worksession</a:t>
            </a:r>
            <a:r>
              <a:rPr lang="en-US" sz="2400" dirty="0" smtClean="0"/>
              <a:t> Report</a:t>
            </a:r>
          </a:p>
          <a:p>
            <a:endParaRPr lang="en-US" sz="24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778172"/>
            <a:ext cx="6122019" cy="3682048"/>
          </a:xfrm>
          <a:prstGeom prst="rect">
            <a:avLst/>
          </a:prstGeom>
        </p:spPr>
      </p:pic>
      <p:sp>
        <p:nvSpPr>
          <p:cNvPr id="5" name="Title 4"/>
          <p:cNvSpPr>
            <a:spLocks noGrp="1"/>
          </p:cNvSpPr>
          <p:nvPr>
            <p:ph type="title"/>
          </p:nvPr>
        </p:nvSpPr>
        <p:spPr/>
        <p:txBody>
          <a:bodyPr>
            <a:normAutofit/>
          </a:bodyPr>
          <a:lstStyle/>
          <a:p>
            <a:r>
              <a:rPr lang="en-US" dirty="0" smtClean="0"/>
              <a:t>This shows your commit </a:t>
            </a:r>
            <a:r>
              <a:rPr lang="en-US" dirty="0" smtClean="0"/>
              <a:t>SHA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137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Now let’s work on our file</a:t>
            </a:r>
            <a:endParaRPr lang="en-US" dirty="0"/>
          </a:p>
        </p:txBody>
      </p:sp>
      <p:sp>
        <p:nvSpPr>
          <p:cNvPr id="7" name="Content Placeholder 6"/>
          <p:cNvSpPr>
            <a:spLocks noGrp="1"/>
          </p:cNvSpPr>
          <p:nvPr>
            <p:ph idx="1"/>
          </p:nvPr>
        </p:nvSpPr>
        <p:spPr/>
        <p:txBody>
          <a:bodyPr>
            <a:normAutofit/>
          </a:bodyPr>
          <a:lstStyle/>
          <a:p>
            <a:r>
              <a:rPr lang="en-US" sz="2400" dirty="0" smtClean="0"/>
              <a:t>Now the screen shows an uncommitted change.</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2" name="Right Arrow 1"/>
          <p:cNvSpPr/>
          <p:nvPr/>
        </p:nvSpPr>
        <p:spPr>
          <a:xfrm rot="5400000">
            <a:off x="4538701" y="321688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ounded Rectangle 2"/>
          <p:cNvSpPr/>
          <p:nvPr/>
        </p:nvSpPr>
        <p:spPr>
          <a:xfrm>
            <a:off x="4572000" y="3686969"/>
            <a:ext cx="439725" cy="2667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876" y="2672441"/>
            <a:ext cx="6109970" cy="3665982"/>
          </a:xfrm>
          <a:prstGeom prst="rect">
            <a:avLst/>
          </a:prstGeom>
        </p:spPr>
      </p:pic>
      <p:sp>
        <p:nvSpPr>
          <p:cNvPr id="9" name="Rounded Rectangle 8"/>
          <p:cNvSpPr/>
          <p:nvPr/>
        </p:nvSpPr>
        <p:spPr>
          <a:xfrm>
            <a:off x="6612397" y="2672441"/>
            <a:ext cx="944628" cy="35036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ight Arrow 9"/>
          <p:cNvSpPr/>
          <p:nvPr/>
        </p:nvSpPr>
        <p:spPr>
          <a:xfrm rot="5400000">
            <a:off x="6831550" y="2252845"/>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8161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We write a commit message.  Then we’ll click on “Commit to Master”</a:t>
            </a:r>
          </a:p>
          <a:p>
            <a:endParaRPr lang="en-US" sz="24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573" y="2672440"/>
            <a:ext cx="6080855" cy="3648513"/>
          </a:xfrm>
          <a:prstGeom prst="rect">
            <a:avLst/>
          </a:prstGeom>
        </p:spPr>
      </p:pic>
      <p:sp>
        <p:nvSpPr>
          <p:cNvPr id="5" name="Title 4"/>
          <p:cNvSpPr>
            <a:spLocks noGrp="1"/>
          </p:cNvSpPr>
          <p:nvPr>
            <p:ph type="title"/>
          </p:nvPr>
        </p:nvSpPr>
        <p:spPr/>
        <p:txBody>
          <a:bodyPr>
            <a:normAutofit/>
          </a:bodyPr>
          <a:lstStyle/>
          <a:p>
            <a:r>
              <a:rPr lang="en-US" dirty="0" smtClean="0"/>
              <a:t>Next, we commit our work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13" name="Rounded Rectangle 12"/>
          <p:cNvSpPr/>
          <p:nvPr/>
        </p:nvSpPr>
        <p:spPr>
          <a:xfrm>
            <a:off x="2505153" y="5468540"/>
            <a:ext cx="1900592" cy="887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38662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Now it says “No uncommitted changes” again.</a:t>
            </a:r>
          </a:p>
          <a:p>
            <a:r>
              <a:rPr lang="en-US" sz="2400" dirty="0" smtClean="0"/>
              <a:t>You can also undo the commit if you want.</a:t>
            </a:r>
            <a:endParaRPr lang="en-US" sz="2400" dirty="0"/>
          </a:p>
        </p:txBody>
      </p:sp>
      <p:sp>
        <p:nvSpPr>
          <p:cNvPr id="5" name="Title 4"/>
          <p:cNvSpPr>
            <a:spLocks noGrp="1"/>
          </p:cNvSpPr>
          <p:nvPr>
            <p:ph type="title"/>
          </p:nvPr>
        </p:nvSpPr>
        <p:spPr/>
        <p:txBody>
          <a:bodyPr>
            <a:normAutofit fontScale="90000"/>
          </a:bodyPr>
          <a:lstStyle/>
          <a:p>
            <a:r>
              <a:rPr lang="en-US" dirty="0" smtClean="0"/>
              <a:t>Here’s what you’ll see after a commit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321" y="2672440"/>
            <a:ext cx="5751358" cy="3450815"/>
          </a:xfrm>
          <a:prstGeom prst="rect">
            <a:avLst/>
          </a:prstGeom>
        </p:spPr>
      </p:pic>
    </p:spTree>
    <p:extLst>
      <p:ext uri="{BB962C8B-B14F-4D97-AF65-F5344CB8AC3E}">
        <p14:creationId xmlns:p14="http://schemas.microsoft.com/office/powerpoint/2010/main" val="88322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Click on the open circle to see what was in your commit, and to record the commit </a:t>
            </a:r>
            <a:r>
              <a:rPr lang="en-US" sz="2400" dirty="0" smtClean="0"/>
              <a:t>SHA.  </a:t>
            </a:r>
            <a:r>
              <a:rPr lang="en-US" sz="2400" dirty="0" smtClean="0"/>
              <a:t>Here’s that screen again:</a:t>
            </a:r>
          </a:p>
          <a:p>
            <a:endParaRPr lang="en-US" sz="2400" dirty="0"/>
          </a:p>
        </p:txBody>
      </p:sp>
      <p:sp>
        <p:nvSpPr>
          <p:cNvPr id="5" name="Title 4"/>
          <p:cNvSpPr>
            <a:spLocks noGrp="1"/>
          </p:cNvSpPr>
          <p:nvPr>
            <p:ph type="title"/>
          </p:nvPr>
        </p:nvSpPr>
        <p:spPr/>
        <p:txBody>
          <a:bodyPr>
            <a:normAutofit/>
          </a:bodyPr>
          <a:lstStyle/>
          <a:p>
            <a:r>
              <a:rPr lang="en-US" dirty="0" smtClean="0"/>
              <a:t>Be sure to record the commit </a:t>
            </a:r>
            <a:r>
              <a:rPr lang="en-US" dirty="0" smtClean="0"/>
              <a:t>SHA</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4531144" y="311864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4425345" y="3627370"/>
            <a:ext cx="717917" cy="2019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9646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6087182" y="4129476"/>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Content Placeholder 6"/>
          <p:cNvSpPr>
            <a:spLocks noGrp="1"/>
          </p:cNvSpPr>
          <p:nvPr>
            <p:ph idx="1"/>
          </p:nvPr>
        </p:nvSpPr>
        <p:spPr/>
        <p:txBody>
          <a:bodyPr>
            <a:normAutofit/>
          </a:bodyPr>
          <a:lstStyle/>
          <a:p>
            <a:r>
              <a:rPr lang="en-US" sz="2400" dirty="0" smtClean="0"/>
              <a:t>Your work is not saved on the server until you sync.</a:t>
            </a:r>
          </a:p>
          <a:p>
            <a:endParaRPr lang="en-US" sz="2400" dirty="0"/>
          </a:p>
        </p:txBody>
      </p:sp>
      <p:sp>
        <p:nvSpPr>
          <p:cNvPr id="5" name="Title 4"/>
          <p:cNvSpPr>
            <a:spLocks noGrp="1"/>
          </p:cNvSpPr>
          <p:nvPr>
            <p:ph type="title"/>
          </p:nvPr>
        </p:nvSpPr>
        <p:spPr/>
        <p:txBody>
          <a:bodyPr>
            <a:normAutofit/>
          </a:bodyPr>
          <a:lstStyle/>
          <a:p>
            <a:r>
              <a:rPr lang="en-US" dirty="0" smtClean="0"/>
              <a:t>Be sure to sync!!!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91" y="2672440"/>
            <a:ext cx="6122019" cy="3682048"/>
          </a:xfrm>
          <a:prstGeom prst="rect">
            <a:avLst/>
          </a:prstGeom>
        </p:spPr>
      </p:pic>
      <p:sp>
        <p:nvSpPr>
          <p:cNvPr id="9" name="Right Arrow 8"/>
          <p:cNvSpPr/>
          <p:nvPr/>
        </p:nvSpPr>
        <p:spPr>
          <a:xfrm rot="5400000">
            <a:off x="7180789" y="2529904"/>
            <a:ext cx="506320" cy="272053"/>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9"/>
          <p:cNvSpPr/>
          <p:nvPr/>
        </p:nvSpPr>
        <p:spPr>
          <a:xfrm>
            <a:off x="7234890" y="2976563"/>
            <a:ext cx="398120" cy="29527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77270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Submit a Work Session Report</a:t>
            </a:r>
            <a:endParaRPr lang="en-US" dirty="0"/>
          </a:p>
        </p:txBody>
      </p:sp>
      <p:sp>
        <p:nvSpPr>
          <p:cNvPr id="3" name="Content Placeholder 2"/>
          <p:cNvSpPr>
            <a:spLocks noGrp="1"/>
          </p:cNvSpPr>
          <p:nvPr>
            <p:ph sz="half" idx="1"/>
          </p:nvPr>
        </p:nvSpPr>
        <p:spPr/>
        <p:txBody>
          <a:bodyPr>
            <a:normAutofit/>
          </a:bodyPr>
          <a:lstStyle/>
          <a:p>
            <a:r>
              <a:rPr lang="en-US" sz="2400" dirty="0" smtClean="0"/>
              <a:t>At the end of your work session, submit a work session report via the web.</a:t>
            </a:r>
          </a:p>
          <a:p>
            <a:r>
              <a:rPr lang="en-US" sz="2400" dirty="0" smtClean="0"/>
              <a:t>The URL for the work session report will appear in each problem set.</a:t>
            </a:r>
          </a:p>
          <a:p>
            <a:r>
              <a:rPr lang="en-US" sz="2400" dirty="0" smtClean="0"/>
              <a:t>The report will ask for the SHA of your last commit.  You can get this from the </a:t>
            </a:r>
            <a:r>
              <a:rPr lang="en-US" sz="2400" dirty="0" err="1" smtClean="0"/>
              <a:t>Github</a:t>
            </a:r>
            <a:r>
              <a:rPr lang="en-US" sz="2400" dirty="0" smtClean="0"/>
              <a:t> Desktop, as we’ve shown you.</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027" y="1600200"/>
            <a:ext cx="3452183" cy="4224252"/>
          </a:xfrm>
          <a:prstGeom prst="rect">
            <a:avLst/>
          </a:prstGeom>
        </p:spPr>
      </p:pic>
      <p:sp>
        <p:nvSpPr>
          <p:cNvPr id="7" name="Oval 6"/>
          <p:cNvSpPr/>
          <p:nvPr/>
        </p:nvSpPr>
        <p:spPr>
          <a:xfrm>
            <a:off x="4708026" y="5179211"/>
            <a:ext cx="1405607" cy="8086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a:t>
            </a:r>
            <a:r>
              <a:rPr lang="en-US" dirty="0" smtClean="0">
                <a:solidFill>
                  <a:srgbClr val="FF0000"/>
                </a:solidFill>
              </a:rPr>
              <a:t>distributed</a:t>
            </a:r>
            <a:r>
              <a:rPr lang="en-US" dirty="0" smtClean="0"/>
              <a:t> version-control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keep your files in a </a:t>
            </a:r>
            <a:r>
              <a:rPr lang="en-US" i="1" dirty="0" smtClean="0"/>
              <a:t>repository</a:t>
            </a:r>
            <a:r>
              <a:rPr lang="en-US" dirty="0"/>
              <a:t> </a:t>
            </a:r>
            <a:r>
              <a:rPr lang="en-US" dirty="0" smtClean="0"/>
              <a:t>on your local machine.</a:t>
            </a:r>
          </a:p>
          <a:p>
            <a:r>
              <a:rPr lang="en-US" dirty="0" smtClean="0"/>
              <a:t>You synchronize your repository with a repository on a server.</a:t>
            </a:r>
          </a:p>
          <a:p>
            <a:r>
              <a:rPr lang="en-US" dirty="0" smtClean="0"/>
              <a:t>If you move from one machine to another, you can pick up the changes by synchronizing with the server.</a:t>
            </a:r>
          </a:p>
          <a:p>
            <a:r>
              <a:rPr lang="en-US" dirty="0" smtClean="0"/>
              <a:t>If your partner uploads some changes to your files, you can pick those up by synchronizing with the server.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lesson you have learned</a:t>
            </a:r>
          </a:p>
          <a:p>
            <a:pPr lvl="1"/>
            <a:r>
              <a:rPr lang="en-US" dirty="0" smtClean="0"/>
              <a:t>that </a:t>
            </a:r>
            <a:r>
              <a:rPr lang="en-US" dirty="0" err="1" smtClean="0"/>
              <a:t>git</a:t>
            </a:r>
            <a:r>
              <a:rPr lang="en-US" dirty="0" smtClean="0"/>
              <a:t> creates a mini-</a:t>
            </a:r>
            <a:r>
              <a:rPr lang="en-US" dirty="0" err="1" smtClean="0"/>
              <a:t>filesystem</a:t>
            </a:r>
            <a:r>
              <a:rPr lang="en-US" dirty="0" smtClean="0"/>
              <a:t> in your directory</a:t>
            </a:r>
          </a:p>
          <a:p>
            <a:pPr lvl="1"/>
            <a:r>
              <a:rPr lang="en-US" dirty="0" smtClean="0"/>
              <a:t>what commit, push, pull, and sync do</a:t>
            </a:r>
          </a:p>
          <a:p>
            <a:pPr lvl="1"/>
            <a:r>
              <a:rPr lang="en-US" dirty="0" smtClean="0"/>
              <a:t>the elements of the basic </a:t>
            </a:r>
            <a:r>
              <a:rPr lang="en-US" dirty="0" err="1" smtClean="0"/>
              <a:t>git</a:t>
            </a:r>
            <a:r>
              <a:rPr lang="en-US" dirty="0" smtClean="0"/>
              <a:t> workflow</a:t>
            </a:r>
          </a:p>
          <a:p>
            <a:pPr lvl="1"/>
            <a:r>
              <a:rPr lang="en-US" dirty="0" smtClean="0"/>
              <a:t>how </a:t>
            </a:r>
            <a:r>
              <a:rPr lang="en-US" dirty="0" err="1" smtClean="0"/>
              <a:t>git</a:t>
            </a:r>
            <a:r>
              <a:rPr lang="en-US" dirty="0" smtClean="0"/>
              <a:t> allows you to work across multiple computers</a:t>
            </a:r>
          </a:p>
          <a:p>
            <a:pPr lvl="1"/>
            <a:r>
              <a:rPr lang="en-US" dirty="0" smtClean="0"/>
              <a:t>how </a:t>
            </a:r>
            <a:r>
              <a:rPr lang="en-US" dirty="0" err="1" smtClean="0"/>
              <a:t>git</a:t>
            </a:r>
            <a:r>
              <a:rPr lang="en-US" dirty="0" smtClean="0"/>
              <a:t> allows you and a partner to work together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976030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Git</a:t>
            </a:r>
            <a:r>
              <a:rPr lang="en-US" dirty="0" smtClean="0"/>
              <a:t> is a distributed </a:t>
            </a:r>
            <a:r>
              <a:rPr lang="en-US" dirty="0" smtClean="0">
                <a:solidFill>
                  <a:srgbClr val="FF0000"/>
                </a:solidFill>
              </a:rPr>
              <a:t>version-control</a:t>
            </a:r>
            <a:r>
              <a:rPr lang="en-US" dirty="0" smtClean="0"/>
              <a:t> system</a:t>
            </a:r>
            <a:endParaRPr lang="en-US" dirty="0"/>
          </a:p>
        </p:txBody>
      </p:sp>
      <p:sp>
        <p:nvSpPr>
          <p:cNvPr id="3" name="Content Placeholder 2"/>
          <p:cNvSpPr>
            <a:spLocks noGrp="1"/>
          </p:cNvSpPr>
          <p:nvPr>
            <p:ph idx="1"/>
          </p:nvPr>
        </p:nvSpPr>
        <p:spPr/>
        <p:txBody>
          <a:bodyPr/>
          <a:lstStyle/>
          <a:p>
            <a:r>
              <a:rPr lang="en-US" dirty="0" smtClean="0"/>
              <a:t>Terminology:  In </a:t>
            </a:r>
            <a:r>
              <a:rPr lang="en-US" dirty="0" err="1" smtClean="0"/>
              <a:t>git</a:t>
            </a:r>
            <a:r>
              <a:rPr lang="en-US" dirty="0" smtClean="0"/>
              <a:t>-speak, a “version” is called a “commit.”</a:t>
            </a:r>
          </a:p>
          <a:p>
            <a:r>
              <a:rPr lang="en-US" dirty="0" err="1" smtClean="0"/>
              <a:t>Git</a:t>
            </a:r>
            <a:r>
              <a:rPr lang="en-US" dirty="0" smtClean="0"/>
              <a:t> keeps track of the history of your commits, so you can go back and look at earlier versions, or just give up on the current version and go back some earlier version.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model of </a:t>
            </a:r>
            <a:r>
              <a:rPr lang="en-US" dirty="0" err="1" smtClean="0"/>
              <a:t>git</a:t>
            </a:r>
            <a:endParaRPr lang="en-US" dirty="0"/>
          </a:p>
        </p:txBody>
      </p:sp>
      <p:sp>
        <p:nvSpPr>
          <p:cNvPr id="3" name="Content Placeholder 2"/>
          <p:cNvSpPr>
            <a:spLocks noGrp="1"/>
          </p:cNvSpPr>
          <p:nvPr>
            <p:ph idx="1"/>
          </p:nvPr>
        </p:nvSpPr>
        <p:spPr/>
        <p:txBody>
          <a:bodyPr/>
          <a:lstStyle/>
          <a:p>
            <a:r>
              <a:rPr lang="en-US" dirty="0" smtClean="0"/>
              <a:t>Most </a:t>
            </a:r>
            <a:r>
              <a:rPr lang="en-US" dirty="0" err="1" smtClean="0"/>
              <a:t>git</a:t>
            </a:r>
            <a:r>
              <a:rPr lang="en-US" dirty="0" smtClean="0"/>
              <a:t> documentation gets into details very quickly.</a:t>
            </a:r>
          </a:p>
          <a:p>
            <a:r>
              <a:rPr lang="en-US" dirty="0" smtClean="0"/>
              <a:t>Here’s a very simple model of what’s going on in </a:t>
            </a:r>
            <a:r>
              <a:rPr lang="en-US" dirty="0" err="1" smtClean="0"/>
              <a:t>git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94571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a:t>
            </a:r>
            <a:endParaRPr lang="en-US" dirty="0"/>
          </a:p>
        </p:txBody>
      </p:sp>
      <p:graphicFrame>
        <p:nvGraphicFramePr>
          <p:cNvPr id="4" name="Diagram 3"/>
          <p:cNvGraphicFramePr/>
          <p:nvPr>
            <p:extLst>
              <p:ext uri="{D42A27DB-BD31-4B8C-83A1-F6EECF244321}">
                <p14:modId xmlns:p14="http://schemas.microsoft.com/office/powerpoint/2010/main" val="1969139926"/>
              </p:ext>
            </p:extLst>
          </p:nvPr>
        </p:nvGraphicFramePr>
        <p:xfrm>
          <a:off x="1524000" y="6858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1447800" y="4191000"/>
            <a:ext cx="2590800" cy="914400"/>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Here are your files, sitting in a directory called my-project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3546791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files in your </a:t>
            </a:r>
            <a:r>
              <a:rPr lang="en-US" dirty="0" err="1" smtClean="0"/>
              <a:t>git</a:t>
            </a:r>
            <a:r>
              <a:rPr lang="en-US" dirty="0" smtClean="0"/>
              <a:t> repository</a:t>
            </a:r>
            <a:endParaRPr lang="en-US" dirty="0"/>
          </a:p>
        </p:txBody>
      </p:sp>
      <p:graphicFrame>
        <p:nvGraphicFramePr>
          <p:cNvPr id="4" name="Diagram 3"/>
          <p:cNvGraphicFramePr/>
          <p:nvPr>
            <p:extLst>
              <p:ext uri="{D42A27DB-BD31-4B8C-83A1-F6EECF244321}">
                <p14:modId xmlns:p14="http://schemas.microsoft.com/office/powerpoint/2010/main" val="65544613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40886" y="2743200"/>
            <a:ext cx="4288561" cy="2585323"/>
          </a:xfrm>
          <a:prstGeom prst="rect">
            <a:avLst/>
          </a:prstGeom>
          <a:noFill/>
        </p:spPr>
        <p:txBody>
          <a:bodyPr wrap="square" rtlCol="0">
            <a:spAutoFit/>
          </a:bodyPr>
          <a:lstStyle/>
          <a:p>
            <a:r>
              <a:rPr lang="en-US" dirty="0" smtClean="0"/>
              <a:t>When you have a </a:t>
            </a:r>
            <a:r>
              <a:rPr lang="en-US" dirty="0" err="1" smtClean="0"/>
              <a:t>git</a:t>
            </a:r>
            <a:r>
              <a:rPr lang="en-US" dirty="0" smtClean="0"/>
              <a:t> repository, you have an additional directory called .</a:t>
            </a:r>
            <a:r>
              <a:rPr lang="en-US" dirty="0" err="1" smtClean="0"/>
              <a:t>git</a:t>
            </a:r>
            <a:r>
              <a:rPr lang="en-US" dirty="0" smtClean="0"/>
              <a:t>, which points at a mini-</a:t>
            </a:r>
            <a:r>
              <a:rPr lang="en-US" dirty="0" err="1" smtClean="0"/>
              <a:t>filesystem</a:t>
            </a:r>
            <a:r>
              <a:rPr lang="en-US" dirty="0" smtClean="0"/>
              <a:t>.   </a:t>
            </a:r>
          </a:p>
          <a:p>
            <a:endParaRPr lang="en-US" dirty="0"/>
          </a:p>
          <a:p>
            <a:r>
              <a:rPr lang="en-US" dirty="0" smtClean="0"/>
              <a:t>This file system keeps all your data, plus the bells and whistles that </a:t>
            </a:r>
            <a:r>
              <a:rPr lang="en-US" dirty="0" err="1" smtClean="0"/>
              <a:t>git</a:t>
            </a:r>
            <a:r>
              <a:rPr lang="en-US" dirty="0" smtClean="0"/>
              <a:t> needs to do its job.  </a:t>
            </a:r>
          </a:p>
          <a:p>
            <a:endParaRPr lang="en-US" dirty="0" smtClean="0"/>
          </a:p>
          <a:p>
            <a:r>
              <a:rPr lang="en-US" dirty="0" smtClean="0"/>
              <a:t>All this sits on your local machine.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363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git</a:t>
            </a:r>
            <a:r>
              <a:rPr lang="en-US" dirty="0" smtClean="0"/>
              <a:t> client</a:t>
            </a:r>
            <a:endParaRPr lang="en-US" dirty="0"/>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smtClean="0"/>
                <a:t>.</a:t>
              </a:r>
              <a:r>
                <a:rPr lang="en-US" dirty="0" err="1" smtClean="0"/>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0" y="3825089"/>
            <a:ext cx="4288561" cy="2308324"/>
          </a:xfrm>
          <a:prstGeom prst="rect">
            <a:avLst/>
          </a:prstGeom>
          <a:noFill/>
        </p:spPr>
        <p:txBody>
          <a:bodyPr wrap="square" rtlCol="0">
            <a:spAutoFit/>
          </a:bodyPr>
          <a:lstStyle/>
          <a:p>
            <a:r>
              <a:rPr lang="en-US" dirty="0"/>
              <a:t>This </a:t>
            </a:r>
            <a:r>
              <a:rPr lang="en-US" dirty="0" smtClean="0"/>
              <a:t>mini-</a:t>
            </a:r>
            <a:r>
              <a:rPr lang="en-US" dirty="0" err="1" smtClean="0"/>
              <a:t>filesystem</a:t>
            </a:r>
            <a:r>
              <a:rPr lang="en-US" dirty="0" smtClean="0"/>
              <a:t> </a:t>
            </a:r>
            <a:r>
              <a:rPr lang="en-US" dirty="0"/>
              <a:t>is highly optimized and very complicated.  Don’t try to read it directly</a:t>
            </a:r>
            <a:r>
              <a:rPr lang="en-US" dirty="0" smtClean="0"/>
              <a:t>.</a:t>
            </a:r>
          </a:p>
          <a:p>
            <a:endParaRPr lang="en-US" dirty="0"/>
          </a:p>
          <a:p>
            <a:r>
              <a:rPr lang="en-US" dirty="0" smtClean="0"/>
              <a:t>The job of the </a:t>
            </a:r>
            <a:r>
              <a:rPr lang="en-US" dirty="0" err="1" smtClean="0"/>
              <a:t>git</a:t>
            </a:r>
            <a:r>
              <a:rPr lang="en-US" dirty="0" smtClean="0"/>
              <a:t> client (either </a:t>
            </a:r>
            <a:r>
              <a:rPr lang="en-US" dirty="0" err="1" smtClean="0"/>
              <a:t>Github</a:t>
            </a:r>
            <a:r>
              <a:rPr lang="en-US" dirty="0" smtClean="0"/>
              <a:t> for Windows, </a:t>
            </a:r>
            <a:r>
              <a:rPr lang="en-US" dirty="0" err="1" smtClean="0"/>
              <a:t>Github</a:t>
            </a:r>
            <a:r>
              <a:rPr lang="en-US" dirty="0" smtClean="0"/>
              <a:t> for Mac, or a suite of command-line utilities) is to manage this for you.</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21393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workflow (part 1)</a:t>
            </a:r>
            <a:endParaRPr lang="en-US" dirty="0"/>
          </a:p>
        </p:txBody>
      </p:sp>
      <p:sp>
        <p:nvSpPr>
          <p:cNvPr id="3" name="Content Placeholder 2"/>
          <p:cNvSpPr>
            <a:spLocks noGrp="1"/>
          </p:cNvSpPr>
          <p:nvPr>
            <p:ph idx="1"/>
          </p:nvPr>
        </p:nvSpPr>
        <p:spPr/>
        <p:txBody>
          <a:bodyPr>
            <a:normAutofit/>
          </a:bodyPr>
          <a:lstStyle/>
          <a:p>
            <a:r>
              <a:rPr lang="en-US" dirty="0" smtClean="0"/>
              <a:t>You edit your local files directly.</a:t>
            </a:r>
          </a:p>
          <a:p>
            <a:pPr lvl="1"/>
            <a:r>
              <a:rPr lang="en-US" dirty="0" smtClean="0"/>
              <a:t>You can edit, add files, delete files, etc., using whatever tools you like.</a:t>
            </a:r>
          </a:p>
          <a:p>
            <a:pPr lvl="1"/>
            <a:r>
              <a:rPr lang="en-US" dirty="0" smtClean="0"/>
              <a:t>This doesn’t change the mini-</a:t>
            </a:r>
            <a:r>
              <a:rPr lang="en-US" dirty="0" err="1" smtClean="0"/>
              <a:t>filesystem</a:t>
            </a:r>
            <a:r>
              <a:rPr lang="en-US" dirty="0" smtClean="0"/>
              <a:t>, so now your mini-</a:t>
            </a:r>
            <a:r>
              <a:rPr lang="en-US" dirty="0" err="1" smtClean="0"/>
              <a:t>fs</a:t>
            </a:r>
            <a:r>
              <a:rPr lang="en-US" dirty="0" smtClean="0"/>
              <a:t> is behind.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721853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1404</Words>
  <Application>Microsoft Office PowerPoint</Application>
  <PresentationFormat>On-screen Show (4:3)</PresentationFormat>
  <Paragraphs>270</Paragraphs>
  <Slides>30</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Helvetica Neue</vt:lpstr>
      <vt:lpstr>Office Theme</vt:lpstr>
      <vt:lpstr>A Simple Introduction to Git: a distributed version-control system</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The whole picture using GHFW</vt:lpstr>
      <vt:lpstr>Your workflow (2)</vt:lpstr>
      <vt:lpstr>Using Github for Windows/Mac</vt:lpstr>
      <vt:lpstr>Your workflow with a partner</vt:lpstr>
      <vt:lpstr>The new github desktop</vt:lpstr>
      <vt:lpstr>Starting your work session</vt:lpstr>
      <vt:lpstr>Where am I?</vt:lpstr>
      <vt:lpstr>Always start by syncing</vt:lpstr>
      <vt:lpstr>Click on a dot to see a commit</vt:lpstr>
      <vt:lpstr>This shows your commit SHA</vt:lpstr>
      <vt:lpstr>Now let’s work on our file</vt:lpstr>
      <vt:lpstr>Next, we commit our work</vt:lpstr>
      <vt:lpstr>Here’s what you’ll see after a commit</vt:lpstr>
      <vt:lpstr>Be sure to record the commit SHA</vt:lpstr>
      <vt:lpstr>Be sure to sync!!!</vt:lpstr>
      <vt:lpstr>Submit a Work Session Report</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Mitchell Wand</cp:lastModifiedBy>
  <cp:revision>38</cp:revision>
  <dcterms:created xsi:type="dcterms:W3CDTF">2006-08-16T00:00:00Z</dcterms:created>
  <dcterms:modified xsi:type="dcterms:W3CDTF">2015-08-20T16:17:48Z</dcterms:modified>
</cp:coreProperties>
</file>