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FF"/>
    <a:srgbClr val="FFB7B7"/>
    <a:srgbClr val="E8D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40E16-5D43-45E2-A798-6FAB8F1C524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21C33-E64F-4987-81AE-D2B5BA15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C904-9937-4401-9C81-AF42E25707D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5E48-2C16-43D5-9C77-746A36AD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thy-mcroy/mapp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thy-mcroy/mapp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g/1707-soft-wrapping-on-prose-diff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what-is-my-disk-quota/" TargetMode="External"/><Relationship Id="rId2" Type="http://schemas.openxmlformats.org/officeDocument/2006/relationships/hyperlink" Target="https://help.github.com/articles/working-with-large-fil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lp.github.com/articles/good-resources-for-learning-git-and-github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&amp;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25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software from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a terminal and change your current directory to the one where you would like the repository (Program) to be saved.</a:t>
            </a:r>
            <a:endParaRPr lang="en-US" dirty="0"/>
          </a:p>
          <a:p>
            <a:r>
              <a:rPr lang="en-US" dirty="0" smtClean="0"/>
              <a:t>Navigate to the repositories Github page in a web browser </a:t>
            </a:r>
          </a:p>
          <a:p>
            <a:r>
              <a:rPr lang="en-US" dirty="0" smtClean="0"/>
              <a:t>For this example, we’ll use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github.com/timothy-mcroy/mapper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626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11" y="-16489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Getting software from Github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39449" y="5653805"/>
            <a:ext cx="5418943" cy="322177"/>
            <a:chOff x="1580826" y="5758735"/>
            <a:chExt cx="3330200" cy="322177"/>
          </a:xfrm>
        </p:grpSpPr>
        <p:sp>
          <p:nvSpPr>
            <p:cNvPr id="5" name="Left Brace 4"/>
            <p:cNvSpPr/>
            <p:nvPr/>
          </p:nvSpPr>
          <p:spPr>
            <a:xfrm rot="16200000">
              <a:off x="3514920" y="5393852"/>
              <a:ext cx="322175" cy="1051942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Left Brace 5"/>
            <p:cNvSpPr/>
            <p:nvPr/>
          </p:nvSpPr>
          <p:spPr>
            <a:xfrm rot="16200000">
              <a:off x="4459346" y="5629231"/>
              <a:ext cx="322176" cy="58118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2140410" y="5199152"/>
              <a:ext cx="322176" cy="1441343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Rectangle 7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  <p:sp>
        <p:nvSpPr>
          <p:cNvPr id="10" name="TextBox 9"/>
          <p:cNvSpPr txBox="1"/>
          <p:nvPr/>
        </p:nvSpPr>
        <p:spPr>
          <a:xfrm>
            <a:off x="775457" y="914400"/>
            <a:ext cx="768995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decide that you like the repository, you can</a:t>
            </a:r>
          </a:p>
          <a:p>
            <a:endParaRPr lang="en-US" sz="1400" dirty="0" smtClean="0"/>
          </a:p>
          <a:p>
            <a:pPr lvl="1"/>
            <a:r>
              <a:rPr lang="en-US" sz="2400" dirty="0" smtClean="0"/>
              <a:t>Copy the URL of the page</a:t>
            </a:r>
          </a:p>
          <a:p>
            <a:pPr lvl="1"/>
            <a:r>
              <a:rPr lang="en-US" sz="2400" dirty="0" smtClean="0"/>
              <a:t>Type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 ” into the terminal</a:t>
            </a:r>
          </a:p>
          <a:p>
            <a:pPr lvl="1"/>
            <a:r>
              <a:rPr lang="en-US" sz="2400" dirty="0" smtClean="0"/>
              <a:t>Paste the URL in to the terminal</a:t>
            </a:r>
          </a:p>
          <a:p>
            <a:pPr lvl="1"/>
            <a:r>
              <a:rPr lang="en-US" sz="2400" dirty="0" smtClean="0"/>
              <a:t>Press enter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will download the entire repository in a directory named after the repository.  In the case of the example, the directory would be called mapper.</a:t>
            </a:r>
          </a:p>
          <a:p>
            <a:endParaRPr lang="en-US" dirty="0">
              <a:hlinkClick r:id=""/>
            </a:endParaRPr>
          </a:p>
          <a:p>
            <a:r>
              <a:rPr lang="en-US" sz="2400" dirty="0" smtClean="0">
                <a:hlinkClick r:id=""/>
              </a:rPr>
              <a:t>https</a:t>
            </a:r>
            <a:r>
              <a:rPr lang="en-US" sz="2400" dirty="0" smtClean="0">
                <a:hlinkClick r:id="rId2"/>
              </a:rPr>
              <a:t>://github.com/timothy-mcroy/mapper</a:t>
            </a:r>
            <a:endParaRPr lang="en-US" sz="2400" dirty="0" smtClean="0"/>
          </a:p>
          <a:p>
            <a:endParaRPr lang="en-US" sz="2400" dirty="0" smtClean="0">
              <a:hlinkClick r:id=""/>
            </a:endParaRPr>
          </a:p>
          <a:p>
            <a:endParaRPr lang="en-US" dirty="0" smtClean="0"/>
          </a:p>
          <a:p>
            <a:r>
              <a:rPr lang="en-US" sz="2400" dirty="0" smtClean="0"/>
              <a:t>       Hosting site</a:t>
            </a:r>
            <a:r>
              <a:rPr lang="en-US" sz="2400" dirty="0"/>
              <a:t> </a:t>
            </a:r>
            <a:r>
              <a:rPr lang="en-US" sz="2400" dirty="0" smtClean="0"/>
              <a:t>              Author        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327" y="3166319"/>
            <a:ext cx="828956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hawkid@serv1234[~]%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https://github.com/timothy-mcroy/mapper</a:t>
            </a:r>
          </a:p>
        </p:txBody>
      </p:sp>
    </p:spTree>
    <p:extLst>
      <p:ext uri="{BB962C8B-B14F-4D97-AF65-F5344CB8AC3E}">
        <p14:creationId xmlns:p14="http://schemas.microsoft.com/office/powerpoint/2010/main" val="32030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install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Github wiki page for installation instructions</a:t>
            </a:r>
          </a:p>
          <a:p>
            <a:pPr lvl="1"/>
            <a:r>
              <a:rPr lang="en-US" dirty="0" smtClean="0"/>
              <a:t>Sometimes, a package has several dependencies that need to be installed and that won’t necessarily be mentioned</a:t>
            </a:r>
          </a:p>
          <a:p>
            <a:pPr lvl="1"/>
            <a:r>
              <a:rPr lang="en-US" dirty="0" smtClean="0"/>
              <a:t>Occasionally, those instructions require administrator privileges. </a:t>
            </a:r>
          </a:p>
          <a:p>
            <a:pPr lvl="2"/>
            <a:r>
              <a:rPr lang="en-US" dirty="0" smtClean="0"/>
              <a:t>For the mapper repository, the CSG administrators have already installed everything that you wouldn’t be able to install. </a:t>
            </a:r>
            <a:r>
              <a:rPr lang="en-US" dirty="0"/>
              <a:t> </a:t>
            </a:r>
            <a:r>
              <a:rPr lang="en-US" dirty="0" smtClean="0"/>
              <a:t>You will still need to get the other things installed, as they work on a per-profile basis.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46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355"/>
            <a:ext cx="9144000" cy="6145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1564" y="93646"/>
            <a:ext cx="620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 Distributed Version Control System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6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76" y="-114696"/>
            <a:ext cx="7886700" cy="1325563"/>
          </a:xfrm>
        </p:spPr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451" y="352785"/>
            <a:ext cx="6709906" cy="3645976"/>
          </a:xfrm>
        </p:spPr>
        <p:txBody>
          <a:bodyPr>
            <a:normAutofit/>
          </a:bodyPr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Allows you to track changes in a project</a:t>
            </a:r>
          </a:p>
        </p:txBody>
      </p:sp>
      <p:pic>
        <p:nvPicPr>
          <p:cNvPr id="9" name="Picture 2" descr="https://camo.githubusercontent.com/a052efae848ef25d6a825516fb3d7e213a419d3f/68747470733a2f2f662e636c6f75642e6769746875622e636f6d2f6173736574732f3137332f313635373831322f64336661623262652d356238392d313165332d383362352d656365636362653532313538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08" y="1453771"/>
            <a:ext cx="7725192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Callout 1 9"/>
          <p:cNvSpPr/>
          <p:nvPr/>
        </p:nvSpPr>
        <p:spPr>
          <a:xfrm>
            <a:off x="122049" y="2840879"/>
            <a:ext cx="1147843" cy="558584"/>
          </a:xfrm>
          <a:prstGeom prst="borderCallout1">
            <a:avLst>
              <a:gd name="adj1" fmla="val 53443"/>
              <a:gd name="adj2" fmla="val 100691"/>
              <a:gd name="adj3" fmla="val 62524"/>
              <a:gd name="adj4" fmla="val 123935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Old Line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22049" y="4295292"/>
            <a:ext cx="1147843" cy="558584"/>
          </a:xfrm>
          <a:prstGeom prst="borderCallout1">
            <a:avLst>
              <a:gd name="adj1" fmla="val 49418"/>
              <a:gd name="adj2" fmla="val 98732"/>
              <a:gd name="adj3" fmla="val -56003"/>
              <a:gd name="adj4" fmla="val 15487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New Line</a:t>
            </a: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122049" y="6437274"/>
            <a:ext cx="871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github.com/blog/1707-soft-wrapping-on-prose-diffs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444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33" y="27851"/>
            <a:ext cx="8724275" cy="1325563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+mn-lt"/>
              </a:rPr>
              <a:t>Git</a:t>
            </a:r>
            <a:r>
              <a:rPr lang="en-US" sz="3200" dirty="0" smtClean="0">
                <a:latin typeface="+mn-lt"/>
              </a:rPr>
              <a:t>:  Can download and run on your own computer.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3" y="1387912"/>
            <a:ext cx="7994227" cy="3645976"/>
          </a:xfrm>
        </p:spPr>
        <p:txBody>
          <a:bodyPr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3200" dirty="0" smtClean="0"/>
              <a:t>Not a backup system</a:t>
            </a:r>
          </a:p>
          <a:p>
            <a:pPr lvl="1">
              <a:spcAft>
                <a:spcPts val="1800"/>
              </a:spcAft>
            </a:pPr>
            <a:r>
              <a:rPr lang="en-US" sz="3200" dirty="0" smtClean="0"/>
              <a:t>A backup system is used to recover files in case something bad happens to the original copy</a:t>
            </a:r>
          </a:p>
          <a:p>
            <a:pPr lvl="1">
              <a:spcAft>
                <a:spcPts val="1800"/>
              </a:spcAft>
            </a:pPr>
            <a:r>
              <a:rPr lang="en-US" sz="3200" dirty="0" smtClean="0"/>
              <a:t>Git tracks changes locally in a directory called .git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If that directory was deleted, git would lose all of the previous 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448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72" y="-99567"/>
            <a:ext cx="7886700" cy="1325563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 </a:t>
            </a:r>
            <a:r>
              <a:rPr lang="en-US" dirty="0"/>
              <a:t>Web-based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709" y="1181048"/>
            <a:ext cx="8485370" cy="4351338"/>
          </a:xfrm>
        </p:spPr>
        <p:txBody>
          <a:bodyPr>
            <a:noAutofit/>
          </a:bodyPr>
          <a:lstStyle/>
          <a:p>
            <a:pPr lvl="1">
              <a:spcAft>
                <a:spcPts val="1200"/>
              </a:spcAft>
            </a:pPr>
            <a:r>
              <a:rPr lang="en-US" sz="3200" dirty="0" err="1" smtClean="0"/>
              <a:t>Github</a:t>
            </a:r>
            <a:r>
              <a:rPr lang="en-US" sz="3200" dirty="0" smtClean="0"/>
              <a:t> is a website which will help visualize some of the features of git</a:t>
            </a:r>
          </a:p>
          <a:p>
            <a:pPr lvl="1">
              <a:spcAft>
                <a:spcPts val="1200"/>
              </a:spcAft>
            </a:pPr>
            <a:r>
              <a:rPr lang="en-US" sz="3200" dirty="0" smtClean="0"/>
              <a:t>Github, like many code hosting websites, allows for public hosting of programs</a:t>
            </a:r>
          </a:p>
          <a:p>
            <a:pPr lvl="2">
              <a:spcAft>
                <a:spcPts val="1200"/>
              </a:spcAft>
            </a:pPr>
            <a:r>
              <a:rPr lang="en-US" sz="2800" dirty="0" smtClean="0"/>
              <a:t>This allows for interested programmers to take part in furthering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1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2365" y="331985"/>
            <a:ext cx="892884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i="0" dirty="0" smtClean="0">
                <a:effectLst/>
                <a:latin typeface="helvetica" panose="020B0604020202020204" pitchFamily="34" charset="0"/>
              </a:rPr>
              <a:t>For the free version of </a:t>
            </a:r>
            <a:r>
              <a:rPr lang="en-US" sz="2400" i="0" dirty="0" err="1" smtClean="0">
                <a:effectLst/>
                <a:latin typeface="helvetica" panose="020B0604020202020204" pitchFamily="34" charset="0"/>
              </a:rPr>
              <a:t>Github</a:t>
            </a:r>
            <a:r>
              <a:rPr lang="en-US" sz="2400" i="0" dirty="0" smtClean="0">
                <a:effectLst/>
                <a:latin typeface="helvetica" panose="020B0604020202020204" pitchFamily="34" charset="0"/>
              </a:rPr>
              <a:t> (where all repositories are public):</a:t>
            </a:r>
          </a:p>
          <a:p>
            <a:pPr fontAlgn="base"/>
            <a:endParaRPr lang="en-US" sz="2400" b="1" dirty="0">
              <a:solidFill>
                <a:srgbClr val="325D72"/>
              </a:solidFill>
              <a:latin typeface="helvetica" panose="020B0604020202020204" pitchFamily="34" charset="0"/>
            </a:endParaRPr>
          </a:p>
          <a:p>
            <a:pPr fontAlgn="base"/>
            <a:r>
              <a:rPr lang="en-US" sz="2400" b="1" i="0" dirty="0" smtClean="0">
                <a:solidFill>
                  <a:srgbClr val="325D72"/>
                </a:solidFill>
                <a:effectLst/>
                <a:latin typeface="helvetica" panose="020B0604020202020204" pitchFamily="34" charset="0"/>
              </a:rPr>
              <a:t>File and repository size limitations</a:t>
            </a:r>
          </a:p>
          <a:p>
            <a:pPr fontAlgn="base"/>
            <a:endParaRPr lang="en-US" sz="2400" b="1" i="0" dirty="0" smtClean="0">
              <a:solidFill>
                <a:srgbClr val="325D72"/>
              </a:solidFill>
              <a:effectLst/>
              <a:latin typeface="helvetica" panose="020B0604020202020204" pitchFamily="34" charset="0"/>
            </a:endParaRPr>
          </a:p>
          <a:p>
            <a:pPr fontAlgn="base"/>
            <a:r>
              <a:rPr lang="en-US" sz="2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We recommend 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repositories be kept under 1GB 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each. This limit is easy to stay within if large files are kept out of the repository. </a:t>
            </a:r>
          </a:p>
          <a:p>
            <a:pPr fontAlgn="base"/>
            <a:endParaRPr lang="en-US" sz="2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fontAlgn="base"/>
            <a:r>
              <a:rPr lang="en-US" sz="2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If your repository exceeds 1GB, you might receive a polite email from GitHub Support requesting that you reduce the size of the repository to bring it back down.</a:t>
            </a:r>
          </a:p>
          <a:p>
            <a:pPr fontAlgn="base"/>
            <a:endParaRPr lang="en-US" sz="2400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fontAlgn="base"/>
            <a:r>
              <a:rPr lang="en-US" sz="2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In addition, we place a 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strict limit of files exceeding 100 MB 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in size. For more information, see "</a:t>
            </a:r>
            <a:r>
              <a:rPr lang="en-US" sz="2400" b="0" i="0" u="none" strike="noStrike" dirty="0" smtClean="0">
                <a:solidFill>
                  <a:srgbClr val="4183C4"/>
                </a:solidFill>
                <a:effectLst/>
                <a:latin typeface="inherit"/>
                <a:hlinkClick r:id="rId2"/>
              </a:rPr>
              <a:t>Working with large files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.“</a:t>
            </a:r>
          </a:p>
          <a:p>
            <a:pPr fontAlgn="base"/>
            <a:endParaRPr lang="en-US" sz="2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fontAlgn="base"/>
            <a:r>
              <a:rPr lang="en-US" sz="2400" i="0" dirty="0" smtClean="0">
                <a:solidFill>
                  <a:srgbClr val="325D72"/>
                </a:solidFill>
                <a:effectLst/>
                <a:latin typeface="helvetica" panose="020B0604020202020204" pitchFamily="34" charset="0"/>
                <a:hlinkClick r:id="rId3"/>
              </a:rPr>
              <a:t>https://help.github.com/articles/what-is-my-disk-quota/</a:t>
            </a:r>
            <a:r>
              <a:rPr lang="en-US" sz="2400" i="0" dirty="0" smtClean="0">
                <a:solidFill>
                  <a:srgbClr val="325D72"/>
                </a:solidFill>
                <a:effectLst/>
                <a:latin typeface="helvetica" panose="020B0604020202020204" pitchFamily="34" charset="0"/>
              </a:rPr>
              <a:t> </a:t>
            </a:r>
          </a:p>
          <a:p>
            <a:pPr fontAlgn="base"/>
            <a:endParaRPr lang="en-US" sz="24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72" y="-99567"/>
            <a:ext cx="7886700" cy="1325563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925" y="1181048"/>
            <a:ext cx="8972547" cy="435133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3200" dirty="0" err="1" smtClean="0"/>
              <a:t>Github</a:t>
            </a:r>
            <a:r>
              <a:rPr lang="en-US" sz="3200" dirty="0" smtClean="0"/>
              <a:t> will store your work, but it is not a backup system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/>
              <a:t>It may be somewhere other than your computer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/>
              <a:t>Limited file size (100MB)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/>
              <a:t>Not part of the design of Git or Github</a:t>
            </a:r>
          </a:p>
          <a:p>
            <a:pPr lvl="3">
              <a:lnSpc>
                <a:spcPct val="150000"/>
              </a:lnSpc>
              <a:spcAft>
                <a:spcPts val="1200"/>
              </a:spcAft>
            </a:pPr>
            <a:r>
              <a:rPr lang="en-US" sz="2400" dirty="0" smtClean="0"/>
              <a:t>Encryption, distributed copies, guarantee of uptime,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545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95" y="341599"/>
            <a:ext cx="7886700" cy="435133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 smtClean="0"/>
              <a:t>Share and collaborate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Easy to distribute work</a:t>
            </a:r>
          </a:p>
          <a:p>
            <a:pPr lvl="2">
              <a:spcAft>
                <a:spcPts val="1200"/>
              </a:spcAft>
            </a:pPr>
            <a:r>
              <a:rPr lang="en-US" sz="2400" dirty="0" smtClean="0"/>
              <a:t>clone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Easy to improve on the work of others</a:t>
            </a:r>
          </a:p>
          <a:p>
            <a:pPr lvl="2">
              <a:spcAft>
                <a:spcPts val="1200"/>
              </a:spcAft>
            </a:pPr>
            <a:r>
              <a:rPr lang="en-US" sz="2400" dirty="0" smtClean="0"/>
              <a:t>fork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Easy to take help from others</a:t>
            </a:r>
          </a:p>
          <a:p>
            <a:pPr lvl="2">
              <a:spcAft>
                <a:spcPts val="1200"/>
              </a:spcAft>
            </a:pPr>
            <a:r>
              <a:rPr lang="en-US" sz="2400" dirty="0" smtClean="0"/>
              <a:t>pull</a:t>
            </a: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367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95" y="356589"/>
            <a:ext cx="7886700" cy="435133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 smtClean="0"/>
              <a:t>Résumé pad</a:t>
            </a:r>
          </a:p>
          <a:p>
            <a:pPr marL="0" indent="0">
              <a:spcAft>
                <a:spcPts val="1200"/>
              </a:spcAft>
              <a:buNone/>
            </a:pPr>
            <a:endParaRPr lang="en-US" sz="900" dirty="0" smtClean="0"/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A Github profile is a great way to showcase your work</a:t>
            </a:r>
            <a:endParaRPr lang="en-US" sz="2800" dirty="0"/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Link to LinkedIn, but it’s not a LinkedIn replacement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6587" y="6227015"/>
            <a:ext cx="21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none" dirty="0" smtClean="0"/>
              <a:t>Modified from slides </a:t>
            </a:r>
          </a:p>
          <a:p>
            <a:r>
              <a:rPr lang="en-US" cap="none" dirty="0" smtClean="0"/>
              <a:t>Of Timothy </a:t>
            </a:r>
            <a:r>
              <a:rPr lang="en-US" cap="none" dirty="0" err="1" smtClean="0"/>
              <a:t>McRoy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28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289" y="18555"/>
            <a:ext cx="919646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2"/>
              </a:rPr>
              <a:t>https://help.github.com/articles/good-resources-for-learning-git-and-github/</a:t>
            </a:r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" y="422901"/>
            <a:ext cx="9144000" cy="69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3293</TotalTime>
  <Words>593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inherit</vt:lpstr>
      <vt:lpstr>Wingdings</vt:lpstr>
      <vt:lpstr>Office Theme</vt:lpstr>
      <vt:lpstr>Git &amp; Github</vt:lpstr>
      <vt:lpstr>Git</vt:lpstr>
      <vt:lpstr>Git:  Can download and run on your own computer.</vt:lpstr>
      <vt:lpstr>Github:  Web-based collaboration</vt:lpstr>
      <vt:lpstr>PowerPoint Presentation</vt:lpstr>
      <vt:lpstr>Github</vt:lpstr>
      <vt:lpstr>PowerPoint Presentation</vt:lpstr>
      <vt:lpstr>PowerPoint Presentation</vt:lpstr>
      <vt:lpstr>PowerPoint Presentation</vt:lpstr>
      <vt:lpstr>Getting software from Github</vt:lpstr>
      <vt:lpstr>Getting software from Github</vt:lpstr>
      <vt:lpstr>Don’t forget to install it</vt:lpstr>
      <vt:lpstr>PowerPoint Presentation</vt:lpstr>
    </vt:vector>
  </TitlesOfParts>
  <Manager/>
  <Company>The University of Iowa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Darcy, Isabel K</dc:creator>
  <cp:keywords/>
  <dc:description/>
  <cp:lastModifiedBy>Reviewer</cp:lastModifiedBy>
  <cp:revision>32</cp:revision>
  <dcterms:created xsi:type="dcterms:W3CDTF">2015-04-14T01:56:55Z</dcterms:created>
  <dcterms:modified xsi:type="dcterms:W3CDTF">2017-02-16T18:58:30Z</dcterms:modified>
  <cp:category/>
</cp:coreProperties>
</file>