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488" r:id="rId4"/>
    <p:sldId id="484" r:id="rId5"/>
    <p:sldId id="485" r:id="rId6"/>
    <p:sldId id="486" r:id="rId7"/>
    <p:sldId id="48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8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Montserrat" panose="00000500000000000000" pitchFamily="2" charset="0"/>
      <p:regular r:id="rId59"/>
      <p:bold r:id="rId60"/>
      <p:italic r:id="rId61"/>
      <p:boldItalic r:id="rId62"/>
    </p:embeddedFont>
    <p:embeddedFont>
      <p:font typeface="Open Sans" panose="020B0606030504020204" pitchFamily="34" charset="0"/>
      <p:regular r:id="rId63"/>
      <p:bold r:id="rId64"/>
      <p:italic r:id="rId65"/>
      <p:boldItalic r:id="rId66"/>
    </p:embeddedFont>
    <p:embeddedFont>
      <p:font typeface="Raleway" pitchFamily="2" charset="0"/>
      <p:regular r:id="rId67"/>
      <p:bold r:id="rId68"/>
      <p:italic r:id="rId69"/>
      <p:boldItalic r:id="rId70"/>
    </p:embeddedFont>
    <p:embeddedFont>
      <p:font typeface="Roboto Mono" panose="00000009000000000000" pitchFamily="49" charset="0"/>
      <p:regular r:id="rId71"/>
      <p:bold r:id="rId72"/>
      <p:italic r:id="rId73"/>
      <p:boldItalic r:id="rId74"/>
    </p:embeddedFont>
    <p:embeddedFont>
      <p:font typeface="Tahoma" panose="020B0604030504040204" pitchFamily="34" charset="0"/>
      <p:regular r:id="rId75"/>
      <p:bold r:id="rId76"/>
    </p:embeddedFont>
    <p:embeddedFont>
      <p:font typeface="Verdana" panose="020B0604030504040204" pitchFamily="34" charset="0"/>
      <p:regular r:id="rId77"/>
      <p:bold r:id="rId78"/>
      <p:italic r:id="rId79"/>
      <p:boldItalic r:id="rId80"/>
    </p:embeddedFont>
    <p:embeddedFont>
      <p:font typeface="Work Sans" pitchFamily="2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05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84" Type="http://schemas.openxmlformats.org/officeDocument/2006/relationships/font" Target="fonts/font3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74" Type="http://schemas.openxmlformats.org/officeDocument/2006/relationships/font" Target="fonts/font24.fntdata"/><Relationship Id="rId79" Type="http://schemas.openxmlformats.org/officeDocument/2006/relationships/font" Target="fonts/font2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77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font" Target="fonts/font22.fntdata"/><Relationship Id="rId80" Type="http://schemas.openxmlformats.org/officeDocument/2006/relationships/font" Target="fonts/font30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font" Target="fonts/font25.fntdata"/><Relationship Id="rId83" Type="http://schemas.openxmlformats.org/officeDocument/2006/relationships/font" Target="fonts/font3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font" Target="fonts/font23.fntdata"/><Relationship Id="rId78" Type="http://schemas.openxmlformats.org/officeDocument/2006/relationships/font" Target="fonts/font28.fntdata"/><Relationship Id="rId81" Type="http://schemas.openxmlformats.org/officeDocument/2006/relationships/font" Target="fonts/font3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6" Type="http://schemas.openxmlformats.org/officeDocument/2006/relationships/font" Target="fonts/font26.fntdata"/><Relationship Id="rId7" Type="http://schemas.openxmlformats.org/officeDocument/2006/relationships/slide" Target="slides/slide6.xml"/><Relationship Id="rId71" Type="http://schemas.openxmlformats.org/officeDocument/2006/relationships/font" Target="fonts/font2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6.fntdata"/><Relationship Id="rId87" Type="http://schemas.openxmlformats.org/officeDocument/2006/relationships/theme" Target="theme/theme1.xml"/><Relationship Id="rId61" Type="http://schemas.openxmlformats.org/officeDocument/2006/relationships/font" Target="fonts/font11.fntdata"/><Relationship Id="rId82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c0560ef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c0560ef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c0560ef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c0560ef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c0560ef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c0560ef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ca866a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ca866a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ca866a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ca866a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c0560ef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c0560ef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d62745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d62745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d62745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d62745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d62745b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d62745b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d62745b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d62745b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c07546f6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c07546f6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d62745b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d62745b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62745b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62745b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ca866a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ca866a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ca866ab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ca866ab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ca866ab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eca866ab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cdaade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cdaade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0d62745b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0d62745b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cdaade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cdaade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cdaade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cdaade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1f65f9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11f65f9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1f65f9e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11f65f9e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11f65f9e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11f65f9e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cdaade6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cdaade6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1f65f9e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1f65f9e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1f65f9e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11f65f9e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cdaade6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cdaade6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1f65f9e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1f65f9e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1f65f9e4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1f65f9e4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0d62745b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0d62745b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A7DC6C3-1A6C-7AAA-EEB9-54F31F469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A578E9-25FA-4176-A826-BDE366B9ED45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4D4177B-5F42-ABA0-DA71-B6B881659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45D0F0-1025-76FC-BF41-74753A57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0d62745b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0d62745b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0d62745b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0d62745b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0d62745b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0d62745b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0d62745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0d62745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0d62745b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0d62745b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0d6274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0d6274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c07546f6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c07546f6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c07546f6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c07546f6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c07546f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c07546f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d62745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d62745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c0560ef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c0560ef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213F-A354-E29E-3942-0923A5D5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23622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 altLang="en-US"/>
              <a:t>CIS 391 Fall 2008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4AAE-DA63-772C-ECDD-54960902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89D5-0915-1D1C-2758-671C9E4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 altLang="en-US"/>
              <a:t>       </a:t>
            </a:r>
            <a:fld id="{E738D842-B86F-4231-88A6-D37ED2949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0605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soOG6ZeyU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514672" y="3376589"/>
            <a:ext cx="5449219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Verdana"/>
                <a:ea typeface="Verdana"/>
                <a:cs typeface="Verdana"/>
                <a:sym typeface="Verdana"/>
              </a:rPr>
              <a:t>Presented by: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ARAVIND G</a:t>
            </a:r>
            <a:endParaRPr lang="en" sz="11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JUNIOR SOFTWARE DEVELOPER</a:t>
            </a:r>
            <a:endParaRPr lang="en" sz="11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2CQR AUTOMATION PRIVATE LIMITED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Let’s write our first python program…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In C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#include &lt;stdio.h&gt;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void main() {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printf("Hello, World!");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}</a:t>
            </a:r>
            <a:endParaRPr sz="16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Naming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Named location used to store data in the memory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Store numbers, strings (a sequence of characters), or even more complex data types like lists, dictionaries and objects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By convention, lower case separated by underscores 😀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Do not use keywords for variable names. Keywords hold special meaning to the compiler and get misinterpreted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For example, don’t use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list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int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dict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str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 if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while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as variable names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Types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Way of determining the type of something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Examples are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int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float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str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bool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and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so on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Special type that signifies no value at all known as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None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35850" y="2611650"/>
            <a:ext cx="7247400" cy="89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x = None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type(x)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'NoneType'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Three different types of numbers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Integer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Float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Complex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Booleans are True or False values stored as numbers under the hood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True is 1 and False is 0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Operations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Operations such as addition, subtraction, multiplication, division and modulus can be performed on the numbers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Addition of float and int gives the float as result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Division of two ints gives the result as float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Let’s get back to editor for few examples...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Can be enclosed with single or double quotes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Can also be concatenated using </a:t>
            </a:r>
            <a:r>
              <a:rPr lang="en" sz="1600" b="1">
                <a:latin typeface="Work Sans"/>
                <a:ea typeface="Work Sans"/>
                <a:cs typeface="Work Sans"/>
                <a:sym typeface="Work Sans"/>
              </a:rPr>
              <a:t>+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operator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Can use \ (backward slash) to use same type of quote in the string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Can use regular, formatted or f-strings while printing strings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Use triple quotes for the multi-line strings 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Input, Output and Import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Functions like input() and print() are widely used for standard input and output operations respectively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Modules are highly useful when your program grows bigger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For example,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935850" y="2952625"/>
            <a:ext cx="7247400" cy="89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from math import pi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3.141592653589793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Extremely useful as it helps to better understand a program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Use the # (hash) symbol to start writing a comment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Another way of doing this is to use triple quotes, either ''' or """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Triple quotes are generally used for multi-line strings. But they can be used as multi-line comment as well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Datatypes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Tuple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tuple is like an Array in C, but it can store values of different data types together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Python programming, a tuple is created by placing all the items (elements) inside a set of round brackets ( ), separated by commas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Tuples are immutable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288413" y="3305875"/>
            <a:ext cx="2401200" cy="10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tup = (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'Ankit'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print(tup[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 is 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tup[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"years old"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490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36275"/>
            <a:ext cx="7688700" cy="3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Introduction &amp; Basic Data Types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Advanced Data Types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Flow Control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Functions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Objects &amp; Classes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PyPi Package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A87A5-A1D2-1191-AEE0-D3660B16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49" y="1157464"/>
            <a:ext cx="3967153" cy="29024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list is also like an Array in C, and can also store values of different data types together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Python programming, a list is created by placing all the items (elements) inside a set of square brackets [ ], separated by commas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Tuples are mutable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298663" y="3305875"/>
            <a:ext cx="2401200" cy="10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li = [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'Ankit'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li[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 = li[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print(li[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 is 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li[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"years old"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Python sets are like Math sets, a collection of non repeating entities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Python programming, a set is created by placing all the items (elements) inside a set of curly brackets { }, separated by commas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advantage of sets is the availability of operations like union, intersection, difference, symmetric difference etc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298675" y="3305875"/>
            <a:ext cx="3896100" cy="118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fruits = {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"Tomato"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"Peach"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pizza_toppings = {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"Onion"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"Tomato"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"Mushroom"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print(fruits.intersection(pizza_toppings))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‘Tomato’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‘Pineapple’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Dictionary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dictionary stores key value pairs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Python programming, a dictionary is created by placing all the pairs inside a set of round brackets { }, separated by commas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They allow values to be accessed using the keys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298663" y="3305875"/>
            <a:ext cx="2401200" cy="10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d = {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'Ankit'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'Jay'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d[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'Jay'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print(d[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'Ankit'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5415900" cy="18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Unlike most other programming languages, blocks of code are not surrounded by curly braces in python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Python uses indentation instead, a consistent use of tabs or spaces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050" y="989175"/>
            <a:ext cx="2073300" cy="36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675275" y="3649300"/>
            <a:ext cx="5415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Silicon Valley tabs vs. spaces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if...else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Used for decision making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078213" y="3076025"/>
            <a:ext cx="2401200" cy="10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test expression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if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else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078213" y="1889525"/>
            <a:ext cx="2401200" cy="10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test expression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if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4668163" y="1889525"/>
            <a:ext cx="2401200" cy="222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test expression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if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elif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else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6100"/>
            <a:ext cx="4800600" cy="1314450"/>
          </a:xfrm>
        </p:spPr>
        <p:txBody>
          <a:bodyPr/>
          <a:lstStyle/>
          <a:p>
            <a:r>
              <a:rPr lang="en-US" sz="45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B99A41AC-DE5E-4144-8CE9-9DE67F1FB9AB}" type="datetime7">
              <a:rPr lang="en-US" smtClean="0"/>
              <a:pPr>
                <a:defRPr/>
              </a:pPr>
              <a:t>Jan-24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197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34" y="2624104"/>
            <a:ext cx="3430732" cy="19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Used to iterate over a sequence or other iterable objects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Continues until we reach the last item in the sequence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Body of the for loop is separated using indentation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935850" y="2571750"/>
            <a:ext cx="7247400" cy="63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sequence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for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935850" y="3312175"/>
            <a:ext cx="7247400" cy="146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names = ['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Jay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Ankit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']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names: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    print("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", name)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 Jay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 Ankit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major difference between while and for loops is that the while loop continues till the test expression is true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935850" y="2209025"/>
            <a:ext cx="7247400" cy="63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test_expression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Body of while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935850" y="2949450"/>
            <a:ext cx="7247400" cy="175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 = 2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i: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    print("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    i = i - 1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and continue</a:t>
            </a: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These are used to alter the flow of a normal loop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break statement terminates the loop containing it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continue statement skips the rest of the code inside a loop for the current iteration only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358100" y="2854400"/>
            <a:ext cx="31377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i ==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print(i)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4648200" y="2854400"/>
            <a:ext cx="31377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i ==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print(i)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63" y="2670200"/>
            <a:ext cx="8175075" cy="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2625" y="28777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Python?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79DFA-9A15-691C-0183-AD089D80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38150"/>
            <a:ext cx="85725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These are used to create a modified list, applying some sort of condition and filter on each element of the list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1276125" y="2485550"/>
            <a:ext cx="46974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Numbers = [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-17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Squares = [num * num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Numbers </a:t>
            </a: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 &gt;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print(Squares)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441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27501-57BE-A765-8E5E-5DD651425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82" t="12514"/>
          <a:stretch/>
        </p:blipFill>
        <p:spPr>
          <a:xfrm>
            <a:off x="4901184" y="1002251"/>
            <a:ext cx="2954914" cy="39697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Introduction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727650" y="1530000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 function is a block of organized, reusable code that is used to perform a specific action or a task.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Functions help break our program into smaller and modular chunks.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As our program grows larger and larger, functions make it more organized and manageable.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Furthermore, it avoids repetition and makes code reusable. (DRY)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Syntax and Declaration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727650" y="2305850"/>
            <a:ext cx="76887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Python, the keyword </a:t>
            </a: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def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indicates the start of a function and the body of a function is indented.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</a:t>
            </a: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 function_name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is mentioned to uniquely identify it.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Parameters 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(optional) are provided through which we pass values to a function.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An optional </a:t>
            </a: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return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 statement is used to return a value from the function.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004950" y="1328875"/>
            <a:ext cx="3137700" cy="78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(parameters):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"""docstring"""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statement(s)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Call a function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727650" y="1458175"/>
            <a:ext cx="76887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Once we have defined a function, we can call it from another function, program or even the Python prompt. To call a function we simply type the function name with appropriate arguments for respective parameters.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3545850" y="3467050"/>
            <a:ext cx="2344800" cy="78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(arguments)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Return statement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727650" y="1458175"/>
            <a:ext cx="76887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return statement is used to exit a function and go back to the place from where it was called.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This statement can contain expression which gets evaluated and the value is returned.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2846900" y="3052950"/>
            <a:ext cx="3137700" cy="114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(parameters):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"""docstring"""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value = statement(s)</a:t>
            </a: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return value</a:t>
            </a: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Arguments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Values assigned to the parameters of the functions.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Three types of arguments: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Variable - Provided value gets assigned to parameter.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Default - Default value gets assigned to parameter if the value is not provided.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Arbitrary - Used when we don’t know the number of arguments in advance.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kwargs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727650" y="3152475"/>
            <a:ext cx="7688700" cy="19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When we call a function with some values, these values get assigned to the arguments according to their position.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Python allows functions to be called using keyword arguments or </a:t>
            </a: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kwargs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. When we call functions in this way, the order (position) of the arguments can be changed.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3105500" y="1451525"/>
            <a:ext cx="3137700" cy="130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(x, y):</a:t>
            </a:r>
            <a:b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return x + y</a:t>
            </a: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val1 = add(x=2, y=6)</a:t>
            </a: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val2 = add(y=6, x=2)</a:t>
            </a:r>
            <a:endParaRPr sz="11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Parameters vs. Arguments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Parameter is variable in the declaration of function.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Argument is the actual value of this variable that gets passed to function.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850" y="1820050"/>
            <a:ext cx="3812975" cy="11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425" y="4018275"/>
            <a:ext cx="3405818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Scope and Lifetime of variables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727650" y="1817350"/>
            <a:ext cx="76887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Scope of a variable is the portion of a program where the variable is recognized.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Lifetime of a variable is the period throughout which the variable exists in the memory. The lifetime of variables inside a function is as long as the function executes.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9A13BDBF-1738-5ABA-6D41-62A64D646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Brief History of Python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8017604-C5FE-8F30-810E-42907A518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Invented in the Netherlands, early 90s by Guido van Rossum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Named after Monty Python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Open sourced from the beginning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Considered a scripting language, but is much more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Scalable, object oriented and functional from the beginning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Used by Google from the beginning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Increasingly popular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Scope and Lifetime of variables</a:t>
            </a: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727650" y="1731150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Global variable - declared outside of the function or in global scope and can be accessed inside or outside of the function.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Local variable - declared inside the function's body or in the local scope.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Nonlocal variable - neither global or local.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Global keyword</a:t>
            </a:r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727650" y="1731150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Global variables (outside of the function) are visible from inside the function since they have a global scope.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We can read these values from inside the function but cannot change (write) them.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In order to modify the value of variables outside the function, they must be declared as global variables using the keyword</a:t>
            </a:r>
            <a:r>
              <a:rPr lang="en" sz="1600"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 global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 Oriented Programming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It defines a set of attributes (variables) and functions that belong to the class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It models real world entities, mapping their attributes and behaviours to class variables and functions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Classes are created as blueprints for objects. They can be seen as a custom datatype, defining what operations and type of data is stored about all its objects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Objects are instances of a class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As blueprints of objects, classes have attributes that are copied into each object of the class, and functions that are available on each object as well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We use @classmethod function decorator to define a function that only gets access to the class’ data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We use @staticmethod function decorator to define a function that gets no access to any data. It is used to run related operations that do not require the data itself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339" name="Google Shape;339;p51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Objects are instances of a class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They have a set of values for the attributes defined in the class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Each class has an __init__ function, that is run each time an object is created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1306750" y="2967350"/>
            <a:ext cx="31377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Class Car():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" sz="10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brand = </a:t>
            </a:r>
            <a:r>
              <a:rPr lang="en" sz="10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(self, b, m):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self.model = m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self.brand = b</a:t>
            </a: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my_car = Car(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"Innova"</a:t>
            </a: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PyPi package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 - An Introduction</a:t>
            </a:r>
            <a:endParaRPr/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The reason python code is so short is that it follows the sentiment of not reinventing the wheel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What a lot of languages require you to code, python provides in built, like searching, sorting, math etc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Yet, there are some things that do not ship with python, but can be installed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Python allows developers to import and use code written by other developers, from the open source repository, Python Package Index (PyPi)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727650" y="49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 - pip</a:t>
            </a:r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1"/>
          </p:nvPr>
        </p:nvSpPr>
        <p:spPr>
          <a:xfrm>
            <a:off x="729450" y="1328875"/>
            <a:ext cx="76887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pip can be used to install PyPi packages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Python ships with pip natively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Pip has some amazing native functions like install and freeze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It lets you also maintain a requirements file, which is a newline separated list of dependencies of your project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1306750" y="3315700"/>
            <a:ext cx="3137700" cy="97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 pip install -r requirements.txt</a:t>
            </a:r>
            <a:endParaRPr sz="10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 pip install django</a:t>
            </a:r>
            <a:endParaRPr sz="10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 pip freeze &gt; requirements.txt </a:t>
            </a:r>
            <a:endParaRPr sz="1100">
              <a:solidFill>
                <a:srgbClr val="407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 popular high-level programming language used in various applications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easy language to learn because of its simple syntax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can be used for simple tasks such as plotting or for more complex tasks like machine learning</a:t>
            </a:r>
          </a:p>
          <a:p>
            <a:pPr lvl="1"/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B548C-207D-B345-9E17-1A59403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84" y="471915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68016"/>
            <a:ext cx="4521994" cy="3446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Because Python is an interpretive language, it has a number of advantages:</a:t>
            </a:r>
          </a:p>
          <a:p>
            <a:r>
              <a:rPr lang="en-GB" sz="1400" b="1" dirty="0"/>
              <a:t>Automatic memory management.</a:t>
            </a:r>
          </a:p>
          <a:p>
            <a:r>
              <a:rPr lang="en-GB" sz="1400" b="1" dirty="0"/>
              <a:t>Expressivity and syntax that is ‘English’.</a:t>
            </a:r>
          </a:p>
          <a:p>
            <a:r>
              <a:rPr lang="en-GB" sz="1400" b="1" dirty="0"/>
              <a:t>Ease of programming.</a:t>
            </a:r>
          </a:p>
          <a:p>
            <a:r>
              <a:rPr lang="en-GB" sz="1400" b="1" dirty="0"/>
              <a:t>Minimises development time.</a:t>
            </a:r>
          </a:p>
          <a:p>
            <a:r>
              <a:rPr lang="en-GB" sz="1400" b="1" dirty="0"/>
              <a:t>Python also has a focus on </a:t>
            </a:r>
            <a:r>
              <a:rPr lang="en-GB" sz="1400" b="1" i="1" dirty="0"/>
              <a:t>importing</a:t>
            </a:r>
            <a:r>
              <a:rPr lang="en-GB" sz="1400" b="1" dirty="0"/>
              <a:t> modules, a feature that makes it useful for scientific computing.</a:t>
            </a:r>
          </a:p>
          <a:p>
            <a:pPr marL="0" indent="0">
              <a:buNone/>
            </a:pPr>
            <a:endParaRPr lang="en-GB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44" y="770930"/>
            <a:ext cx="3679031" cy="41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9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Interpreted languages are slower than compiled languages.</a:t>
            </a:r>
          </a:p>
          <a:p>
            <a:r>
              <a:rPr lang="en-GB" sz="2000" dirty="0"/>
              <a:t>The modules that you import are developed in a decentralised manner; this can cause issues based upon individual assumptions.</a:t>
            </a:r>
          </a:p>
          <a:p>
            <a:r>
              <a:rPr lang="en-GB" sz="2000" dirty="0"/>
              <a:t>Multi-threading is hard in Python</a:t>
            </a:r>
          </a:p>
        </p:txBody>
      </p:sp>
    </p:spTree>
    <p:extLst>
      <p:ext uri="{BB962C8B-B14F-4D97-AF65-F5344CB8AC3E}">
        <p14:creationId xmlns:p14="http://schemas.microsoft.com/office/powerpoint/2010/main" val="10438927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Basic Data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7650" y="490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7650" y="1336275"/>
            <a:ext cx="7688700" cy="3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Powerful general purpose programming language created by Guido Van Rossum in the late 1980s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Use to develop web applications, data science, rapid application development, and so on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❏"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Fewer lines of codes for programs than most of other programming languages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37375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525" y="3537375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388" y="35373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1938" y="34856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1663" y="353736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2387</Words>
  <Application>Microsoft Office PowerPoint</Application>
  <PresentationFormat>On-screen Show (16:9)</PresentationFormat>
  <Paragraphs>254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Verdana</vt:lpstr>
      <vt:lpstr>Tahoma</vt:lpstr>
      <vt:lpstr>Montserrat</vt:lpstr>
      <vt:lpstr>Lato</vt:lpstr>
      <vt:lpstr>Arial</vt:lpstr>
      <vt:lpstr>Consolas</vt:lpstr>
      <vt:lpstr>Work Sans</vt:lpstr>
      <vt:lpstr>Roboto Mono</vt:lpstr>
      <vt:lpstr>Times New Roman</vt:lpstr>
      <vt:lpstr>Raleway</vt:lpstr>
      <vt:lpstr>Open Sans</vt:lpstr>
      <vt:lpstr>Streamline</vt:lpstr>
      <vt:lpstr>Python Programming</vt:lpstr>
      <vt:lpstr>Agenda</vt:lpstr>
      <vt:lpstr>PowerPoint Presentation</vt:lpstr>
      <vt:lpstr>Brief History of Python</vt:lpstr>
      <vt:lpstr>What is Python?</vt:lpstr>
      <vt:lpstr>Advantages of Python?</vt:lpstr>
      <vt:lpstr>Disadvantages</vt:lpstr>
      <vt:lpstr>Introduction &amp; Basic Data Types</vt:lpstr>
      <vt:lpstr>Python</vt:lpstr>
      <vt:lpstr>Hello World</vt:lpstr>
      <vt:lpstr>Variables - Naming</vt:lpstr>
      <vt:lpstr>Variables - Types</vt:lpstr>
      <vt:lpstr>Numbers</vt:lpstr>
      <vt:lpstr>Numbers - Operations</vt:lpstr>
      <vt:lpstr>Strings</vt:lpstr>
      <vt:lpstr>Input, Output and Import</vt:lpstr>
      <vt:lpstr>Comments</vt:lpstr>
      <vt:lpstr>Advanced Datatypes</vt:lpstr>
      <vt:lpstr>The Tuple</vt:lpstr>
      <vt:lpstr>The List</vt:lpstr>
      <vt:lpstr>The Set</vt:lpstr>
      <vt:lpstr>The Dictionary</vt:lpstr>
      <vt:lpstr>Flow Control</vt:lpstr>
      <vt:lpstr>Indentation</vt:lpstr>
      <vt:lpstr>if...else</vt:lpstr>
      <vt:lpstr>Programming using Python</vt:lpstr>
      <vt:lpstr>for loop</vt:lpstr>
      <vt:lpstr>while loop</vt:lpstr>
      <vt:lpstr>break and continue</vt:lpstr>
      <vt:lpstr>List comprehensions</vt:lpstr>
      <vt:lpstr>Functions</vt:lpstr>
      <vt:lpstr>Functions - Introduction</vt:lpstr>
      <vt:lpstr>Functions - Syntax and Declaration</vt:lpstr>
      <vt:lpstr>Functions - Call a function</vt:lpstr>
      <vt:lpstr>Functions - Return statement</vt:lpstr>
      <vt:lpstr>Functions - Arguments</vt:lpstr>
      <vt:lpstr>Functions - kwargs</vt:lpstr>
      <vt:lpstr>Functions - Parameters vs. Arguments</vt:lpstr>
      <vt:lpstr>Functions - Scope and Lifetime of variables</vt:lpstr>
      <vt:lpstr>Functions - Scope and Lifetime of variables</vt:lpstr>
      <vt:lpstr>Functions - Global keyword</vt:lpstr>
      <vt:lpstr>Classes and Objects</vt:lpstr>
      <vt:lpstr>Introduction to Object Oriented Programming</vt:lpstr>
      <vt:lpstr>Class</vt:lpstr>
      <vt:lpstr>Object</vt:lpstr>
      <vt:lpstr>The PyPi package</vt:lpstr>
      <vt:lpstr>PyPi - An Introduction</vt:lpstr>
      <vt:lpstr>PyPi -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cp:lastModifiedBy>Aravind G</cp:lastModifiedBy>
  <cp:revision>2</cp:revision>
  <dcterms:modified xsi:type="dcterms:W3CDTF">2024-01-03T04:54:45Z</dcterms:modified>
</cp:coreProperties>
</file>