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83" r:id="rId6"/>
    <p:sldId id="275" r:id="rId7"/>
    <p:sldId id="276" r:id="rId8"/>
    <p:sldId id="279" r:id="rId9"/>
    <p:sldId id="280" r:id="rId10"/>
    <p:sldId id="281" r:id="rId11"/>
    <p:sldId id="282" r:id="rId12"/>
    <p:sldId id="274" r:id="rId13"/>
    <p:sldId id="260" r:id="rId14"/>
    <p:sldId id="259" r:id="rId15"/>
    <p:sldId id="261" r:id="rId16"/>
    <p:sldId id="262" r:id="rId17"/>
    <p:sldId id="263" r:id="rId18"/>
    <p:sldId id="264" r:id="rId19"/>
    <p:sldId id="270" r:id="rId20"/>
    <p:sldId id="271" r:id="rId21"/>
    <p:sldId id="272" r:id="rId22"/>
    <p:sldId id="265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4BF4-F4EA-0F43-AE2D-6C45D63AF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788454"/>
            <a:ext cx="8242424" cy="998813"/>
          </a:xfrm>
        </p:spPr>
        <p:txBody>
          <a:bodyPr/>
          <a:lstStyle/>
          <a:p>
            <a:r>
              <a:rPr lang="en-US" sz="3600" dirty="0"/>
              <a:t>Statistical analysis on Speed dating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88706-899F-ED4A-948E-95CEC970D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4123" y="3787233"/>
            <a:ext cx="2978577" cy="15171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/>
              <a:t>Aravinda Reddy </a:t>
            </a:r>
            <a:r>
              <a:rPr lang="en-US" dirty="0"/>
              <a:t>Dandu(ad1452)</a:t>
            </a:r>
          </a:p>
          <a:p>
            <a:r>
              <a:rPr lang="en-US" dirty="0"/>
              <a:t>Rithvik Reddy Ananth(ra830)</a:t>
            </a:r>
          </a:p>
          <a:p>
            <a:r>
              <a:rPr lang="en-US" dirty="0"/>
              <a:t>Soumya reddy(sa1607)</a:t>
            </a:r>
          </a:p>
          <a:p>
            <a:r>
              <a:rPr lang="en-US" dirty="0"/>
              <a:t>Srikaavya </a:t>
            </a:r>
            <a:r>
              <a:rPr lang="en-US" dirty="0" err="1"/>
              <a:t>Toodi</a:t>
            </a:r>
            <a:r>
              <a:rPr lang="en-US" dirty="0"/>
              <a:t>(st938)</a:t>
            </a:r>
          </a:p>
        </p:txBody>
      </p:sp>
    </p:spTree>
    <p:extLst>
      <p:ext uri="{BB962C8B-B14F-4D97-AF65-F5344CB8AC3E}">
        <p14:creationId xmlns:p14="http://schemas.microsoft.com/office/powerpoint/2010/main" val="297743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46BBF10-A00E-AD42-90BC-F9938841F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112520"/>
            <a:ext cx="5580944" cy="344424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45E25FD-8151-5F4A-B3A0-F4150825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4" y="1112520"/>
            <a:ext cx="5580944" cy="3444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AB52-702F-9B44-85CD-002C73CCC70A}"/>
              </a:ext>
            </a:extLst>
          </p:cNvPr>
          <p:cNvSpPr txBox="1"/>
          <p:nvPr/>
        </p:nvSpPr>
        <p:spPr>
          <a:xfrm>
            <a:off x="1519344" y="5083760"/>
            <a:ext cx="10149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Top women are pursuing a career in business/finance/banking and Top men are also pursuing a career in business/finance/banking by large margin.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Top women are almost equally distributed in different type of career fields, but top men are predominantly into business/finance/banking.</a:t>
            </a:r>
          </a:p>
        </p:txBody>
      </p:sp>
    </p:spTree>
    <p:extLst>
      <p:ext uri="{BB962C8B-B14F-4D97-AF65-F5344CB8AC3E}">
        <p14:creationId xmlns:p14="http://schemas.microsoft.com/office/powerpoint/2010/main" val="90921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0A58ED0-F329-954C-85C9-1240A76B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20" y="1077506"/>
            <a:ext cx="5584831" cy="344663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FA4405F-5D0B-DD47-BEF1-875AFB74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077506"/>
            <a:ext cx="5584831" cy="344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D14B6-FDC3-9641-962E-2AE1DEDF2AD5}"/>
              </a:ext>
            </a:extLst>
          </p:cNvPr>
          <p:cNvSpPr txBox="1"/>
          <p:nvPr/>
        </p:nvSpPr>
        <p:spPr>
          <a:xfrm>
            <a:off x="1676400" y="5257800"/>
            <a:ext cx="9567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The goal of top men and women are to have a fun night out and to meet new people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65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50B15-25FB-7746-8BEC-CEBA88F6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 dirty="0"/>
              <a:t>EM clustering to find patterns in correlations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FED7-A913-434E-A50B-1E1455B5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en-US" sz="1700" dirty="0"/>
              <a:t>How are interests, race and age co-related with positive decision from a person? </a:t>
            </a:r>
          </a:p>
          <a:p>
            <a:pPr marL="0" indent="0">
              <a:buNone/>
            </a:pPr>
            <a:r>
              <a:rPr lang="en-US" sz="1700" dirty="0"/>
              <a:t>       To answer this, we have constructed a correlation map between interests, race of the person and their partner along with their positive response percentage. </a:t>
            </a:r>
          </a:p>
          <a:p>
            <a:r>
              <a:rPr lang="en-US" sz="1700" dirty="0"/>
              <a:t>Now to identify if there are any patterns or similarities between them, we have used EM algorithm to classify the data into 3 cluster. Expectation–maximization (EM) algorithm is an iterative method to find (local) maximum likelihood or maximum a posteriori (MAP) estimates of parameters in statistical models, where the model depends on unobserved latent variables. Under interests I have taken “ goal, date, sports, tv sports, dining, museums, art, hiking, gaming, clubbing, reading , tv, theater, movies, concerts, music, shopping, yoga” fields of the data on a scale of 1 to 10 a person rates their interest in each field. </a:t>
            </a:r>
          </a:p>
        </p:txBody>
      </p:sp>
    </p:spTree>
    <p:extLst>
      <p:ext uri="{BB962C8B-B14F-4D97-AF65-F5344CB8AC3E}">
        <p14:creationId xmlns:p14="http://schemas.microsoft.com/office/powerpoint/2010/main" val="18713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290085B8-8DA9-8F4C-A3BE-C3E1F97A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25" y="480515"/>
            <a:ext cx="5627148" cy="5892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5045BC-0F83-FA4A-A60B-410DB46BE11B}"/>
              </a:ext>
            </a:extLst>
          </p:cNvPr>
          <p:cNvSpPr txBox="1"/>
          <p:nvPr/>
        </p:nvSpPr>
        <p:spPr>
          <a:xfrm>
            <a:off x="478095" y="2944679"/>
            <a:ext cx="27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 data correlation plots</a:t>
            </a:r>
          </a:p>
        </p:txBody>
      </p:sp>
    </p:spTree>
    <p:extLst>
      <p:ext uri="{BB962C8B-B14F-4D97-AF65-F5344CB8AC3E}">
        <p14:creationId xmlns:p14="http://schemas.microsoft.com/office/powerpoint/2010/main" val="366965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3D37220-DBB0-5C49-95CA-C6B5C5EB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906" y="480515"/>
            <a:ext cx="5406187" cy="58923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1A2B7F-E996-4146-9647-1963BB42E6A9}"/>
              </a:ext>
            </a:extLst>
          </p:cNvPr>
          <p:cNvSpPr/>
          <p:nvPr/>
        </p:nvSpPr>
        <p:spPr>
          <a:xfrm>
            <a:off x="365760" y="3245376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Female data correlation plots</a:t>
            </a:r>
          </a:p>
        </p:txBody>
      </p:sp>
    </p:spTree>
    <p:extLst>
      <p:ext uri="{BB962C8B-B14F-4D97-AF65-F5344CB8AC3E}">
        <p14:creationId xmlns:p14="http://schemas.microsoft.com/office/powerpoint/2010/main" val="50687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41863-0A97-B048-ABC9-D5B265D7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 dirty="0"/>
              <a:t>Inferences: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E8C1-44DA-744A-8C68-F361EF89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en-US" dirty="0"/>
              <a:t>Although, all the 3 clusters have varied interest co-relation between them, we can see for women race of the opposite gender(</a:t>
            </a:r>
            <a:r>
              <a:rPr lang="en-US" dirty="0" err="1"/>
              <a:t>race_o</a:t>
            </a:r>
            <a:r>
              <a:rPr lang="en-US" dirty="0"/>
              <a:t>) has the highest negative correlation with positive decision from their partner. This means that they are more interested in people of other races. </a:t>
            </a:r>
          </a:p>
          <a:p>
            <a:r>
              <a:rPr lang="en-US" dirty="0"/>
              <a:t>Men in general have negative co-relation with their partners age and gender. We can see that the data with common interests have been clustered together. For instance, cluster 3 in males has people who are more interested in concerts, music, reading, art, museum and theater. While cluster 2 has people more interested in shopping and dining. </a:t>
            </a:r>
          </a:p>
        </p:txBody>
      </p:sp>
    </p:spTree>
    <p:extLst>
      <p:ext uri="{BB962C8B-B14F-4D97-AF65-F5344CB8AC3E}">
        <p14:creationId xmlns:p14="http://schemas.microsoft.com/office/powerpoint/2010/main" val="275876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D28E5-B77A-CC45-86A9-6092C5C2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 dirty="0"/>
              <a:t>Do men or women over-estimate themselves?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0560BA-D8CC-4047-A389-AADF4484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en-US"/>
              <a:t>We have plotted a radar chart for both men and women based on how they rate themselves and how they rate their partners.</a:t>
            </a:r>
          </a:p>
          <a:p>
            <a:r>
              <a:rPr lang="en-US"/>
              <a:t>This analysis essentially tells us where our self-evaluation is compared to what their partners think of them. </a:t>
            </a:r>
          </a:p>
          <a:p>
            <a:r>
              <a:rPr lang="en-US"/>
              <a:t>After analyzing the data, we have found attractiveness, sincerity, ambitiousness, intelligence and fun to be some of the import data to decide on an individual’s perception.</a:t>
            </a:r>
          </a:p>
        </p:txBody>
      </p:sp>
    </p:spTree>
    <p:extLst>
      <p:ext uri="{BB962C8B-B14F-4D97-AF65-F5344CB8AC3E}">
        <p14:creationId xmlns:p14="http://schemas.microsoft.com/office/powerpoint/2010/main" val="175562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E6F3CCF-B5C8-4086-AC6E-78B876EF2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5EEE65-63B3-404D-A638-8606471F0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24394-A573-4BE9-AEA5-807296B2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5068779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F3C58842-7A04-AA4C-BC5A-0445D5C8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939472"/>
            <a:ext cx="4114757" cy="29729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8183DC-1CD9-41AE-8170-BE53253B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256" y="480060"/>
            <a:ext cx="5396100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E16FFE-8842-415C-9E44-C1FEECD78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5710" y="643468"/>
            <a:ext cx="5068779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0BC63B28-0E45-6D4C-99DE-8B31E645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721" y="2073201"/>
            <a:ext cx="4114757" cy="27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9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0A34-ED6F-DF41-9750-6DFC66DF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 dirty="0"/>
              <a:t>Inferences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438132-5448-6D44-86E7-BC7B3CF8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en-US" sz="2400" dirty="0"/>
              <a:t>We can see that both men and women over-estimate themselves in all the attributes. </a:t>
            </a:r>
          </a:p>
          <a:p>
            <a:r>
              <a:rPr lang="en-US" sz="2400" dirty="0"/>
              <a:t>Women over-estimate themselves mostly in fun and least in attractiveness attributes. </a:t>
            </a:r>
          </a:p>
          <a:p>
            <a:r>
              <a:rPr lang="en-US" sz="2400" dirty="0"/>
              <a:t>Surprisingly, men also over-estimate their fun aspect the most, however they over-estimate themselves least in ambitiousness. </a:t>
            </a:r>
          </a:p>
        </p:txBody>
      </p:sp>
    </p:spTree>
    <p:extLst>
      <p:ext uri="{BB962C8B-B14F-4D97-AF65-F5344CB8AC3E}">
        <p14:creationId xmlns:p14="http://schemas.microsoft.com/office/powerpoint/2010/main" val="315260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EAB8-3A1B-4B05-A4D1-3A1F37CE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50" y="679140"/>
            <a:ext cx="4310109" cy="530662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Predicting match between two persons: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DD29-64FD-48DB-BE52-F4AE4D37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2" y="923278"/>
            <a:ext cx="5379868" cy="494412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Here our goal is to predict match between two persons for given  set of attributes between them. </a:t>
            </a:r>
          </a:p>
          <a:p>
            <a:r>
              <a:rPr lang="en-US" dirty="0"/>
              <a:t>In the experiment, we have data of match between persons and qualities of the persons involved in match. </a:t>
            </a:r>
          </a:p>
          <a:p>
            <a:r>
              <a:rPr lang="en-US" dirty="0"/>
              <a:t>Pairs data is generated using </a:t>
            </a:r>
            <a:r>
              <a:rPr lang="en-US" dirty="0" err="1"/>
              <a:t>pid</a:t>
            </a:r>
            <a:r>
              <a:rPr lang="en-US" dirty="0"/>
              <a:t>(partner ID) and </a:t>
            </a:r>
            <a:r>
              <a:rPr lang="en-US" dirty="0" err="1"/>
              <a:t>iid</a:t>
            </a:r>
            <a:r>
              <a:rPr lang="en-US" dirty="0"/>
              <a:t>(own ID). For every row, attributes of male and female are added. End column will be ‘match’</a:t>
            </a:r>
          </a:p>
          <a:p>
            <a:r>
              <a:rPr lang="en-US" dirty="0"/>
              <a:t>We used Logistic Regression and Gradient boosting classifier to predict match between two persons.</a:t>
            </a:r>
          </a:p>
        </p:txBody>
      </p:sp>
    </p:spTree>
    <p:extLst>
      <p:ext uri="{BB962C8B-B14F-4D97-AF65-F5344CB8AC3E}">
        <p14:creationId xmlns:p14="http://schemas.microsoft.com/office/powerpoint/2010/main" val="110943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50B15-25FB-7746-8BEC-CEBA88F6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684108" cy="5020353"/>
          </a:xfrm>
        </p:spPr>
        <p:txBody>
          <a:bodyPr>
            <a:normAutofit/>
          </a:bodyPr>
          <a:lstStyle/>
          <a:p>
            <a:r>
              <a:rPr lang="en-US" dirty="0"/>
              <a:t>Understanding the data from Visual Analytics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2E8F7-7D33-A945-9DCE-792E37485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570" y="1194180"/>
            <a:ext cx="6198870" cy="4551300"/>
          </a:xfrm>
        </p:spPr>
        <p:txBody>
          <a:bodyPr>
            <a:normAutofit/>
          </a:bodyPr>
          <a:lstStyle/>
          <a:p>
            <a:r>
              <a:rPr lang="en-US" sz="2400" dirty="0"/>
              <a:t>Opinion of participants in the survey of what they want, what theirs peers are looking for, and what they think their opposite gender is looking for. </a:t>
            </a:r>
          </a:p>
          <a:p>
            <a:r>
              <a:rPr lang="en-US" sz="2400" dirty="0"/>
              <a:t>Demographics of the data.</a:t>
            </a:r>
          </a:p>
          <a:p>
            <a:r>
              <a:rPr lang="en-US" sz="2400" dirty="0"/>
              <a:t>Career field of the participants.</a:t>
            </a:r>
          </a:p>
          <a:p>
            <a:r>
              <a:rPr lang="en-US" sz="2400" dirty="0"/>
              <a:t>Correlation between habits of men and women.</a:t>
            </a:r>
          </a:p>
          <a:p>
            <a:r>
              <a:rPr lang="en-US" sz="2400" dirty="0"/>
              <a:t>Analysis of top men and women (people who got a second date).</a:t>
            </a:r>
          </a:p>
        </p:txBody>
      </p:sp>
    </p:spTree>
    <p:extLst>
      <p:ext uri="{BB962C8B-B14F-4D97-AF65-F5344CB8AC3E}">
        <p14:creationId xmlns:p14="http://schemas.microsoft.com/office/powerpoint/2010/main" val="94735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D86A-5358-46D2-B0C8-B0572651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981635" cy="5181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MODELLING: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666E-DC96-4D64-888D-8FB47446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032" y="685800"/>
            <a:ext cx="5459767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Logistic regression model, input will be attributes of both men and women and Output will be Match.</a:t>
            </a:r>
          </a:p>
          <a:p>
            <a:r>
              <a:rPr lang="en-US" dirty="0"/>
              <a:t>By using Logistic regression Although the prediction accuracy is good, as there are few matches, logistic regression is not able to predict match properly. So, we tried different methods.</a:t>
            </a:r>
          </a:p>
          <a:p>
            <a:r>
              <a:rPr lang="en-US" dirty="0"/>
              <a:t>By using Gradient boosting classifier to predict match between two persons the predicting accuracy is good.</a:t>
            </a:r>
          </a:p>
          <a:p>
            <a:r>
              <a:rPr lang="fr-FR" dirty="0"/>
              <a:t>Confusion matrix for XGB test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pl-PL" dirty="0"/>
              <a:t>Z      0    </a:t>
            </a:r>
            <a:r>
              <a:rPr lang="en-US" dirty="0"/>
              <a:t>    </a:t>
            </a:r>
            <a:r>
              <a:rPr lang="pl-PL" dirty="0"/>
              <a:t>1</a:t>
            </a:r>
          </a:p>
          <a:p>
            <a:pPr marL="0" indent="0">
              <a:buNone/>
            </a:pPr>
            <a:r>
              <a:rPr lang="pl-PL" dirty="0"/>
              <a:t> 0 </a:t>
            </a:r>
            <a:r>
              <a:rPr lang="en-US" dirty="0"/>
              <a:t>  654</a:t>
            </a:r>
            <a:r>
              <a:rPr lang="pl-PL" dirty="0"/>
              <a:t>  </a:t>
            </a:r>
            <a:r>
              <a:rPr lang="en-US" dirty="0"/>
              <a:t>   12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1    </a:t>
            </a:r>
            <a:r>
              <a:rPr lang="en-US" dirty="0"/>
              <a:t>20</a:t>
            </a:r>
            <a:r>
              <a:rPr lang="pl-PL" dirty="0"/>
              <a:t>   </a:t>
            </a:r>
            <a:r>
              <a:rPr lang="en-US" dirty="0"/>
              <a:t>   130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111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74FA-CE68-4054-BACD-F42D4590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061534" cy="5181600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3845-3F22-44C3-9C81-EBC4560C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810" y="685800"/>
            <a:ext cx="537099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From Results we can see that XGB classifier predicts well and has a nice confusion matrix.</a:t>
            </a:r>
          </a:p>
          <a:p>
            <a:r>
              <a:rPr lang="en-US" dirty="0"/>
              <a:t> Important attributes to determine a match are:</a:t>
            </a:r>
          </a:p>
          <a:p>
            <a:pPr marL="0" indent="0">
              <a:buNone/>
            </a:pPr>
            <a:r>
              <a:rPr lang="en-US" dirty="0"/>
              <a:t> 1) Fun1_1_f - How funny a female wants male to be? </a:t>
            </a:r>
          </a:p>
          <a:p>
            <a:pPr marL="0" indent="0">
              <a:buNone/>
            </a:pPr>
            <a:r>
              <a:rPr lang="en-US" dirty="0"/>
              <a:t>2) Clubbing - How interested is a male in clubbing is? 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Exercise_f</a:t>
            </a:r>
            <a:r>
              <a:rPr lang="en-US" dirty="0"/>
              <a:t> - How interested in exercise is the female?</a:t>
            </a:r>
          </a:p>
          <a:p>
            <a:pPr marL="0" indent="0">
              <a:buNone/>
            </a:pPr>
            <a:r>
              <a:rPr lang="en-US" dirty="0"/>
              <a:t> 4) att2_1_f - How much does the female wants the male to be?</a:t>
            </a:r>
          </a:p>
          <a:p>
            <a:pPr marL="0" indent="0">
              <a:buNone/>
            </a:pPr>
            <a:r>
              <a:rPr lang="en-US" dirty="0"/>
              <a:t> 5) intel1_1 - How much intelligent does the male wants female to be? While these are the top 5 features, few other contribute to the successful prediction as well. </a:t>
            </a:r>
          </a:p>
          <a:p>
            <a:r>
              <a:rPr lang="en-US" dirty="0"/>
              <a:t> Least important attributes as </a:t>
            </a:r>
            <a:r>
              <a:rPr lang="en-US" dirty="0" err="1"/>
              <a:t>analysed</a:t>
            </a:r>
            <a:r>
              <a:rPr lang="en-US" dirty="0"/>
              <a:t> using this dataset are: </a:t>
            </a:r>
          </a:p>
          <a:p>
            <a:pPr marL="457200" indent="-457200">
              <a:buAutoNum type="arabicParenR"/>
            </a:pPr>
            <a:r>
              <a:rPr lang="en-US" dirty="0"/>
              <a:t>race: Race of the male participant </a:t>
            </a:r>
          </a:p>
          <a:p>
            <a:pPr marL="0" indent="0">
              <a:buNone/>
            </a:pPr>
            <a:r>
              <a:rPr lang="en-US" dirty="0"/>
              <a:t> 2)      </a:t>
            </a:r>
            <a:r>
              <a:rPr lang="en-US" dirty="0" err="1"/>
              <a:t>go_out</a:t>
            </a:r>
            <a:r>
              <a:rPr lang="en-US" dirty="0"/>
              <a:t>: How interested is male in going out </a:t>
            </a:r>
          </a:p>
          <a:p>
            <a:pPr marL="457200" indent="-457200">
              <a:buAutoNum type="arabicParenR"/>
            </a:pPr>
            <a:r>
              <a:rPr lang="en-US" dirty="0"/>
              <a:t> intel3_1 and intel3_1f: How intelligent does a person think of themselves </a:t>
            </a:r>
          </a:p>
          <a:p>
            <a:pPr marL="457200" indent="-457200">
              <a:buAutoNum type="arabicParenR"/>
            </a:pPr>
            <a:r>
              <a:rPr lang="en-US" dirty="0"/>
              <a:t>4) </a:t>
            </a:r>
            <a:r>
              <a:rPr lang="en-US" dirty="0" err="1"/>
              <a:t>goal_f</a:t>
            </a:r>
            <a:r>
              <a:rPr lang="en-US" dirty="0"/>
              <a:t>: Primary goal of female participant </a:t>
            </a:r>
          </a:p>
          <a:p>
            <a:pPr marL="457200" indent="-457200">
              <a:buAutoNum type="arabicParenR"/>
            </a:pPr>
            <a:r>
              <a:rPr lang="en-US" dirty="0"/>
              <a:t>5) </a:t>
            </a:r>
            <a:r>
              <a:rPr lang="en-US" dirty="0" err="1"/>
              <a:t>samerace</a:t>
            </a:r>
            <a:r>
              <a:rPr lang="en-US" dirty="0"/>
              <a:t>: Whether participants are of the same race</a:t>
            </a:r>
          </a:p>
        </p:txBody>
      </p:sp>
    </p:spTree>
    <p:extLst>
      <p:ext uri="{BB962C8B-B14F-4D97-AF65-F5344CB8AC3E}">
        <p14:creationId xmlns:p14="http://schemas.microsoft.com/office/powerpoint/2010/main" val="291944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CD88-6FE2-462B-B80A-D0511976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936"/>
          </a:xfrm>
        </p:spPr>
        <p:txBody>
          <a:bodyPr/>
          <a:lstStyle/>
          <a:p>
            <a:r>
              <a:rPr lang="en-US" dirty="0"/>
              <a:t>How likely to get a second 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FA0D-7DF1-419A-BA87-49DE404DC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07" y="1704513"/>
            <a:ext cx="9703293" cy="4162887"/>
          </a:xfrm>
        </p:spPr>
        <p:txBody>
          <a:bodyPr>
            <a:normAutofit/>
          </a:bodyPr>
          <a:lstStyle/>
          <a:p>
            <a:r>
              <a:rPr lang="en-US" dirty="0"/>
              <a:t>Here our goal is to Predict Likelihood of getting a second date.</a:t>
            </a:r>
          </a:p>
          <a:p>
            <a:r>
              <a:rPr lang="en-US" dirty="0"/>
              <a:t>During the speed dating session ,the attendees would have a four minute “first date” with every other participant of the opposite gender. </a:t>
            </a:r>
          </a:p>
          <a:p>
            <a:r>
              <a:rPr lang="en-US" dirty="0"/>
              <a:t>After the session ,all participants were asked to rate their date on six attributes:Attractiveness,Sincerity,Intelligence,Fun,Ambition,Shared Interests and also asked would they like to see their date again. </a:t>
            </a:r>
          </a:p>
          <a:p>
            <a:r>
              <a:rPr lang="en-US" dirty="0"/>
              <a:t>By considering the ratings given by participant to the date we can predict the probability of getting a chance for second date using logistic regression. </a:t>
            </a:r>
          </a:p>
        </p:txBody>
      </p:sp>
    </p:spTree>
    <p:extLst>
      <p:ext uri="{BB962C8B-B14F-4D97-AF65-F5344CB8AC3E}">
        <p14:creationId xmlns:p14="http://schemas.microsoft.com/office/powerpoint/2010/main" val="1927599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7E5AC-A72D-46D5-9D6D-887B6DD75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15786"/>
              </p:ext>
            </p:extLst>
          </p:nvPr>
        </p:nvGraphicFramePr>
        <p:xfrm>
          <a:off x="3684233" y="2858609"/>
          <a:ext cx="4705166" cy="94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583">
                  <a:extLst>
                    <a:ext uri="{9D8B030D-6E8A-4147-A177-3AD203B41FA5}">
                      <a16:colId xmlns:a16="http://schemas.microsoft.com/office/drawing/2014/main" val="3886964350"/>
                    </a:ext>
                  </a:extLst>
                </a:gridCol>
                <a:gridCol w="2352583">
                  <a:extLst>
                    <a:ext uri="{9D8B030D-6E8A-4147-A177-3AD203B41FA5}">
                      <a16:colId xmlns:a16="http://schemas.microsoft.com/office/drawing/2014/main" val="420844505"/>
                    </a:ext>
                  </a:extLst>
                </a:gridCol>
              </a:tblGrid>
              <a:tr h="470516">
                <a:tc>
                  <a:txBody>
                    <a:bodyPr/>
                    <a:lstStyle/>
                    <a:p>
                      <a:r>
                        <a:rPr lang="en-US" dirty="0"/>
                        <a:t>        o (Non-matches)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 (Matches)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93618"/>
                  </a:ext>
                </a:extLst>
              </a:tr>
              <a:tr h="470516">
                <a:tc>
                  <a:txBody>
                    <a:bodyPr/>
                    <a:lstStyle/>
                    <a:p>
                      <a:r>
                        <a:rPr lang="en-US" dirty="0"/>
                        <a:t>        6998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13460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08E66-E6F9-49F4-B617-216150D1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672" y="1651247"/>
            <a:ext cx="9570128" cy="421615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Matches and Non-matches count in our data are about: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table, we can observe that only 20% of people found a match . It is likely that only 20% of people will get a chance for second date.</a:t>
            </a:r>
          </a:p>
        </p:txBody>
      </p:sp>
    </p:spTree>
    <p:extLst>
      <p:ext uri="{BB962C8B-B14F-4D97-AF65-F5344CB8AC3E}">
        <p14:creationId xmlns:p14="http://schemas.microsoft.com/office/powerpoint/2010/main" val="2406894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3BA1-89D5-4781-9FDC-94D81FD3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78888"/>
            <a:ext cx="3431219" cy="461638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MODELLING: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6FF4-733C-432D-A755-078500BC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112" y="878888"/>
            <a:ext cx="5610687" cy="4616389"/>
          </a:xfrm>
        </p:spPr>
        <p:txBody>
          <a:bodyPr/>
          <a:lstStyle/>
          <a:p>
            <a:r>
              <a:rPr lang="en-US" dirty="0"/>
              <a:t>We  used logistic regression to predict how likely a person can get second date by training the model based on ratings given by partner in first date.</a:t>
            </a:r>
          </a:p>
          <a:p>
            <a:r>
              <a:rPr lang="en-US" dirty="0"/>
              <a:t> By passing certain set of attribute ratings for some unknown person we can predict probability to secure a date.</a:t>
            </a:r>
          </a:p>
          <a:p>
            <a:r>
              <a:rPr lang="en-US" dirty="0"/>
              <a:t>the output will be the probability to get a second date.</a:t>
            </a:r>
          </a:p>
        </p:txBody>
      </p:sp>
    </p:spTree>
    <p:extLst>
      <p:ext uri="{BB962C8B-B14F-4D97-AF65-F5344CB8AC3E}">
        <p14:creationId xmlns:p14="http://schemas.microsoft.com/office/powerpoint/2010/main" val="2622118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C583-9849-49A4-9E99-8B5CCDCF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3756"/>
            <a:ext cx="3493363" cy="5252622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5FA3-C2D1-4680-BBB5-31663BB9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762" y="614778"/>
            <a:ext cx="5948038" cy="52526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Output for this particular set of attribute ratings </a:t>
            </a:r>
            <a:r>
              <a:rPr lang="en-US" dirty="0" err="1"/>
              <a:t>attr</a:t>
            </a:r>
            <a:r>
              <a:rPr lang="en-US" dirty="0"/>
              <a:t> = seq(6, 9), </a:t>
            </a:r>
            <a:r>
              <a:rPr lang="en-US" dirty="0" err="1"/>
              <a:t>sinc</a:t>
            </a:r>
            <a:r>
              <a:rPr lang="en-US" dirty="0"/>
              <a:t> = 7, </a:t>
            </a:r>
            <a:r>
              <a:rPr lang="en-US" dirty="0" err="1"/>
              <a:t>intel_o</a:t>
            </a:r>
            <a:r>
              <a:rPr lang="en-US" dirty="0"/>
              <a:t> = 8, fun = 9, </a:t>
            </a:r>
            <a:r>
              <a:rPr lang="en-US" dirty="0" err="1"/>
              <a:t>amb</a:t>
            </a:r>
            <a:r>
              <a:rPr lang="en-US" dirty="0"/>
              <a:t> = 8, like = seq(6,9), shar= 6 look like:</a:t>
            </a:r>
          </a:p>
          <a:p>
            <a:pPr marL="0" indent="0">
              <a:buNone/>
            </a:pPr>
            <a:r>
              <a:rPr lang="en-US" dirty="0"/>
              <a:t>      0.1219409</a:t>
            </a:r>
          </a:p>
          <a:p>
            <a:pPr marL="0" indent="0">
              <a:buNone/>
            </a:pPr>
            <a:r>
              <a:rPr lang="en-US" dirty="0"/>
              <a:t>      0.1431970 </a:t>
            </a:r>
          </a:p>
          <a:p>
            <a:pPr marL="0" indent="0">
              <a:buNone/>
            </a:pPr>
            <a:r>
              <a:rPr lang="en-US" dirty="0"/>
              <a:t>      0.1674517 </a:t>
            </a:r>
          </a:p>
          <a:p>
            <a:pPr marL="0" indent="0">
              <a:buNone/>
            </a:pPr>
            <a:r>
              <a:rPr lang="en-US" dirty="0"/>
              <a:t>     0.1948802 </a:t>
            </a:r>
          </a:p>
          <a:p>
            <a:pPr marL="0" indent="0">
              <a:buNone/>
            </a:pPr>
            <a:r>
              <a:rPr lang="en-US" dirty="0"/>
              <a:t>     0.1718418  </a:t>
            </a:r>
          </a:p>
          <a:p>
            <a:pPr marL="0" indent="0">
              <a:buNone/>
            </a:pPr>
            <a:r>
              <a:rPr lang="en-US" dirty="0"/>
              <a:t>     0.1998169</a:t>
            </a:r>
          </a:p>
          <a:p>
            <a:pPr marL="0" indent="0">
              <a:buNone/>
            </a:pPr>
            <a:r>
              <a:rPr lang="en-US" dirty="0"/>
              <a:t>     0.2310754 </a:t>
            </a:r>
          </a:p>
          <a:p>
            <a:pPr marL="0" indent="0">
              <a:buNone/>
            </a:pPr>
            <a:r>
              <a:rPr lang="en-US" dirty="0"/>
              <a:t>     0.2656008 </a:t>
            </a:r>
          </a:p>
          <a:p>
            <a:pPr marL="0" indent="0">
              <a:buNone/>
            </a:pPr>
            <a:r>
              <a:rPr lang="en-US" dirty="0"/>
              <a:t>     0.2366594</a:t>
            </a:r>
          </a:p>
          <a:p>
            <a:pPr marL="0" indent="0">
              <a:buNone/>
            </a:pPr>
            <a:r>
              <a:rPr lang="en-US" dirty="0"/>
              <a:t>     0.2717243</a:t>
            </a:r>
          </a:p>
          <a:p>
            <a:pPr marL="0" indent="0">
              <a:buNone/>
            </a:pPr>
            <a:r>
              <a:rPr lang="en-US" dirty="0"/>
              <a:t>     0.3098755</a:t>
            </a:r>
          </a:p>
          <a:p>
            <a:pPr marL="0" indent="0">
              <a:buNone/>
            </a:pPr>
            <a:r>
              <a:rPr lang="en-US" dirty="0"/>
              <a:t>     0.3508031</a:t>
            </a:r>
          </a:p>
          <a:p>
            <a:pPr marL="0" indent="0">
              <a:buNone/>
            </a:pPr>
            <a:r>
              <a:rPr lang="en-US" dirty="0"/>
              <a:t>     0.3165798 </a:t>
            </a:r>
          </a:p>
          <a:p>
            <a:pPr marL="0" indent="0">
              <a:buNone/>
            </a:pPr>
            <a:r>
              <a:rPr lang="en-US" dirty="0"/>
              <a:t>     0.3579336 </a:t>
            </a:r>
          </a:p>
          <a:p>
            <a:pPr marL="0" indent="0">
              <a:buNone/>
            </a:pPr>
            <a:r>
              <a:rPr lang="en-US" dirty="0"/>
              <a:t>     0.4015157 </a:t>
            </a:r>
          </a:p>
          <a:p>
            <a:pPr marL="0" indent="0">
              <a:buNone/>
            </a:pPr>
            <a:r>
              <a:rPr lang="en-US" dirty="0"/>
              <a:t>     0.4467123</a:t>
            </a:r>
          </a:p>
        </p:txBody>
      </p:sp>
    </p:spTree>
    <p:extLst>
      <p:ext uri="{BB962C8B-B14F-4D97-AF65-F5344CB8AC3E}">
        <p14:creationId xmlns:p14="http://schemas.microsoft.com/office/powerpoint/2010/main" val="485386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658D-61AF-40CA-8386-8F8A3BF9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22847" cy="5181600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51A8-65CE-4E88-B06C-EFF2E186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16" y="621437"/>
            <a:ext cx="5930283" cy="5245963"/>
          </a:xfrm>
        </p:spPr>
        <p:txBody>
          <a:bodyPr/>
          <a:lstStyle/>
          <a:p>
            <a:r>
              <a:rPr lang="en-US" dirty="0"/>
              <a:t>From results we can observe that for different combination of attributes the probability to get a second date changes.</a:t>
            </a:r>
          </a:p>
          <a:p>
            <a:r>
              <a:rPr lang="en-US" dirty="0"/>
              <a:t> based on results we can conclude that being likeable is more important for securing a second date and even we can observe that maintaining good ratings for every attribute increases the chances to secure second date.</a:t>
            </a:r>
          </a:p>
          <a:p>
            <a:r>
              <a:rPr lang="en-US" dirty="0"/>
              <a:t> Therefore, we cannot conclude that based on which attribute a person’s second date completely depends on, All the attributes play a key role.</a:t>
            </a:r>
          </a:p>
        </p:txBody>
      </p:sp>
    </p:spTree>
    <p:extLst>
      <p:ext uri="{BB962C8B-B14F-4D97-AF65-F5344CB8AC3E}">
        <p14:creationId xmlns:p14="http://schemas.microsoft.com/office/powerpoint/2010/main" val="364688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71C16E7-0C06-3B4D-91C3-1ECE33D6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303020"/>
            <a:ext cx="6868160" cy="4238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B002B-423E-B446-9554-BF8FF7D9866B}"/>
              </a:ext>
            </a:extLst>
          </p:cNvPr>
          <p:cNvSpPr txBox="1"/>
          <p:nvPr/>
        </p:nvSpPr>
        <p:spPr>
          <a:xfrm>
            <a:off x="8549640" y="1228397"/>
            <a:ext cx="27736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In the given data set we can see that Europeans are the highest among all the races.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In this survey apart from Asians, the number of females are more compared men.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There are twice as many as Latino and Black females compared to males. </a:t>
            </a:r>
          </a:p>
        </p:txBody>
      </p:sp>
    </p:spTree>
    <p:extLst>
      <p:ext uri="{BB962C8B-B14F-4D97-AF65-F5344CB8AC3E}">
        <p14:creationId xmlns:p14="http://schemas.microsoft.com/office/powerpoint/2010/main" val="227118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92712A6-C070-7843-9F28-246F4281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309682"/>
            <a:ext cx="6868160" cy="4238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5B42EC-A786-1C4B-A8DC-5B33CB492E0A}"/>
              </a:ext>
            </a:extLst>
          </p:cNvPr>
          <p:cNvSpPr txBox="1"/>
          <p:nvPr/>
        </p:nvSpPr>
        <p:spPr>
          <a:xfrm>
            <a:off x="8260080" y="458956"/>
            <a:ext cx="30632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More number of people are into academic research, followed by business/ banking and lawyers.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Females dominate in academic research and males in business/banking.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Few interesting observations: there are no females who are pursuing a career in architecture, real estate and sports in our data set. Vice-versa, there are no males in journalism, speech pathology.</a:t>
            </a:r>
          </a:p>
        </p:txBody>
      </p:sp>
    </p:spTree>
    <p:extLst>
      <p:ext uri="{BB962C8B-B14F-4D97-AF65-F5344CB8AC3E}">
        <p14:creationId xmlns:p14="http://schemas.microsoft.com/office/powerpoint/2010/main" val="7602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998EB7B-8F8E-4544-B775-8E69C81E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20" y="1193770"/>
            <a:ext cx="8239760" cy="5085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7EC9C1-66BE-7D48-9566-AF99B4D63097}"/>
              </a:ext>
            </a:extLst>
          </p:cNvPr>
          <p:cNvSpPr txBox="1"/>
          <p:nvPr/>
        </p:nvSpPr>
        <p:spPr>
          <a:xfrm>
            <a:off x="2726071" y="563882"/>
            <a:ext cx="6739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people are looking for in the opposite gender</a:t>
            </a:r>
          </a:p>
        </p:txBody>
      </p:sp>
    </p:spTree>
    <p:extLst>
      <p:ext uri="{BB962C8B-B14F-4D97-AF65-F5344CB8AC3E}">
        <p14:creationId xmlns:p14="http://schemas.microsoft.com/office/powerpoint/2010/main" val="356004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9847710-6215-6F42-9A9C-41ECCD0A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20" y="1178530"/>
            <a:ext cx="8239760" cy="5085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8456E-4845-E04E-AD8C-879EEB6D16A6}"/>
              </a:ext>
            </a:extLst>
          </p:cNvPr>
          <p:cNvSpPr txBox="1"/>
          <p:nvPr/>
        </p:nvSpPr>
        <p:spPr>
          <a:xfrm>
            <a:off x="1621506" y="594361"/>
            <a:ext cx="894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people think their peers are looking for in the opposite gender</a:t>
            </a:r>
          </a:p>
        </p:txBody>
      </p:sp>
    </p:spTree>
    <p:extLst>
      <p:ext uri="{BB962C8B-B14F-4D97-AF65-F5344CB8AC3E}">
        <p14:creationId xmlns:p14="http://schemas.microsoft.com/office/powerpoint/2010/main" val="391949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37B9D29-9721-3946-A322-C90B63B4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20" y="1209010"/>
            <a:ext cx="8239760" cy="5085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D2A83-5393-CC4D-A60D-10F1C55A20D5}"/>
              </a:ext>
            </a:extLst>
          </p:cNvPr>
          <p:cNvSpPr txBox="1"/>
          <p:nvPr/>
        </p:nvSpPr>
        <p:spPr>
          <a:xfrm>
            <a:off x="1381664" y="563881"/>
            <a:ext cx="942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people think their opposite gender are looking for in their partner </a:t>
            </a:r>
          </a:p>
        </p:txBody>
      </p:sp>
    </p:spTree>
    <p:extLst>
      <p:ext uri="{BB962C8B-B14F-4D97-AF65-F5344CB8AC3E}">
        <p14:creationId xmlns:p14="http://schemas.microsoft.com/office/powerpoint/2010/main" val="427194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417F53F-93A8-1846-A47B-D90B79D4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41" y="2537294"/>
            <a:ext cx="3324833" cy="205189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30DD079-1AF2-9A43-8DAB-0386FC92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216912"/>
            <a:ext cx="3324833" cy="2051897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8000927-0A8C-8047-98EF-1CDF46E2E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43" y="216912"/>
            <a:ext cx="3324831" cy="2051896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9F41E19-3C6B-4F48-B576-FF1178E9E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439" y="2537295"/>
            <a:ext cx="3324833" cy="205189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B6CCC333-73A1-F647-8D10-42F6A1FB5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037" y="216912"/>
            <a:ext cx="3324833" cy="2051897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FB8AC939-8A97-D44C-A4BF-D0C6C959A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037" y="2537294"/>
            <a:ext cx="3324833" cy="2051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C3BAE5-8359-7844-97D0-A3932457E7D9}"/>
              </a:ext>
            </a:extLst>
          </p:cNvPr>
          <p:cNvSpPr txBox="1"/>
          <p:nvPr/>
        </p:nvSpPr>
        <p:spPr>
          <a:xfrm>
            <a:off x="1216700" y="5074920"/>
            <a:ext cx="10218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We can see that there are many similarities in habits such as music, dining, and concerts.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The contrast is seen clearly in shopping, yoga, theater habits for male and female. </a:t>
            </a:r>
          </a:p>
        </p:txBody>
      </p:sp>
    </p:spTree>
    <p:extLst>
      <p:ext uri="{BB962C8B-B14F-4D97-AF65-F5344CB8AC3E}">
        <p14:creationId xmlns:p14="http://schemas.microsoft.com/office/powerpoint/2010/main" val="12005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6CFC395-A4C1-D54C-A0F5-45DF3F6E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1005840"/>
            <a:ext cx="5496560" cy="339216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5921A22-E5EF-D04C-8A18-3552453E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0" y="1005840"/>
            <a:ext cx="5496560" cy="3392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D2149-2D96-2F46-B330-F7295361F594}"/>
              </a:ext>
            </a:extLst>
          </p:cNvPr>
          <p:cNvSpPr txBox="1"/>
          <p:nvPr/>
        </p:nvSpPr>
        <p:spPr>
          <a:xfrm>
            <a:off x="1931078" y="4867275"/>
            <a:ext cx="83298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European men are most desired and Asian men are least desired.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European women are most desired and African women are least desired.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343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1593</Words>
  <Application>Microsoft Office PowerPoint</Application>
  <PresentationFormat>Widescreen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Franklin Gothic Book</vt:lpstr>
      <vt:lpstr>Wingdings</vt:lpstr>
      <vt:lpstr>Crop</vt:lpstr>
      <vt:lpstr>Statistical analysis on Speed dating</vt:lpstr>
      <vt:lpstr>Understanding the data from Visual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 clustering to find patterns in correlations</vt:lpstr>
      <vt:lpstr>PowerPoint Presentation</vt:lpstr>
      <vt:lpstr>PowerPoint Presentation</vt:lpstr>
      <vt:lpstr>Inferences:</vt:lpstr>
      <vt:lpstr>Do men or women over-estimate themselves?</vt:lpstr>
      <vt:lpstr>PowerPoint Presentation</vt:lpstr>
      <vt:lpstr>Inferences :</vt:lpstr>
      <vt:lpstr> Predicting match between two persons:</vt:lpstr>
      <vt:lpstr> MODELLING:</vt:lpstr>
      <vt:lpstr>Conclusion:</vt:lpstr>
      <vt:lpstr>How likely to get a second date?</vt:lpstr>
      <vt:lpstr>PowerPoint Presentation</vt:lpstr>
      <vt:lpstr>  MODELLING:</vt:lpstr>
      <vt:lpstr>Output: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on Speed dating</dc:title>
  <dc:creator>Srikaavya Toodi</dc:creator>
  <cp:lastModifiedBy>Aravinda Reddy Dandu</cp:lastModifiedBy>
  <cp:revision>26</cp:revision>
  <dcterms:created xsi:type="dcterms:W3CDTF">2020-12-18T07:42:30Z</dcterms:created>
  <dcterms:modified xsi:type="dcterms:W3CDTF">2020-12-18T12:16:38Z</dcterms:modified>
</cp:coreProperties>
</file>