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84" r:id="rId11"/>
    <p:sldId id="268" r:id="rId12"/>
    <p:sldId id="271" r:id="rId13"/>
    <p:sldId id="265" r:id="rId14"/>
    <p:sldId id="289" r:id="rId15"/>
    <p:sldId id="267" r:id="rId16"/>
    <p:sldId id="270" r:id="rId17"/>
    <p:sldId id="269" r:id="rId18"/>
    <p:sldId id="287" r:id="rId19"/>
    <p:sldId id="279" r:id="rId20"/>
    <p:sldId id="280" r:id="rId21"/>
    <p:sldId id="282" r:id="rId22"/>
    <p:sldId id="285" r:id="rId23"/>
    <p:sldId id="272" r:id="rId24"/>
    <p:sldId id="273" r:id="rId25"/>
    <p:sldId id="274" r:id="rId26"/>
    <p:sldId id="286" r:id="rId27"/>
    <p:sldId id="288" r:id="rId28"/>
    <p:sldId id="275" r:id="rId29"/>
    <p:sldId id="276" r:id="rId30"/>
    <p:sldId id="290" r:id="rId31"/>
    <p:sldId id="277" r:id="rId32"/>
    <p:sldId id="291" r:id="rId33"/>
    <p:sldId id="292" r:id="rId34"/>
    <p:sldId id="293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4212F-1BD4-4A54-BA35-BF3308C330D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20712F-3F6C-4C2B-98DB-D69BC06A465E}">
      <dgm:prSet/>
      <dgm:spPr/>
      <dgm:t>
        <a:bodyPr/>
        <a:lstStyle/>
        <a:p>
          <a:pPr>
            <a:defRPr b="1"/>
          </a:pPr>
          <a:r>
            <a:rPr lang="en-US" b="1"/>
            <a:t>What are LLMs?</a:t>
          </a:r>
          <a:r>
            <a:rPr lang="en-US"/>
            <a:t> </a:t>
          </a:r>
        </a:p>
      </dgm:t>
    </dgm:pt>
    <dgm:pt modelId="{83233510-2363-40A5-8415-8BDB532C1007}" type="parTrans" cxnId="{3BEC1561-A9A9-44AA-A072-9AF0F24DF8EC}">
      <dgm:prSet/>
      <dgm:spPr/>
      <dgm:t>
        <a:bodyPr/>
        <a:lstStyle/>
        <a:p>
          <a:endParaRPr lang="en-US"/>
        </a:p>
      </dgm:t>
    </dgm:pt>
    <dgm:pt modelId="{A390CC89-BD6B-44EE-BBC2-F0C2B71FCB79}" type="sibTrans" cxnId="{3BEC1561-A9A9-44AA-A072-9AF0F24DF8EC}">
      <dgm:prSet/>
      <dgm:spPr/>
      <dgm:t>
        <a:bodyPr/>
        <a:lstStyle/>
        <a:p>
          <a:endParaRPr lang="en-US"/>
        </a:p>
      </dgm:t>
    </dgm:pt>
    <dgm:pt modelId="{33857556-3F21-4D00-846F-D60BC41D565E}">
      <dgm:prSet/>
      <dgm:spPr/>
      <dgm:t>
        <a:bodyPr/>
        <a:lstStyle/>
        <a:p>
          <a:r>
            <a:rPr lang="en-US"/>
            <a:t>LLMs like GPT (used by ChatGPT), Google's Gemini, or Deep Seek are </a:t>
          </a:r>
          <a:r>
            <a:rPr lang="en-US" b="1"/>
            <a:t>trained models</a:t>
          </a:r>
          <a:r>
            <a:rPr lang="en-US"/>
            <a:t>.</a:t>
          </a:r>
        </a:p>
      </dgm:t>
    </dgm:pt>
    <dgm:pt modelId="{F4153A65-5699-4866-8EDC-12E9E561E386}" type="parTrans" cxnId="{DCB2D32E-A22C-49FE-BDD9-F0B341A68982}">
      <dgm:prSet/>
      <dgm:spPr/>
      <dgm:t>
        <a:bodyPr/>
        <a:lstStyle/>
        <a:p>
          <a:endParaRPr lang="en-US"/>
        </a:p>
      </dgm:t>
    </dgm:pt>
    <dgm:pt modelId="{25B08A03-D26C-4DF5-8550-200F84BE8BF0}" type="sibTrans" cxnId="{DCB2D32E-A22C-49FE-BDD9-F0B341A68982}">
      <dgm:prSet/>
      <dgm:spPr/>
      <dgm:t>
        <a:bodyPr/>
        <a:lstStyle/>
        <a:p>
          <a:endParaRPr lang="en-US"/>
        </a:p>
      </dgm:t>
    </dgm:pt>
    <dgm:pt modelId="{82473AB9-427E-4470-A4E0-2D71DFF56C21}">
      <dgm:prSet/>
      <dgm:spPr/>
      <dgm:t>
        <a:bodyPr/>
        <a:lstStyle/>
        <a:p>
          <a:r>
            <a:rPr lang="en-US"/>
            <a:t>They are developed by companies and require significant computational power and vast amounts of data for training.</a:t>
          </a:r>
        </a:p>
      </dgm:t>
    </dgm:pt>
    <dgm:pt modelId="{953205F4-3E87-445A-AB63-54040C9DDFFD}" type="parTrans" cxnId="{35F48A70-A854-42E9-B13F-99B3BDDA6DC7}">
      <dgm:prSet/>
      <dgm:spPr/>
      <dgm:t>
        <a:bodyPr/>
        <a:lstStyle/>
        <a:p>
          <a:endParaRPr lang="en-US"/>
        </a:p>
      </dgm:t>
    </dgm:pt>
    <dgm:pt modelId="{F9D6AFA9-989C-440D-A4AD-95B9AB125615}" type="sibTrans" cxnId="{35F48A70-A854-42E9-B13F-99B3BDDA6DC7}">
      <dgm:prSet/>
      <dgm:spPr/>
      <dgm:t>
        <a:bodyPr/>
        <a:lstStyle/>
        <a:p>
          <a:endParaRPr lang="en-US"/>
        </a:p>
      </dgm:t>
    </dgm:pt>
    <dgm:pt modelId="{8270A7C2-7E9D-4F85-B92C-C9D4EF0F2E4E}">
      <dgm:prSet/>
      <dgm:spPr/>
      <dgm:t>
        <a:bodyPr/>
        <a:lstStyle/>
        <a:p>
          <a:pPr>
            <a:defRPr b="1"/>
          </a:pPr>
          <a:r>
            <a:rPr lang="en-US" b="1"/>
            <a:t>Core Capability:</a:t>
          </a:r>
          <a:r>
            <a:rPr lang="en-US"/>
            <a:t> </a:t>
          </a:r>
        </a:p>
      </dgm:t>
    </dgm:pt>
    <dgm:pt modelId="{DE0788DE-E150-4847-BB63-6AA88435D4CB}" type="parTrans" cxnId="{43C979A9-FAD3-48B7-BE12-A5295ABC9087}">
      <dgm:prSet/>
      <dgm:spPr/>
      <dgm:t>
        <a:bodyPr/>
        <a:lstStyle/>
        <a:p>
          <a:endParaRPr lang="en-US"/>
        </a:p>
      </dgm:t>
    </dgm:pt>
    <dgm:pt modelId="{6526743A-23B2-4922-A1CF-35263285C756}" type="sibTrans" cxnId="{43C979A9-FAD3-48B7-BE12-A5295ABC9087}">
      <dgm:prSet/>
      <dgm:spPr/>
      <dgm:t>
        <a:bodyPr/>
        <a:lstStyle/>
        <a:p>
          <a:endParaRPr lang="en-US"/>
        </a:p>
      </dgm:t>
    </dgm:pt>
    <dgm:pt modelId="{3BC534BE-EE64-46A8-B076-63AF8682630E}">
      <dgm:prSet/>
      <dgm:spPr/>
      <dgm:t>
        <a:bodyPr/>
        <a:lstStyle/>
        <a:p>
          <a:r>
            <a:rPr lang="en-US"/>
            <a:t>LLMs are excellent at </a:t>
          </a:r>
          <a:r>
            <a:rPr lang="en-US" b="1"/>
            <a:t>answering questions</a:t>
          </a:r>
          <a:r>
            <a:rPr lang="en-US"/>
            <a:t> and </a:t>
          </a:r>
          <a:r>
            <a:rPr lang="en-US" b="1"/>
            <a:t>natural language processing (NLP)</a:t>
          </a:r>
          <a:r>
            <a:rPr lang="en-US"/>
            <a:t>.</a:t>
          </a:r>
        </a:p>
      </dgm:t>
    </dgm:pt>
    <dgm:pt modelId="{E4E0A0FF-D083-4976-8EA6-54F21302055A}" type="parTrans" cxnId="{244253ED-E2B3-4568-8989-B4C451E1A8FB}">
      <dgm:prSet/>
      <dgm:spPr/>
      <dgm:t>
        <a:bodyPr/>
        <a:lstStyle/>
        <a:p>
          <a:endParaRPr lang="en-US"/>
        </a:p>
      </dgm:t>
    </dgm:pt>
    <dgm:pt modelId="{88D77D63-0A5D-431C-8043-30B2AFB16766}" type="sibTrans" cxnId="{244253ED-E2B3-4568-8989-B4C451E1A8FB}">
      <dgm:prSet/>
      <dgm:spPr/>
      <dgm:t>
        <a:bodyPr/>
        <a:lstStyle/>
        <a:p>
          <a:endParaRPr lang="en-US"/>
        </a:p>
      </dgm:t>
    </dgm:pt>
    <dgm:pt modelId="{907683AE-19AB-4F46-BCE6-6E5D28E840E4}">
      <dgm:prSet/>
      <dgm:spPr/>
      <dgm:t>
        <a:bodyPr/>
        <a:lstStyle/>
        <a:p>
          <a:r>
            <a:rPr lang="en-US"/>
            <a:t>They can understand and respond to queries in natural language, like English.</a:t>
          </a:r>
        </a:p>
      </dgm:t>
    </dgm:pt>
    <dgm:pt modelId="{A018F6D7-A24E-42B3-80F9-C3F08BC1F99C}" type="parTrans" cxnId="{64C1D0AC-BCFC-4E32-9C83-161B52B3B6EB}">
      <dgm:prSet/>
      <dgm:spPr/>
      <dgm:t>
        <a:bodyPr/>
        <a:lstStyle/>
        <a:p>
          <a:endParaRPr lang="en-US"/>
        </a:p>
      </dgm:t>
    </dgm:pt>
    <dgm:pt modelId="{75B9E232-82B0-44AC-90CE-FDD1D1882E45}" type="sibTrans" cxnId="{64C1D0AC-BCFC-4E32-9C83-161B52B3B6EB}">
      <dgm:prSet/>
      <dgm:spPr/>
      <dgm:t>
        <a:bodyPr/>
        <a:lstStyle/>
        <a:p>
          <a:endParaRPr lang="en-US"/>
        </a:p>
      </dgm:t>
    </dgm:pt>
    <dgm:pt modelId="{DDE3A174-79A7-43B2-96A4-722A9C4027E2}">
      <dgm:prSet/>
      <dgm:spPr/>
      <dgm:t>
        <a:bodyPr/>
        <a:lstStyle/>
        <a:p>
          <a:pPr>
            <a:defRPr b="1"/>
          </a:pPr>
          <a:r>
            <a:rPr lang="en-US" b="1"/>
            <a:t>Key Limitation:</a:t>
          </a:r>
          <a:r>
            <a:rPr lang="en-US"/>
            <a:t> </a:t>
          </a:r>
        </a:p>
      </dgm:t>
    </dgm:pt>
    <dgm:pt modelId="{71A470B1-ACA2-4B49-BF83-FCC89D7077A5}" type="parTrans" cxnId="{C95513DF-B42F-4C57-9B72-2254C270C313}">
      <dgm:prSet/>
      <dgm:spPr/>
      <dgm:t>
        <a:bodyPr/>
        <a:lstStyle/>
        <a:p>
          <a:endParaRPr lang="en-US"/>
        </a:p>
      </dgm:t>
    </dgm:pt>
    <dgm:pt modelId="{82A05ED0-BD63-4F5A-BDE0-1AFB31190CB3}" type="sibTrans" cxnId="{C95513DF-B42F-4C57-9B72-2254C270C313}">
      <dgm:prSet/>
      <dgm:spPr/>
      <dgm:t>
        <a:bodyPr/>
        <a:lstStyle/>
        <a:p>
          <a:endParaRPr lang="en-US"/>
        </a:p>
      </dgm:t>
    </dgm:pt>
    <dgm:pt modelId="{4AF800D8-7297-4878-9FB3-3856323FFD73}">
      <dgm:prSet/>
      <dgm:spPr/>
      <dgm:t>
        <a:bodyPr/>
        <a:lstStyle/>
        <a:p>
          <a:r>
            <a:rPr lang="en-US"/>
            <a:t>An LLM </a:t>
          </a:r>
          <a:r>
            <a:rPr lang="en-US" b="1"/>
            <a:t>cannot perform any task other than answering questions</a:t>
          </a:r>
          <a:r>
            <a:rPr lang="en-US"/>
            <a:t>. It cannot send emails, buy/sell stocks, or interact with other applications directly.</a:t>
          </a:r>
        </a:p>
      </dgm:t>
    </dgm:pt>
    <dgm:pt modelId="{F6E2B263-6A98-4E74-B4E3-0F1D0476088A}" type="parTrans" cxnId="{C338AEBA-5C28-4B8E-9B4C-CAF30BA55070}">
      <dgm:prSet/>
      <dgm:spPr/>
      <dgm:t>
        <a:bodyPr/>
        <a:lstStyle/>
        <a:p>
          <a:endParaRPr lang="en-US"/>
        </a:p>
      </dgm:t>
    </dgm:pt>
    <dgm:pt modelId="{39173549-0419-41D0-A348-465C13C2F70D}" type="sibTrans" cxnId="{C338AEBA-5C28-4B8E-9B4C-CAF30BA55070}">
      <dgm:prSet/>
      <dgm:spPr/>
      <dgm:t>
        <a:bodyPr/>
        <a:lstStyle/>
        <a:p>
          <a:endParaRPr lang="en-US"/>
        </a:p>
      </dgm:t>
    </dgm:pt>
    <dgm:pt modelId="{D3CB768A-2576-46EC-9598-30A6022BD3E5}" type="pres">
      <dgm:prSet presAssocID="{9244212F-1BD4-4A54-BA35-BF3308C330DF}" presName="root" presStyleCnt="0">
        <dgm:presLayoutVars>
          <dgm:dir/>
          <dgm:resizeHandles val="exact"/>
        </dgm:presLayoutVars>
      </dgm:prSet>
      <dgm:spPr/>
    </dgm:pt>
    <dgm:pt modelId="{D1C23E6E-B84B-4E99-AC0F-6E7E01DB8A0C}" type="pres">
      <dgm:prSet presAssocID="{0220712F-3F6C-4C2B-98DB-D69BC06A465E}" presName="compNode" presStyleCnt="0"/>
      <dgm:spPr/>
    </dgm:pt>
    <dgm:pt modelId="{1787F042-EF61-4B90-8AAF-A04F484430A5}" type="pres">
      <dgm:prSet presAssocID="{0220712F-3F6C-4C2B-98DB-D69BC06A4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C93109F-2FE5-4E9F-9908-878DC9BBE6F1}" type="pres">
      <dgm:prSet presAssocID="{0220712F-3F6C-4C2B-98DB-D69BC06A465E}" presName="iconSpace" presStyleCnt="0"/>
      <dgm:spPr/>
    </dgm:pt>
    <dgm:pt modelId="{E4985A92-4A30-47D9-A913-E5B7FFF8FC7C}" type="pres">
      <dgm:prSet presAssocID="{0220712F-3F6C-4C2B-98DB-D69BC06A465E}" presName="parTx" presStyleLbl="revTx" presStyleIdx="0" presStyleCnt="6">
        <dgm:presLayoutVars>
          <dgm:chMax val="0"/>
          <dgm:chPref val="0"/>
        </dgm:presLayoutVars>
      </dgm:prSet>
      <dgm:spPr/>
    </dgm:pt>
    <dgm:pt modelId="{C573368F-7152-47FC-A314-811154F30900}" type="pres">
      <dgm:prSet presAssocID="{0220712F-3F6C-4C2B-98DB-D69BC06A465E}" presName="txSpace" presStyleCnt="0"/>
      <dgm:spPr/>
    </dgm:pt>
    <dgm:pt modelId="{09405B6F-B67A-4182-A302-A76D7C279CC6}" type="pres">
      <dgm:prSet presAssocID="{0220712F-3F6C-4C2B-98DB-D69BC06A465E}" presName="desTx" presStyleLbl="revTx" presStyleIdx="1" presStyleCnt="6">
        <dgm:presLayoutVars/>
      </dgm:prSet>
      <dgm:spPr/>
    </dgm:pt>
    <dgm:pt modelId="{F5F67844-B56D-4D4B-8DEE-68F0D23A7408}" type="pres">
      <dgm:prSet presAssocID="{A390CC89-BD6B-44EE-BBC2-F0C2B71FCB79}" presName="sibTrans" presStyleCnt="0"/>
      <dgm:spPr/>
    </dgm:pt>
    <dgm:pt modelId="{3B3575DE-82A7-436C-B22A-370A9DEE01B9}" type="pres">
      <dgm:prSet presAssocID="{8270A7C2-7E9D-4F85-B92C-C9D4EF0F2E4E}" presName="compNode" presStyleCnt="0"/>
      <dgm:spPr/>
    </dgm:pt>
    <dgm:pt modelId="{3D48ACB1-E520-4DBC-A94E-0EE52B15B84E}" type="pres">
      <dgm:prSet presAssocID="{8270A7C2-7E9D-4F85-B92C-C9D4EF0F2E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CA8647-6CED-42ED-8118-193132DAA6D4}" type="pres">
      <dgm:prSet presAssocID="{8270A7C2-7E9D-4F85-B92C-C9D4EF0F2E4E}" presName="iconSpace" presStyleCnt="0"/>
      <dgm:spPr/>
    </dgm:pt>
    <dgm:pt modelId="{46BD1EA3-76CE-4D05-B421-D2A2D1F0B45A}" type="pres">
      <dgm:prSet presAssocID="{8270A7C2-7E9D-4F85-B92C-C9D4EF0F2E4E}" presName="parTx" presStyleLbl="revTx" presStyleIdx="2" presStyleCnt="6">
        <dgm:presLayoutVars>
          <dgm:chMax val="0"/>
          <dgm:chPref val="0"/>
        </dgm:presLayoutVars>
      </dgm:prSet>
      <dgm:spPr/>
    </dgm:pt>
    <dgm:pt modelId="{300B3F84-A370-4E0E-9869-E45E388D2D33}" type="pres">
      <dgm:prSet presAssocID="{8270A7C2-7E9D-4F85-B92C-C9D4EF0F2E4E}" presName="txSpace" presStyleCnt="0"/>
      <dgm:spPr/>
    </dgm:pt>
    <dgm:pt modelId="{665FC27E-4387-4B81-85AD-5F4D4918D4EA}" type="pres">
      <dgm:prSet presAssocID="{8270A7C2-7E9D-4F85-B92C-C9D4EF0F2E4E}" presName="desTx" presStyleLbl="revTx" presStyleIdx="3" presStyleCnt="6">
        <dgm:presLayoutVars/>
      </dgm:prSet>
      <dgm:spPr/>
    </dgm:pt>
    <dgm:pt modelId="{BECE8D50-1D05-48AC-A9B6-9F3D1BA4CCCE}" type="pres">
      <dgm:prSet presAssocID="{6526743A-23B2-4922-A1CF-35263285C756}" presName="sibTrans" presStyleCnt="0"/>
      <dgm:spPr/>
    </dgm:pt>
    <dgm:pt modelId="{C3E3EC41-8541-4CA2-A197-DB0B3153E2AA}" type="pres">
      <dgm:prSet presAssocID="{DDE3A174-79A7-43B2-96A4-722A9C4027E2}" presName="compNode" presStyleCnt="0"/>
      <dgm:spPr/>
    </dgm:pt>
    <dgm:pt modelId="{3C47EC64-4ABA-475F-9F03-E5E37D835A80}" type="pres">
      <dgm:prSet presAssocID="{DDE3A174-79A7-43B2-96A4-722A9C4027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5416654-18EA-49C4-9FA3-6ED7C1526AA6}" type="pres">
      <dgm:prSet presAssocID="{DDE3A174-79A7-43B2-96A4-722A9C4027E2}" presName="iconSpace" presStyleCnt="0"/>
      <dgm:spPr/>
    </dgm:pt>
    <dgm:pt modelId="{D85D302D-B3FC-4239-BFEA-E2D2EA7CE3FB}" type="pres">
      <dgm:prSet presAssocID="{DDE3A174-79A7-43B2-96A4-722A9C4027E2}" presName="parTx" presStyleLbl="revTx" presStyleIdx="4" presStyleCnt="6">
        <dgm:presLayoutVars>
          <dgm:chMax val="0"/>
          <dgm:chPref val="0"/>
        </dgm:presLayoutVars>
      </dgm:prSet>
      <dgm:spPr/>
    </dgm:pt>
    <dgm:pt modelId="{5CBBF4DD-3335-4422-A554-3422D2F94D67}" type="pres">
      <dgm:prSet presAssocID="{DDE3A174-79A7-43B2-96A4-722A9C4027E2}" presName="txSpace" presStyleCnt="0"/>
      <dgm:spPr/>
    </dgm:pt>
    <dgm:pt modelId="{52C466DD-AD9A-4CC7-86B9-352A38FF3278}" type="pres">
      <dgm:prSet presAssocID="{DDE3A174-79A7-43B2-96A4-722A9C4027E2}" presName="desTx" presStyleLbl="revTx" presStyleIdx="5" presStyleCnt="6">
        <dgm:presLayoutVars/>
      </dgm:prSet>
      <dgm:spPr/>
    </dgm:pt>
  </dgm:ptLst>
  <dgm:cxnLst>
    <dgm:cxn modelId="{A2E6B102-2D61-4195-9CD5-9905BC463EB2}" type="presOf" srcId="{DDE3A174-79A7-43B2-96A4-722A9C4027E2}" destId="{D85D302D-B3FC-4239-BFEA-E2D2EA7CE3FB}" srcOrd="0" destOrd="0" presId="urn:microsoft.com/office/officeart/2018/2/layout/IconLabelDescriptionList"/>
    <dgm:cxn modelId="{DCB2D32E-A22C-49FE-BDD9-F0B341A68982}" srcId="{0220712F-3F6C-4C2B-98DB-D69BC06A465E}" destId="{33857556-3F21-4D00-846F-D60BC41D565E}" srcOrd="0" destOrd="0" parTransId="{F4153A65-5699-4866-8EDC-12E9E561E386}" sibTransId="{25B08A03-D26C-4DF5-8550-200F84BE8BF0}"/>
    <dgm:cxn modelId="{08FAAC33-D1D5-4550-9A4D-ECE1F787FE3E}" type="presOf" srcId="{4AF800D8-7297-4878-9FB3-3856323FFD73}" destId="{52C466DD-AD9A-4CC7-86B9-352A38FF3278}" srcOrd="0" destOrd="0" presId="urn:microsoft.com/office/officeart/2018/2/layout/IconLabelDescriptionList"/>
    <dgm:cxn modelId="{7700A336-00C2-42F6-AB46-0CEF6744D0AC}" type="presOf" srcId="{0220712F-3F6C-4C2B-98DB-D69BC06A465E}" destId="{E4985A92-4A30-47D9-A913-E5B7FFF8FC7C}" srcOrd="0" destOrd="0" presId="urn:microsoft.com/office/officeart/2018/2/layout/IconLabelDescriptionList"/>
    <dgm:cxn modelId="{3BEC1561-A9A9-44AA-A072-9AF0F24DF8EC}" srcId="{9244212F-1BD4-4A54-BA35-BF3308C330DF}" destId="{0220712F-3F6C-4C2B-98DB-D69BC06A465E}" srcOrd="0" destOrd="0" parTransId="{83233510-2363-40A5-8415-8BDB532C1007}" sibTransId="{A390CC89-BD6B-44EE-BBC2-F0C2B71FCB79}"/>
    <dgm:cxn modelId="{35F48A70-A854-42E9-B13F-99B3BDDA6DC7}" srcId="{0220712F-3F6C-4C2B-98DB-D69BC06A465E}" destId="{82473AB9-427E-4470-A4E0-2D71DFF56C21}" srcOrd="1" destOrd="0" parTransId="{953205F4-3E87-445A-AB63-54040C9DDFFD}" sibTransId="{F9D6AFA9-989C-440D-A4AD-95B9AB125615}"/>
    <dgm:cxn modelId="{C89A5B56-9E17-43C1-8C45-C62E2BA646FC}" type="presOf" srcId="{82473AB9-427E-4470-A4E0-2D71DFF56C21}" destId="{09405B6F-B67A-4182-A302-A76D7C279CC6}" srcOrd="0" destOrd="1" presId="urn:microsoft.com/office/officeart/2018/2/layout/IconLabelDescriptionList"/>
    <dgm:cxn modelId="{69F1A990-72D2-4702-8DD8-F2AF8C17694D}" type="presOf" srcId="{9244212F-1BD4-4A54-BA35-BF3308C330DF}" destId="{D3CB768A-2576-46EC-9598-30A6022BD3E5}" srcOrd="0" destOrd="0" presId="urn:microsoft.com/office/officeart/2018/2/layout/IconLabelDescriptionList"/>
    <dgm:cxn modelId="{17E25D9A-D15A-4384-85C0-C35755D2657F}" type="presOf" srcId="{907683AE-19AB-4F46-BCE6-6E5D28E840E4}" destId="{665FC27E-4387-4B81-85AD-5F4D4918D4EA}" srcOrd="0" destOrd="1" presId="urn:microsoft.com/office/officeart/2018/2/layout/IconLabelDescriptionList"/>
    <dgm:cxn modelId="{519373A3-106D-48DA-975B-35E9EEFDA944}" type="presOf" srcId="{33857556-3F21-4D00-846F-D60BC41D565E}" destId="{09405B6F-B67A-4182-A302-A76D7C279CC6}" srcOrd="0" destOrd="0" presId="urn:microsoft.com/office/officeart/2018/2/layout/IconLabelDescriptionList"/>
    <dgm:cxn modelId="{43C979A9-FAD3-48B7-BE12-A5295ABC9087}" srcId="{9244212F-1BD4-4A54-BA35-BF3308C330DF}" destId="{8270A7C2-7E9D-4F85-B92C-C9D4EF0F2E4E}" srcOrd="1" destOrd="0" parTransId="{DE0788DE-E150-4847-BB63-6AA88435D4CB}" sibTransId="{6526743A-23B2-4922-A1CF-35263285C756}"/>
    <dgm:cxn modelId="{64C1D0AC-BCFC-4E32-9C83-161B52B3B6EB}" srcId="{8270A7C2-7E9D-4F85-B92C-C9D4EF0F2E4E}" destId="{907683AE-19AB-4F46-BCE6-6E5D28E840E4}" srcOrd="1" destOrd="0" parTransId="{A018F6D7-A24E-42B3-80F9-C3F08BC1F99C}" sibTransId="{75B9E232-82B0-44AC-90CE-FDD1D1882E45}"/>
    <dgm:cxn modelId="{9C308DB1-20AE-4A92-B931-A57C30578C5C}" type="presOf" srcId="{8270A7C2-7E9D-4F85-B92C-C9D4EF0F2E4E}" destId="{46BD1EA3-76CE-4D05-B421-D2A2D1F0B45A}" srcOrd="0" destOrd="0" presId="urn:microsoft.com/office/officeart/2018/2/layout/IconLabelDescriptionList"/>
    <dgm:cxn modelId="{C338AEBA-5C28-4B8E-9B4C-CAF30BA55070}" srcId="{DDE3A174-79A7-43B2-96A4-722A9C4027E2}" destId="{4AF800D8-7297-4878-9FB3-3856323FFD73}" srcOrd="0" destOrd="0" parTransId="{F6E2B263-6A98-4E74-B4E3-0F1D0476088A}" sibTransId="{39173549-0419-41D0-A348-465C13C2F70D}"/>
    <dgm:cxn modelId="{76A956C8-8E0E-46CD-B6C2-0DD8F0EBE12E}" type="presOf" srcId="{3BC534BE-EE64-46A8-B076-63AF8682630E}" destId="{665FC27E-4387-4B81-85AD-5F4D4918D4EA}" srcOrd="0" destOrd="0" presId="urn:microsoft.com/office/officeart/2018/2/layout/IconLabelDescriptionList"/>
    <dgm:cxn modelId="{C95513DF-B42F-4C57-9B72-2254C270C313}" srcId="{9244212F-1BD4-4A54-BA35-BF3308C330DF}" destId="{DDE3A174-79A7-43B2-96A4-722A9C4027E2}" srcOrd="2" destOrd="0" parTransId="{71A470B1-ACA2-4B49-BF83-FCC89D7077A5}" sibTransId="{82A05ED0-BD63-4F5A-BDE0-1AFB31190CB3}"/>
    <dgm:cxn modelId="{244253ED-E2B3-4568-8989-B4C451E1A8FB}" srcId="{8270A7C2-7E9D-4F85-B92C-C9D4EF0F2E4E}" destId="{3BC534BE-EE64-46A8-B076-63AF8682630E}" srcOrd="0" destOrd="0" parTransId="{E4E0A0FF-D083-4976-8EA6-54F21302055A}" sibTransId="{88D77D63-0A5D-431C-8043-30B2AFB16766}"/>
    <dgm:cxn modelId="{17B5762B-971E-4851-9FA2-9332CD9CAFA2}" type="presParOf" srcId="{D3CB768A-2576-46EC-9598-30A6022BD3E5}" destId="{D1C23E6E-B84B-4E99-AC0F-6E7E01DB8A0C}" srcOrd="0" destOrd="0" presId="urn:microsoft.com/office/officeart/2018/2/layout/IconLabelDescriptionList"/>
    <dgm:cxn modelId="{BD27A70C-B2D2-4D54-B62D-AB9AC7F5D015}" type="presParOf" srcId="{D1C23E6E-B84B-4E99-AC0F-6E7E01DB8A0C}" destId="{1787F042-EF61-4B90-8AAF-A04F484430A5}" srcOrd="0" destOrd="0" presId="urn:microsoft.com/office/officeart/2018/2/layout/IconLabelDescriptionList"/>
    <dgm:cxn modelId="{BE106575-2E7F-465C-8F12-E8A3E82829A2}" type="presParOf" srcId="{D1C23E6E-B84B-4E99-AC0F-6E7E01DB8A0C}" destId="{AC93109F-2FE5-4E9F-9908-878DC9BBE6F1}" srcOrd="1" destOrd="0" presId="urn:microsoft.com/office/officeart/2018/2/layout/IconLabelDescriptionList"/>
    <dgm:cxn modelId="{BF71A992-861A-4D36-88BA-E4CB4C1A33BB}" type="presParOf" srcId="{D1C23E6E-B84B-4E99-AC0F-6E7E01DB8A0C}" destId="{E4985A92-4A30-47D9-A913-E5B7FFF8FC7C}" srcOrd="2" destOrd="0" presId="urn:microsoft.com/office/officeart/2018/2/layout/IconLabelDescriptionList"/>
    <dgm:cxn modelId="{8AF1DB6C-A149-453E-A194-47B490CA0E57}" type="presParOf" srcId="{D1C23E6E-B84B-4E99-AC0F-6E7E01DB8A0C}" destId="{C573368F-7152-47FC-A314-811154F30900}" srcOrd="3" destOrd="0" presId="urn:microsoft.com/office/officeart/2018/2/layout/IconLabelDescriptionList"/>
    <dgm:cxn modelId="{9083952A-1E3D-4C95-BB78-12E703EE12D1}" type="presParOf" srcId="{D1C23E6E-B84B-4E99-AC0F-6E7E01DB8A0C}" destId="{09405B6F-B67A-4182-A302-A76D7C279CC6}" srcOrd="4" destOrd="0" presId="urn:microsoft.com/office/officeart/2018/2/layout/IconLabelDescriptionList"/>
    <dgm:cxn modelId="{7024D300-D149-43C9-93E7-11E0422DCCA2}" type="presParOf" srcId="{D3CB768A-2576-46EC-9598-30A6022BD3E5}" destId="{F5F67844-B56D-4D4B-8DEE-68F0D23A7408}" srcOrd="1" destOrd="0" presId="urn:microsoft.com/office/officeart/2018/2/layout/IconLabelDescriptionList"/>
    <dgm:cxn modelId="{4E302D5C-65E8-48BF-9E98-E5273B500CEC}" type="presParOf" srcId="{D3CB768A-2576-46EC-9598-30A6022BD3E5}" destId="{3B3575DE-82A7-436C-B22A-370A9DEE01B9}" srcOrd="2" destOrd="0" presId="urn:microsoft.com/office/officeart/2018/2/layout/IconLabelDescriptionList"/>
    <dgm:cxn modelId="{ECC24EBC-2A7D-4654-9993-B25683D897F2}" type="presParOf" srcId="{3B3575DE-82A7-436C-B22A-370A9DEE01B9}" destId="{3D48ACB1-E520-4DBC-A94E-0EE52B15B84E}" srcOrd="0" destOrd="0" presId="urn:microsoft.com/office/officeart/2018/2/layout/IconLabelDescriptionList"/>
    <dgm:cxn modelId="{C5F394EB-ECB6-4035-84B0-12182BE48A86}" type="presParOf" srcId="{3B3575DE-82A7-436C-B22A-370A9DEE01B9}" destId="{99CA8647-6CED-42ED-8118-193132DAA6D4}" srcOrd="1" destOrd="0" presId="urn:microsoft.com/office/officeart/2018/2/layout/IconLabelDescriptionList"/>
    <dgm:cxn modelId="{7DF3C6DD-5B92-4619-960C-5072131E7910}" type="presParOf" srcId="{3B3575DE-82A7-436C-B22A-370A9DEE01B9}" destId="{46BD1EA3-76CE-4D05-B421-D2A2D1F0B45A}" srcOrd="2" destOrd="0" presId="urn:microsoft.com/office/officeart/2018/2/layout/IconLabelDescriptionList"/>
    <dgm:cxn modelId="{62CE4D6F-00E2-4DED-A393-668A9A14A348}" type="presParOf" srcId="{3B3575DE-82A7-436C-B22A-370A9DEE01B9}" destId="{300B3F84-A370-4E0E-9869-E45E388D2D33}" srcOrd="3" destOrd="0" presId="urn:microsoft.com/office/officeart/2018/2/layout/IconLabelDescriptionList"/>
    <dgm:cxn modelId="{3181B57F-834D-45ED-8A31-3E83B4BDD9B4}" type="presParOf" srcId="{3B3575DE-82A7-436C-B22A-370A9DEE01B9}" destId="{665FC27E-4387-4B81-85AD-5F4D4918D4EA}" srcOrd="4" destOrd="0" presId="urn:microsoft.com/office/officeart/2018/2/layout/IconLabelDescriptionList"/>
    <dgm:cxn modelId="{9FB7F6A0-2D3F-42D7-8F9F-D4551C0A7E20}" type="presParOf" srcId="{D3CB768A-2576-46EC-9598-30A6022BD3E5}" destId="{BECE8D50-1D05-48AC-A9B6-9F3D1BA4CCCE}" srcOrd="3" destOrd="0" presId="urn:microsoft.com/office/officeart/2018/2/layout/IconLabelDescriptionList"/>
    <dgm:cxn modelId="{51AAD8C8-21AD-44EE-8177-C9727EFF66AE}" type="presParOf" srcId="{D3CB768A-2576-46EC-9598-30A6022BD3E5}" destId="{C3E3EC41-8541-4CA2-A197-DB0B3153E2AA}" srcOrd="4" destOrd="0" presId="urn:microsoft.com/office/officeart/2018/2/layout/IconLabelDescriptionList"/>
    <dgm:cxn modelId="{7C4B0010-7E0A-4C2E-A79A-B89174771EF4}" type="presParOf" srcId="{C3E3EC41-8541-4CA2-A197-DB0B3153E2AA}" destId="{3C47EC64-4ABA-475F-9F03-E5E37D835A80}" srcOrd="0" destOrd="0" presId="urn:microsoft.com/office/officeart/2018/2/layout/IconLabelDescriptionList"/>
    <dgm:cxn modelId="{C7B472B2-DCE2-4A71-8CFF-BFBDCB8A346A}" type="presParOf" srcId="{C3E3EC41-8541-4CA2-A197-DB0B3153E2AA}" destId="{35416654-18EA-49C4-9FA3-6ED7C1526AA6}" srcOrd="1" destOrd="0" presId="urn:microsoft.com/office/officeart/2018/2/layout/IconLabelDescriptionList"/>
    <dgm:cxn modelId="{21CA6182-E70D-4970-B09C-7C6D7F29A87A}" type="presParOf" srcId="{C3E3EC41-8541-4CA2-A197-DB0B3153E2AA}" destId="{D85D302D-B3FC-4239-BFEA-E2D2EA7CE3FB}" srcOrd="2" destOrd="0" presId="urn:microsoft.com/office/officeart/2018/2/layout/IconLabelDescriptionList"/>
    <dgm:cxn modelId="{C90EC7C6-1A9D-4D62-A578-F873606DC881}" type="presParOf" srcId="{C3E3EC41-8541-4CA2-A197-DB0B3153E2AA}" destId="{5CBBF4DD-3335-4422-A554-3422D2F94D67}" srcOrd="3" destOrd="0" presId="urn:microsoft.com/office/officeart/2018/2/layout/IconLabelDescriptionList"/>
    <dgm:cxn modelId="{D17748FB-F2F1-4E6C-A683-73BE62898688}" type="presParOf" srcId="{C3E3EC41-8541-4CA2-A197-DB0B3153E2AA}" destId="{52C466DD-AD9A-4CC7-86B9-352A38FF32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B3D4A-2AD0-4326-A9B6-2594AE5025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68BC7-4205-4664-AB7B-432F1DF47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Tools = </a:t>
          </a:r>
          <a:r>
            <a:rPr lang="en-US" b="1" i="0" baseline="0"/>
            <a:t>external capabilities</a:t>
          </a:r>
          <a:r>
            <a:rPr lang="en-US" b="0" i="0" baseline="0"/>
            <a:t> that the agent can call.</a:t>
          </a:r>
          <a:endParaRPr lang="en-US"/>
        </a:p>
      </dgm:t>
    </dgm:pt>
    <dgm:pt modelId="{2998FB18-1D9F-4B18-B6B1-25D7B49E6DEE}" type="parTrans" cxnId="{9C083C5A-5E26-454D-93C1-36C34E50C83D}">
      <dgm:prSet/>
      <dgm:spPr/>
      <dgm:t>
        <a:bodyPr/>
        <a:lstStyle/>
        <a:p>
          <a:endParaRPr lang="en-US"/>
        </a:p>
      </dgm:t>
    </dgm:pt>
    <dgm:pt modelId="{5A5EE34D-93DA-44BC-A213-600019424034}" type="sibTrans" cxnId="{9C083C5A-5E26-454D-93C1-36C34E50C8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AC7995-36AB-46AC-BF89-7B14EE9D5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Tools can exist at </a:t>
          </a:r>
          <a:r>
            <a:rPr lang="en-US" b="1" i="0" baseline="0"/>
            <a:t>any layer</a:t>
          </a:r>
          <a:r>
            <a:rPr lang="en-US" b="0" i="0" baseline="0"/>
            <a:t> (SaaS, PaaS, IaaS, Enterprise, Infra, Custom APIs).</a:t>
          </a:r>
          <a:endParaRPr lang="en-US"/>
        </a:p>
      </dgm:t>
    </dgm:pt>
    <dgm:pt modelId="{09160723-3F50-47EE-82AE-F73FB99FF94A}" type="parTrans" cxnId="{CA4677CD-0128-4413-9B20-0E27BAFCB44C}">
      <dgm:prSet/>
      <dgm:spPr/>
      <dgm:t>
        <a:bodyPr/>
        <a:lstStyle/>
        <a:p>
          <a:endParaRPr lang="en-US"/>
        </a:p>
      </dgm:t>
    </dgm:pt>
    <dgm:pt modelId="{1D39D28B-C30E-4645-A3FA-E9170E490B6F}" type="sibTrans" cxnId="{CA4677CD-0128-4413-9B20-0E27BAFCB4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802053-0791-47FC-A589-8CF332AEF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Without tools → LLMs are limited to </a:t>
          </a:r>
          <a:r>
            <a:rPr lang="en-US" b="1" i="0" baseline="0"/>
            <a:t>text reasoning only</a:t>
          </a:r>
          <a:r>
            <a:rPr lang="en-US" b="0" i="0" baseline="0"/>
            <a:t>.</a:t>
          </a:r>
          <a:endParaRPr lang="en-US"/>
        </a:p>
      </dgm:t>
    </dgm:pt>
    <dgm:pt modelId="{58EE37AF-3F70-45A4-97C0-B5D815329276}" type="parTrans" cxnId="{0A92F8DF-5D19-4BA6-A483-7A8ADE54C0BD}">
      <dgm:prSet/>
      <dgm:spPr/>
      <dgm:t>
        <a:bodyPr/>
        <a:lstStyle/>
        <a:p>
          <a:endParaRPr lang="en-US"/>
        </a:p>
      </dgm:t>
    </dgm:pt>
    <dgm:pt modelId="{0BC44D35-13D9-45E7-8B55-A6C088DB524A}" type="sibTrans" cxnId="{0A92F8DF-5D19-4BA6-A483-7A8ADE54C0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576590-85DA-408D-82B3-C87A63B8D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With tools → LLMs become </a:t>
          </a:r>
          <a:r>
            <a:rPr lang="en-US" b="1" i="0" baseline="0"/>
            <a:t>agentic applications</a:t>
          </a:r>
          <a:r>
            <a:rPr lang="en-US" b="0" i="0" baseline="0"/>
            <a:t> (they can act, transact, and automate).</a:t>
          </a:r>
          <a:endParaRPr lang="en-US"/>
        </a:p>
      </dgm:t>
    </dgm:pt>
    <dgm:pt modelId="{DE5D7B7B-FB48-4E96-8A07-6AB77C3C570C}" type="parTrans" cxnId="{09395CF3-7203-46CE-A277-08E988F5332F}">
      <dgm:prSet/>
      <dgm:spPr/>
      <dgm:t>
        <a:bodyPr/>
        <a:lstStyle/>
        <a:p>
          <a:endParaRPr lang="en-US"/>
        </a:p>
      </dgm:t>
    </dgm:pt>
    <dgm:pt modelId="{2897B4FE-41DC-49BB-8D75-B580AF82BFAB}" type="sibTrans" cxnId="{09395CF3-7203-46CE-A277-08E988F53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29E361-6897-4DCC-9C10-5A59548D6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MCP = the </a:t>
          </a:r>
          <a:r>
            <a:rPr lang="en-US" b="1" i="0" baseline="0"/>
            <a:t>standard protocol</a:t>
          </a:r>
          <a:r>
            <a:rPr lang="en-US" b="0" i="0" baseline="0"/>
            <a:t> that defines how these tools are </a:t>
          </a:r>
          <a:r>
            <a:rPr lang="en-US" b="1" i="0" baseline="0"/>
            <a:t>described, discovered, and called</a:t>
          </a:r>
          <a:r>
            <a:rPr lang="en-US" b="0" i="0" baseline="0"/>
            <a:t> safely</a:t>
          </a:r>
          <a:endParaRPr lang="en-US"/>
        </a:p>
      </dgm:t>
    </dgm:pt>
    <dgm:pt modelId="{B07A729C-6C4B-4D86-AAC1-1CCE72CD7EA1}" type="parTrans" cxnId="{EEF961C8-09A3-4037-981F-6CCFB554FFC9}">
      <dgm:prSet/>
      <dgm:spPr/>
      <dgm:t>
        <a:bodyPr/>
        <a:lstStyle/>
        <a:p>
          <a:endParaRPr lang="en-US"/>
        </a:p>
      </dgm:t>
    </dgm:pt>
    <dgm:pt modelId="{23937F44-F8FD-4886-A9F5-2C916B76260A}" type="sibTrans" cxnId="{EEF961C8-09A3-4037-981F-6CCFB554FFC9}">
      <dgm:prSet/>
      <dgm:spPr/>
      <dgm:t>
        <a:bodyPr/>
        <a:lstStyle/>
        <a:p>
          <a:endParaRPr lang="en-US"/>
        </a:p>
      </dgm:t>
    </dgm:pt>
    <dgm:pt modelId="{8DF0282C-6756-4673-A309-EFF9FECF5602}" type="pres">
      <dgm:prSet presAssocID="{6FBB3D4A-2AD0-4326-A9B6-2594AE502538}" presName="root" presStyleCnt="0">
        <dgm:presLayoutVars>
          <dgm:dir/>
          <dgm:resizeHandles val="exact"/>
        </dgm:presLayoutVars>
      </dgm:prSet>
      <dgm:spPr/>
    </dgm:pt>
    <dgm:pt modelId="{0189BA0E-F3C3-445E-AFEA-4EBF15B15562}" type="pres">
      <dgm:prSet presAssocID="{6FBB3D4A-2AD0-4326-A9B6-2594AE502538}" presName="container" presStyleCnt="0">
        <dgm:presLayoutVars>
          <dgm:dir/>
          <dgm:resizeHandles val="exact"/>
        </dgm:presLayoutVars>
      </dgm:prSet>
      <dgm:spPr/>
    </dgm:pt>
    <dgm:pt modelId="{92A6C97B-9C9B-4BBF-B8C4-1AEA6CD53552}" type="pres">
      <dgm:prSet presAssocID="{56668BC7-4205-4664-AB7B-432F1DF4792E}" presName="compNode" presStyleCnt="0"/>
      <dgm:spPr/>
    </dgm:pt>
    <dgm:pt modelId="{2D3928C2-D258-4CD8-B698-E3344745C37E}" type="pres">
      <dgm:prSet presAssocID="{56668BC7-4205-4664-AB7B-432F1DF4792E}" presName="iconBgRect" presStyleLbl="bgShp" presStyleIdx="0" presStyleCnt="5"/>
      <dgm:spPr/>
    </dgm:pt>
    <dgm:pt modelId="{495E6276-1A48-4493-838C-E5B1BD4C9288}" type="pres">
      <dgm:prSet presAssocID="{56668BC7-4205-4664-AB7B-432F1DF479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E7EA87D-F4A3-45EE-B982-AC072535FC0C}" type="pres">
      <dgm:prSet presAssocID="{56668BC7-4205-4664-AB7B-432F1DF4792E}" presName="spaceRect" presStyleCnt="0"/>
      <dgm:spPr/>
    </dgm:pt>
    <dgm:pt modelId="{FF81C3B1-6C09-4D90-90B0-445D1C1C2BAC}" type="pres">
      <dgm:prSet presAssocID="{56668BC7-4205-4664-AB7B-432F1DF4792E}" presName="textRect" presStyleLbl="revTx" presStyleIdx="0" presStyleCnt="5">
        <dgm:presLayoutVars>
          <dgm:chMax val="1"/>
          <dgm:chPref val="1"/>
        </dgm:presLayoutVars>
      </dgm:prSet>
      <dgm:spPr/>
    </dgm:pt>
    <dgm:pt modelId="{241CA24D-12CF-41A4-B891-5745D58338C6}" type="pres">
      <dgm:prSet presAssocID="{5A5EE34D-93DA-44BC-A213-600019424034}" presName="sibTrans" presStyleLbl="sibTrans2D1" presStyleIdx="0" presStyleCnt="0"/>
      <dgm:spPr/>
    </dgm:pt>
    <dgm:pt modelId="{72BB61CA-5C35-4978-A3D8-E72BDC30595D}" type="pres">
      <dgm:prSet presAssocID="{89AC7995-36AB-46AC-BF89-7B14EE9D5184}" presName="compNode" presStyleCnt="0"/>
      <dgm:spPr/>
    </dgm:pt>
    <dgm:pt modelId="{4EA473EC-C426-4AF0-94EF-23D14EC61878}" type="pres">
      <dgm:prSet presAssocID="{89AC7995-36AB-46AC-BF89-7B14EE9D5184}" presName="iconBgRect" presStyleLbl="bgShp" presStyleIdx="1" presStyleCnt="5"/>
      <dgm:spPr/>
    </dgm:pt>
    <dgm:pt modelId="{F71DD390-C0A6-49E1-9D0A-537D60DE1EF1}" type="pres">
      <dgm:prSet presAssocID="{89AC7995-36AB-46AC-BF89-7B14EE9D51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1544AD-CD89-48B5-98EB-57E2AA233B86}" type="pres">
      <dgm:prSet presAssocID="{89AC7995-36AB-46AC-BF89-7B14EE9D5184}" presName="spaceRect" presStyleCnt="0"/>
      <dgm:spPr/>
    </dgm:pt>
    <dgm:pt modelId="{D2CD9875-4FB9-4599-A09E-18819EF862CA}" type="pres">
      <dgm:prSet presAssocID="{89AC7995-36AB-46AC-BF89-7B14EE9D5184}" presName="textRect" presStyleLbl="revTx" presStyleIdx="1" presStyleCnt="5">
        <dgm:presLayoutVars>
          <dgm:chMax val="1"/>
          <dgm:chPref val="1"/>
        </dgm:presLayoutVars>
      </dgm:prSet>
      <dgm:spPr/>
    </dgm:pt>
    <dgm:pt modelId="{984FEEA1-0E1B-4397-8E76-AA96B6F2BBD1}" type="pres">
      <dgm:prSet presAssocID="{1D39D28B-C30E-4645-A3FA-E9170E490B6F}" presName="sibTrans" presStyleLbl="sibTrans2D1" presStyleIdx="0" presStyleCnt="0"/>
      <dgm:spPr/>
    </dgm:pt>
    <dgm:pt modelId="{9848EDC1-3E15-4AC5-AAC3-CD417954B470}" type="pres">
      <dgm:prSet presAssocID="{93802053-0791-47FC-A589-8CF332AEF61A}" presName="compNode" presStyleCnt="0"/>
      <dgm:spPr/>
    </dgm:pt>
    <dgm:pt modelId="{158D209A-41EC-4B7B-AD68-7B5C97669662}" type="pres">
      <dgm:prSet presAssocID="{93802053-0791-47FC-A589-8CF332AEF61A}" presName="iconBgRect" presStyleLbl="bgShp" presStyleIdx="2" presStyleCnt="5"/>
      <dgm:spPr/>
    </dgm:pt>
    <dgm:pt modelId="{6B5458FC-8DE1-4196-969F-710906B8B8EA}" type="pres">
      <dgm:prSet presAssocID="{93802053-0791-47FC-A589-8CF332AEF6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8FA445-5522-4D86-8DB0-55596BB1F54C}" type="pres">
      <dgm:prSet presAssocID="{93802053-0791-47FC-A589-8CF332AEF61A}" presName="spaceRect" presStyleCnt="0"/>
      <dgm:spPr/>
    </dgm:pt>
    <dgm:pt modelId="{17CA6B51-2850-430D-AB2B-12C23B6DE1CB}" type="pres">
      <dgm:prSet presAssocID="{93802053-0791-47FC-A589-8CF332AEF61A}" presName="textRect" presStyleLbl="revTx" presStyleIdx="2" presStyleCnt="5">
        <dgm:presLayoutVars>
          <dgm:chMax val="1"/>
          <dgm:chPref val="1"/>
        </dgm:presLayoutVars>
      </dgm:prSet>
      <dgm:spPr/>
    </dgm:pt>
    <dgm:pt modelId="{00F86C10-0AE1-4840-9312-665398A5BAC1}" type="pres">
      <dgm:prSet presAssocID="{0BC44D35-13D9-45E7-8B55-A6C088DB524A}" presName="sibTrans" presStyleLbl="sibTrans2D1" presStyleIdx="0" presStyleCnt="0"/>
      <dgm:spPr/>
    </dgm:pt>
    <dgm:pt modelId="{9B579846-8EB7-4A9D-B71F-B2E2C47493DB}" type="pres">
      <dgm:prSet presAssocID="{66576590-85DA-408D-82B3-C87A63B8D76E}" presName="compNode" presStyleCnt="0"/>
      <dgm:spPr/>
    </dgm:pt>
    <dgm:pt modelId="{3E83CEA2-6CF4-40E2-A455-D646BE417585}" type="pres">
      <dgm:prSet presAssocID="{66576590-85DA-408D-82B3-C87A63B8D76E}" presName="iconBgRect" presStyleLbl="bgShp" presStyleIdx="3" presStyleCnt="5"/>
      <dgm:spPr/>
    </dgm:pt>
    <dgm:pt modelId="{F418FCD8-E5C0-4BCC-A36B-7CD545896929}" type="pres">
      <dgm:prSet presAssocID="{66576590-85DA-408D-82B3-C87A63B8D7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5AEAC90-F959-4186-ABDE-76ADD6843D27}" type="pres">
      <dgm:prSet presAssocID="{66576590-85DA-408D-82B3-C87A63B8D76E}" presName="spaceRect" presStyleCnt="0"/>
      <dgm:spPr/>
    </dgm:pt>
    <dgm:pt modelId="{5CB1C78E-A838-4F7A-A35E-8CEC831CF870}" type="pres">
      <dgm:prSet presAssocID="{66576590-85DA-408D-82B3-C87A63B8D76E}" presName="textRect" presStyleLbl="revTx" presStyleIdx="3" presStyleCnt="5">
        <dgm:presLayoutVars>
          <dgm:chMax val="1"/>
          <dgm:chPref val="1"/>
        </dgm:presLayoutVars>
      </dgm:prSet>
      <dgm:spPr/>
    </dgm:pt>
    <dgm:pt modelId="{BD80BED4-0B47-46C8-BF49-1EE616BA2876}" type="pres">
      <dgm:prSet presAssocID="{2897B4FE-41DC-49BB-8D75-B580AF82BFAB}" presName="sibTrans" presStyleLbl="sibTrans2D1" presStyleIdx="0" presStyleCnt="0"/>
      <dgm:spPr/>
    </dgm:pt>
    <dgm:pt modelId="{EF9B46E7-2068-4F0C-9B6D-BAE837DB6E07}" type="pres">
      <dgm:prSet presAssocID="{7A29E361-6897-4DCC-9C10-5A59548D68EE}" presName="compNode" presStyleCnt="0"/>
      <dgm:spPr/>
    </dgm:pt>
    <dgm:pt modelId="{F301E6DE-9E52-48E5-8781-200B93BBFC98}" type="pres">
      <dgm:prSet presAssocID="{7A29E361-6897-4DCC-9C10-5A59548D68EE}" presName="iconBgRect" presStyleLbl="bgShp" presStyleIdx="4" presStyleCnt="5"/>
      <dgm:spPr/>
    </dgm:pt>
    <dgm:pt modelId="{F688D6B7-A62A-4804-B500-9A6FC7BEF80E}" type="pres">
      <dgm:prSet presAssocID="{7A29E361-6897-4DCC-9C10-5A59548D68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75BA2FE-CC72-4850-B32C-54A2CEA43CE9}" type="pres">
      <dgm:prSet presAssocID="{7A29E361-6897-4DCC-9C10-5A59548D68EE}" presName="spaceRect" presStyleCnt="0"/>
      <dgm:spPr/>
    </dgm:pt>
    <dgm:pt modelId="{8E29E941-838D-45FD-8ED3-80186D075370}" type="pres">
      <dgm:prSet presAssocID="{7A29E361-6897-4DCC-9C10-5A59548D68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BBE414-1B0E-48BF-8FE2-D4439AFE1AB9}" type="presOf" srcId="{0BC44D35-13D9-45E7-8B55-A6C088DB524A}" destId="{00F86C10-0AE1-4840-9312-665398A5BAC1}" srcOrd="0" destOrd="0" presId="urn:microsoft.com/office/officeart/2018/2/layout/IconCircleList"/>
    <dgm:cxn modelId="{B0782D17-07E8-44B4-AC68-355CCC15E5E2}" type="presOf" srcId="{2897B4FE-41DC-49BB-8D75-B580AF82BFAB}" destId="{BD80BED4-0B47-46C8-BF49-1EE616BA2876}" srcOrd="0" destOrd="0" presId="urn:microsoft.com/office/officeart/2018/2/layout/IconCircleList"/>
    <dgm:cxn modelId="{2215BE21-62B8-40D4-9BC7-BDCC6C1CF496}" type="presOf" srcId="{6FBB3D4A-2AD0-4326-A9B6-2594AE502538}" destId="{8DF0282C-6756-4673-A309-EFF9FECF5602}" srcOrd="0" destOrd="0" presId="urn:microsoft.com/office/officeart/2018/2/layout/IconCircleList"/>
    <dgm:cxn modelId="{DA82D85E-D3C7-449B-A9DC-AFF82F4D5AFA}" type="presOf" srcId="{89AC7995-36AB-46AC-BF89-7B14EE9D5184}" destId="{D2CD9875-4FB9-4599-A09E-18819EF862CA}" srcOrd="0" destOrd="0" presId="urn:microsoft.com/office/officeart/2018/2/layout/IconCircleList"/>
    <dgm:cxn modelId="{9C083C5A-5E26-454D-93C1-36C34E50C83D}" srcId="{6FBB3D4A-2AD0-4326-A9B6-2594AE502538}" destId="{56668BC7-4205-4664-AB7B-432F1DF4792E}" srcOrd="0" destOrd="0" parTransId="{2998FB18-1D9F-4B18-B6B1-25D7B49E6DEE}" sibTransId="{5A5EE34D-93DA-44BC-A213-600019424034}"/>
    <dgm:cxn modelId="{F51DAA7F-A18A-4BEF-898B-ECFE8DC2C243}" type="presOf" srcId="{66576590-85DA-408D-82B3-C87A63B8D76E}" destId="{5CB1C78E-A838-4F7A-A35E-8CEC831CF870}" srcOrd="0" destOrd="0" presId="urn:microsoft.com/office/officeart/2018/2/layout/IconCircleList"/>
    <dgm:cxn modelId="{A97B6F81-534A-4A6C-A91A-FC6723837275}" type="presOf" srcId="{93802053-0791-47FC-A589-8CF332AEF61A}" destId="{17CA6B51-2850-430D-AB2B-12C23B6DE1CB}" srcOrd="0" destOrd="0" presId="urn:microsoft.com/office/officeart/2018/2/layout/IconCircleList"/>
    <dgm:cxn modelId="{F12832A8-B8EA-4982-ABCB-CD43EF66BCAB}" type="presOf" srcId="{5A5EE34D-93DA-44BC-A213-600019424034}" destId="{241CA24D-12CF-41A4-B891-5745D58338C6}" srcOrd="0" destOrd="0" presId="urn:microsoft.com/office/officeart/2018/2/layout/IconCircleList"/>
    <dgm:cxn modelId="{7508D2BB-C8FD-409B-B597-0B961A575FC4}" type="presOf" srcId="{7A29E361-6897-4DCC-9C10-5A59548D68EE}" destId="{8E29E941-838D-45FD-8ED3-80186D075370}" srcOrd="0" destOrd="0" presId="urn:microsoft.com/office/officeart/2018/2/layout/IconCircleList"/>
    <dgm:cxn modelId="{EEF961C8-09A3-4037-981F-6CCFB554FFC9}" srcId="{6FBB3D4A-2AD0-4326-A9B6-2594AE502538}" destId="{7A29E361-6897-4DCC-9C10-5A59548D68EE}" srcOrd="4" destOrd="0" parTransId="{B07A729C-6C4B-4D86-AAC1-1CCE72CD7EA1}" sibTransId="{23937F44-F8FD-4886-A9F5-2C916B76260A}"/>
    <dgm:cxn modelId="{CA4677CD-0128-4413-9B20-0E27BAFCB44C}" srcId="{6FBB3D4A-2AD0-4326-A9B6-2594AE502538}" destId="{89AC7995-36AB-46AC-BF89-7B14EE9D5184}" srcOrd="1" destOrd="0" parTransId="{09160723-3F50-47EE-82AE-F73FB99FF94A}" sibTransId="{1D39D28B-C30E-4645-A3FA-E9170E490B6F}"/>
    <dgm:cxn modelId="{6D0FE1D0-18FE-473A-91C5-195ED8E1B017}" type="presOf" srcId="{1D39D28B-C30E-4645-A3FA-E9170E490B6F}" destId="{984FEEA1-0E1B-4397-8E76-AA96B6F2BBD1}" srcOrd="0" destOrd="0" presId="urn:microsoft.com/office/officeart/2018/2/layout/IconCircleList"/>
    <dgm:cxn modelId="{0A92F8DF-5D19-4BA6-A483-7A8ADE54C0BD}" srcId="{6FBB3D4A-2AD0-4326-A9B6-2594AE502538}" destId="{93802053-0791-47FC-A589-8CF332AEF61A}" srcOrd="2" destOrd="0" parTransId="{58EE37AF-3F70-45A4-97C0-B5D815329276}" sibTransId="{0BC44D35-13D9-45E7-8B55-A6C088DB524A}"/>
    <dgm:cxn modelId="{BA3F32E3-7CB9-4134-8C47-EA5D8D3A25CE}" type="presOf" srcId="{56668BC7-4205-4664-AB7B-432F1DF4792E}" destId="{FF81C3B1-6C09-4D90-90B0-445D1C1C2BAC}" srcOrd="0" destOrd="0" presId="urn:microsoft.com/office/officeart/2018/2/layout/IconCircleList"/>
    <dgm:cxn modelId="{09395CF3-7203-46CE-A277-08E988F5332F}" srcId="{6FBB3D4A-2AD0-4326-A9B6-2594AE502538}" destId="{66576590-85DA-408D-82B3-C87A63B8D76E}" srcOrd="3" destOrd="0" parTransId="{DE5D7B7B-FB48-4E96-8A07-6AB77C3C570C}" sibTransId="{2897B4FE-41DC-49BB-8D75-B580AF82BFAB}"/>
    <dgm:cxn modelId="{8702EB4F-85C4-4511-B78C-93346C960F27}" type="presParOf" srcId="{8DF0282C-6756-4673-A309-EFF9FECF5602}" destId="{0189BA0E-F3C3-445E-AFEA-4EBF15B15562}" srcOrd="0" destOrd="0" presId="urn:microsoft.com/office/officeart/2018/2/layout/IconCircleList"/>
    <dgm:cxn modelId="{A54B43A7-DA61-4DEA-AFB9-6571BF3C2B81}" type="presParOf" srcId="{0189BA0E-F3C3-445E-AFEA-4EBF15B15562}" destId="{92A6C97B-9C9B-4BBF-B8C4-1AEA6CD53552}" srcOrd="0" destOrd="0" presId="urn:microsoft.com/office/officeart/2018/2/layout/IconCircleList"/>
    <dgm:cxn modelId="{E7DB1471-D4BD-4F07-9F3A-F8E32B8A0148}" type="presParOf" srcId="{92A6C97B-9C9B-4BBF-B8C4-1AEA6CD53552}" destId="{2D3928C2-D258-4CD8-B698-E3344745C37E}" srcOrd="0" destOrd="0" presId="urn:microsoft.com/office/officeart/2018/2/layout/IconCircleList"/>
    <dgm:cxn modelId="{59C807D7-6BAC-4503-9991-620F8E325412}" type="presParOf" srcId="{92A6C97B-9C9B-4BBF-B8C4-1AEA6CD53552}" destId="{495E6276-1A48-4493-838C-E5B1BD4C9288}" srcOrd="1" destOrd="0" presId="urn:microsoft.com/office/officeart/2018/2/layout/IconCircleList"/>
    <dgm:cxn modelId="{34A187F9-E7D2-4D72-BD3E-6EACABF1B6DD}" type="presParOf" srcId="{92A6C97B-9C9B-4BBF-B8C4-1AEA6CD53552}" destId="{6E7EA87D-F4A3-45EE-B982-AC072535FC0C}" srcOrd="2" destOrd="0" presId="urn:microsoft.com/office/officeart/2018/2/layout/IconCircleList"/>
    <dgm:cxn modelId="{50317728-CBAB-4242-A8D3-10FD5AE63853}" type="presParOf" srcId="{92A6C97B-9C9B-4BBF-B8C4-1AEA6CD53552}" destId="{FF81C3B1-6C09-4D90-90B0-445D1C1C2BAC}" srcOrd="3" destOrd="0" presId="urn:microsoft.com/office/officeart/2018/2/layout/IconCircleList"/>
    <dgm:cxn modelId="{E21D001A-7916-4EB4-9DDB-30B3F441037B}" type="presParOf" srcId="{0189BA0E-F3C3-445E-AFEA-4EBF15B15562}" destId="{241CA24D-12CF-41A4-B891-5745D58338C6}" srcOrd="1" destOrd="0" presId="urn:microsoft.com/office/officeart/2018/2/layout/IconCircleList"/>
    <dgm:cxn modelId="{842A14E6-44E6-4396-A70B-879030FB8CCE}" type="presParOf" srcId="{0189BA0E-F3C3-445E-AFEA-4EBF15B15562}" destId="{72BB61CA-5C35-4978-A3D8-E72BDC30595D}" srcOrd="2" destOrd="0" presId="urn:microsoft.com/office/officeart/2018/2/layout/IconCircleList"/>
    <dgm:cxn modelId="{168327D3-D25A-49A9-93F0-1C2EDF03BB66}" type="presParOf" srcId="{72BB61CA-5C35-4978-A3D8-E72BDC30595D}" destId="{4EA473EC-C426-4AF0-94EF-23D14EC61878}" srcOrd="0" destOrd="0" presId="urn:microsoft.com/office/officeart/2018/2/layout/IconCircleList"/>
    <dgm:cxn modelId="{80EF0712-A4AE-4688-AD5C-0F114AEDFA43}" type="presParOf" srcId="{72BB61CA-5C35-4978-A3D8-E72BDC30595D}" destId="{F71DD390-C0A6-49E1-9D0A-537D60DE1EF1}" srcOrd="1" destOrd="0" presId="urn:microsoft.com/office/officeart/2018/2/layout/IconCircleList"/>
    <dgm:cxn modelId="{0EE63927-CC06-4ADF-8551-56A093C7F99C}" type="presParOf" srcId="{72BB61CA-5C35-4978-A3D8-E72BDC30595D}" destId="{BA1544AD-CD89-48B5-98EB-57E2AA233B86}" srcOrd="2" destOrd="0" presId="urn:microsoft.com/office/officeart/2018/2/layout/IconCircleList"/>
    <dgm:cxn modelId="{FAC05021-95CC-46EA-A3B9-FB0392E06624}" type="presParOf" srcId="{72BB61CA-5C35-4978-A3D8-E72BDC30595D}" destId="{D2CD9875-4FB9-4599-A09E-18819EF862CA}" srcOrd="3" destOrd="0" presId="urn:microsoft.com/office/officeart/2018/2/layout/IconCircleList"/>
    <dgm:cxn modelId="{D9EEBE8D-4C6C-4AD2-994B-EE01F28E8E1D}" type="presParOf" srcId="{0189BA0E-F3C3-445E-AFEA-4EBF15B15562}" destId="{984FEEA1-0E1B-4397-8E76-AA96B6F2BBD1}" srcOrd="3" destOrd="0" presId="urn:microsoft.com/office/officeart/2018/2/layout/IconCircleList"/>
    <dgm:cxn modelId="{D96E5F6D-BD00-450F-8BCA-99924CB3665C}" type="presParOf" srcId="{0189BA0E-F3C3-445E-AFEA-4EBF15B15562}" destId="{9848EDC1-3E15-4AC5-AAC3-CD417954B470}" srcOrd="4" destOrd="0" presId="urn:microsoft.com/office/officeart/2018/2/layout/IconCircleList"/>
    <dgm:cxn modelId="{D3F2347A-6E7E-43BB-9D3D-552AB605A669}" type="presParOf" srcId="{9848EDC1-3E15-4AC5-AAC3-CD417954B470}" destId="{158D209A-41EC-4B7B-AD68-7B5C97669662}" srcOrd="0" destOrd="0" presId="urn:microsoft.com/office/officeart/2018/2/layout/IconCircleList"/>
    <dgm:cxn modelId="{B34C5778-373E-4656-8B98-F2CEBFC03F06}" type="presParOf" srcId="{9848EDC1-3E15-4AC5-AAC3-CD417954B470}" destId="{6B5458FC-8DE1-4196-969F-710906B8B8EA}" srcOrd="1" destOrd="0" presId="urn:microsoft.com/office/officeart/2018/2/layout/IconCircleList"/>
    <dgm:cxn modelId="{21A43828-E95D-47FE-A84E-2B71B59B5ECC}" type="presParOf" srcId="{9848EDC1-3E15-4AC5-AAC3-CD417954B470}" destId="{A18FA445-5522-4D86-8DB0-55596BB1F54C}" srcOrd="2" destOrd="0" presId="urn:microsoft.com/office/officeart/2018/2/layout/IconCircleList"/>
    <dgm:cxn modelId="{41CBEFCC-2E10-410F-9D73-90C1CD8329A8}" type="presParOf" srcId="{9848EDC1-3E15-4AC5-AAC3-CD417954B470}" destId="{17CA6B51-2850-430D-AB2B-12C23B6DE1CB}" srcOrd="3" destOrd="0" presId="urn:microsoft.com/office/officeart/2018/2/layout/IconCircleList"/>
    <dgm:cxn modelId="{61ECE4D4-C79A-4123-BA98-9A8CB421C806}" type="presParOf" srcId="{0189BA0E-F3C3-445E-AFEA-4EBF15B15562}" destId="{00F86C10-0AE1-4840-9312-665398A5BAC1}" srcOrd="5" destOrd="0" presId="urn:microsoft.com/office/officeart/2018/2/layout/IconCircleList"/>
    <dgm:cxn modelId="{4BFAB60B-9A5D-46AC-9AE6-F560D16B9D71}" type="presParOf" srcId="{0189BA0E-F3C3-445E-AFEA-4EBF15B15562}" destId="{9B579846-8EB7-4A9D-B71F-B2E2C47493DB}" srcOrd="6" destOrd="0" presId="urn:microsoft.com/office/officeart/2018/2/layout/IconCircleList"/>
    <dgm:cxn modelId="{86462326-96AF-4825-B029-25F9F52ED62D}" type="presParOf" srcId="{9B579846-8EB7-4A9D-B71F-B2E2C47493DB}" destId="{3E83CEA2-6CF4-40E2-A455-D646BE417585}" srcOrd="0" destOrd="0" presId="urn:microsoft.com/office/officeart/2018/2/layout/IconCircleList"/>
    <dgm:cxn modelId="{05B90CD6-E7C9-4E15-8C0D-EFA5AE67F74E}" type="presParOf" srcId="{9B579846-8EB7-4A9D-B71F-B2E2C47493DB}" destId="{F418FCD8-E5C0-4BCC-A36B-7CD545896929}" srcOrd="1" destOrd="0" presId="urn:microsoft.com/office/officeart/2018/2/layout/IconCircleList"/>
    <dgm:cxn modelId="{0A53DC2F-F29B-4463-BEF8-660B28641EE3}" type="presParOf" srcId="{9B579846-8EB7-4A9D-B71F-B2E2C47493DB}" destId="{35AEAC90-F959-4186-ABDE-76ADD6843D27}" srcOrd="2" destOrd="0" presId="urn:microsoft.com/office/officeart/2018/2/layout/IconCircleList"/>
    <dgm:cxn modelId="{9D55443B-1ABB-4D6A-9A86-A5F28502D672}" type="presParOf" srcId="{9B579846-8EB7-4A9D-B71F-B2E2C47493DB}" destId="{5CB1C78E-A838-4F7A-A35E-8CEC831CF870}" srcOrd="3" destOrd="0" presId="urn:microsoft.com/office/officeart/2018/2/layout/IconCircleList"/>
    <dgm:cxn modelId="{764E7DE3-9B33-4A4E-B1C7-FCAB161105DA}" type="presParOf" srcId="{0189BA0E-F3C3-445E-AFEA-4EBF15B15562}" destId="{BD80BED4-0B47-46C8-BF49-1EE616BA2876}" srcOrd="7" destOrd="0" presId="urn:microsoft.com/office/officeart/2018/2/layout/IconCircleList"/>
    <dgm:cxn modelId="{9636E319-545E-4C57-B136-E261ACCFE3CE}" type="presParOf" srcId="{0189BA0E-F3C3-445E-AFEA-4EBF15B15562}" destId="{EF9B46E7-2068-4F0C-9B6D-BAE837DB6E07}" srcOrd="8" destOrd="0" presId="urn:microsoft.com/office/officeart/2018/2/layout/IconCircleList"/>
    <dgm:cxn modelId="{8E2E99B6-65B7-43CD-8F06-C903440CC8D7}" type="presParOf" srcId="{EF9B46E7-2068-4F0C-9B6D-BAE837DB6E07}" destId="{F301E6DE-9E52-48E5-8781-200B93BBFC98}" srcOrd="0" destOrd="0" presId="urn:microsoft.com/office/officeart/2018/2/layout/IconCircleList"/>
    <dgm:cxn modelId="{949369D1-50EA-4DE4-A725-967F695B99BC}" type="presParOf" srcId="{EF9B46E7-2068-4F0C-9B6D-BAE837DB6E07}" destId="{F688D6B7-A62A-4804-B500-9A6FC7BEF80E}" srcOrd="1" destOrd="0" presId="urn:microsoft.com/office/officeart/2018/2/layout/IconCircleList"/>
    <dgm:cxn modelId="{1051B354-D556-43EA-BFCD-2C1BFE8DACF6}" type="presParOf" srcId="{EF9B46E7-2068-4F0C-9B6D-BAE837DB6E07}" destId="{375BA2FE-CC72-4850-B32C-54A2CEA43CE9}" srcOrd="2" destOrd="0" presId="urn:microsoft.com/office/officeart/2018/2/layout/IconCircleList"/>
    <dgm:cxn modelId="{803FDFF6-214D-498F-A835-E59CEF1F235C}" type="presParOf" srcId="{EF9B46E7-2068-4F0C-9B6D-BAE837DB6E07}" destId="{8E29E941-838D-45FD-8ED3-80186D0753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7F042-EF61-4B90-8AAF-A04F484430A5}">
      <dsp:nvSpPr>
        <dsp:cNvPr id="0" name=""/>
        <dsp:cNvSpPr/>
      </dsp:nvSpPr>
      <dsp:spPr>
        <a:xfrm>
          <a:off x="7056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85A92-4A30-47D9-A913-E5B7FFF8FC7C}">
      <dsp:nvSpPr>
        <dsp:cNvPr id="0" name=""/>
        <dsp:cNvSpPr/>
      </dsp:nvSpPr>
      <dsp:spPr>
        <a:xfrm>
          <a:off x="7056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What are LLMs?</a:t>
          </a:r>
          <a:r>
            <a:rPr lang="en-US" sz="3200" kern="1200"/>
            <a:t> </a:t>
          </a:r>
        </a:p>
      </dsp:txBody>
      <dsp:txXfrm>
        <a:off x="7056" y="1512934"/>
        <a:ext cx="3050156" cy="457523"/>
      </dsp:txXfrm>
    </dsp:sp>
    <dsp:sp modelId="{09405B6F-B67A-4182-A302-A76D7C279CC6}">
      <dsp:nvSpPr>
        <dsp:cNvPr id="0" name=""/>
        <dsp:cNvSpPr/>
      </dsp:nvSpPr>
      <dsp:spPr>
        <a:xfrm>
          <a:off x="7056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like GPT (used by ChatGPT), Google's Gemini, or Deep Seek are </a:t>
          </a:r>
          <a:r>
            <a:rPr lang="en-US" sz="1700" b="1" kern="1200"/>
            <a:t>trained models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are developed by companies and require significant computational power and vast amounts of data for training.</a:t>
          </a:r>
        </a:p>
      </dsp:txBody>
      <dsp:txXfrm>
        <a:off x="7056" y="2045808"/>
        <a:ext cx="3050156" cy="2005070"/>
      </dsp:txXfrm>
    </dsp:sp>
    <dsp:sp modelId="{3D48ACB1-E520-4DBC-A94E-0EE52B15B84E}">
      <dsp:nvSpPr>
        <dsp:cNvPr id="0" name=""/>
        <dsp:cNvSpPr/>
      </dsp:nvSpPr>
      <dsp:spPr>
        <a:xfrm>
          <a:off x="3590989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D1EA3-76CE-4D05-B421-D2A2D1F0B45A}">
      <dsp:nvSpPr>
        <dsp:cNvPr id="0" name=""/>
        <dsp:cNvSpPr/>
      </dsp:nvSpPr>
      <dsp:spPr>
        <a:xfrm>
          <a:off x="3590989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Core Capability:</a:t>
          </a:r>
          <a:r>
            <a:rPr lang="en-US" sz="3200" kern="1200"/>
            <a:t> </a:t>
          </a:r>
        </a:p>
      </dsp:txBody>
      <dsp:txXfrm>
        <a:off x="3590989" y="1512934"/>
        <a:ext cx="3050156" cy="457523"/>
      </dsp:txXfrm>
    </dsp:sp>
    <dsp:sp modelId="{665FC27E-4387-4B81-85AD-5F4D4918D4EA}">
      <dsp:nvSpPr>
        <dsp:cNvPr id="0" name=""/>
        <dsp:cNvSpPr/>
      </dsp:nvSpPr>
      <dsp:spPr>
        <a:xfrm>
          <a:off x="3590989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are excellent at </a:t>
          </a:r>
          <a:r>
            <a:rPr lang="en-US" sz="1700" b="1" kern="1200"/>
            <a:t>answering questions</a:t>
          </a:r>
          <a:r>
            <a:rPr lang="en-US" sz="1700" kern="1200"/>
            <a:t> and </a:t>
          </a:r>
          <a:r>
            <a:rPr lang="en-US" sz="1700" b="1" kern="1200"/>
            <a:t>natural language processing (NLP)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can understand and respond to queries in natural language, like English.</a:t>
          </a:r>
        </a:p>
      </dsp:txBody>
      <dsp:txXfrm>
        <a:off x="3590989" y="2045808"/>
        <a:ext cx="3050156" cy="2005070"/>
      </dsp:txXfrm>
    </dsp:sp>
    <dsp:sp modelId="{3C47EC64-4ABA-475F-9F03-E5E37D835A80}">
      <dsp:nvSpPr>
        <dsp:cNvPr id="0" name=""/>
        <dsp:cNvSpPr/>
      </dsp:nvSpPr>
      <dsp:spPr>
        <a:xfrm>
          <a:off x="7174923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302D-B3FC-4239-BFEA-E2D2EA7CE3FB}">
      <dsp:nvSpPr>
        <dsp:cNvPr id="0" name=""/>
        <dsp:cNvSpPr/>
      </dsp:nvSpPr>
      <dsp:spPr>
        <a:xfrm>
          <a:off x="7174923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Key Limitation:</a:t>
          </a:r>
          <a:r>
            <a:rPr lang="en-US" sz="3200" kern="1200"/>
            <a:t> </a:t>
          </a:r>
        </a:p>
      </dsp:txBody>
      <dsp:txXfrm>
        <a:off x="7174923" y="1512934"/>
        <a:ext cx="3050156" cy="457523"/>
      </dsp:txXfrm>
    </dsp:sp>
    <dsp:sp modelId="{52C466DD-AD9A-4CC7-86B9-352A38FF3278}">
      <dsp:nvSpPr>
        <dsp:cNvPr id="0" name=""/>
        <dsp:cNvSpPr/>
      </dsp:nvSpPr>
      <dsp:spPr>
        <a:xfrm>
          <a:off x="7174923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LLM </a:t>
          </a:r>
          <a:r>
            <a:rPr lang="en-US" sz="1700" b="1" kern="1200"/>
            <a:t>cannot perform any task other than answering questions</a:t>
          </a:r>
          <a:r>
            <a:rPr lang="en-US" sz="1700" kern="1200"/>
            <a:t>. It cannot send emails, buy/sell stocks, or interact with other applications directly.</a:t>
          </a:r>
        </a:p>
      </dsp:txBody>
      <dsp:txXfrm>
        <a:off x="7174923" y="2045808"/>
        <a:ext cx="3050156" cy="2005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28C2-D258-4CD8-B698-E3344745C37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6276-1A48-4493-838C-E5B1BD4C928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1C3B1-6C09-4D90-90B0-445D1C1C2BAC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Tools = </a:t>
          </a:r>
          <a:r>
            <a:rPr lang="en-US" sz="1300" b="1" i="0" kern="1200" baseline="0"/>
            <a:t>external capabilities</a:t>
          </a:r>
          <a:r>
            <a:rPr lang="en-US" sz="1300" b="0" i="0" kern="1200" baseline="0"/>
            <a:t> that the agent can call.</a:t>
          </a:r>
          <a:endParaRPr lang="en-US" sz="1300" kern="1200"/>
        </a:p>
      </dsp:txBody>
      <dsp:txXfrm>
        <a:off x="1172126" y="908559"/>
        <a:ext cx="2114937" cy="897246"/>
      </dsp:txXfrm>
    </dsp:sp>
    <dsp:sp modelId="{4EA473EC-C426-4AF0-94EF-23D14EC6187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D390-C0A6-49E1-9D0A-537D60DE1EF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D9875-4FB9-4599-A09E-18819EF862CA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Tools can exist at </a:t>
          </a:r>
          <a:r>
            <a:rPr lang="en-US" sz="1300" b="1" i="0" kern="1200" baseline="0"/>
            <a:t>any layer</a:t>
          </a:r>
          <a:r>
            <a:rPr lang="en-US" sz="1300" b="0" i="0" kern="1200" baseline="0"/>
            <a:t> (SaaS, PaaS, IaaS, Enterprise, Infra, Custom APIs).</a:t>
          </a:r>
          <a:endParaRPr lang="en-US" sz="1300" kern="1200"/>
        </a:p>
      </dsp:txBody>
      <dsp:txXfrm>
        <a:off x="4745088" y="908559"/>
        <a:ext cx="2114937" cy="897246"/>
      </dsp:txXfrm>
    </dsp:sp>
    <dsp:sp modelId="{158D209A-41EC-4B7B-AD68-7B5C9766966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58FC-8DE1-4196-969F-710906B8B8E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A6B51-2850-430D-AB2B-12C23B6DE1C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Without tools → LLMs are limited to </a:t>
          </a:r>
          <a:r>
            <a:rPr lang="en-US" sz="1300" b="1" i="0" kern="1200" baseline="0"/>
            <a:t>text reasoning only</a:t>
          </a:r>
          <a:r>
            <a:rPr lang="en-US" sz="1300" b="0" i="0" kern="1200" baseline="0"/>
            <a:t>.</a:t>
          </a:r>
          <a:endParaRPr lang="en-US" sz="1300" kern="1200"/>
        </a:p>
      </dsp:txBody>
      <dsp:txXfrm>
        <a:off x="8318049" y="908559"/>
        <a:ext cx="2114937" cy="897246"/>
      </dsp:txXfrm>
    </dsp:sp>
    <dsp:sp modelId="{3E83CEA2-6CF4-40E2-A455-D646BE41758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8FCD8-E5C0-4BCC-A36B-7CD54589692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1C78E-A838-4F7A-A35E-8CEC831CF87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With tools → LLMs become </a:t>
          </a:r>
          <a:r>
            <a:rPr lang="en-US" sz="1300" b="1" i="0" kern="1200" baseline="0"/>
            <a:t>agentic applications</a:t>
          </a:r>
          <a:r>
            <a:rPr lang="en-US" sz="1300" b="0" i="0" kern="1200" baseline="0"/>
            <a:t> (they can act, transact, and automate).</a:t>
          </a:r>
          <a:endParaRPr lang="en-US" sz="1300" kern="1200"/>
        </a:p>
      </dsp:txBody>
      <dsp:txXfrm>
        <a:off x="1172126" y="2545532"/>
        <a:ext cx="2114937" cy="897246"/>
      </dsp:txXfrm>
    </dsp:sp>
    <dsp:sp modelId="{F301E6DE-9E52-48E5-8781-200B93BBFC9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8D6B7-A62A-4804-B500-9A6FC7BEF80E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E941-838D-45FD-8ED3-80186D07537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MCP = the </a:t>
          </a:r>
          <a:r>
            <a:rPr lang="en-US" sz="1300" b="1" i="0" kern="1200" baseline="0"/>
            <a:t>standard protocol</a:t>
          </a:r>
          <a:r>
            <a:rPr lang="en-US" sz="1300" b="0" i="0" kern="1200" baseline="0"/>
            <a:t> that defines how these tools are </a:t>
          </a:r>
          <a:r>
            <a:rPr lang="en-US" sz="1300" b="1" i="0" kern="1200" baseline="0"/>
            <a:t>described, discovered, and called</a:t>
          </a:r>
          <a:r>
            <a:rPr lang="en-US" sz="1300" b="0" i="0" kern="1200" baseline="0"/>
            <a:t> safely</a:t>
          </a:r>
          <a:endParaRPr lang="en-US" sz="13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EA9-9BEE-60CB-FD0A-593F7DBE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DD84-250B-5929-6241-DD1224FD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3B4A-1857-E3D6-D7C9-E688F5E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297-A1D2-6716-C29C-FBC1431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6031-523D-50B7-E926-4347F0CE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DA5-89CA-A20F-1421-9EFD25F3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68EB-2597-3F2C-F25A-0C4E656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DA7D-CAB9-C5E8-7633-EED7DFF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6C9F-FD5F-4CD1-0298-1632DE6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4851-D3E3-6DCF-3C64-B72F0FDF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EF052-B53E-24EA-A751-4C26D89D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7721-FA63-EA3A-B210-C7EBD9D9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D4D3-4E54-0FDC-941E-AB04260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E6E9-39C5-8BA5-4C07-03D826A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69C8-AEEB-D70F-4528-D2CC3A65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297-0CBF-0212-7091-C818163B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A267-3F36-A74F-547A-005811B7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E617-67F3-2878-D569-741A7D0E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79CE-47A0-BF0D-290F-50B7C522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A401-04F6-5F2F-85DA-2BAB531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77-D874-AF35-1DB7-FA29F87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E8C6-5E9B-CB8C-3AB2-DCD44175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0344-3907-462B-4865-A010B310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FB43-28B5-BAB8-0EBA-FE080BF2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5A11-5615-F189-228E-020707A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015-5815-2467-420F-A0946130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5BD8-6ED7-71BD-2C54-D6042A0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11FE-6DC1-8CA0-3F04-4CEF9FFD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0AE7-8FB2-5E53-3C74-64830DEF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C99F-B5BC-4C07-715B-CDE2682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ACD33-5C50-E1EB-4B61-3FF6B03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17D4-18DE-1559-A62D-E46B1FF9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A2C1-F933-39CC-17C0-748DDB4B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63459-B3F9-A94D-E760-0A046732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22AA8-D0B8-66F0-F67F-03075D66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0FD7-1115-70FC-BC9F-5698DDA7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2B3D7-39C5-C447-E642-AD9B0606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A93E-58AE-0F84-03B9-9D09F8D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78FC-A47F-5E9C-DFA6-216CDBA8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E9C1-B881-6F4C-7BC8-215D241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A104-9A49-A92C-02BD-9532F54A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DFE0-6A46-737C-24A5-A8D4BCE3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61AAC-25FF-280D-7EFA-DF998ACE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D656-DC72-7E54-D959-B93FD922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6CCEC-33E6-3033-6E52-D0E48CF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D50E-4C5E-46E1-CB13-C24F1E0B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F5A2-AB3D-8543-722C-FE2DBD78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3AAD-7C74-B964-11B6-3E78F5BC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4483-29C3-C39E-C643-9873E57B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54779-251D-A366-C1C0-386A9B23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352A-7E17-93B6-7B4D-1B2F6A6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71F3-3C04-D52D-6AAC-BA479253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C97-D3E9-E175-6823-B24A8EEE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C99F8-94A1-4EB9-7C6B-4FE795BE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A4D5-C132-9B07-299D-1D6A877A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217B-6FB4-5AF3-BF9C-6F42F37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E150-43CD-4848-9763-5D5967FC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9701-8FEC-301D-E305-B15713D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5586-0E90-8976-DDEF-56408DBC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4A4B-FDFA-434B-34AB-6F7F5CED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4D4-6BA2-CC48-4F4D-8C9189BC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50C3C-B6A2-469A-AE53-EE1B044AB827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48C8-48BC-85C6-AF58-442AF6DFE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11AD-07EB-F398-8295-2D91CD3A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29DBC-93EF-9B6B-A168-FB58CF1A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MCP</a:t>
            </a:r>
            <a:b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Context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68BE7-1232-14A0-ACEF-5D721E8B2703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Aravind Daram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ED09837-D946-35C4-C094-E95608AF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D9BB5-7847-1570-AB8E-949D366D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Why do LLMs need tools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7092-C1F6-C78A-6301-B3CDC225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make text longer.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access real-world actions (e.g., send email, fetch data)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replace GPUs.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avoid training data limits.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05850F85-4019-D5F2-CFEB-49872E87A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AB5F-0FFE-90E5-0751-011514BD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Workflow Example: Web Search for Current Information</a:t>
            </a: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8AF6-AC76-E57A-1D54-E41B555A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LLM Limitation:</a:t>
            </a:r>
            <a:r>
              <a:rPr lang="en-US" sz="1400" dirty="0">
                <a:solidFill>
                  <a:schemeClr val="tx2"/>
                </a:solidFill>
              </a:rPr>
              <a:t> LLMs are trained on data up to a specific date (e.g., 2023) and lack current, real-time information.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User Query:</a:t>
            </a:r>
            <a:r>
              <a:rPr lang="en-US" sz="1400" dirty="0">
                <a:solidFill>
                  <a:schemeClr val="tx2"/>
                </a:solidFill>
              </a:rPr>
              <a:t> "Who won US Open 2025?"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LLM:</a:t>
            </a:r>
            <a:r>
              <a:rPr lang="en-US" sz="1400" dirty="0">
                <a:solidFill>
                  <a:schemeClr val="tx2"/>
                </a:solidFill>
              </a:rPr>
              <a:t> Sends the query + list of tools (including a "web search tool").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Decision:</a:t>
            </a:r>
            <a:r>
              <a:rPr lang="en-US" sz="1400" dirty="0">
                <a:solidFill>
                  <a:schemeClr val="tx2"/>
                </a:solidFill>
              </a:rPr>
              <a:t> Decides tool as "web search tool" is needed.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Action:</a:t>
            </a:r>
            <a:r>
              <a:rPr lang="en-US" sz="1400" dirty="0">
                <a:solidFill>
                  <a:schemeClr val="tx2"/>
                </a:solidFill>
              </a:rPr>
              <a:t> Calls the "web search tool".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Tool Result to LLM:</a:t>
            </a:r>
            <a:r>
              <a:rPr lang="en-US" sz="1400" dirty="0">
                <a:solidFill>
                  <a:schemeClr val="tx2"/>
                </a:solidFill>
              </a:rPr>
              <a:t> Search results to the LLM.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Frames Answer:</a:t>
            </a:r>
            <a:r>
              <a:rPr lang="en-US" sz="1400" dirty="0">
                <a:solidFill>
                  <a:schemeClr val="tx2"/>
                </a:solidFill>
              </a:rPr>
              <a:t> The LLM frames final answer, e.g., "This person won </a:t>
            </a:r>
            <a:r>
              <a:rPr lang="en-US" sz="1400" u="sng" dirty="0">
                <a:solidFill>
                  <a:schemeClr val="tx2"/>
                </a:solidFill>
              </a:rPr>
              <a:t>US open</a:t>
            </a:r>
            <a:r>
              <a:rPr lang="en-US" sz="1400" dirty="0">
                <a:solidFill>
                  <a:schemeClr val="tx2"/>
                </a:solidFill>
              </a:rPr>
              <a:t> 2025".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User:</a:t>
            </a:r>
            <a:r>
              <a:rPr lang="en-US" sz="1400" dirty="0">
                <a:solidFill>
                  <a:schemeClr val="tx2"/>
                </a:solidFill>
              </a:rPr>
              <a:t> Sends answer to the user.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EF044-A75D-F9DC-336A-66CFD7CE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Search for Current Information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earch tool&#10;&#10;AI-generated content may be incorrect.">
            <a:extLst>
              <a:ext uri="{FF2B5EF4-FFF2-40B4-BE49-F238E27FC236}">
                <a16:creationId xmlns:a16="http://schemas.microsoft.com/office/drawing/2014/main" id="{41E09CB0-B4FC-99A4-6536-D2B0545D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5BFD-EBAA-6308-4720-01E050A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Workflow Example: Sending an Email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877B-282B-5A37-C9EB-01C8B30C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 dirty="0">
                <a:solidFill>
                  <a:schemeClr val="tx2"/>
                </a:solidFill>
              </a:rPr>
              <a:t>User Query:</a:t>
            </a:r>
            <a:r>
              <a:rPr lang="en-US" sz="1500" dirty="0">
                <a:solidFill>
                  <a:schemeClr val="tx2"/>
                </a:solidFill>
              </a:rPr>
              <a:t> "Write a mail for me and send the mail."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LLM:</a:t>
            </a:r>
            <a:r>
              <a:rPr lang="en-US" sz="1500" dirty="0">
                <a:solidFill>
                  <a:schemeClr val="tx2"/>
                </a:solidFill>
              </a:rPr>
              <a:t> Sends the query + list of tools (including a "send mail tool").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Decision:</a:t>
            </a:r>
            <a:r>
              <a:rPr lang="en-US" sz="1500" dirty="0">
                <a:solidFill>
                  <a:schemeClr val="tx2"/>
                </a:solidFill>
              </a:rPr>
              <a:t> Recognizes the request involves writing and sending an email. It can </a:t>
            </a:r>
            <a:r>
              <a:rPr lang="en-US" sz="1500" b="1" dirty="0">
                <a:solidFill>
                  <a:schemeClr val="tx2"/>
                </a:solidFill>
              </a:rPr>
              <a:t>write the content of the mail</a:t>
            </a:r>
            <a:r>
              <a:rPr lang="en-US" sz="1500" dirty="0">
                <a:solidFill>
                  <a:schemeClr val="tx2"/>
                </a:solidFill>
              </a:rPr>
              <a:t> and identifies the "send mail tool" as necessary.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Action:</a:t>
            </a:r>
            <a:r>
              <a:rPr lang="en-US" sz="1500" dirty="0">
                <a:solidFill>
                  <a:schemeClr val="tx2"/>
                </a:solidFill>
              </a:rPr>
              <a:t> Calls the "send mail tool" with the mail content provided by the LLM.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Tool Result to LLM:</a:t>
            </a:r>
            <a:r>
              <a:rPr lang="en-US" sz="1500" dirty="0">
                <a:solidFill>
                  <a:schemeClr val="tx2"/>
                </a:solidFill>
              </a:rPr>
              <a:t> The mail tool confirms if the mail was sent successfully or if an error occurred.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Frames Answer:</a:t>
            </a:r>
            <a:r>
              <a:rPr lang="en-US" sz="1500" dirty="0">
                <a:solidFill>
                  <a:schemeClr val="tx2"/>
                </a:solidFill>
              </a:rPr>
              <a:t> Based on the tool's status, the LLM generates a human-readable response, e.g., "The mail was sent congratulations" or "The mail was not sent because of so and so reason".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User:</a:t>
            </a:r>
            <a:r>
              <a:rPr lang="en-US" sz="1500" dirty="0">
                <a:solidFill>
                  <a:schemeClr val="tx2"/>
                </a:solidFill>
              </a:rPr>
              <a:t> Sends the LLM's framed answer to the user.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8DB26-32AB-437E-339A-C9E73D13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73215A-E2D4-D910-EA20-06A923BA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A5421-8CAE-3C6B-6305-93E4B769D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76524-9E18-F87B-35E5-D213DBCC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Workflow Example: Web Search for Current Information</a:t>
            </a: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5EB9C-F423-9E87-0327-8041A2A4C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C2AA5B-7C14-1BBB-9C72-5EEA5E325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B95C3F-44B1-5015-FDDE-F6B37091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428C5D-E2F2-2D16-1353-97792F06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7A4E58-4F30-B68E-96E4-94CC7B452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44D-820E-6229-025E-8C080D89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LLM Limitation:</a:t>
            </a:r>
            <a:r>
              <a:rPr lang="en-US" sz="1400" dirty="0">
                <a:solidFill>
                  <a:schemeClr val="tx2"/>
                </a:solidFill>
              </a:rPr>
              <a:t> LLMs are trained on data up to a specific date (e.g., 2023) and lack current, real-time information.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User Query:</a:t>
            </a:r>
            <a:r>
              <a:rPr lang="en-US" sz="1400" dirty="0">
                <a:solidFill>
                  <a:schemeClr val="tx2"/>
                </a:solidFill>
              </a:rPr>
              <a:t> "Who won US Open 2025?"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LLM:</a:t>
            </a:r>
            <a:r>
              <a:rPr lang="en-US" sz="1400" dirty="0">
                <a:solidFill>
                  <a:schemeClr val="tx2"/>
                </a:solidFill>
              </a:rPr>
              <a:t> Sends the query + list of tools (including a "web search tool").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Decision:</a:t>
            </a:r>
            <a:r>
              <a:rPr lang="en-US" sz="1400" dirty="0">
                <a:solidFill>
                  <a:schemeClr val="tx2"/>
                </a:solidFill>
              </a:rPr>
              <a:t> Decides tool as "web search tool" is needed.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Action:</a:t>
            </a:r>
            <a:r>
              <a:rPr lang="en-US" sz="1400" dirty="0">
                <a:solidFill>
                  <a:schemeClr val="tx2"/>
                </a:solidFill>
              </a:rPr>
              <a:t> Calls the "web search tool".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Tool Result to LLM:</a:t>
            </a:r>
            <a:r>
              <a:rPr lang="en-US" sz="1400" dirty="0">
                <a:solidFill>
                  <a:schemeClr val="tx2"/>
                </a:solidFill>
              </a:rPr>
              <a:t> Search results to the LLM.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Frames Answer:</a:t>
            </a:r>
            <a:r>
              <a:rPr lang="en-US" sz="1400" dirty="0">
                <a:solidFill>
                  <a:schemeClr val="tx2"/>
                </a:solidFill>
              </a:rPr>
              <a:t> The LLM frames final answer, e.g., "This person won </a:t>
            </a:r>
            <a:r>
              <a:rPr lang="en-US" sz="1400" u="sng" dirty="0">
                <a:solidFill>
                  <a:schemeClr val="tx2"/>
                </a:solidFill>
              </a:rPr>
              <a:t>US open</a:t>
            </a:r>
            <a:r>
              <a:rPr lang="en-US" sz="1400" dirty="0">
                <a:solidFill>
                  <a:schemeClr val="tx2"/>
                </a:solidFill>
              </a:rPr>
              <a:t> 2025".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User:</a:t>
            </a:r>
            <a:r>
              <a:rPr lang="en-US" sz="1400" dirty="0">
                <a:solidFill>
                  <a:schemeClr val="tx2"/>
                </a:solidFill>
              </a:rPr>
              <a:t> Sends answer to the user.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5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82D84-FD56-1333-AD20-4A24D780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Key Takeaway: Endless Automation Possibilities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9431-1072-771D-B3A0-4F13F5EE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Synergy:</a:t>
            </a:r>
            <a:r>
              <a:rPr lang="en-US" sz="1800" dirty="0">
                <a:solidFill>
                  <a:schemeClr val="tx2"/>
                </a:solidFill>
              </a:rPr>
              <a:t> LLM + Tools = Powerful automation.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Seamless User Experience: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Multiple steps happen fast → seamless to user.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F22B-AAA2-FA17-7472-D4C1D1D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Traditional HTTP/HTPPS – Client Server 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714D6-0905-63C4-5D46-21E546AA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>
                <a:solidFill>
                  <a:schemeClr val="tx2"/>
                </a:solidFill>
              </a:rPr>
              <a:t>Traditional Application Communication (HTTP/HTTPS)</a:t>
            </a:r>
            <a:r>
              <a:rPr lang="en-US" sz="150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For years, client-server communication has relied on </a:t>
            </a:r>
            <a:r>
              <a:rPr lang="en-US" sz="1500" b="1">
                <a:solidFill>
                  <a:schemeClr val="tx2"/>
                </a:solidFill>
              </a:rPr>
              <a:t>standardized protocols like HTTP/HTTPS</a:t>
            </a:r>
            <a:r>
              <a:rPr lang="en-US" sz="150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Requests and responses follow a defined structure, including </a:t>
            </a:r>
            <a:r>
              <a:rPr lang="en-US" sz="1500" b="1">
                <a:solidFill>
                  <a:schemeClr val="tx2"/>
                </a:solidFill>
              </a:rPr>
              <a:t>headers, body, and standardized status codes</a:t>
            </a:r>
            <a:r>
              <a:rPr lang="en-US" sz="1500">
                <a:solidFill>
                  <a:schemeClr val="tx2"/>
                </a:solidFill>
              </a:rPr>
              <a:t> (e.g., </a:t>
            </a:r>
            <a:r>
              <a:rPr lang="en-US" sz="1500" b="1">
                <a:solidFill>
                  <a:schemeClr val="tx2"/>
                </a:solidFill>
              </a:rPr>
              <a:t>200 for successful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404 for not found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500 for server error</a:t>
            </a:r>
            <a:r>
              <a:rPr lang="en-US" sz="1500">
                <a:solidFill>
                  <a:schemeClr val="tx2"/>
                </a:solidFill>
              </a:rPr>
              <a:t>).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This standardization ensures consistent interaction across all applications and servers (e.g., google.com, robinhood.com, weather.com).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F70FC248-9F8D-506C-8A5F-79284CAB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090031"/>
            <a:ext cx="4954693" cy="27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01DDD-2905-21D9-F67E-A58EA0D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Model Context Protocol (MCP): Empowering LLM-based Applications with Tools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E5E92B6-C53C-2DF4-B68B-7A6DE622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Standardizing Tool Usage for Agentic AI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What is MCP?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MCP stands for </a:t>
            </a:r>
            <a:r>
              <a:rPr lang="en-US" sz="1300" b="1" dirty="0">
                <a:solidFill>
                  <a:schemeClr val="tx2"/>
                </a:solidFill>
              </a:rPr>
              <a:t>Model (LLMs) Context (Extra Context) Protocol (Set of rules)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is a </a:t>
            </a:r>
            <a:r>
              <a:rPr lang="en-US" sz="1300" b="1" dirty="0">
                <a:solidFill>
                  <a:schemeClr val="tx2"/>
                </a:solidFill>
              </a:rPr>
              <a:t>standardization framework</a:t>
            </a:r>
            <a:r>
              <a:rPr lang="en-US" sz="1300" dirty="0">
                <a:solidFill>
                  <a:schemeClr val="tx2"/>
                </a:solidFill>
              </a:rPr>
              <a:t> specifically for using tools with LLM-based (agentic) applications.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Introduced by </a:t>
            </a:r>
            <a:r>
              <a:rPr lang="en-US" sz="1300" b="1" dirty="0">
                <a:solidFill>
                  <a:schemeClr val="tx2"/>
                </a:solidFill>
              </a:rPr>
              <a:t>Anthropic</a:t>
            </a:r>
            <a:r>
              <a:rPr lang="en-US" sz="1300" dirty="0">
                <a:solidFill>
                  <a:schemeClr val="tx2"/>
                </a:solidFill>
              </a:rPr>
              <a:t>, the company behind the Claude LLM.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Why is it needed?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LLMs need "extra context" (i.e., tools) to perform actions beyond basic language generation.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addresses the new complexities of integrating diverse external tools into applications driven by Large Language Models.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Aims to bring standardization, similar to how HTTP/HTTPS standardized traditional web communication, for the new era of agentic applications.</a:t>
            </a:r>
          </a:p>
          <a:p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DDF81-7799-3C01-E2DD-00F05DEE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B90CC1-EB8F-EB59-6CF3-3EA74FB0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6BA3E-EB43-9AEB-9BB6-6443D638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29C8-47EC-4CD5-A021-0C219BF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the primary purpose of the </a:t>
            </a:r>
            <a:r>
              <a:rPr lang="en-US" sz="3600" b="1" dirty="0"/>
              <a:t>Model Context Protocol (MCP)</a:t>
            </a:r>
            <a:r>
              <a:rPr lang="en-US" sz="3600" dirty="0"/>
              <a:t>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B235-8FE8-63C5-A270-52C397BF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limit the data used to train AI models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enable AI models to connect with external data sources, tools, and environments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replace prompting when using large language models (LLMs)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create a new programming language for AI agents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7B242-C4E9-615D-A6E4-457E2E1A5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757D5D-DAF7-C308-9856-6634C09F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92E226-57CC-38D9-B23C-BC8E552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BD968D-4E32-21FD-7D48-9A687CF32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C42865-5C50-7357-DC04-99821B2F7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281A7E17-B2E1-9422-3A35-D2FF93C85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D1B-ADFD-1805-1E5D-A18688C8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</a:t>
            </a:r>
            <a:r>
              <a:rPr lang="en-US">
                <a:highlight>
                  <a:srgbClr val="FFFF00"/>
                </a:highlight>
              </a:rPr>
              <a:t>Tools</a:t>
            </a:r>
            <a:r>
              <a:rPr lang="en-US"/>
              <a:t> mean in MCP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8D64A93-B573-8575-3B6A-C168AA287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51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2124A-891F-82C2-DF80-F733E6E0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C860-EFB7-104D-E0FE-E4F49212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1. Understanding LLMs</a:t>
            </a:r>
          </a:p>
          <a:p>
            <a:r>
              <a:rPr lang="en-US" sz="1700">
                <a:solidFill>
                  <a:schemeClr val="tx2"/>
                </a:solidFill>
              </a:rPr>
              <a:t>2. Tools – Enabling Action</a:t>
            </a:r>
          </a:p>
          <a:p>
            <a:r>
              <a:rPr lang="en-US" sz="1700">
                <a:solidFill>
                  <a:schemeClr val="tx2"/>
                </a:solidFill>
              </a:rPr>
              <a:t>3. Agent &amp; Agentic Applications</a:t>
            </a:r>
          </a:p>
          <a:p>
            <a:r>
              <a:rPr lang="en-US" sz="1700">
                <a:solidFill>
                  <a:schemeClr val="tx2"/>
                </a:solidFill>
              </a:rPr>
              <a:t>4. Agentic Workflow &amp; Examples</a:t>
            </a:r>
          </a:p>
          <a:p>
            <a:r>
              <a:rPr lang="en-US" sz="1700">
                <a:solidFill>
                  <a:schemeClr val="tx2"/>
                </a:solidFill>
              </a:rPr>
              <a:t>5. Key Takeaways</a:t>
            </a:r>
          </a:p>
          <a:p>
            <a:r>
              <a:rPr lang="en-US" sz="1700">
                <a:solidFill>
                  <a:schemeClr val="tx2"/>
                </a:solidFill>
              </a:rPr>
              <a:t>6. Introduction to MCP</a:t>
            </a:r>
          </a:p>
          <a:p>
            <a:r>
              <a:rPr lang="en-US" sz="1700">
                <a:solidFill>
                  <a:schemeClr val="tx2"/>
                </a:solidFill>
              </a:rPr>
              <a:t>7. Why Standardization is Needed</a:t>
            </a:r>
          </a:p>
          <a:p>
            <a:r>
              <a:rPr lang="en-US" sz="1700">
                <a:solidFill>
                  <a:schemeClr val="tx2"/>
                </a:solidFill>
              </a:rPr>
              <a:t>8. MCP Components &amp; Architecture</a:t>
            </a:r>
          </a:p>
          <a:p>
            <a:r>
              <a:rPr lang="en-US" sz="1700">
                <a:solidFill>
                  <a:schemeClr val="tx2"/>
                </a:solidFill>
              </a:rPr>
              <a:t>9. End-to-End Workflow with MCP</a:t>
            </a:r>
          </a:p>
          <a:p>
            <a:r>
              <a:rPr lang="en-US" sz="1700">
                <a:solidFill>
                  <a:schemeClr val="tx2"/>
                </a:solidFill>
              </a:rPr>
              <a:t>10. Key Benefits of MCP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403E7A39-E5F1-9008-2D0A-FBA05CFE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D10CA-7946-DEAB-220B-F8D27CA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Tools in AI Agents vs MCP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60484-D0C9-9188-584C-97A4C8A5C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Conceptually yes both are same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Both “AI agent tools” and “MCP tools” mean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external actions the LLM can use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Practically different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AI Agent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Defined in each framework (LangChain, LlamaIndex, etc.), not standardized.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MCP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Standardized across clients/servers with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(like USB-C for AI apps).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sz="1800" b="1">
                <a:solidFill>
                  <a:schemeClr val="tx2"/>
                </a:solidFill>
              </a:rPr>
              <a:t>Analogy </a:t>
            </a:r>
          </a:p>
          <a:p>
            <a:r>
              <a:rPr lang="en-US" sz="1800" b="1">
                <a:solidFill>
                  <a:schemeClr val="tx2"/>
                </a:solidFill>
              </a:rPr>
              <a:t>AI Agent Tools</a:t>
            </a:r>
            <a:r>
              <a:rPr lang="en-US" sz="1800">
                <a:solidFill>
                  <a:schemeClr val="tx2"/>
                </a:solidFill>
              </a:rPr>
              <a:t> = random charging cables → each brand has its own.</a:t>
            </a:r>
          </a:p>
          <a:p>
            <a:r>
              <a:rPr lang="en-US" sz="1800" b="1">
                <a:solidFill>
                  <a:schemeClr val="tx2"/>
                </a:solidFill>
              </a:rPr>
              <a:t>MCP Tools</a:t>
            </a:r>
            <a:r>
              <a:rPr lang="en-US" sz="1800">
                <a:solidFill>
                  <a:schemeClr val="tx2"/>
                </a:solidFill>
              </a:rPr>
              <a:t> = USB-C → one standard cable that works everywhere.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7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570B63-1343-4637-7C59-62ABB388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E3813C-A147-4F58-4E1A-78754439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465E-A13D-3CD4-A746-5BDB6723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969E0-A31D-72CF-62A2-BC70131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76" y="48585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Tools in AI Agents vs MCP Tools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46EA7-E657-243D-0A56-BA416364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E995F-1C26-5E38-3CE2-02D1B1471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9BC0ED-A72B-FB9D-7D7A-77A24DFA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01918A-A98F-C3E6-A263-456358DE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B3C0DD-34C9-101E-8541-7045C13BF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0830-1C53-3494-933A-A11F24A1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992842"/>
            <a:ext cx="9833548" cy="2381732"/>
          </a:xfrm>
        </p:spPr>
        <p:txBody>
          <a:bodyPr anchor="ctr">
            <a:normAutofit/>
          </a:bodyPr>
          <a:lstStyle/>
          <a:p>
            <a:r>
              <a:rPr lang="en-US" sz="1200" b="1" dirty="0"/>
              <a:t>Conceptually same: both = external actions for LLMs</a:t>
            </a:r>
          </a:p>
          <a:p>
            <a:r>
              <a:rPr lang="en-US" sz="1200" dirty="0"/>
              <a:t>Key Takeaway:</a:t>
            </a:r>
          </a:p>
          <a:p>
            <a:pPr lvl="1"/>
            <a:r>
              <a:rPr lang="en-US" sz="1200" dirty="0"/>
              <a:t>AI Agent Tools = Local &amp; Custom</a:t>
            </a:r>
          </a:p>
          <a:p>
            <a:pPr lvl="1"/>
            <a:r>
              <a:rPr lang="en-US" sz="1200" dirty="0"/>
              <a:t>MCP Tools = Universal &amp; Reusable</a:t>
            </a:r>
          </a:p>
          <a:p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17C83A-341B-3F5F-0F0A-24F42DFA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61779"/>
              </p:ext>
            </p:extLst>
          </p:nvPr>
        </p:nvGraphicFramePr>
        <p:xfrm>
          <a:off x="998837" y="1772882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27681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69732954"/>
                    </a:ext>
                  </a:extLst>
                </a:gridCol>
              </a:tblGrid>
              <a:tr h="2440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AI Agent Tools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MCP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6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Framework-specific (</a:t>
                      </a:r>
                      <a:r>
                        <a:rPr lang="en-US" dirty="0" err="1"/>
                        <a:t>LangChain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LlamaIndex</a:t>
                      </a:r>
                      <a:r>
                        <a:rPr lang="en-US" dirty="0"/>
                        <a:t>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Protocol-standardized across clients/servers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Defined ad-hoc by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Schema-defined (typed inputs/outputs, metadata)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is manual, often repetitive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Plug-and-play (discovery &amp; capability negotiation)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is framework-dependent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approval flows, permissions, sandboxing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Analogy: Random charging cables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Analogy: USB-C universal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2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6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1FA26-D7A0-9C05-39FE-0160EA9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0081F3-C111-471C-074A-5A7D5DB4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FB6102-8183-3141-44FE-73E4AACB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AB428-8FC9-1877-D4D6-969B26AD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What’s the main difference between AI Agent tools and MCP tools?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29AB-2F8E-3AD8-C49C-68B27914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Both are identical, no difference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are ad-hoc; MCP tools are standardized 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MCP tools are faster models.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only work on cloud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DE3F8F-E105-0B4B-F73A-0950EEB24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8E8513-D70A-4CB2-EAE6-63999BDDE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FFEE9E-6DA2-7BF3-C1F4-6F4292923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355F1B-9D3B-5476-936F-03D810FB4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DC5587-3AAE-1078-71E9-551873A7D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DB177C9B-8D1A-8965-1E8F-CE4163C8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6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034D-8C78-9532-36FF-F1041A8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Why a New Standardization Now?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DB34-A989-E1F2-F942-7F9EB919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000" b="1" dirty="0"/>
              <a:t>LLMs + Tools need extra context</a:t>
            </a:r>
            <a:r>
              <a:rPr lang="en-US" sz="1000" dirty="0"/>
              <a:t>. </a:t>
            </a:r>
          </a:p>
          <a:p>
            <a:r>
              <a:rPr lang="en-US" sz="1000" b="1" dirty="0"/>
              <a:t>Problem</a:t>
            </a:r>
            <a:r>
              <a:rPr lang="en-US" sz="1000" dirty="0"/>
              <a:t>: Each company exposes tools differently. </a:t>
            </a:r>
          </a:p>
          <a:p>
            <a:r>
              <a:rPr lang="en-US" sz="1000" b="1" dirty="0"/>
              <a:t>Solution</a:t>
            </a:r>
            <a:r>
              <a:rPr lang="en-US" sz="1000" dirty="0"/>
              <a:t>: Standard protocol = MCP (like HTTP for the web).</a:t>
            </a:r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8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FC00-64BD-5876-0BF4-EF18D68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&amp; Architecture of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7A8A-29E5-5EDF-5A2E-05D528D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MCP Host</a:t>
            </a:r>
            <a:r>
              <a:rPr lang="en-US" b="1" dirty="0"/>
              <a:t>: The Agentic Application</a:t>
            </a:r>
            <a:endParaRPr lang="en-US" dirty="0"/>
          </a:p>
          <a:p>
            <a:pPr lvl="1"/>
            <a:r>
              <a:rPr lang="en-US" dirty="0"/>
              <a:t>This is </a:t>
            </a:r>
            <a:r>
              <a:rPr lang="en-US" b="1" dirty="0"/>
              <a:t>your LLM-based application</a:t>
            </a:r>
            <a:r>
              <a:rPr lang="en-US" dirty="0"/>
              <a:t> (e.g., mobile app, website) that you are building.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MCP Servers</a:t>
            </a:r>
            <a:r>
              <a:rPr lang="en-US" b="1" dirty="0"/>
              <a:t>: Tool Providers</a:t>
            </a:r>
            <a:endParaRPr lang="en-US" dirty="0"/>
          </a:p>
          <a:p>
            <a:pPr lvl="1"/>
            <a:r>
              <a:rPr lang="en-US" dirty="0"/>
              <a:t>Companies that offer tools (e.g., Google for web search, Weather.com for weather) expose their functionalities through </a:t>
            </a:r>
            <a:r>
              <a:rPr lang="en-US" b="1" dirty="0"/>
              <a:t>MCP 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single server can expose </a:t>
            </a:r>
            <a:r>
              <a:rPr lang="en-US" b="1" dirty="0"/>
              <a:t>multiple tools</a:t>
            </a:r>
            <a:r>
              <a:rPr lang="en-US" dirty="0"/>
              <a:t> (e.g., </a:t>
            </a:r>
            <a:r>
              <a:rPr lang="en-US" dirty="0" err="1"/>
              <a:t>get_list_of_stocks</a:t>
            </a:r>
            <a:r>
              <a:rPr lang="en-US" dirty="0"/>
              <a:t>, </a:t>
            </a:r>
            <a:r>
              <a:rPr lang="en-US" dirty="0" err="1"/>
              <a:t>buy_stock</a:t>
            </a:r>
            <a:r>
              <a:rPr lang="en-US" dirty="0"/>
              <a:t>, </a:t>
            </a:r>
            <a:r>
              <a:rPr lang="en-US" dirty="0" err="1"/>
              <a:t>sell_stock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tool's underlying logic can run either </a:t>
            </a:r>
            <a:r>
              <a:rPr lang="en-US" b="1" dirty="0"/>
              <a:t>on the same machine</a:t>
            </a:r>
            <a:r>
              <a:rPr lang="en-US" dirty="0"/>
              <a:t> as the MCP host or </a:t>
            </a:r>
            <a:r>
              <a:rPr lang="en-US" b="1" dirty="0"/>
              <a:t>on a separate, remote machine</a:t>
            </a:r>
            <a:r>
              <a:rPr lang="en-US" dirty="0"/>
              <a:t>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Clients</a:t>
            </a:r>
            <a:r>
              <a:rPr lang="en-US" b="1" dirty="0"/>
              <a:t>: Bridging the Host and Servers</a:t>
            </a:r>
            <a:endParaRPr lang="en-US" dirty="0"/>
          </a:p>
          <a:p>
            <a:pPr lvl="1"/>
            <a:r>
              <a:rPr lang="en-US" dirty="0"/>
              <a:t>Within the </a:t>
            </a:r>
            <a:r>
              <a:rPr lang="en-US" b="1" dirty="0"/>
              <a:t>MCP Host</a:t>
            </a:r>
            <a:r>
              <a:rPr lang="en-US" dirty="0"/>
              <a:t>, specific </a:t>
            </a:r>
            <a:r>
              <a:rPr lang="en-US" b="1" dirty="0"/>
              <a:t>clients are created to establish one-to-one connections</a:t>
            </a:r>
            <a:r>
              <a:rPr lang="en-US" dirty="0"/>
              <a:t> with individual MCP servers.</a:t>
            </a:r>
          </a:p>
          <a:p>
            <a:pPr lvl="1"/>
            <a:r>
              <a:rPr lang="en-US" dirty="0"/>
              <a:t>Each client facilitates communication with its respective MCP server, allowing the host to access its exposed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3713-64F4-0E5D-2E7E-34163DEE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End-to-End Workflow with MCP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5948993F-21F8-E569-91AA-55D5FD36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7" y="1562553"/>
            <a:ext cx="8670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CC3BD-265D-EF8E-ACFD-2E0BA9E48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455CC7-609C-E958-8C6B-C2C7E1ACF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2D7E-560A-E897-C24E-9D4B4334F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20FFA-34F4-54F4-1DC1-9AC2BB6A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What’s the main difference between AI Agent tools and MCP tools?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6273-67BE-0223-BAE2-5E667414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Both are identical, no difference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are ad-hoc; MCP tools are standardized 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MCP tools are faster models.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only work on cloud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38B719-05CF-D3A9-C582-1BE7C083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E91A92-E1E3-76DF-335E-A6009504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77B386-C715-AD4D-474D-7A88AED47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4A937A-B2D3-2217-50E4-247958C9F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67887E-2655-9A1B-EB23-B2299DE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ACDCBD28-AC23-A4B1-7C2F-7CCE3C36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4ECC3-B3FD-5945-E5D7-4FFEC8E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AA2652-4F2B-E761-5401-541400993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9F1F86-03DC-430A-9448-2E06F03A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534B-E59E-F776-1419-8E2CBA0A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does an AI agent typically differ from an MCP-based architecture?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BE1C-1B04-1465-E60C-FCDAD9CC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agents only respond without planning; MCP allows planning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Agents include planning, memory, reasoning, and tool use; MCP provides a standard interface for models to access tools and </a:t>
            </a:r>
            <a:r>
              <a:rPr lang="en-US" sz="1800" dirty="0" err="1"/>
              <a:t>data.MCP</a:t>
            </a:r>
            <a:r>
              <a:rPr lang="en-US" sz="1800" dirty="0"/>
              <a:t> tools are faster models.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MCP replaces agents entirely.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agents are simpler and more limited than MCP-enabled models.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B9B82B-704A-DE1F-2D5A-ACF60AAE9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9504D6-E5C0-6E72-C571-B4F68C88C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F2FD4C-45A0-466B-4F8C-0E5816C9F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281B8CA-3408-D36C-E8FB-44A708CED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88FEB7-5A22-528C-7DD1-E4C815F7D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4DB1E759-D053-9C6E-B80F-BC2473D4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9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C374-C4A5-7240-9DA6-19FDD59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End-to-End Workflow with MCP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D9F-9F0C-D4FD-E35E-7881F3BA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User Query to Application (MCP Host)</a:t>
            </a:r>
            <a:r>
              <a:rPr lang="en-US" dirty="0"/>
              <a:t>: The MCP Host.</a:t>
            </a:r>
          </a:p>
          <a:p>
            <a:pPr lvl="0"/>
            <a:r>
              <a:rPr lang="en-US" b="1" dirty="0"/>
              <a:t>Host Prepares for LLM</a:t>
            </a:r>
            <a:r>
              <a:rPr lang="en-US" dirty="0"/>
              <a:t>: The application itself doesn't understand natural language commands for tool execution.</a:t>
            </a:r>
          </a:p>
          <a:p>
            <a:pPr lvl="0"/>
            <a:r>
              <a:rPr lang="en-US" b="1" dirty="0"/>
              <a:t>Host Sends Query &amp; Tools to LLM</a:t>
            </a:r>
            <a:r>
              <a:rPr lang="en-US" dirty="0"/>
              <a:t>: User's query </a:t>
            </a:r>
            <a:r>
              <a:rPr lang="en-US" b="1" dirty="0"/>
              <a:t>+ List of all available tools</a:t>
            </a:r>
            <a:r>
              <a:rPr lang="en-US" dirty="0"/>
              <a:t> (from all connected MCP servers via its clients) to the LLM.</a:t>
            </a:r>
          </a:p>
          <a:p>
            <a:pPr lvl="0"/>
            <a:r>
              <a:rPr lang="en-US" b="1" dirty="0"/>
              <a:t>LLM Determines Tool Usage</a:t>
            </a:r>
            <a:r>
              <a:rPr lang="en-US" dirty="0"/>
              <a:t>: LLM Decide the Tool(s) . </a:t>
            </a:r>
          </a:p>
          <a:p>
            <a:pPr lvl="0"/>
            <a:r>
              <a:rPr lang="en-US" b="1" dirty="0"/>
              <a:t>Host Calls Tools</a:t>
            </a:r>
            <a:r>
              <a:rPr lang="en-US" dirty="0"/>
              <a:t>: The application (MCP Host) </a:t>
            </a:r>
            <a:r>
              <a:rPr lang="en-US" b="1" dirty="0"/>
              <a:t>calls tool(s)</a:t>
            </a:r>
            <a:r>
              <a:rPr lang="en-US" dirty="0"/>
              <a:t> via client. The tool code might be running locally or on a remote server.</a:t>
            </a:r>
          </a:p>
          <a:p>
            <a:pPr lvl="0"/>
            <a:r>
              <a:rPr lang="en-US" b="1" dirty="0"/>
              <a:t>Tools Execute &amp; Respond</a:t>
            </a:r>
            <a:r>
              <a:rPr lang="en-US" dirty="0"/>
              <a:t>: The called tool executes its function (e.g., performs a web search, write email, check weather) and returns a </a:t>
            </a:r>
            <a:r>
              <a:rPr lang="en-US" b="1" dirty="0"/>
              <a:t>response</a:t>
            </a:r>
            <a:r>
              <a:rPr lang="en-US" dirty="0"/>
              <a:t>, including status codes (e.g., 200 for success, 400/500 for error) and a response body.</a:t>
            </a:r>
          </a:p>
          <a:p>
            <a:pPr lvl="0"/>
            <a:r>
              <a:rPr lang="en-US" b="1" dirty="0"/>
              <a:t>Host Sends Tool Response to LLM</a:t>
            </a:r>
            <a:r>
              <a:rPr lang="en-US" dirty="0"/>
              <a:t>: The application sends the raw response to LLM.</a:t>
            </a:r>
          </a:p>
          <a:p>
            <a:pPr lvl="0"/>
            <a:r>
              <a:rPr lang="en-US" b="1" dirty="0"/>
              <a:t>LLM Frames User-Friendly Response</a:t>
            </a:r>
            <a:r>
              <a:rPr lang="en-US" dirty="0"/>
              <a:t>: LLM generates final response.</a:t>
            </a:r>
          </a:p>
          <a:p>
            <a:pPr lvl="0"/>
            <a:r>
              <a:rPr lang="en-US" b="1" dirty="0"/>
              <a:t>Host Sends Final Response to User</a:t>
            </a:r>
            <a:r>
              <a:rPr lang="en-US" dirty="0"/>
              <a:t>: The application delivers this final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6F6E-D835-E81A-C286-656671B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Benefits of Adopting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EA76-7A32-DC70-1A47-1B9DB829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Standardization</a:t>
            </a:r>
            <a:endParaRPr lang="en-US" dirty="0"/>
          </a:p>
          <a:p>
            <a:pPr lvl="1"/>
            <a:r>
              <a:rPr lang="en-US" dirty="0"/>
              <a:t>Common protocol across industry.</a:t>
            </a:r>
          </a:p>
          <a:p>
            <a:pPr lvl="0"/>
            <a:r>
              <a:rPr lang="en-US" b="1" dirty="0"/>
              <a:t>Simplified Tool Integration</a:t>
            </a:r>
            <a:endParaRPr lang="en-US" dirty="0"/>
          </a:p>
          <a:p>
            <a:pPr lvl="1"/>
            <a:r>
              <a:rPr lang="en-US" dirty="0"/>
              <a:t>Less dev effort.</a:t>
            </a:r>
          </a:p>
          <a:p>
            <a:pPr lvl="0"/>
            <a:r>
              <a:rPr lang="en-US" b="1" dirty="0"/>
              <a:t>Reduced Development Effort &amp; Redundancy</a:t>
            </a:r>
            <a:endParaRPr lang="en-US" dirty="0"/>
          </a:p>
          <a:p>
            <a:pPr lvl="1"/>
            <a:r>
              <a:rPr lang="en-US" dirty="0"/>
              <a:t>Developers </a:t>
            </a:r>
            <a:r>
              <a:rPr lang="en-US" b="1" dirty="0"/>
              <a:t>don't have to write the tool logic themselves</a:t>
            </a:r>
            <a:r>
              <a:rPr lang="en-US" dirty="0"/>
              <a:t> for common services (e.g., web search, stock trading). Instead, they rely on tools readily exposed by companies via MCP servers.</a:t>
            </a:r>
          </a:p>
          <a:p>
            <a:pPr lvl="0"/>
            <a:r>
              <a:rPr lang="en-US" b="1" dirty="0"/>
              <a:t>Enhanced Interoperability</a:t>
            </a:r>
            <a:endParaRPr lang="en-US" dirty="0"/>
          </a:p>
          <a:p>
            <a:pPr lvl="1"/>
            <a:r>
              <a:rPr lang="en-US" dirty="0"/>
              <a:t>Ecosystem growth drastically.</a:t>
            </a:r>
          </a:p>
          <a:p>
            <a:pPr lvl="0"/>
            <a:r>
              <a:rPr lang="en-US" b="1" dirty="0"/>
              <a:t>Focus on Core LLM Logic</a:t>
            </a:r>
            <a:endParaRPr lang="en-US" dirty="0"/>
          </a:p>
          <a:p>
            <a:pPr lvl="1"/>
            <a:r>
              <a:rPr lang="en-US" dirty="0"/>
              <a:t>Developers focus on logic, not plumbing..</a:t>
            </a:r>
          </a:p>
          <a:p>
            <a:pPr lvl="0"/>
            <a:r>
              <a:rPr lang="en-US" b="1" dirty="0"/>
              <a:t>Enables Advanced Agentic Applications</a:t>
            </a:r>
            <a:endParaRPr lang="en-US" dirty="0"/>
          </a:p>
          <a:p>
            <a:pPr lvl="1"/>
            <a:r>
              <a:rPr lang="en-US" dirty="0"/>
              <a:t>MCP is fundamental for building sophisticated "agentic applications" that can leverage external "context" to perform complex, multi-step, real-world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3D39-759A-8209-D4BB-5A1735A1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/>
              <a:t>Understanding Large Language Models (LLMs)</a:t>
            </a:r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FC651-6DE7-814E-DF07-A097FFAA6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1721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679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7B24A-2DCB-7B12-D473-0C4C11871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E1A1BCD-9233-B128-E3B9-76E6F2C75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CBFEB-AA91-1FB5-B0F4-A84772963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66B9E-60E3-7227-0D81-90F2ED19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the "M×N Integration Problem" that MCP primarily aims to solve?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65D-00D7-44F7-E0E6-F8FF12642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The difficulty of training M models with N datasets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Managing M features across N different user segments.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The complexity of connecting M AI applications to N external tools without a standard.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Developing M new AI algorithms for N use cases.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CA5A6A-302B-F009-E9D8-440775442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7FFBC3F-2197-C91E-A708-35A20E871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8D3DE8-26DB-9555-7CF6-8733CB416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043CCE-970F-D8BE-4F38-13AAB98A7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96DCCB-458C-D577-10B4-34B1317E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C9C4260F-CA76-AE46-DCDB-629606DB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9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28F09-B38A-DCA5-4905-40D17AF2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MCP's Role in the Future of LLM Applications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0F26-88A4-E5D3-871A-092F9934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>
                <a:solidFill>
                  <a:schemeClr val="tx2"/>
                </a:solidFill>
              </a:rPr>
              <a:t>Catalyst for the "True New Trend"</a:t>
            </a:r>
            <a:r>
              <a:rPr lang="en-US" sz="1800">
                <a:solidFill>
                  <a:schemeClr val="tx2"/>
                </a:solidFill>
              </a:rPr>
              <a:t>: Enables shift to agentic apps..</a:t>
            </a:r>
          </a:p>
          <a:p>
            <a:pPr lvl="0"/>
            <a:r>
              <a:rPr lang="en-US" sz="1800" b="1">
                <a:solidFill>
                  <a:schemeClr val="tx2"/>
                </a:solidFill>
              </a:rPr>
              <a:t>Accelerated Ecosystem Growth</a:t>
            </a:r>
            <a:r>
              <a:rPr lang="en-US" sz="1800">
                <a:solidFill>
                  <a:schemeClr val="tx2"/>
                </a:solidFill>
              </a:rPr>
              <a:t>: Easier for companies to expose tools.</a:t>
            </a:r>
          </a:p>
          <a:p>
            <a:pPr lvl="0"/>
            <a:r>
              <a:rPr lang="en-US" sz="1800" b="1">
                <a:solidFill>
                  <a:schemeClr val="tx2"/>
                </a:solidFill>
              </a:rPr>
              <a:t>Enhanced AI</a:t>
            </a:r>
            <a:r>
              <a:rPr lang="en-US" sz="1800">
                <a:solidFill>
                  <a:schemeClr val="tx2"/>
                </a:solidFill>
              </a:rPr>
              <a:t>: LLMs focus on reasoning &amp; orchestration.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403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4FDA9-1B40-2C0B-0C4F-69223DB0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Advanced MCP Topics: 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726F-3D58-CC0F-11B7-509A2EA2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Challenge:</a:t>
            </a:r>
            <a:r>
              <a:rPr lang="en-US" sz="1800">
                <a:solidFill>
                  <a:schemeClr val="tx2"/>
                </a:solidFill>
              </a:rPr>
              <a:t> MCP servers/tools can access sensitive external data.</a:t>
            </a:r>
          </a:p>
          <a:p>
            <a:r>
              <a:rPr lang="en-US" sz="1800" b="1">
                <a:solidFill>
                  <a:schemeClr val="tx2"/>
                </a:solidFill>
              </a:rPr>
              <a:t>Risk:</a:t>
            </a:r>
            <a:r>
              <a:rPr lang="en-US" sz="1800">
                <a:solidFill>
                  <a:schemeClr val="tx2"/>
                </a:solidFill>
              </a:rPr>
              <a:t> Cross-server data exfiltration if trust boundaries are weak.</a:t>
            </a:r>
          </a:p>
          <a:p>
            <a:r>
              <a:rPr lang="en-US" sz="1800" b="1">
                <a:solidFill>
                  <a:schemeClr val="tx2"/>
                </a:solidFill>
              </a:rPr>
              <a:t>Solution Approaches: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Access control &amp; authentication (OAuth, API keys).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Tool sandboxing &amp; isolation.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Monitoring &amp; audit logs for tool usage.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271597-64DA-25B4-4231-A9E59017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Advanced MCP Topics: 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3DA524-B92D-4688-2CF4-1FCC8A47D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Why Important?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Tools may fail (timeouts, 400/500 errors).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MCP Mechanisms: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Standardized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status codes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(200 = success, 404 = not found, 500 = server error).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Clear error messages → LLM can frame meaningful responses.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Retries, fallback tools, or human-in-the-loop escalation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8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2BE4F5-C069-924F-65FB-3518A694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Multi-Agent Workflows with MCP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038FD-C7BF-9A11-5DC4-0EC418136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Today: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One Host ↔ One or More MCP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Future: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Multiple MCP-enabled agents collaborating.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Example: Finance Agent + Legal Agent + HR Agent.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Division of expertise.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Faster, more scalable problem-solving.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Complex enterprise workflows possible.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D1E6E-FA6A-B09A-44ED-1549429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95C9-47F4-8F89-50B3-EB5E51E9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Feedback &amp; Q&amp;A</a:t>
            </a:r>
          </a:p>
        </p:txBody>
      </p:sp>
    </p:spTree>
    <p:extLst>
      <p:ext uri="{BB962C8B-B14F-4D97-AF65-F5344CB8AC3E}">
        <p14:creationId xmlns:p14="http://schemas.microsoft.com/office/powerpoint/2010/main" val="253737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A79A0-7453-2F9D-51FF-6CD17818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Why LLMs Became Prominent Now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373-24ED-A46B-8619-00EBC321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3329677"/>
            <a:ext cx="9952070" cy="27053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700" b="1" dirty="0">
                <a:solidFill>
                  <a:schemeClr val="tx2"/>
                </a:solidFill>
              </a:rPr>
              <a:t>Historical Context: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The underlying technology, like neural networks, has existed for decades.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However, LLMs became famous only in the last few years.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</a:rPr>
              <a:t>Three Major Reasons for Recent Emergence: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Computational Power: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GPUs/TPUs and specialized chips enabled large-scale training..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Availability of Data: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Social media &amp; web provided massive training data.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Transformer Architecture 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sz="1400" dirty="0"/>
              <a:t>Introduced by </a:t>
            </a:r>
            <a:r>
              <a:rPr lang="en-US" sz="1400" i="1" dirty="0"/>
              <a:t>“Attention is All You Need”</a:t>
            </a:r>
            <a:r>
              <a:rPr lang="en-US" sz="1400" dirty="0"/>
              <a:t>.	</a:t>
            </a:r>
          </a:p>
          <a:p>
            <a:pPr lvl="2"/>
            <a:r>
              <a:rPr lang="en-US" sz="1400" dirty="0"/>
              <a:t>Uses attention to capture long-range dependencies.</a:t>
            </a:r>
          </a:p>
          <a:p>
            <a:pPr lvl="2"/>
            <a:r>
              <a:rPr lang="en-US" sz="1400" dirty="0"/>
              <a:t>Highly parallelizable → faster training vs. RNN/LSTM.</a:t>
            </a:r>
          </a:p>
          <a:p>
            <a:pPr lvl="2"/>
            <a:r>
              <a:rPr lang="en-US" sz="1400" dirty="0"/>
              <a:t>Scales efficiently with more data + compute (scaling laws).</a:t>
            </a:r>
          </a:p>
          <a:p>
            <a:pPr lvl="2"/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574E-25B4-565C-3647-556150D6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Introducing "Tools" – Enabling Action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0A95-7623-6BB9-9410-C6671708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lvl="0"/>
            <a:r>
              <a:rPr lang="en-US" sz="1100" b="1" dirty="0">
                <a:solidFill>
                  <a:schemeClr val="tx2"/>
                </a:solidFill>
              </a:rPr>
              <a:t>The Problem: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/>
              <a:t>LLMs generate text but can’t act.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The Solution: Tools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Tools = logic/code to perform tasks. (REST APIs, SOAP services , GRAPH QL APIs, DB As service….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  <a:endParaRPr lang="en-US" sz="1100" dirty="0">
              <a:solidFill>
                <a:schemeClr val="tx2"/>
              </a:solidFill>
            </a:endParaRPr>
          </a:p>
          <a:p>
            <a:pPr lvl="1"/>
            <a:r>
              <a:rPr lang="en-US" sz="1100" dirty="0">
                <a:solidFill>
                  <a:schemeClr val="tx2"/>
                </a:solidFill>
              </a:rPr>
              <a:t>These are actions that an application can perform but an LLM cannot understand or execute on its own.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Examples of Tools: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Send email, add to Google Docs, trade stocks, web search.</a:t>
            </a: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F293D-F2D1-AA57-94FD-C21B1E1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What is an "Agent" / "Agentic Application"?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3E5DC48-243A-4763-BCAD-4E37A329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Agent: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(good at NLP, no actions) +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(can perform actions, no natural language understanding).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Agentic Applications: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An "Agentic Application" is an application = </a:t>
            </a:r>
            <a:r>
              <a:rPr lang="en-US" sz="1400" b="1" dirty="0">
                <a:solidFill>
                  <a:schemeClr val="tx2"/>
                </a:solidFill>
              </a:rPr>
              <a:t>LLM + Tools</a:t>
            </a:r>
            <a:r>
              <a:rPr lang="en-US" sz="1400" dirty="0">
                <a:solidFill>
                  <a:schemeClr val="tx2"/>
                </a:solidFill>
              </a:rPr>
              <a:t> , to perform a specific task.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Why ?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 Understands ;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Act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9BF0A794-19A5-4413-7B29-006208BE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A5F9D-875F-E545-4101-ABE553D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Agentic Application Workflow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43068880-BB6C-2D11-DAA8-79BA532A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D11A-7E51-E27A-FF5C-874CA560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The Agentic Application Workflow: Decision-Making</a:t>
            </a:r>
            <a:br>
              <a:rPr lang="en-US" sz="3100">
                <a:solidFill>
                  <a:schemeClr val="tx2"/>
                </a:solidFill>
              </a:rPr>
            </a:b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9CD-686C-7739-3A3C-63EF1E10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User Query:</a:t>
            </a:r>
            <a:r>
              <a:rPr lang="en-US" sz="1800" dirty="0">
                <a:solidFill>
                  <a:schemeClr val="tx2"/>
                </a:solidFill>
              </a:rPr>
              <a:t> Host (e.g., “Chat GPT, Claude desktop app").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Application's Role:</a:t>
            </a:r>
            <a:r>
              <a:rPr lang="en-US" sz="1800" dirty="0">
                <a:solidFill>
                  <a:schemeClr val="tx2"/>
                </a:solidFill>
              </a:rPr>
              <a:t> user Query + </a:t>
            </a:r>
            <a:r>
              <a:rPr lang="en-US" sz="1800" b="1" dirty="0">
                <a:solidFill>
                  <a:schemeClr val="tx2"/>
                </a:solidFill>
              </a:rPr>
              <a:t>list of all available tools</a:t>
            </a:r>
            <a:r>
              <a:rPr lang="en-US" sz="1800" dirty="0">
                <a:solidFill>
                  <a:schemeClr val="tx2"/>
                </a:solidFill>
              </a:rPr>
              <a:t> (that the application can use).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Intelligence:</a:t>
            </a:r>
            <a:r>
              <a:rPr lang="en-US" sz="1800" dirty="0">
                <a:solidFill>
                  <a:schemeClr val="tx2"/>
                </a:solidFill>
              </a:rPr>
              <a:t> decides which specific</a:t>
            </a:r>
            <a:r>
              <a:rPr lang="en-US" sz="1800" b="1" dirty="0">
                <a:solidFill>
                  <a:schemeClr val="tx2"/>
                </a:solidFill>
              </a:rPr>
              <a:t> tool (or tools) </a:t>
            </a:r>
            <a:r>
              <a:rPr lang="en-US" sz="1800" dirty="0">
                <a:solidFill>
                  <a:schemeClr val="tx2"/>
                </a:solidFill>
              </a:rPr>
              <a:t>should be called.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94AD4FD-8947-D2A0-23DC-1C2FAF06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8A99-590D-512D-F883-B48F4EE1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The Agentic Application Workflow: Action &amp; Response</a:t>
            </a: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2297-FB8B-EBEE-02E4-30828B7C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Tool Execution:</a:t>
            </a:r>
            <a:r>
              <a:rPr lang="en-US" sz="1800" dirty="0">
                <a:solidFill>
                  <a:schemeClr val="tx2"/>
                </a:solidFill>
              </a:rPr>
              <a:t> Host calls tool via client/server. (The LLM cannot directly call tools).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Result Feedback:</a:t>
            </a:r>
            <a:r>
              <a:rPr lang="en-US" sz="1800" dirty="0">
                <a:solidFill>
                  <a:schemeClr val="tx2"/>
                </a:solidFill>
              </a:rPr>
              <a:t> The outcome (e.g., mail sent, web search results, data from Google Sheet) or result to </a:t>
            </a:r>
            <a:r>
              <a:rPr lang="en-US" sz="1800" b="1" dirty="0">
                <a:solidFill>
                  <a:schemeClr val="tx2"/>
                </a:solidFill>
              </a:rPr>
              <a:t>LLM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Final Output:</a:t>
            </a:r>
            <a:r>
              <a:rPr lang="en-US" sz="1800" dirty="0">
                <a:solidFill>
                  <a:schemeClr val="tx2"/>
                </a:solidFill>
              </a:rPr>
              <a:t> The LLM, frames a</a:t>
            </a:r>
            <a:r>
              <a:rPr lang="en-US" sz="1800" b="1" dirty="0">
                <a:solidFill>
                  <a:schemeClr val="tx2"/>
                </a:solidFill>
              </a:rPr>
              <a:t> "good answer"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User Notification:</a:t>
            </a:r>
            <a:r>
              <a:rPr lang="en-US" sz="1800" dirty="0">
                <a:solidFill>
                  <a:schemeClr val="tx2"/>
                </a:solidFill>
              </a:rPr>
              <a:t> Answer back to the user.</a:t>
            </a:r>
          </a:p>
          <a:p>
            <a:pPr lvl="0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2560</Words>
  <Application>Microsoft Office PowerPoint</Application>
  <PresentationFormat>Widescreen</PresentationFormat>
  <Paragraphs>230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 Theme</vt:lpstr>
      <vt:lpstr>MCP Model Context Protocol</vt:lpstr>
      <vt:lpstr>Table of Contents</vt:lpstr>
      <vt:lpstr>Understanding Large Language Models (LLMs)</vt:lpstr>
      <vt:lpstr>Why LLMs Became Prominent Now </vt:lpstr>
      <vt:lpstr>Introducing "Tools" – Enabling Action</vt:lpstr>
      <vt:lpstr>What is an "Agent" / "Agentic Application"? </vt:lpstr>
      <vt:lpstr>The Agentic Application Workflow</vt:lpstr>
      <vt:lpstr>The Agentic Application Workflow: Decision-Making </vt:lpstr>
      <vt:lpstr>The Agentic Application Workflow: Action &amp; Response</vt:lpstr>
      <vt:lpstr>Why do LLMs need tools ?</vt:lpstr>
      <vt:lpstr>Workflow Example: Web Search for Current Information</vt:lpstr>
      <vt:lpstr>Web Search for Current Information</vt:lpstr>
      <vt:lpstr>Workflow Example: Sending an Email</vt:lpstr>
      <vt:lpstr>Workflow Example: Web Search for Current Information</vt:lpstr>
      <vt:lpstr>Key Takeaway: Endless Automation Possibilities</vt:lpstr>
      <vt:lpstr>Traditional HTTP/HTPPS – Client Server </vt:lpstr>
      <vt:lpstr>Model Context Protocol (MCP): Empowering LLM-based Applications with Tools</vt:lpstr>
      <vt:lpstr>What is the primary purpose of the Model Context Protocol (MCP)?</vt:lpstr>
      <vt:lpstr>What Do Tools mean in MCP</vt:lpstr>
      <vt:lpstr>Tools in AI Agents vs MCP Tools</vt:lpstr>
      <vt:lpstr>Tools in AI Agents vs MCP Tools</vt:lpstr>
      <vt:lpstr>What’s the main difference between AI Agent tools and MCP tools?</vt:lpstr>
      <vt:lpstr>Why a New Standardization Now?</vt:lpstr>
      <vt:lpstr>Key Components &amp; Architecture of MCP</vt:lpstr>
      <vt:lpstr>End-to-End Workflow with MCP </vt:lpstr>
      <vt:lpstr>What’s the main difference between AI Agent tools and MCP tools?</vt:lpstr>
      <vt:lpstr>How does an AI agent typically differ from an MCP-based architecture?</vt:lpstr>
      <vt:lpstr>End-to-End Workflow with MCP </vt:lpstr>
      <vt:lpstr>Key Benefits of Adopting MCP</vt:lpstr>
      <vt:lpstr>What is the "M×N Integration Problem" that MCP primarily aims to solve?</vt:lpstr>
      <vt:lpstr>MCP's Role in the Future of LLM Applications</vt:lpstr>
      <vt:lpstr>Advanced MCP Topics: Security Considerations</vt:lpstr>
      <vt:lpstr>Advanced MCP Topics: Error Handling</vt:lpstr>
      <vt:lpstr>Multi-Agent Workflows with MCP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Daram, Sreepadha</dc:creator>
  <cp:lastModifiedBy>Daram, Sreepadha</cp:lastModifiedBy>
  <cp:revision>103</cp:revision>
  <dcterms:created xsi:type="dcterms:W3CDTF">2025-09-08T00:30:08Z</dcterms:created>
  <dcterms:modified xsi:type="dcterms:W3CDTF">2025-09-12T00:40:53Z</dcterms:modified>
</cp:coreProperties>
</file>