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8" r:id="rId10"/>
    <p:sldId id="271" r:id="rId11"/>
    <p:sldId id="265" r:id="rId12"/>
    <p:sldId id="267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0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44212F-1BD4-4A54-BA35-BF3308C330D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220712F-3F6C-4C2B-98DB-D69BC06A465E}">
      <dgm:prSet/>
      <dgm:spPr/>
      <dgm:t>
        <a:bodyPr/>
        <a:lstStyle/>
        <a:p>
          <a:pPr>
            <a:defRPr b="1"/>
          </a:pPr>
          <a:r>
            <a:rPr lang="en-US" b="1"/>
            <a:t>What are LLMs?</a:t>
          </a:r>
          <a:r>
            <a:rPr lang="en-US"/>
            <a:t> </a:t>
          </a:r>
        </a:p>
      </dgm:t>
    </dgm:pt>
    <dgm:pt modelId="{83233510-2363-40A5-8415-8BDB532C1007}" type="parTrans" cxnId="{3BEC1561-A9A9-44AA-A072-9AF0F24DF8EC}">
      <dgm:prSet/>
      <dgm:spPr/>
      <dgm:t>
        <a:bodyPr/>
        <a:lstStyle/>
        <a:p>
          <a:endParaRPr lang="en-US"/>
        </a:p>
      </dgm:t>
    </dgm:pt>
    <dgm:pt modelId="{A390CC89-BD6B-44EE-BBC2-F0C2B71FCB79}" type="sibTrans" cxnId="{3BEC1561-A9A9-44AA-A072-9AF0F24DF8EC}">
      <dgm:prSet/>
      <dgm:spPr/>
      <dgm:t>
        <a:bodyPr/>
        <a:lstStyle/>
        <a:p>
          <a:endParaRPr lang="en-US"/>
        </a:p>
      </dgm:t>
    </dgm:pt>
    <dgm:pt modelId="{33857556-3F21-4D00-846F-D60BC41D565E}">
      <dgm:prSet/>
      <dgm:spPr/>
      <dgm:t>
        <a:bodyPr/>
        <a:lstStyle/>
        <a:p>
          <a:r>
            <a:rPr lang="en-US"/>
            <a:t>LLMs like GPT (used by ChatGPT), Google's Gemini, or Deep Seek are </a:t>
          </a:r>
          <a:r>
            <a:rPr lang="en-US" b="1"/>
            <a:t>trained models</a:t>
          </a:r>
          <a:r>
            <a:rPr lang="en-US"/>
            <a:t>.</a:t>
          </a:r>
        </a:p>
      </dgm:t>
    </dgm:pt>
    <dgm:pt modelId="{F4153A65-5699-4866-8EDC-12E9E561E386}" type="parTrans" cxnId="{DCB2D32E-A22C-49FE-BDD9-F0B341A68982}">
      <dgm:prSet/>
      <dgm:spPr/>
      <dgm:t>
        <a:bodyPr/>
        <a:lstStyle/>
        <a:p>
          <a:endParaRPr lang="en-US"/>
        </a:p>
      </dgm:t>
    </dgm:pt>
    <dgm:pt modelId="{25B08A03-D26C-4DF5-8550-200F84BE8BF0}" type="sibTrans" cxnId="{DCB2D32E-A22C-49FE-BDD9-F0B341A68982}">
      <dgm:prSet/>
      <dgm:spPr/>
      <dgm:t>
        <a:bodyPr/>
        <a:lstStyle/>
        <a:p>
          <a:endParaRPr lang="en-US"/>
        </a:p>
      </dgm:t>
    </dgm:pt>
    <dgm:pt modelId="{82473AB9-427E-4470-A4E0-2D71DFF56C21}">
      <dgm:prSet/>
      <dgm:spPr/>
      <dgm:t>
        <a:bodyPr/>
        <a:lstStyle/>
        <a:p>
          <a:r>
            <a:rPr lang="en-US"/>
            <a:t>They are developed by companies and require significant computational power and vast amounts of data for training.</a:t>
          </a:r>
        </a:p>
      </dgm:t>
    </dgm:pt>
    <dgm:pt modelId="{953205F4-3E87-445A-AB63-54040C9DDFFD}" type="parTrans" cxnId="{35F48A70-A854-42E9-B13F-99B3BDDA6DC7}">
      <dgm:prSet/>
      <dgm:spPr/>
      <dgm:t>
        <a:bodyPr/>
        <a:lstStyle/>
        <a:p>
          <a:endParaRPr lang="en-US"/>
        </a:p>
      </dgm:t>
    </dgm:pt>
    <dgm:pt modelId="{F9D6AFA9-989C-440D-A4AD-95B9AB125615}" type="sibTrans" cxnId="{35F48A70-A854-42E9-B13F-99B3BDDA6DC7}">
      <dgm:prSet/>
      <dgm:spPr/>
      <dgm:t>
        <a:bodyPr/>
        <a:lstStyle/>
        <a:p>
          <a:endParaRPr lang="en-US"/>
        </a:p>
      </dgm:t>
    </dgm:pt>
    <dgm:pt modelId="{8270A7C2-7E9D-4F85-B92C-C9D4EF0F2E4E}">
      <dgm:prSet/>
      <dgm:spPr/>
      <dgm:t>
        <a:bodyPr/>
        <a:lstStyle/>
        <a:p>
          <a:pPr>
            <a:defRPr b="1"/>
          </a:pPr>
          <a:r>
            <a:rPr lang="en-US" b="1"/>
            <a:t>Core Capability:</a:t>
          </a:r>
          <a:r>
            <a:rPr lang="en-US"/>
            <a:t> </a:t>
          </a:r>
        </a:p>
      </dgm:t>
    </dgm:pt>
    <dgm:pt modelId="{DE0788DE-E150-4847-BB63-6AA88435D4CB}" type="parTrans" cxnId="{43C979A9-FAD3-48B7-BE12-A5295ABC9087}">
      <dgm:prSet/>
      <dgm:spPr/>
      <dgm:t>
        <a:bodyPr/>
        <a:lstStyle/>
        <a:p>
          <a:endParaRPr lang="en-US"/>
        </a:p>
      </dgm:t>
    </dgm:pt>
    <dgm:pt modelId="{6526743A-23B2-4922-A1CF-35263285C756}" type="sibTrans" cxnId="{43C979A9-FAD3-48B7-BE12-A5295ABC9087}">
      <dgm:prSet/>
      <dgm:spPr/>
      <dgm:t>
        <a:bodyPr/>
        <a:lstStyle/>
        <a:p>
          <a:endParaRPr lang="en-US"/>
        </a:p>
      </dgm:t>
    </dgm:pt>
    <dgm:pt modelId="{3BC534BE-EE64-46A8-B076-63AF8682630E}">
      <dgm:prSet/>
      <dgm:spPr/>
      <dgm:t>
        <a:bodyPr/>
        <a:lstStyle/>
        <a:p>
          <a:r>
            <a:rPr lang="en-US"/>
            <a:t>LLMs are excellent at </a:t>
          </a:r>
          <a:r>
            <a:rPr lang="en-US" b="1"/>
            <a:t>answering questions</a:t>
          </a:r>
          <a:r>
            <a:rPr lang="en-US"/>
            <a:t> and </a:t>
          </a:r>
          <a:r>
            <a:rPr lang="en-US" b="1"/>
            <a:t>natural language processing (NLP)</a:t>
          </a:r>
          <a:r>
            <a:rPr lang="en-US"/>
            <a:t>.</a:t>
          </a:r>
        </a:p>
      </dgm:t>
    </dgm:pt>
    <dgm:pt modelId="{E4E0A0FF-D083-4976-8EA6-54F21302055A}" type="parTrans" cxnId="{244253ED-E2B3-4568-8989-B4C451E1A8FB}">
      <dgm:prSet/>
      <dgm:spPr/>
      <dgm:t>
        <a:bodyPr/>
        <a:lstStyle/>
        <a:p>
          <a:endParaRPr lang="en-US"/>
        </a:p>
      </dgm:t>
    </dgm:pt>
    <dgm:pt modelId="{88D77D63-0A5D-431C-8043-30B2AFB16766}" type="sibTrans" cxnId="{244253ED-E2B3-4568-8989-B4C451E1A8FB}">
      <dgm:prSet/>
      <dgm:spPr/>
      <dgm:t>
        <a:bodyPr/>
        <a:lstStyle/>
        <a:p>
          <a:endParaRPr lang="en-US"/>
        </a:p>
      </dgm:t>
    </dgm:pt>
    <dgm:pt modelId="{907683AE-19AB-4F46-BCE6-6E5D28E840E4}">
      <dgm:prSet/>
      <dgm:spPr/>
      <dgm:t>
        <a:bodyPr/>
        <a:lstStyle/>
        <a:p>
          <a:r>
            <a:rPr lang="en-US"/>
            <a:t>They can understand and respond to queries in natural language, like English.</a:t>
          </a:r>
        </a:p>
      </dgm:t>
    </dgm:pt>
    <dgm:pt modelId="{A018F6D7-A24E-42B3-80F9-C3F08BC1F99C}" type="parTrans" cxnId="{64C1D0AC-BCFC-4E32-9C83-161B52B3B6EB}">
      <dgm:prSet/>
      <dgm:spPr/>
      <dgm:t>
        <a:bodyPr/>
        <a:lstStyle/>
        <a:p>
          <a:endParaRPr lang="en-US"/>
        </a:p>
      </dgm:t>
    </dgm:pt>
    <dgm:pt modelId="{75B9E232-82B0-44AC-90CE-FDD1D1882E45}" type="sibTrans" cxnId="{64C1D0AC-BCFC-4E32-9C83-161B52B3B6EB}">
      <dgm:prSet/>
      <dgm:spPr/>
      <dgm:t>
        <a:bodyPr/>
        <a:lstStyle/>
        <a:p>
          <a:endParaRPr lang="en-US"/>
        </a:p>
      </dgm:t>
    </dgm:pt>
    <dgm:pt modelId="{DDE3A174-79A7-43B2-96A4-722A9C4027E2}">
      <dgm:prSet/>
      <dgm:spPr/>
      <dgm:t>
        <a:bodyPr/>
        <a:lstStyle/>
        <a:p>
          <a:pPr>
            <a:defRPr b="1"/>
          </a:pPr>
          <a:r>
            <a:rPr lang="en-US" b="1"/>
            <a:t>Key Limitation:</a:t>
          </a:r>
          <a:r>
            <a:rPr lang="en-US"/>
            <a:t> </a:t>
          </a:r>
        </a:p>
      </dgm:t>
    </dgm:pt>
    <dgm:pt modelId="{71A470B1-ACA2-4B49-BF83-FCC89D7077A5}" type="parTrans" cxnId="{C95513DF-B42F-4C57-9B72-2254C270C313}">
      <dgm:prSet/>
      <dgm:spPr/>
      <dgm:t>
        <a:bodyPr/>
        <a:lstStyle/>
        <a:p>
          <a:endParaRPr lang="en-US"/>
        </a:p>
      </dgm:t>
    </dgm:pt>
    <dgm:pt modelId="{82A05ED0-BD63-4F5A-BDE0-1AFB31190CB3}" type="sibTrans" cxnId="{C95513DF-B42F-4C57-9B72-2254C270C313}">
      <dgm:prSet/>
      <dgm:spPr/>
      <dgm:t>
        <a:bodyPr/>
        <a:lstStyle/>
        <a:p>
          <a:endParaRPr lang="en-US"/>
        </a:p>
      </dgm:t>
    </dgm:pt>
    <dgm:pt modelId="{4AF800D8-7297-4878-9FB3-3856323FFD73}">
      <dgm:prSet/>
      <dgm:spPr/>
      <dgm:t>
        <a:bodyPr/>
        <a:lstStyle/>
        <a:p>
          <a:r>
            <a:rPr lang="en-US"/>
            <a:t>An LLM </a:t>
          </a:r>
          <a:r>
            <a:rPr lang="en-US" b="1"/>
            <a:t>cannot perform any task other than answering questions</a:t>
          </a:r>
          <a:r>
            <a:rPr lang="en-US"/>
            <a:t>. It cannot send emails, buy/sell stocks, or interact with other applications directly.</a:t>
          </a:r>
        </a:p>
      </dgm:t>
    </dgm:pt>
    <dgm:pt modelId="{F6E2B263-6A98-4E74-B4E3-0F1D0476088A}" type="parTrans" cxnId="{C338AEBA-5C28-4B8E-9B4C-CAF30BA55070}">
      <dgm:prSet/>
      <dgm:spPr/>
      <dgm:t>
        <a:bodyPr/>
        <a:lstStyle/>
        <a:p>
          <a:endParaRPr lang="en-US"/>
        </a:p>
      </dgm:t>
    </dgm:pt>
    <dgm:pt modelId="{39173549-0419-41D0-A348-465C13C2F70D}" type="sibTrans" cxnId="{C338AEBA-5C28-4B8E-9B4C-CAF30BA55070}">
      <dgm:prSet/>
      <dgm:spPr/>
      <dgm:t>
        <a:bodyPr/>
        <a:lstStyle/>
        <a:p>
          <a:endParaRPr lang="en-US"/>
        </a:p>
      </dgm:t>
    </dgm:pt>
    <dgm:pt modelId="{D3CB768A-2576-46EC-9598-30A6022BD3E5}" type="pres">
      <dgm:prSet presAssocID="{9244212F-1BD4-4A54-BA35-BF3308C330DF}" presName="root" presStyleCnt="0">
        <dgm:presLayoutVars>
          <dgm:dir/>
          <dgm:resizeHandles val="exact"/>
        </dgm:presLayoutVars>
      </dgm:prSet>
      <dgm:spPr/>
    </dgm:pt>
    <dgm:pt modelId="{D1C23E6E-B84B-4E99-AC0F-6E7E01DB8A0C}" type="pres">
      <dgm:prSet presAssocID="{0220712F-3F6C-4C2B-98DB-D69BC06A465E}" presName="compNode" presStyleCnt="0"/>
      <dgm:spPr/>
    </dgm:pt>
    <dgm:pt modelId="{1787F042-EF61-4B90-8AAF-A04F484430A5}" type="pres">
      <dgm:prSet presAssocID="{0220712F-3F6C-4C2B-98DB-D69BC06A46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AC93109F-2FE5-4E9F-9908-878DC9BBE6F1}" type="pres">
      <dgm:prSet presAssocID="{0220712F-3F6C-4C2B-98DB-D69BC06A465E}" presName="iconSpace" presStyleCnt="0"/>
      <dgm:spPr/>
    </dgm:pt>
    <dgm:pt modelId="{E4985A92-4A30-47D9-A913-E5B7FFF8FC7C}" type="pres">
      <dgm:prSet presAssocID="{0220712F-3F6C-4C2B-98DB-D69BC06A465E}" presName="parTx" presStyleLbl="revTx" presStyleIdx="0" presStyleCnt="6">
        <dgm:presLayoutVars>
          <dgm:chMax val="0"/>
          <dgm:chPref val="0"/>
        </dgm:presLayoutVars>
      </dgm:prSet>
      <dgm:spPr/>
    </dgm:pt>
    <dgm:pt modelId="{C573368F-7152-47FC-A314-811154F30900}" type="pres">
      <dgm:prSet presAssocID="{0220712F-3F6C-4C2B-98DB-D69BC06A465E}" presName="txSpace" presStyleCnt="0"/>
      <dgm:spPr/>
    </dgm:pt>
    <dgm:pt modelId="{09405B6F-B67A-4182-A302-A76D7C279CC6}" type="pres">
      <dgm:prSet presAssocID="{0220712F-3F6C-4C2B-98DB-D69BC06A465E}" presName="desTx" presStyleLbl="revTx" presStyleIdx="1" presStyleCnt="6">
        <dgm:presLayoutVars/>
      </dgm:prSet>
      <dgm:spPr/>
    </dgm:pt>
    <dgm:pt modelId="{F5F67844-B56D-4D4B-8DEE-68F0D23A7408}" type="pres">
      <dgm:prSet presAssocID="{A390CC89-BD6B-44EE-BBC2-F0C2B71FCB79}" presName="sibTrans" presStyleCnt="0"/>
      <dgm:spPr/>
    </dgm:pt>
    <dgm:pt modelId="{3B3575DE-82A7-436C-B22A-370A9DEE01B9}" type="pres">
      <dgm:prSet presAssocID="{8270A7C2-7E9D-4F85-B92C-C9D4EF0F2E4E}" presName="compNode" presStyleCnt="0"/>
      <dgm:spPr/>
    </dgm:pt>
    <dgm:pt modelId="{3D48ACB1-E520-4DBC-A94E-0EE52B15B84E}" type="pres">
      <dgm:prSet presAssocID="{8270A7C2-7E9D-4F85-B92C-C9D4EF0F2E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9CA8647-6CED-42ED-8118-193132DAA6D4}" type="pres">
      <dgm:prSet presAssocID="{8270A7C2-7E9D-4F85-B92C-C9D4EF0F2E4E}" presName="iconSpace" presStyleCnt="0"/>
      <dgm:spPr/>
    </dgm:pt>
    <dgm:pt modelId="{46BD1EA3-76CE-4D05-B421-D2A2D1F0B45A}" type="pres">
      <dgm:prSet presAssocID="{8270A7C2-7E9D-4F85-B92C-C9D4EF0F2E4E}" presName="parTx" presStyleLbl="revTx" presStyleIdx="2" presStyleCnt="6">
        <dgm:presLayoutVars>
          <dgm:chMax val="0"/>
          <dgm:chPref val="0"/>
        </dgm:presLayoutVars>
      </dgm:prSet>
      <dgm:spPr/>
    </dgm:pt>
    <dgm:pt modelId="{300B3F84-A370-4E0E-9869-E45E388D2D33}" type="pres">
      <dgm:prSet presAssocID="{8270A7C2-7E9D-4F85-B92C-C9D4EF0F2E4E}" presName="txSpace" presStyleCnt="0"/>
      <dgm:spPr/>
    </dgm:pt>
    <dgm:pt modelId="{665FC27E-4387-4B81-85AD-5F4D4918D4EA}" type="pres">
      <dgm:prSet presAssocID="{8270A7C2-7E9D-4F85-B92C-C9D4EF0F2E4E}" presName="desTx" presStyleLbl="revTx" presStyleIdx="3" presStyleCnt="6">
        <dgm:presLayoutVars/>
      </dgm:prSet>
      <dgm:spPr/>
    </dgm:pt>
    <dgm:pt modelId="{BECE8D50-1D05-48AC-A9B6-9F3D1BA4CCCE}" type="pres">
      <dgm:prSet presAssocID="{6526743A-23B2-4922-A1CF-35263285C756}" presName="sibTrans" presStyleCnt="0"/>
      <dgm:spPr/>
    </dgm:pt>
    <dgm:pt modelId="{C3E3EC41-8541-4CA2-A197-DB0B3153E2AA}" type="pres">
      <dgm:prSet presAssocID="{DDE3A174-79A7-43B2-96A4-722A9C4027E2}" presName="compNode" presStyleCnt="0"/>
      <dgm:spPr/>
    </dgm:pt>
    <dgm:pt modelId="{3C47EC64-4ABA-475F-9F03-E5E37D835A80}" type="pres">
      <dgm:prSet presAssocID="{DDE3A174-79A7-43B2-96A4-722A9C4027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35416654-18EA-49C4-9FA3-6ED7C1526AA6}" type="pres">
      <dgm:prSet presAssocID="{DDE3A174-79A7-43B2-96A4-722A9C4027E2}" presName="iconSpace" presStyleCnt="0"/>
      <dgm:spPr/>
    </dgm:pt>
    <dgm:pt modelId="{D85D302D-B3FC-4239-BFEA-E2D2EA7CE3FB}" type="pres">
      <dgm:prSet presAssocID="{DDE3A174-79A7-43B2-96A4-722A9C4027E2}" presName="parTx" presStyleLbl="revTx" presStyleIdx="4" presStyleCnt="6">
        <dgm:presLayoutVars>
          <dgm:chMax val="0"/>
          <dgm:chPref val="0"/>
        </dgm:presLayoutVars>
      </dgm:prSet>
      <dgm:spPr/>
    </dgm:pt>
    <dgm:pt modelId="{5CBBF4DD-3335-4422-A554-3422D2F94D67}" type="pres">
      <dgm:prSet presAssocID="{DDE3A174-79A7-43B2-96A4-722A9C4027E2}" presName="txSpace" presStyleCnt="0"/>
      <dgm:spPr/>
    </dgm:pt>
    <dgm:pt modelId="{52C466DD-AD9A-4CC7-86B9-352A38FF3278}" type="pres">
      <dgm:prSet presAssocID="{DDE3A174-79A7-43B2-96A4-722A9C4027E2}" presName="desTx" presStyleLbl="revTx" presStyleIdx="5" presStyleCnt="6">
        <dgm:presLayoutVars/>
      </dgm:prSet>
      <dgm:spPr/>
    </dgm:pt>
  </dgm:ptLst>
  <dgm:cxnLst>
    <dgm:cxn modelId="{A2E6B102-2D61-4195-9CD5-9905BC463EB2}" type="presOf" srcId="{DDE3A174-79A7-43B2-96A4-722A9C4027E2}" destId="{D85D302D-B3FC-4239-BFEA-E2D2EA7CE3FB}" srcOrd="0" destOrd="0" presId="urn:microsoft.com/office/officeart/2018/2/layout/IconLabelDescriptionList"/>
    <dgm:cxn modelId="{DCB2D32E-A22C-49FE-BDD9-F0B341A68982}" srcId="{0220712F-3F6C-4C2B-98DB-D69BC06A465E}" destId="{33857556-3F21-4D00-846F-D60BC41D565E}" srcOrd="0" destOrd="0" parTransId="{F4153A65-5699-4866-8EDC-12E9E561E386}" sibTransId="{25B08A03-D26C-4DF5-8550-200F84BE8BF0}"/>
    <dgm:cxn modelId="{08FAAC33-D1D5-4550-9A4D-ECE1F787FE3E}" type="presOf" srcId="{4AF800D8-7297-4878-9FB3-3856323FFD73}" destId="{52C466DD-AD9A-4CC7-86B9-352A38FF3278}" srcOrd="0" destOrd="0" presId="urn:microsoft.com/office/officeart/2018/2/layout/IconLabelDescriptionList"/>
    <dgm:cxn modelId="{7700A336-00C2-42F6-AB46-0CEF6744D0AC}" type="presOf" srcId="{0220712F-3F6C-4C2B-98DB-D69BC06A465E}" destId="{E4985A92-4A30-47D9-A913-E5B7FFF8FC7C}" srcOrd="0" destOrd="0" presId="urn:microsoft.com/office/officeart/2018/2/layout/IconLabelDescriptionList"/>
    <dgm:cxn modelId="{3BEC1561-A9A9-44AA-A072-9AF0F24DF8EC}" srcId="{9244212F-1BD4-4A54-BA35-BF3308C330DF}" destId="{0220712F-3F6C-4C2B-98DB-D69BC06A465E}" srcOrd="0" destOrd="0" parTransId="{83233510-2363-40A5-8415-8BDB532C1007}" sibTransId="{A390CC89-BD6B-44EE-BBC2-F0C2B71FCB79}"/>
    <dgm:cxn modelId="{35F48A70-A854-42E9-B13F-99B3BDDA6DC7}" srcId="{0220712F-3F6C-4C2B-98DB-D69BC06A465E}" destId="{82473AB9-427E-4470-A4E0-2D71DFF56C21}" srcOrd="1" destOrd="0" parTransId="{953205F4-3E87-445A-AB63-54040C9DDFFD}" sibTransId="{F9D6AFA9-989C-440D-A4AD-95B9AB125615}"/>
    <dgm:cxn modelId="{C89A5B56-9E17-43C1-8C45-C62E2BA646FC}" type="presOf" srcId="{82473AB9-427E-4470-A4E0-2D71DFF56C21}" destId="{09405B6F-B67A-4182-A302-A76D7C279CC6}" srcOrd="0" destOrd="1" presId="urn:microsoft.com/office/officeart/2018/2/layout/IconLabelDescriptionList"/>
    <dgm:cxn modelId="{69F1A990-72D2-4702-8DD8-F2AF8C17694D}" type="presOf" srcId="{9244212F-1BD4-4A54-BA35-BF3308C330DF}" destId="{D3CB768A-2576-46EC-9598-30A6022BD3E5}" srcOrd="0" destOrd="0" presId="urn:microsoft.com/office/officeart/2018/2/layout/IconLabelDescriptionList"/>
    <dgm:cxn modelId="{17E25D9A-D15A-4384-85C0-C35755D2657F}" type="presOf" srcId="{907683AE-19AB-4F46-BCE6-6E5D28E840E4}" destId="{665FC27E-4387-4B81-85AD-5F4D4918D4EA}" srcOrd="0" destOrd="1" presId="urn:microsoft.com/office/officeart/2018/2/layout/IconLabelDescriptionList"/>
    <dgm:cxn modelId="{519373A3-106D-48DA-975B-35E9EEFDA944}" type="presOf" srcId="{33857556-3F21-4D00-846F-D60BC41D565E}" destId="{09405B6F-B67A-4182-A302-A76D7C279CC6}" srcOrd="0" destOrd="0" presId="urn:microsoft.com/office/officeart/2018/2/layout/IconLabelDescriptionList"/>
    <dgm:cxn modelId="{43C979A9-FAD3-48B7-BE12-A5295ABC9087}" srcId="{9244212F-1BD4-4A54-BA35-BF3308C330DF}" destId="{8270A7C2-7E9D-4F85-B92C-C9D4EF0F2E4E}" srcOrd="1" destOrd="0" parTransId="{DE0788DE-E150-4847-BB63-6AA88435D4CB}" sibTransId="{6526743A-23B2-4922-A1CF-35263285C756}"/>
    <dgm:cxn modelId="{64C1D0AC-BCFC-4E32-9C83-161B52B3B6EB}" srcId="{8270A7C2-7E9D-4F85-B92C-C9D4EF0F2E4E}" destId="{907683AE-19AB-4F46-BCE6-6E5D28E840E4}" srcOrd="1" destOrd="0" parTransId="{A018F6D7-A24E-42B3-80F9-C3F08BC1F99C}" sibTransId="{75B9E232-82B0-44AC-90CE-FDD1D1882E45}"/>
    <dgm:cxn modelId="{9C308DB1-20AE-4A92-B931-A57C30578C5C}" type="presOf" srcId="{8270A7C2-7E9D-4F85-B92C-C9D4EF0F2E4E}" destId="{46BD1EA3-76CE-4D05-B421-D2A2D1F0B45A}" srcOrd="0" destOrd="0" presId="urn:microsoft.com/office/officeart/2018/2/layout/IconLabelDescriptionList"/>
    <dgm:cxn modelId="{C338AEBA-5C28-4B8E-9B4C-CAF30BA55070}" srcId="{DDE3A174-79A7-43B2-96A4-722A9C4027E2}" destId="{4AF800D8-7297-4878-9FB3-3856323FFD73}" srcOrd="0" destOrd="0" parTransId="{F6E2B263-6A98-4E74-B4E3-0F1D0476088A}" sibTransId="{39173549-0419-41D0-A348-465C13C2F70D}"/>
    <dgm:cxn modelId="{76A956C8-8E0E-46CD-B6C2-0DD8F0EBE12E}" type="presOf" srcId="{3BC534BE-EE64-46A8-B076-63AF8682630E}" destId="{665FC27E-4387-4B81-85AD-5F4D4918D4EA}" srcOrd="0" destOrd="0" presId="urn:microsoft.com/office/officeart/2018/2/layout/IconLabelDescriptionList"/>
    <dgm:cxn modelId="{C95513DF-B42F-4C57-9B72-2254C270C313}" srcId="{9244212F-1BD4-4A54-BA35-BF3308C330DF}" destId="{DDE3A174-79A7-43B2-96A4-722A9C4027E2}" srcOrd="2" destOrd="0" parTransId="{71A470B1-ACA2-4B49-BF83-FCC89D7077A5}" sibTransId="{82A05ED0-BD63-4F5A-BDE0-1AFB31190CB3}"/>
    <dgm:cxn modelId="{244253ED-E2B3-4568-8989-B4C451E1A8FB}" srcId="{8270A7C2-7E9D-4F85-B92C-C9D4EF0F2E4E}" destId="{3BC534BE-EE64-46A8-B076-63AF8682630E}" srcOrd="0" destOrd="0" parTransId="{E4E0A0FF-D083-4976-8EA6-54F21302055A}" sibTransId="{88D77D63-0A5D-431C-8043-30B2AFB16766}"/>
    <dgm:cxn modelId="{17B5762B-971E-4851-9FA2-9332CD9CAFA2}" type="presParOf" srcId="{D3CB768A-2576-46EC-9598-30A6022BD3E5}" destId="{D1C23E6E-B84B-4E99-AC0F-6E7E01DB8A0C}" srcOrd="0" destOrd="0" presId="urn:microsoft.com/office/officeart/2018/2/layout/IconLabelDescriptionList"/>
    <dgm:cxn modelId="{BD27A70C-B2D2-4D54-B62D-AB9AC7F5D015}" type="presParOf" srcId="{D1C23E6E-B84B-4E99-AC0F-6E7E01DB8A0C}" destId="{1787F042-EF61-4B90-8AAF-A04F484430A5}" srcOrd="0" destOrd="0" presId="urn:microsoft.com/office/officeart/2018/2/layout/IconLabelDescriptionList"/>
    <dgm:cxn modelId="{BE106575-2E7F-465C-8F12-E8A3E82829A2}" type="presParOf" srcId="{D1C23E6E-B84B-4E99-AC0F-6E7E01DB8A0C}" destId="{AC93109F-2FE5-4E9F-9908-878DC9BBE6F1}" srcOrd="1" destOrd="0" presId="urn:microsoft.com/office/officeart/2018/2/layout/IconLabelDescriptionList"/>
    <dgm:cxn modelId="{BF71A992-861A-4D36-88BA-E4CB4C1A33BB}" type="presParOf" srcId="{D1C23E6E-B84B-4E99-AC0F-6E7E01DB8A0C}" destId="{E4985A92-4A30-47D9-A913-E5B7FFF8FC7C}" srcOrd="2" destOrd="0" presId="urn:microsoft.com/office/officeart/2018/2/layout/IconLabelDescriptionList"/>
    <dgm:cxn modelId="{8AF1DB6C-A149-453E-A194-47B490CA0E57}" type="presParOf" srcId="{D1C23E6E-B84B-4E99-AC0F-6E7E01DB8A0C}" destId="{C573368F-7152-47FC-A314-811154F30900}" srcOrd="3" destOrd="0" presId="urn:microsoft.com/office/officeart/2018/2/layout/IconLabelDescriptionList"/>
    <dgm:cxn modelId="{9083952A-1E3D-4C95-BB78-12E703EE12D1}" type="presParOf" srcId="{D1C23E6E-B84B-4E99-AC0F-6E7E01DB8A0C}" destId="{09405B6F-B67A-4182-A302-A76D7C279CC6}" srcOrd="4" destOrd="0" presId="urn:microsoft.com/office/officeart/2018/2/layout/IconLabelDescriptionList"/>
    <dgm:cxn modelId="{7024D300-D149-43C9-93E7-11E0422DCCA2}" type="presParOf" srcId="{D3CB768A-2576-46EC-9598-30A6022BD3E5}" destId="{F5F67844-B56D-4D4B-8DEE-68F0D23A7408}" srcOrd="1" destOrd="0" presId="urn:microsoft.com/office/officeart/2018/2/layout/IconLabelDescriptionList"/>
    <dgm:cxn modelId="{4E302D5C-65E8-48BF-9E98-E5273B500CEC}" type="presParOf" srcId="{D3CB768A-2576-46EC-9598-30A6022BD3E5}" destId="{3B3575DE-82A7-436C-B22A-370A9DEE01B9}" srcOrd="2" destOrd="0" presId="urn:microsoft.com/office/officeart/2018/2/layout/IconLabelDescriptionList"/>
    <dgm:cxn modelId="{ECC24EBC-2A7D-4654-9993-B25683D897F2}" type="presParOf" srcId="{3B3575DE-82A7-436C-B22A-370A9DEE01B9}" destId="{3D48ACB1-E520-4DBC-A94E-0EE52B15B84E}" srcOrd="0" destOrd="0" presId="urn:microsoft.com/office/officeart/2018/2/layout/IconLabelDescriptionList"/>
    <dgm:cxn modelId="{C5F394EB-ECB6-4035-84B0-12182BE48A86}" type="presParOf" srcId="{3B3575DE-82A7-436C-B22A-370A9DEE01B9}" destId="{99CA8647-6CED-42ED-8118-193132DAA6D4}" srcOrd="1" destOrd="0" presId="urn:microsoft.com/office/officeart/2018/2/layout/IconLabelDescriptionList"/>
    <dgm:cxn modelId="{7DF3C6DD-5B92-4619-960C-5072131E7910}" type="presParOf" srcId="{3B3575DE-82A7-436C-B22A-370A9DEE01B9}" destId="{46BD1EA3-76CE-4D05-B421-D2A2D1F0B45A}" srcOrd="2" destOrd="0" presId="urn:microsoft.com/office/officeart/2018/2/layout/IconLabelDescriptionList"/>
    <dgm:cxn modelId="{62CE4D6F-00E2-4DED-A393-668A9A14A348}" type="presParOf" srcId="{3B3575DE-82A7-436C-B22A-370A9DEE01B9}" destId="{300B3F84-A370-4E0E-9869-E45E388D2D33}" srcOrd="3" destOrd="0" presId="urn:microsoft.com/office/officeart/2018/2/layout/IconLabelDescriptionList"/>
    <dgm:cxn modelId="{3181B57F-834D-45ED-8A31-3E83B4BDD9B4}" type="presParOf" srcId="{3B3575DE-82A7-436C-B22A-370A9DEE01B9}" destId="{665FC27E-4387-4B81-85AD-5F4D4918D4EA}" srcOrd="4" destOrd="0" presId="urn:microsoft.com/office/officeart/2018/2/layout/IconLabelDescriptionList"/>
    <dgm:cxn modelId="{9FB7F6A0-2D3F-42D7-8F9F-D4551C0A7E20}" type="presParOf" srcId="{D3CB768A-2576-46EC-9598-30A6022BD3E5}" destId="{BECE8D50-1D05-48AC-A9B6-9F3D1BA4CCCE}" srcOrd="3" destOrd="0" presId="urn:microsoft.com/office/officeart/2018/2/layout/IconLabelDescriptionList"/>
    <dgm:cxn modelId="{51AAD8C8-21AD-44EE-8177-C9727EFF66AE}" type="presParOf" srcId="{D3CB768A-2576-46EC-9598-30A6022BD3E5}" destId="{C3E3EC41-8541-4CA2-A197-DB0B3153E2AA}" srcOrd="4" destOrd="0" presId="urn:microsoft.com/office/officeart/2018/2/layout/IconLabelDescriptionList"/>
    <dgm:cxn modelId="{7C4B0010-7E0A-4C2E-A79A-B89174771EF4}" type="presParOf" srcId="{C3E3EC41-8541-4CA2-A197-DB0B3153E2AA}" destId="{3C47EC64-4ABA-475F-9F03-E5E37D835A80}" srcOrd="0" destOrd="0" presId="urn:microsoft.com/office/officeart/2018/2/layout/IconLabelDescriptionList"/>
    <dgm:cxn modelId="{C7B472B2-DCE2-4A71-8CFF-BFBDCB8A346A}" type="presParOf" srcId="{C3E3EC41-8541-4CA2-A197-DB0B3153E2AA}" destId="{35416654-18EA-49C4-9FA3-6ED7C1526AA6}" srcOrd="1" destOrd="0" presId="urn:microsoft.com/office/officeart/2018/2/layout/IconLabelDescriptionList"/>
    <dgm:cxn modelId="{21CA6182-E70D-4970-B09C-7C6D7F29A87A}" type="presParOf" srcId="{C3E3EC41-8541-4CA2-A197-DB0B3153E2AA}" destId="{D85D302D-B3FC-4239-BFEA-E2D2EA7CE3FB}" srcOrd="2" destOrd="0" presId="urn:microsoft.com/office/officeart/2018/2/layout/IconLabelDescriptionList"/>
    <dgm:cxn modelId="{C90EC7C6-1A9D-4D62-A578-F873606DC881}" type="presParOf" srcId="{C3E3EC41-8541-4CA2-A197-DB0B3153E2AA}" destId="{5CBBF4DD-3335-4422-A554-3422D2F94D67}" srcOrd="3" destOrd="0" presId="urn:microsoft.com/office/officeart/2018/2/layout/IconLabelDescriptionList"/>
    <dgm:cxn modelId="{D17748FB-F2F1-4E6C-A683-73BE62898688}" type="presParOf" srcId="{C3E3EC41-8541-4CA2-A197-DB0B3153E2AA}" destId="{52C466DD-AD9A-4CC7-86B9-352A38FF327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7F042-EF61-4B90-8AAF-A04F484430A5}">
      <dsp:nvSpPr>
        <dsp:cNvPr id="0" name=""/>
        <dsp:cNvSpPr/>
      </dsp:nvSpPr>
      <dsp:spPr>
        <a:xfrm>
          <a:off x="7056" y="283377"/>
          <a:ext cx="1067554" cy="1067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85A92-4A30-47D9-A913-E5B7FFF8FC7C}">
      <dsp:nvSpPr>
        <dsp:cNvPr id="0" name=""/>
        <dsp:cNvSpPr/>
      </dsp:nvSpPr>
      <dsp:spPr>
        <a:xfrm>
          <a:off x="7056" y="1512934"/>
          <a:ext cx="3050156" cy="45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b="1" kern="1200"/>
            <a:t>What are LLMs?</a:t>
          </a:r>
          <a:r>
            <a:rPr lang="en-US" sz="3200" kern="1200"/>
            <a:t> </a:t>
          </a:r>
        </a:p>
      </dsp:txBody>
      <dsp:txXfrm>
        <a:off x="7056" y="1512934"/>
        <a:ext cx="3050156" cy="457523"/>
      </dsp:txXfrm>
    </dsp:sp>
    <dsp:sp modelId="{09405B6F-B67A-4182-A302-A76D7C279CC6}">
      <dsp:nvSpPr>
        <dsp:cNvPr id="0" name=""/>
        <dsp:cNvSpPr/>
      </dsp:nvSpPr>
      <dsp:spPr>
        <a:xfrm>
          <a:off x="7056" y="2045808"/>
          <a:ext cx="3050156" cy="2005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LLMs like GPT (used by ChatGPT), Google's Gemini, or Deep Seek are </a:t>
          </a:r>
          <a:r>
            <a:rPr lang="en-US" sz="1700" b="1" kern="1200"/>
            <a:t>trained models</a:t>
          </a:r>
          <a:r>
            <a:rPr lang="en-US" sz="1700" kern="1200"/>
            <a:t>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They are developed by companies and require significant computational power and vast amounts of data for training.</a:t>
          </a:r>
        </a:p>
      </dsp:txBody>
      <dsp:txXfrm>
        <a:off x="7056" y="2045808"/>
        <a:ext cx="3050156" cy="2005070"/>
      </dsp:txXfrm>
    </dsp:sp>
    <dsp:sp modelId="{3D48ACB1-E520-4DBC-A94E-0EE52B15B84E}">
      <dsp:nvSpPr>
        <dsp:cNvPr id="0" name=""/>
        <dsp:cNvSpPr/>
      </dsp:nvSpPr>
      <dsp:spPr>
        <a:xfrm>
          <a:off x="3590989" y="283377"/>
          <a:ext cx="1067554" cy="1067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D1EA3-76CE-4D05-B421-D2A2D1F0B45A}">
      <dsp:nvSpPr>
        <dsp:cNvPr id="0" name=""/>
        <dsp:cNvSpPr/>
      </dsp:nvSpPr>
      <dsp:spPr>
        <a:xfrm>
          <a:off x="3590989" y="1512934"/>
          <a:ext cx="3050156" cy="45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b="1" kern="1200"/>
            <a:t>Core Capability:</a:t>
          </a:r>
          <a:r>
            <a:rPr lang="en-US" sz="3200" kern="1200"/>
            <a:t> </a:t>
          </a:r>
        </a:p>
      </dsp:txBody>
      <dsp:txXfrm>
        <a:off x="3590989" y="1512934"/>
        <a:ext cx="3050156" cy="457523"/>
      </dsp:txXfrm>
    </dsp:sp>
    <dsp:sp modelId="{665FC27E-4387-4B81-85AD-5F4D4918D4EA}">
      <dsp:nvSpPr>
        <dsp:cNvPr id="0" name=""/>
        <dsp:cNvSpPr/>
      </dsp:nvSpPr>
      <dsp:spPr>
        <a:xfrm>
          <a:off x="3590989" y="2045808"/>
          <a:ext cx="3050156" cy="2005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LLMs are excellent at </a:t>
          </a:r>
          <a:r>
            <a:rPr lang="en-US" sz="1700" b="1" kern="1200"/>
            <a:t>answering questions</a:t>
          </a:r>
          <a:r>
            <a:rPr lang="en-US" sz="1700" kern="1200"/>
            <a:t> and </a:t>
          </a:r>
          <a:r>
            <a:rPr lang="en-US" sz="1700" b="1" kern="1200"/>
            <a:t>natural language processing (NLP)</a:t>
          </a:r>
          <a:r>
            <a:rPr lang="en-US" sz="1700" kern="1200"/>
            <a:t>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They can understand and respond to queries in natural language, like English.</a:t>
          </a:r>
        </a:p>
      </dsp:txBody>
      <dsp:txXfrm>
        <a:off x="3590989" y="2045808"/>
        <a:ext cx="3050156" cy="2005070"/>
      </dsp:txXfrm>
    </dsp:sp>
    <dsp:sp modelId="{3C47EC64-4ABA-475F-9F03-E5E37D835A80}">
      <dsp:nvSpPr>
        <dsp:cNvPr id="0" name=""/>
        <dsp:cNvSpPr/>
      </dsp:nvSpPr>
      <dsp:spPr>
        <a:xfrm>
          <a:off x="7174923" y="283377"/>
          <a:ext cx="1067554" cy="10675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D302D-B3FC-4239-BFEA-E2D2EA7CE3FB}">
      <dsp:nvSpPr>
        <dsp:cNvPr id="0" name=""/>
        <dsp:cNvSpPr/>
      </dsp:nvSpPr>
      <dsp:spPr>
        <a:xfrm>
          <a:off x="7174923" y="1512934"/>
          <a:ext cx="3050156" cy="457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b="1" kern="1200"/>
            <a:t>Key Limitation:</a:t>
          </a:r>
          <a:r>
            <a:rPr lang="en-US" sz="3200" kern="1200"/>
            <a:t> </a:t>
          </a:r>
        </a:p>
      </dsp:txBody>
      <dsp:txXfrm>
        <a:off x="7174923" y="1512934"/>
        <a:ext cx="3050156" cy="457523"/>
      </dsp:txXfrm>
    </dsp:sp>
    <dsp:sp modelId="{52C466DD-AD9A-4CC7-86B9-352A38FF3278}">
      <dsp:nvSpPr>
        <dsp:cNvPr id="0" name=""/>
        <dsp:cNvSpPr/>
      </dsp:nvSpPr>
      <dsp:spPr>
        <a:xfrm>
          <a:off x="7174923" y="2045808"/>
          <a:ext cx="3050156" cy="2005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 LLM </a:t>
          </a:r>
          <a:r>
            <a:rPr lang="en-US" sz="1700" b="1" kern="1200"/>
            <a:t>cannot perform any task other than answering questions</a:t>
          </a:r>
          <a:r>
            <a:rPr lang="en-US" sz="1700" kern="1200"/>
            <a:t>. It cannot send emails, buy/sell stocks, or interact with other applications directly.</a:t>
          </a:r>
        </a:p>
      </dsp:txBody>
      <dsp:txXfrm>
        <a:off x="7174923" y="2045808"/>
        <a:ext cx="3050156" cy="2005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CEA9-9BEE-60CB-FD0A-593F7DBE2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BDD84-250B-5929-6241-DD1224FDA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F3B4A-1857-E3D6-D7C9-E688F5E1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C297-A1D2-6716-C29C-FBC14313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36031-523D-50B7-E926-4347F0CE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4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DDA5-89CA-A20F-1421-9EFD25F3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068EB-2597-3F2C-F25A-0C4E65608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1DA7D-CAB9-C5E8-7633-EED7DFF0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D6C9F-FD5F-4CD1-0298-1632DE6B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4851-D3E3-6DCF-3C64-B72F0FDF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0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EF052-B53E-24EA-A751-4C26D89D0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7721-FA63-EA3A-B210-C7EBD9D94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0D4D3-4E54-0FDC-941E-AB042609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2E6E9-39C5-8BA5-4C07-03D826AE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F69C8-AEEB-D70F-4528-D2CC3A65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2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5297-0CBF-0212-7091-C818163B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A267-3F36-A74F-547A-005811B7A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4E617-67F3-2878-D569-741A7D0E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F79CE-47A0-BF0D-290F-50B7C522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BA401-04F6-5F2F-85DA-2BAB5316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7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8177-D874-AF35-1DB7-FA29F876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DE8C6-5E9B-CB8C-3AB2-DCD44175D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70344-3907-462B-4865-A010B310C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DFB43-28B5-BAB8-0EBA-FE080BF2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5A11-5615-F189-228E-020707A3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0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C015-5815-2467-420F-A0946130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5BD8-6ED7-71BD-2C54-D6042A079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611FE-6DC1-8CA0-3F04-4CEF9FFDE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70AE7-8FB2-5E53-3C74-64830DEF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DC99F-B5BC-4C07-715B-CDE26820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ACD33-5C50-E1EB-4B61-3FF6B039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3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17D4-18DE-1559-A62D-E46B1FF9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BA2C1-F933-39CC-17C0-748DDB4B1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63459-B3F9-A94D-E760-0A0467321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22AA8-D0B8-66F0-F67F-03075D662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00FD7-1115-70FC-BC9F-5698DDA78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2B3D7-39C5-C447-E642-AD9B06063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DA93E-58AE-0F84-03B9-9D09F8D9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478FC-A47F-5E9C-DFA6-216CDBA83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5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E9C1-B881-6F4C-7BC8-215D2417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2A104-9A49-A92C-02BD-9532F54A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BDFE0-6A46-737C-24A5-A8D4BCE3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61AAC-25FF-280D-7EFA-DF998ACE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65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ED656-DC72-7E54-D959-B93FD9221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6CCEC-33E6-3033-6E52-D0E48CF6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1D50E-4C5E-46E1-CB13-C24F1E0B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4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F5A2-AB3D-8543-722C-FE2DBD78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93AAD-7C74-B964-11B6-3E78F5BC1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44483-29C3-C39E-C643-9873E57B1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54779-251D-A366-C1C0-386A9B23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5352A-7E17-93B6-7B4D-1B2F6A60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F71F3-3C04-D52D-6AAC-BA479253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0C97-D3E9-E175-6823-B24A8EEE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C99F8-94A1-4EB9-7C6B-4FE795BE9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AA4D5-C132-9B07-299D-1D6A877A4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1217B-6FB4-5AF3-BF9C-6F42F37A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C3C-B6A2-469A-AE53-EE1B044AB82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3E150-43CD-4848-9763-5D5967FC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39701-8FEC-301D-E305-B15713DB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8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15586-0E90-8976-DDEF-56408DBC5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94A4B-FDFA-434B-34AB-6F7F5CED5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704D4-6BA2-CC48-4F4D-8C9189BC5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650C3C-B6A2-469A-AE53-EE1B044AB82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E48C8-48BC-85C6-AF58-442AF6DFE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711AD-07EB-F398-8295-2D91CD3A5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2B7A85-34BB-4F01-AB8D-F9618322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5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E29DBC-93EF-9B6B-A168-FB58CF1A7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MCP</a:t>
            </a:r>
            <a:br>
              <a:rPr lang="en-US" sz="3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 Context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D68BE7-1232-14A0-ACEF-5D721E8B2703}"/>
              </a:ext>
            </a:extLst>
          </p:cNvPr>
          <p:cNvSpPr txBox="1"/>
          <p:nvPr/>
        </p:nvSpPr>
        <p:spPr>
          <a:xfrm>
            <a:off x="6590966" y="3428999"/>
            <a:ext cx="4805691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Aravind Daram</a:t>
            </a:r>
          </a:p>
        </p:txBody>
      </p:sp>
      <p:pic>
        <p:nvPicPr>
          <p:cNvPr id="29" name="Graphic 28" descr="Checkmark">
            <a:extLst>
              <a:ext uri="{FF2B5EF4-FFF2-40B4-BE49-F238E27FC236}">
                <a16:creationId xmlns:a16="http://schemas.microsoft.com/office/drawing/2014/main" id="{FED09837-D946-35C4-C094-E95608AFD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544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EF044-A75D-F9DC-336A-66CFD7CE5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Search for Current Information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diagram of a search tool&#10;&#10;AI-generated content may be incorrect.">
            <a:extLst>
              <a:ext uri="{FF2B5EF4-FFF2-40B4-BE49-F238E27FC236}">
                <a16:creationId xmlns:a16="http://schemas.microsoft.com/office/drawing/2014/main" id="{41E09CB0-B4FC-99A4-6536-D2B0545DF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625" y="1675227"/>
            <a:ext cx="806275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6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45BFD-EBAA-6308-4720-01E050A8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Workflow Example: Sending an Email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4877B-282B-5A37-C9EB-01C8B30C1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 lvl="0"/>
            <a:r>
              <a:rPr lang="en-US" sz="1500" b="1" dirty="0">
                <a:solidFill>
                  <a:schemeClr val="tx2"/>
                </a:solidFill>
              </a:rPr>
              <a:t>User Query:</a:t>
            </a:r>
            <a:r>
              <a:rPr lang="en-US" sz="1500" dirty="0">
                <a:solidFill>
                  <a:schemeClr val="tx2"/>
                </a:solidFill>
              </a:rPr>
              <a:t> "Write a mail for me and send the mail."</a:t>
            </a:r>
          </a:p>
          <a:p>
            <a:pPr lvl="0"/>
            <a:r>
              <a:rPr lang="en-US" sz="1500" b="1" dirty="0">
                <a:solidFill>
                  <a:schemeClr val="tx2"/>
                </a:solidFill>
              </a:rPr>
              <a:t>Application to LLM:</a:t>
            </a:r>
            <a:r>
              <a:rPr lang="en-US" sz="1500" dirty="0">
                <a:solidFill>
                  <a:schemeClr val="tx2"/>
                </a:solidFill>
              </a:rPr>
              <a:t> Sends the query + list of tools (including a "send mail tool").</a:t>
            </a:r>
          </a:p>
          <a:p>
            <a:pPr lvl="0"/>
            <a:r>
              <a:rPr lang="en-US" sz="1500" b="1" dirty="0">
                <a:solidFill>
                  <a:schemeClr val="tx2"/>
                </a:solidFill>
              </a:rPr>
              <a:t>LLM Decision:</a:t>
            </a:r>
            <a:r>
              <a:rPr lang="en-US" sz="1500" dirty="0">
                <a:solidFill>
                  <a:schemeClr val="tx2"/>
                </a:solidFill>
              </a:rPr>
              <a:t> Recognizes the request involves writing and sending an email. It can </a:t>
            </a:r>
            <a:r>
              <a:rPr lang="en-US" sz="1500" b="1" dirty="0">
                <a:solidFill>
                  <a:schemeClr val="tx2"/>
                </a:solidFill>
              </a:rPr>
              <a:t>write the content of the mail</a:t>
            </a:r>
            <a:r>
              <a:rPr lang="en-US" sz="1500" dirty="0">
                <a:solidFill>
                  <a:schemeClr val="tx2"/>
                </a:solidFill>
              </a:rPr>
              <a:t> and identifies the "send mail tool" as necessary.</a:t>
            </a:r>
          </a:p>
          <a:p>
            <a:pPr lvl="0"/>
            <a:r>
              <a:rPr lang="en-US" sz="1500" b="1" dirty="0">
                <a:solidFill>
                  <a:schemeClr val="tx2"/>
                </a:solidFill>
              </a:rPr>
              <a:t>Application Action:</a:t>
            </a:r>
            <a:r>
              <a:rPr lang="en-US" sz="1500" dirty="0">
                <a:solidFill>
                  <a:schemeClr val="tx2"/>
                </a:solidFill>
              </a:rPr>
              <a:t> Calls the "send mail tool" with the mail content provided by the LLM.</a:t>
            </a:r>
          </a:p>
          <a:p>
            <a:pPr lvl="0"/>
            <a:r>
              <a:rPr lang="en-US" sz="1500" b="1" dirty="0">
                <a:solidFill>
                  <a:schemeClr val="tx2"/>
                </a:solidFill>
              </a:rPr>
              <a:t>Tool Result to LLM:</a:t>
            </a:r>
            <a:r>
              <a:rPr lang="en-US" sz="1500" dirty="0">
                <a:solidFill>
                  <a:schemeClr val="tx2"/>
                </a:solidFill>
              </a:rPr>
              <a:t> The mail tool confirms if the mail was sent successfully or if an error occurred.</a:t>
            </a:r>
          </a:p>
          <a:p>
            <a:pPr lvl="0"/>
            <a:r>
              <a:rPr lang="en-US" sz="1500" b="1" dirty="0">
                <a:solidFill>
                  <a:schemeClr val="tx2"/>
                </a:solidFill>
              </a:rPr>
              <a:t>LLM Frames Answer:</a:t>
            </a:r>
            <a:r>
              <a:rPr lang="en-US" sz="1500" dirty="0">
                <a:solidFill>
                  <a:schemeClr val="tx2"/>
                </a:solidFill>
              </a:rPr>
              <a:t> Based on the tool's status, the LLM generates a human-readable response, e.g., "The mail was sent congratulations" or "The mail was not sent because of so and so reason".</a:t>
            </a:r>
          </a:p>
          <a:p>
            <a:pPr lvl="0"/>
            <a:r>
              <a:rPr lang="en-US" sz="1500" b="1" dirty="0">
                <a:solidFill>
                  <a:schemeClr val="tx2"/>
                </a:solidFill>
              </a:rPr>
              <a:t>Application to User:</a:t>
            </a:r>
            <a:r>
              <a:rPr lang="en-US" sz="1500" dirty="0">
                <a:solidFill>
                  <a:schemeClr val="tx2"/>
                </a:solidFill>
              </a:rPr>
              <a:t> Sends the LLM's framed answer to the user.</a:t>
            </a:r>
          </a:p>
          <a:p>
            <a:endParaRPr lang="en-US" sz="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390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82D84-FD56-1333-AD20-4A24D780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Key Takeaway: Endless Automation Possibilities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9431-1072-771D-B3A0-4F13F5EE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 lvl="0"/>
            <a:r>
              <a:rPr lang="en-US" sz="1800" b="1" dirty="0">
                <a:solidFill>
                  <a:schemeClr val="tx2"/>
                </a:solidFill>
              </a:rPr>
              <a:t>Synergy:</a:t>
            </a:r>
            <a:r>
              <a:rPr lang="en-US" sz="1800" dirty="0">
                <a:solidFill>
                  <a:schemeClr val="tx2"/>
                </a:solidFill>
              </a:rPr>
              <a:t> LLM + Tools = Powerful automation.</a:t>
            </a:r>
          </a:p>
          <a:p>
            <a:pPr lvl="0"/>
            <a:r>
              <a:rPr lang="en-US" sz="1800" b="1" dirty="0">
                <a:solidFill>
                  <a:schemeClr val="tx2"/>
                </a:solidFill>
              </a:rPr>
              <a:t>Seamless User Experience: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/>
              <a:t>Multiple steps happen fast → seamless to user.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21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01DDD-2905-21D9-F67E-A58EA0DD8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</a:rPr>
              <a:t>Model Context Protocol (MCP): Empowering LLM-based Applications with Tools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E5E92B6-C53C-2DF4-B68B-7A6DE6220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sz="1300" dirty="0">
                <a:solidFill>
                  <a:schemeClr val="tx2"/>
                </a:solidFill>
              </a:rPr>
              <a:t>Standardizing Tool Usage for Agentic AI</a:t>
            </a:r>
          </a:p>
          <a:p>
            <a:pPr lvl="0"/>
            <a:r>
              <a:rPr lang="en-US" sz="1300" b="1" dirty="0">
                <a:solidFill>
                  <a:schemeClr val="tx2"/>
                </a:solidFill>
              </a:rPr>
              <a:t>What is MCP?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MCP stands for </a:t>
            </a:r>
            <a:r>
              <a:rPr lang="en-US" sz="1300" b="1" dirty="0">
                <a:solidFill>
                  <a:schemeClr val="tx2"/>
                </a:solidFill>
              </a:rPr>
              <a:t>Model (LLMs) Context (Extra Context) Protocol (Set of rules)</a:t>
            </a:r>
            <a:r>
              <a:rPr lang="en-US" sz="1300" dirty="0">
                <a:solidFill>
                  <a:schemeClr val="tx2"/>
                </a:solidFill>
              </a:rPr>
              <a:t>.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It is a </a:t>
            </a:r>
            <a:r>
              <a:rPr lang="en-US" sz="1300" b="1" dirty="0">
                <a:solidFill>
                  <a:schemeClr val="tx2"/>
                </a:solidFill>
              </a:rPr>
              <a:t>standardization framework</a:t>
            </a:r>
            <a:r>
              <a:rPr lang="en-US" sz="1300" dirty="0">
                <a:solidFill>
                  <a:schemeClr val="tx2"/>
                </a:solidFill>
              </a:rPr>
              <a:t> specifically for using tools with LLM-based (agentic) applications.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Introduced by </a:t>
            </a:r>
            <a:r>
              <a:rPr lang="en-US" sz="1300" b="1" dirty="0">
                <a:solidFill>
                  <a:schemeClr val="tx2"/>
                </a:solidFill>
              </a:rPr>
              <a:t>Anthropic</a:t>
            </a:r>
            <a:r>
              <a:rPr lang="en-US" sz="1300" dirty="0">
                <a:solidFill>
                  <a:schemeClr val="tx2"/>
                </a:solidFill>
              </a:rPr>
              <a:t>, the company behind the Claude LLM.</a:t>
            </a:r>
          </a:p>
          <a:p>
            <a:pPr lvl="0"/>
            <a:r>
              <a:rPr lang="en-US" sz="1300" b="1" dirty="0">
                <a:solidFill>
                  <a:schemeClr val="tx2"/>
                </a:solidFill>
              </a:rPr>
              <a:t>Why is it needed?</a:t>
            </a:r>
            <a:r>
              <a:rPr lang="en-US" sz="13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LLMs need "extra context" (i.e., tools) to perform actions beyond basic language generation.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It addresses the new complexities of integrating diverse external tools into applications driven by Large Language Models.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Aims to bring standardization, similar to how HTTP/HTTPS standardized traditional web communication, for the new era of agentic applications.</a:t>
            </a:r>
          </a:p>
          <a:p>
            <a:endParaRPr lang="en-US" sz="1300" dirty="0">
              <a:solidFill>
                <a:schemeClr val="tx2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93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4F22B-AAA2-FA17-7472-D4C1D1D56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</a:rPr>
              <a:t>Traditional HTTP/HTPPS – Client Server 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9714D6-0905-63C4-5D46-21E546AAC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lvl="0"/>
            <a:r>
              <a:rPr lang="en-US" sz="1500" b="1">
                <a:solidFill>
                  <a:schemeClr val="tx2"/>
                </a:solidFill>
              </a:rPr>
              <a:t>Traditional Application Communication (HTTP/HTTPS)</a:t>
            </a:r>
            <a:r>
              <a:rPr lang="en-US" sz="150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For years, client-server communication has relied on </a:t>
            </a:r>
            <a:r>
              <a:rPr lang="en-US" sz="1500" b="1">
                <a:solidFill>
                  <a:schemeClr val="tx2"/>
                </a:solidFill>
              </a:rPr>
              <a:t>standardized protocols like HTTP/HTTPS</a:t>
            </a:r>
            <a:r>
              <a:rPr lang="en-US" sz="1500">
                <a:solidFill>
                  <a:schemeClr val="tx2"/>
                </a:solidFill>
              </a:rPr>
              <a:t>.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Requests and responses follow a defined structure, including </a:t>
            </a:r>
            <a:r>
              <a:rPr lang="en-US" sz="1500" b="1">
                <a:solidFill>
                  <a:schemeClr val="tx2"/>
                </a:solidFill>
              </a:rPr>
              <a:t>headers, body, and standardized status codes</a:t>
            </a:r>
            <a:r>
              <a:rPr lang="en-US" sz="1500">
                <a:solidFill>
                  <a:schemeClr val="tx2"/>
                </a:solidFill>
              </a:rPr>
              <a:t> (e.g., </a:t>
            </a:r>
            <a:r>
              <a:rPr lang="en-US" sz="1500" b="1">
                <a:solidFill>
                  <a:schemeClr val="tx2"/>
                </a:solidFill>
              </a:rPr>
              <a:t>200 for successful</a:t>
            </a:r>
            <a:r>
              <a:rPr lang="en-US" sz="1500">
                <a:solidFill>
                  <a:schemeClr val="tx2"/>
                </a:solidFill>
              </a:rPr>
              <a:t>, </a:t>
            </a:r>
            <a:r>
              <a:rPr lang="en-US" sz="1500" b="1">
                <a:solidFill>
                  <a:schemeClr val="tx2"/>
                </a:solidFill>
              </a:rPr>
              <a:t>404 for not found</a:t>
            </a:r>
            <a:r>
              <a:rPr lang="en-US" sz="1500">
                <a:solidFill>
                  <a:schemeClr val="tx2"/>
                </a:solidFill>
              </a:rPr>
              <a:t>, </a:t>
            </a:r>
            <a:r>
              <a:rPr lang="en-US" sz="1500" b="1">
                <a:solidFill>
                  <a:schemeClr val="tx2"/>
                </a:solidFill>
              </a:rPr>
              <a:t>500 for server error</a:t>
            </a:r>
            <a:r>
              <a:rPr lang="en-US" sz="1500">
                <a:solidFill>
                  <a:schemeClr val="tx2"/>
                </a:solidFill>
              </a:rPr>
              <a:t>).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This standardization ensures consistent interaction across all applications and servers (e.g., google.com, robinhood.com, weather.com).</a:t>
            </a:r>
          </a:p>
          <a:p>
            <a:endParaRPr lang="en-US" sz="1500">
              <a:solidFill>
                <a:schemeClr val="tx2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F70FC248-9F8D-506C-8A5F-79284CABB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8" y="3090031"/>
            <a:ext cx="4954693" cy="271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41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0034D-8C78-9532-36FF-F1041A86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Why a New Standardization Now?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8DB34-A989-E1F2-F942-7F9EB919D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en-US" sz="1000" b="1" dirty="0"/>
              <a:t>LLMs + Tools need extra context</a:t>
            </a:r>
            <a:r>
              <a:rPr lang="en-US" sz="1000" dirty="0"/>
              <a:t>. </a:t>
            </a:r>
          </a:p>
          <a:p>
            <a:r>
              <a:rPr lang="en-US" sz="1000" b="1" dirty="0"/>
              <a:t>Problem</a:t>
            </a:r>
            <a:r>
              <a:rPr lang="en-US" sz="1000" dirty="0"/>
              <a:t>: Each company exposes tools differently. </a:t>
            </a:r>
          </a:p>
          <a:p>
            <a:r>
              <a:rPr lang="en-US" sz="1000" b="1" dirty="0"/>
              <a:t>Solution</a:t>
            </a:r>
            <a:r>
              <a:rPr lang="en-US" sz="1000" dirty="0"/>
              <a:t>: Standard protocol = MCP (like HTTP for the web).</a:t>
            </a:r>
            <a:endParaRPr lang="en-US" sz="1000" dirty="0">
              <a:solidFill>
                <a:schemeClr val="tx2"/>
              </a:solidFill>
            </a:endParaRPr>
          </a:p>
          <a:p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789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FC00-64BD-5876-0BF4-EF18D68D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Components &amp; Architecture of MCP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87A8A-29E5-5EDF-5A2E-05D528DD8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b="1" dirty="0">
                <a:solidFill>
                  <a:schemeClr val="accent2"/>
                </a:solidFill>
              </a:rPr>
              <a:t>MCP Host</a:t>
            </a:r>
            <a:r>
              <a:rPr lang="en-US" b="1" dirty="0"/>
              <a:t>: The Agentic Application</a:t>
            </a:r>
            <a:endParaRPr lang="en-US" dirty="0"/>
          </a:p>
          <a:p>
            <a:pPr lvl="1"/>
            <a:r>
              <a:rPr lang="en-US" dirty="0"/>
              <a:t>This is </a:t>
            </a:r>
            <a:r>
              <a:rPr lang="en-US" b="1" dirty="0"/>
              <a:t>your LLM-based application</a:t>
            </a:r>
            <a:r>
              <a:rPr lang="en-US" dirty="0"/>
              <a:t> (e.g., mobile app, website) that you are building.</a:t>
            </a:r>
          </a:p>
          <a:p>
            <a:pPr lvl="0"/>
            <a:r>
              <a:rPr lang="en-US" b="1" dirty="0">
                <a:solidFill>
                  <a:schemeClr val="accent2"/>
                </a:solidFill>
              </a:rPr>
              <a:t>MCP Servers</a:t>
            </a:r>
            <a:r>
              <a:rPr lang="en-US" b="1" dirty="0"/>
              <a:t>: Tool Providers</a:t>
            </a:r>
            <a:endParaRPr lang="en-US" dirty="0"/>
          </a:p>
          <a:p>
            <a:pPr lvl="1"/>
            <a:r>
              <a:rPr lang="en-US" dirty="0"/>
              <a:t>Companies that offer tools (e.g., Google for web search, Weather.com for weather) expose their functionalities through </a:t>
            </a:r>
            <a:r>
              <a:rPr lang="en-US" b="1" dirty="0"/>
              <a:t>MCP Servers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single server can expose </a:t>
            </a:r>
            <a:r>
              <a:rPr lang="en-US" b="1" dirty="0"/>
              <a:t>multiple tools</a:t>
            </a:r>
            <a:r>
              <a:rPr lang="en-US" dirty="0"/>
              <a:t> (e.g., </a:t>
            </a:r>
            <a:r>
              <a:rPr lang="en-US" dirty="0" err="1"/>
              <a:t>get_list_of_stocks</a:t>
            </a:r>
            <a:r>
              <a:rPr lang="en-US" dirty="0"/>
              <a:t>, </a:t>
            </a:r>
            <a:r>
              <a:rPr lang="en-US" dirty="0" err="1"/>
              <a:t>buy_stock</a:t>
            </a:r>
            <a:r>
              <a:rPr lang="en-US" dirty="0"/>
              <a:t>, </a:t>
            </a:r>
            <a:r>
              <a:rPr lang="en-US" dirty="0" err="1"/>
              <a:t>sell_stock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The tool's underlying logic can run either </a:t>
            </a:r>
            <a:r>
              <a:rPr lang="en-US" b="1" dirty="0"/>
              <a:t>on the same machine</a:t>
            </a:r>
            <a:r>
              <a:rPr lang="en-US" dirty="0"/>
              <a:t> as the MCP host or </a:t>
            </a:r>
            <a:r>
              <a:rPr lang="en-US" b="1" dirty="0"/>
              <a:t>on a separate, remote machine</a:t>
            </a:r>
            <a:r>
              <a:rPr lang="en-US" dirty="0"/>
              <a:t>.</a:t>
            </a:r>
          </a:p>
          <a:p>
            <a:pPr lvl="0"/>
            <a:r>
              <a:rPr lang="en-US" b="1" dirty="0">
                <a:solidFill>
                  <a:schemeClr val="accent2"/>
                </a:solidFill>
              </a:rPr>
              <a:t>Clients</a:t>
            </a:r>
            <a:r>
              <a:rPr lang="en-US" b="1" dirty="0"/>
              <a:t>: Bridging the Host and Servers</a:t>
            </a:r>
            <a:endParaRPr lang="en-US" dirty="0"/>
          </a:p>
          <a:p>
            <a:pPr lvl="1"/>
            <a:r>
              <a:rPr lang="en-US" dirty="0"/>
              <a:t>Within the </a:t>
            </a:r>
            <a:r>
              <a:rPr lang="en-US" b="1" dirty="0"/>
              <a:t>MCP Host</a:t>
            </a:r>
            <a:r>
              <a:rPr lang="en-US" dirty="0"/>
              <a:t>, specific </a:t>
            </a:r>
            <a:r>
              <a:rPr lang="en-US" b="1" dirty="0"/>
              <a:t>clients are created to establish one-to-one connections</a:t>
            </a:r>
            <a:r>
              <a:rPr lang="en-US" dirty="0"/>
              <a:t> with individual MCP servers.</a:t>
            </a:r>
          </a:p>
          <a:p>
            <a:pPr lvl="1"/>
            <a:r>
              <a:rPr lang="en-US" dirty="0"/>
              <a:t>Each client facilitates communication with its respective MCP server, allowing the host to access its exposed tools.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01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13713-64F4-0E5D-2E7E-34163DEE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End-to-End Workflow with MCP</a:t>
            </a:r>
            <a:b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diagram of a software flow&#10;&#10;AI-generated content may be incorrect.">
            <a:extLst>
              <a:ext uri="{FF2B5EF4-FFF2-40B4-BE49-F238E27FC236}">
                <a16:creationId xmlns:a16="http://schemas.microsoft.com/office/drawing/2014/main" id="{5948993F-21F8-E569-91AA-55D5FD36C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67" y="1562553"/>
            <a:ext cx="867070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04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C374-C4A5-7240-9DA6-19FDD596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End-to-End Workflow with MCP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AAD9F-9F0C-D4FD-E35E-7881F3BAD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b="1" dirty="0"/>
              <a:t>User Query to Application (MCP Host)</a:t>
            </a:r>
            <a:r>
              <a:rPr lang="en-US" dirty="0"/>
              <a:t>: The MCP Host.</a:t>
            </a:r>
          </a:p>
          <a:p>
            <a:pPr lvl="0"/>
            <a:r>
              <a:rPr lang="en-US" b="1" dirty="0"/>
              <a:t>Host Prepares for LLM</a:t>
            </a:r>
            <a:r>
              <a:rPr lang="en-US" dirty="0"/>
              <a:t>: The application itself doesn't understand natural language commands for tool execution.</a:t>
            </a:r>
          </a:p>
          <a:p>
            <a:pPr lvl="0"/>
            <a:r>
              <a:rPr lang="en-US" b="1" dirty="0"/>
              <a:t>Host Sends Query &amp; Tools to LLM</a:t>
            </a:r>
            <a:r>
              <a:rPr lang="en-US" dirty="0"/>
              <a:t>: User's query </a:t>
            </a:r>
            <a:r>
              <a:rPr lang="en-US" b="1" dirty="0"/>
              <a:t>+ List of all available tools</a:t>
            </a:r>
            <a:r>
              <a:rPr lang="en-US" dirty="0"/>
              <a:t> (from all connected MCP servers via its clients) to the LLM.</a:t>
            </a:r>
          </a:p>
          <a:p>
            <a:pPr lvl="0"/>
            <a:r>
              <a:rPr lang="en-US" b="1" dirty="0"/>
              <a:t>LLM Determines Tool Usage</a:t>
            </a:r>
            <a:r>
              <a:rPr lang="en-US" dirty="0"/>
              <a:t>: LLM Decide the Tool(s) . </a:t>
            </a:r>
          </a:p>
          <a:p>
            <a:pPr lvl="0"/>
            <a:r>
              <a:rPr lang="en-US" b="1" dirty="0"/>
              <a:t>Host Calls Tools</a:t>
            </a:r>
            <a:r>
              <a:rPr lang="en-US" dirty="0"/>
              <a:t>: The application (MCP Host) </a:t>
            </a:r>
            <a:r>
              <a:rPr lang="en-US" b="1" dirty="0"/>
              <a:t>calls tool(s)</a:t>
            </a:r>
            <a:r>
              <a:rPr lang="en-US" dirty="0"/>
              <a:t> via client. The tool code might be running locally or on a remote server.</a:t>
            </a:r>
          </a:p>
          <a:p>
            <a:pPr lvl="0"/>
            <a:r>
              <a:rPr lang="en-US" b="1" dirty="0"/>
              <a:t>Tools Execute &amp; Respond</a:t>
            </a:r>
            <a:r>
              <a:rPr lang="en-US" dirty="0"/>
              <a:t>: The called tool executes its function (e.g., performs a web search, write email, check weather) and returns a </a:t>
            </a:r>
            <a:r>
              <a:rPr lang="en-US" b="1" dirty="0"/>
              <a:t>response</a:t>
            </a:r>
            <a:r>
              <a:rPr lang="en-US" dirty="0"/>
              <a:t>, including status codes (e.g., 200 for success, 400/500 for error) and a response body.</a:t>
            </a:r>
          </a:p>
          <a:p>
            <a:pPr lvl="0"/>
            <a:r>
              <a:rPr lang="en-US" b="1" dirty="0"/>
              <a:t>Host Sends Tool Response to LLM</a:t>
            </a:r>
            <a:r>
              <a:rPr lang="en-US" dirty="0"/>
              <a:t>: The application sends the raw response to LLM.</a:t>
            </a:r>
          </a:p>
          <a:p>
            <a:pPr lvl="0"/>
            <a:r>
              <a:rPr lang="en-US" b="1" dirty="0"/>
              <a:t>LLM Frames User-Friendly Response</a:t>
            </a:r>
            <a:r>
              <a:rPr lang="en-US" dirty="0"/>
              <a:t>: LLM generates final response.</a:t>
            </a:r>
          </a:p>
          <a:p>
            <a:pPr lvl="0"/>
            <a:r>
              <a:rPr lang="en-US" b="1" dirty="0"/>
              <a:t>Host Sends Final Response to User</a:t>
            </a:r>
            <a:r>
              <a:rPr lang="en-US" dirty="0"/>
              <a:t>: The application delivers this final response.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1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6F6E-D835-E81A-C286-656671BD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Benefits of Adopting MCP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1EA76-7A32-DC70-1A47-1B9DB829D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b="1" dirty="0"/>
              <a:t>Standardization</a:t>
            </a:r>
            <a:endParaRPr lang="en-US" dirty="0"/>
          </a:p>
          <a:p>
            <a:pPr lvl="1"/>
            <a:r>
              <a:rPr lang="en-US" dirty="0"/>
              <a:t>Common protocol across industry.</a:t>
            </a:r>
          </a:p>
          <a:p>
            <a:pPr lvl="0"/>
            <a:r>
              <a:rPr lang="en-US" b="1" dirty="0"/>
              <a:t>Simplified Tool Integration</a:t>
            </a:r>
            <a:endParaRPr lang="en-US" dirty="0"/>
          </a:p>
          <a:p>
            <a:pPr lvl="1"/>
            <a:r>
              <a:rPr lang="en-US" dirty="0"/>
              <a:t>Less dev effort.</a:t>
            </a:r>
          </a:p>
          <a:p>
            <a:pPr lvl="0"/>
            <a:r>
              <a:rPr lang="en-US" b="1" dirty="0"/>
              <a:t>Reduced Development Effort &amp; Redundancy</a:t>
            </a:r>
            <a:endParaRPr lang="en-US" dirty="0"/>
          </a:p>
          <a:p>
            <a:pPr lvl="1"/>
            <a:r>
              <a:rPr lang="en-US" dirty="0"/>
              <a:t>Developers </a:t>
            </a:r>
            <a:r>
              <a:rPr lang="en-US" b="1" dirty="0"/>
              <a:t>don't have to write the tool logic themselves</a:t>
            </a:r>
            <a:r>
              <a:rPr lang="en-US" dirty="0"/>
              <a:t> for common services (e.g., web search, stock trading). Instead, they rely on tools readily exposed by companies via MCP servers.</a:t>
            </a:r>
          </a:p>
          <a:p>
            <a:pPr lvl="0"/>
            <a:r>
              <a:rPr lang="en-US" b="1" dirty="0"/>
              <a:t>Enhanced Interoperability</a:t>
            </a:r>
            <a:endParaRPr lang="en-US" dirty="0"/>
          </a:p>
          <a:p>
            <a:pPr lvl="1"/>
            <a:r>
              <a:rPr lang="en-US" dirty="0"/>
              <a:t>Ecosystem growth drastically.</a:t>
            </a:r>
          </a:p>
          <a:p>
            <a:pPr lvl="0"/>
            <a:r>
              <a:rPr lang="en-US" b="1" dirty="0"/>
              <a:t>Focus on Core LLM Logic</a:t>
            </a:r>
            <a:endParaRPr lang="en-US" dirty="0"/>
          </a:p>
          <a:p>
            <a:pPr lvl="1"/>
            <a:r>
              <a:rPr lang="en-US" dirty="0"/>
              <a:t>Developers focus on logic, not plumbing..</a:t>
            </a:r>
          </a:p>
          <a:p>
            <a:pPr lvl="0"/>
            <a:r>
              <a:rPr lang="en-US" b="1" dirty="0"/>
              <a:t>Enables Advanced Agentic Applications</a:t>
            </a:r>
            <a:endParaRPr lang="en-US" dirty="0"/>
          </a:p>
          <a:p>
            <a:pPr lvl="1"/>
            <a:r>
              <a:rPr lang="en-US" dirty="0"/>
              <a:t>MCP is fundamental for building sophisticated "agentic applications" that can leverage external "context" to perform complex, multi-step, real-world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5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73D39-759A-8209-D4BB-5A1735A1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sz="4000" b="1"/>
              <a:t>Understanding Large Language Models (LLMs)</a:t>
            </a:r>
            <a:endParaRPr lang="en-US" sz="4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DFC651-6DE7-814E-DF07-A097FFAA6F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317214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7679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8F09-B38A-DCA5-4905-40D17AF2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MCP's Role in the Future of LLM 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20F26-88A4-E5D3-871A-092F99341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Catalyst for the "True New Trend"</a:t>
            </a:r>
            <a:r>
              <a:rPr lang="en-US" dirty="0"/>
              <a:t>: Enables shift to agentic apps..</a:t>
            </a:r>
          </a:p>
          <a:p>
            <a:pPr lvl="0"/>
            <a:r>
              <a:rPr lang="en-US" b="1" dirty="0"/>
              <a:t>Accelerated Ecosystem Growth</a:t>
            </a:r>
            <a:r>
              <a:rPr lang="en-US" dirty="0"/>
              <a:t>: Easier for companies to expose tools.</a:t>
            </a:r>
          </a:p>
          <a:p>
            <a:pPr lvl="0"/>
            <a:r>
              <a:rPr lang="en-US" b="1" dirty="0"/>
              <a:t>Enhanced AI</a:t>
            </a:r>
            <a:r>
              <a:rPr lang="en-US" dirty="0"/>
              <a:t>: LLMs focus on reasoning &amp; orchestration.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0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A79A0-7453-2F9D-51FF-6CD17818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</a:rPr>
              <a:t>Why LLMs Became Prominent Now</a:t>
            </a:r>
            <a:br>
              <a:rPr lang="en-US" sz="3600">
                <a:solidFill>
                  <a:schemeClr val="tx2"/>
                </a:solidFill>
              </a:rPr>
            </a:b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0373-24ED-A46B-8619-00EBC321E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pPr lvl="0"/>
            <a:r>
              <a:rPr lang="en-US" sz="1700" b="1" dirty="0">
                <a:solidFill>
                  <a:schemeClr val="tx2"/>
                </a:solidFill>
              </a:rPr>
              <a:t>Historical Context: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700" dirty="0">
                <a:solidFill>
                  <a:schemeClr val="tx2"/>
                </a:solidFill>
              </a:rPr>
              <a:t>The underlying technology, like neural networks, has existed for decades.</a:t>
            </a:r>
          </a:p>
          <a:p>
            <a:pPr lvl="1"/>
            <a:r>
              <a:rPr lang="en-US" sz="1700" dirty="0">
                <a:solidFill>
                  <a:schemeClr val="tx2"/>
                </a:solidFill>
              </a:rPr>
              <a:t>However, LLMs became famous only in the last few years.</a:t>
            </a:r>
          </a:p>
          <a:p>
            <a:pPr lvl="0"/>
            <a:r>
              <a:rPr lang="en-US" sz="1700" b="1" dirty="0">
                <a:solidFill>
                  <a:schemeClr val="tx2"/>
                </a:solidFill>
              </a:rPr>
              <a:t>Two Major Reasons for Recent Emergence: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700" b="1" dirty="0">
                <a:solidFill>
                  <a:schemeClr val="tx2"/>
                </a:solidFill>
              </a:rPr>
              <a:t>Computational Power: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800" dirty="0"/>
              <a:t>GPU/Chip advances enabled training.</a:t>
            </a:r>
          </a:p>
          <a:p>
            <a:pPr lvl="1"/>
            <a:r>
              <a:rPr lang="en-US" sz="1700" b="1" dirty="0">
                <a:solidFill>
                  <a:schemeClr val="tx2"/>
                </a:solidFill>
              </a:rPr>
              <a:t>Availability of Data:</a:t>
            </a:r>
            <a:r>
              <a:rPr lang="en-US" sz="1700" dirty="0">
                <a:solidFill>
                  <a:schemeClr val="tx2"/>
                </a:solidFill>
              </a:rPr>
              <a:t> </a:t>
            </a:r>
            <a:r>
              <a:rPr lang="en-US" sz="1800" dirty="0"/>
              <a:t>Social media &amp; web provided massive training data.</a:t>
            </a:r>
            <a:endParaRPr lang="en-US" sz="17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083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7574E-25B4-565C-3647-556150D6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Introducing "Tools" – Enabling Action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A0A95-7623-6BB9-9410-C66717089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pPr lvl="0"/>
            <a:r>
              <a:rPr lang="en-US" sz="1100" b="1" dirty="0">
                <a:solidFill>
                  <a:schemeClr val="tx2"/>
                </a:solidFill>
              </a:rPr>
              <a:t>The Problem: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  <a:r>
              <a:rPr lang="en-US" sz="1100" dirty="0"/>
              <a:t>LLMs generate text but can’t act.</a:t>
            </a:r>
          </a:p>
          <a:p>
            <a:pPr lvl="0"/>
            <a:r>
              <a:rPr lang="en-US" sz="1100" b="1" dirty="0">
                <a:solidFill>
                  <a:schemeClr val="tx2"/>
                </a:solidFill>
              </a:rPr>
              <a:t>The Solution: Tools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100" dirty="0"/>
              <a:t>Tools = logic/code to perform tasks. (REST APIs, SOAP services , GRAPH QL APIs)</a:t>
            </a:r>
            <a:endParaRPr lang="en-US" sz="1100" dirty="0">
              <a:solidFill>
                <a:schemeClr val="tx2"/>
              </a:solidFill>
            </a:endParaRPr>
          </a:p>
          <a:p>
            <a:pPr lvl="1"/>
            <a:r>
              <a:rPr lang="en-US" sz="1100" dirty="0">
                <a:solidFill>
                  <a:schemeClr val="tx2"/>
                </a:solidFill>
              </a:rPr>
              <a:t>These are actions that an application can perform but an LLM cannot understand or execute on its own.</a:t>
            </a:r>
          </a:p>
          <a:p>
            <a:pPr lvl="0"/>
            <a:r>
              <a:rPr lang="en-US" sz="1100" b="1" dirty="0">
                <a:solidFill>
                  <a:schemeClr val="tx2"/>
                </a:solidFill>
              </a:rPr>
              <a:t>Examples of Tools:</a:t>
            </a:r>
            <a:r>
              <a:rPr lang="en-US" sz="11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100" dirty="0"/>
              <a:t>Send email, add to Google Docs, trade stocks, web search.</a:t>
            </a:r>
            <a:endParaRPr lang="en-US" sz="1100" dirty="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495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F293D-F2D1-AA57-94FD-C21B1E13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300" b="1">
                <a:solidFill>
                  <a:schemeClr val="tx2"/>
                </a:solidFill>
              </a:rPr>
              <a:t>What is an "Agent" / "Agentic Application"?</a:t>
            </a:r>
            <a:br>
              <a:rPr lang="en-US" sz="3300">
                <a:solidFill>
                  <a:schemeClr val="tx2"/>
                </a:solidFill>
              </a:rPr>
            </a:br>
            <a:endParaRPr lang="en-US" sz="3300">
              <a:solidFill>
                <a:schemeClr val="tx2"/>
              </a:solidFill>
            </a:endParaRP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43E5DC48-243A-4763-BCAD-4E37A329A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lvl="0"/>
            <a:r>
              <a:rPr lang="en-US" sz="1400" b="1" dirty="0">
                <a:solidFill>
                  <a:schemeClr val="tx2"/>
                </a:solidFill>
              </a:rPr>
              <a:t>Agent: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400" b="1" dirty="0">
                <a:solidFill>
                  <a:schemeClr val="tx2"/>
                </a:solidFill>
              </a:rPr>
              <a:t>LLM</a:t>
            </a:r>
            <a:r>
              <a:rPr lang="en-US" sz="1400" dirty="0">
                <a:solidFill>
                  <a:schemeClr val="tx2"/>
                </a:solidFill>
              </a:rPr>
              <a:t>(good at NLP, no actions) + </a:t>
            </a:r>
            <a:r>
              <a:rPr lang="en-US" sz="1400" b="1" dirty="0">
                <a:solidFill>
                  <a:schemeClr val="tx2"/>
                </a:solidFill>
              </a:rPr>
              <a:t>Tools</a:t>
            </a:r>
            <a:r>
              <a:rPr lang="en-US" sz="1400" dirty="0">
                <a:solidFill>
                  <a:schemeClr val="tx2"/>
                </a:solidFill>
              </a:rPr>
              <a:t> (can perform actions, no natural language understanding).</a:t>
            </a:r>
          </a:p>
          <a:p>
            <a:pPr lvl="0"/>
            <a:r>
              <a:rPr lang="en-US" sz="1400" b="1" dirty="0">
                <a:solidFill>
                  <a:schemeClr val="tx2"/>
                </a:solidFill>
              </a:rPr>
              <a:t>Agentic Applications: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1400" dirty="0">
                <a:solidFill>
                  <a:schemeClr val="tx2"/>
                </a:solidFill>
              </a:rPr>
              <a:t>An "Agentic Application" is an application = </a:t>
            </a:r>
            <a:r>
              <a:rPr lang="en-US" sz="1400" b="1" dirty="0">
                <a:solidFill>
                  <a:schemeClr val="tx2"/>
                </a:solidFill>
              </a:rPr>
              <a:t>LLM + Tools</a:t>
            </a:r>
            <a:r>
              <a:rPr lang="en-US" sz="1400" dirty="0">
                <a:solidFill>
                  <a:schemeClr val="tx2"/>
                </a:solidFill>
              </a:rPr>
              <a:t> , to perform a specific task.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Why ?</a:t>
            </a:r>
          </a:p>
          <a:p>
            <a:pPr lvl="1"/>
            <a:r>
              <a:rPr lang="en-US" sz="1400" b="1" dirty="0">
                <a:solidFill>
                  <a:schemeClr val="tx2"/>
                </a:solidFill>
              </a:rPr>
              <a:t>LLM</a:t>
            </a:r>
            <a:r>
              <a:rPr lang="en-US" sz="1400" dirty="0">
                <a:solidFill>
                  <a:schemeClr val="tx2"/>
                </a:solidFill>
              </a:rPr>
              <a:t> Understands ; </a:t>
            </a:r>
            <a:r>
              <a:rPr lang="en-US" sz="1400" b="1" dirty="0">
                <a:solidFill>
                  <a:schemeClr val="tx2"/>
                </a:solidFill>
              </a:rPr>
              <a:t>Tools</a:t>
            </a:r>
            <a:r>
              <a:rPr lang="en-US" sz="1400" dirty="0">
                <a:solidFill>
                  <a:schemeClr val="tx2"/>
                </a:solidFill>
              </a:rPr>
              <a:t> Act</a:t>
            </a:r>
          </a:p>
          <a:p>
            <a:pPr lvl="1"/>
            <a:endParaRPr lang="en-US" sz="1400" dirty="0">
              <a:solidFill>
                <a:schemeClr val="tx2"/>
              </a:solidFill>
            </a:endParaRPr>
          </a:p>
          <a:p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Electrician">
            <a:extLst>
              <a:ext uri="{FF2B5EF4-FFF2-40B4-BE49-F238E27FC236}">
                <a16:creationId xmlns:a16="http://schemas.microsoft.com/office/drawing/2014/main" id="{9BF0A794-19A5-4413-7B29-006208BEE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2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A5F9D-875F-E545-4101-ABE553D1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Agentic Application Workflow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diagram of a software application&#10;&#10;AI-generated content may be incorrect.">
            <a:extLst>
              <a:ext uri="{FF2B5EF4-FFF2-40B4-BE49-F238E27FC236}">
                <a16:creationId xmlns:a16="http://schemas.microsoft.com/office/drawing/2014/main" id="{43068880-BB6C-2D11-DAA8-79BA532AA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608" y="1675227"/>
            <a:ext cx="784678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1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CD11A-7E51-E27A-FF5C-874CA5606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100" b="1">
                <a:solidFill>
                  <a:schemeClr val="tx2"/>
                </a:solidFill>
              </a:rPr>
              <a:t>The Agentic Application Workflow: Decision-Making</a:t>
            </a:r>
            <a:br>
              <a:rPr lang="en-US" sz="3100">
                <a:solidFill>
                  <a:schemeClr val="tx2"/>
                </a:solidFill>
              </a:rPr>
            </a:br>
            <a:endParaRPr lang="en-US" sz="31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789CD-686C-7739-3A3C-63EF1E105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lvl="0"/>
            <a:r>
              <a:rPr lang="en-US" sz="1800" b="1" dirty="0">
                <a:solidFill>
                  <a:schemeClr val="tx2"/>
                </a:solidFill>
              </a:rPr>
              <a:t>User Query:</a:t>
            </a:r>
            <a:r>
              <a:rPr lang="en-US" sz="1800" dirty="0">
                <a:solidFill>
                  <a:schemeClr val="tx2"/>
                </a:solidFill>
              </a:rPr>
              <a:t> Host (e.g., “Chat GPT, Claude desktop app").</a:t>
            </a:r>
          </a:p>
          <a:p>
            <a:pPr lvl="0"/>
            <a:r>
              <a:rPr lang="en-US" sz="1800" b="1" dirty="0">
                <a:solidFill>
                  <a:schemeClr val="tx2"/>
                </a:solidFill>
              </a:rPr>
              <a:t>Application's Role:</a:t>
            </a:r>
            <a:r>
              <a:rPr lang="en-US" sz="1800" dirty="0">
                <a:solidFill>
                  <a:schemeClr val="tx2"/>
                </a:solidFill>
              </a:rPr>
              <a:t> user Query + </a:t>
            </a:r>
            <a:r>
              <a:rPr lang="en-US" sz="1800" b="1" dirty="0">
                <a:solidFill>
                  <a:schemeClr val="tx2"/>
                </a:solidFill>
              </a:rPr>
              <a:t>list of all available tools</a:t>
            </a:r>
            <a:r>
              <a:rPr lang="en-US" sz="1800" dirty="0">
                <a:solidFill>
                  <a:schemeClr val="tx2"/>
                </a:solidFill>
              </a:rPr>
              <a:t> (that the application can use).</a:t>
            </a:r>
          </a:p>
          <a:p>
            <a:pPr lvl="0"/>
            <a:r>
              <a:rPr lang="en-US" sz="1800" b="1" dirty="0">
                <a:solidFill>
                  <a:schemeClr val="tx2"/>
                </a:solidFill>
              </a:rPr>
              <a:t>LLM's Intelligence:</a:t>
            </a:r>
            <a:r>
              <a:rPr lang="en-US" sz="1800" dirty="0">
                <a:solidFill>
                  <a:schemeClr val="tx2"/>
                </a:solidFill>
              </a:rPr>
              <a:t> decides which specific</a:t>
            </a:r>
            <a:r>
              <a:rPr lang="en-US" sz="1800" b="1" dirty="0">
                <a:solidFill>
                  <a:schemeClr val="tx2"/>
                </a:solidFill>
              </a:rPr>
              <a:t> tool (or tools) </a:t>
            </a:r>
            <a:r>
              <a:rPr lang="en-US" sz="1800" dirty="0">
                <a:solidFill>
                  <a:schemeClr val="tx2"/>
                </a:solidFill>
              </a:rPr>
              <a:t>should be called.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all center">
            <a:extLst>
              <a:ext uri="{FF2B5EF4-FFF2-40B4-BE49-F238E27FC236}">
                <a16:creationId xmlns:a16="http://schemas.microsoft.com/office/drawing/2014/main" id="{D94AD4FD-8947-D2A0-23DC-1C2FAF067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5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E8A99-590D-512D-F883-B48F4EE1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300" b="1">
                <a:solidFill>
                  <a:schemeClr val="tx2"/>
                </a:solidFill>
              </a:rPr>
              <a:t>The Agentic Application Workflow: Action &amp; Response</a:t>
            </a:r>
            <a:endParaRPr lang="en-US" sz="3300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2297-FB8B-EBEE-02E4-30828B7CC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 lvl="0"/>
            <a:r>
              <a:rPr lang="en-US" sz="1800" b="1" dirty="0">
                <a:solidFill>
                  <a:schemeClr val="tx2"/>
                </a:solidFill>
              </a:rPr>
              <a:t>Tool Execution:</a:t>
            </a:r>
            <a:r>
              <a:rPr lang="en-US" sz="1800" dirty="0">
                <a:solidFill>
                  <a:schemeClr val="tx2"/>
                </a:solidFill>
              </a:rPr>
              <a:t> Host calls tool via client/server. (The LLM cannot directly call tools).</a:t>
            </a:r>
          </a:p>
          <a:p>
            <a:pPr lvl="0"/>
            <a:r>
              <a:rPr lang="en-US" sz="1800" b="1" dirty="0">
                <a:solidFill>
                  <a:schemeClr val="tx2"/>
                </a:solidFill>
              </a:rPr>
              <a:t>Result Feedback:</a:t>
            </a:r>
            <a:r>
              <a:rPr lang="en-US" sz="1800" dirty="0">
                <a:solidFill>
                  <a:schemeClr val="tx2"/>
                </a:solidFill>
              </a:rPr>
              <a:t> The outcome (e.g., mail sent, web search results, data from Google Sheet) or result to </a:t>
            </a:r>
            <a:r>
              <a:rPr lang="en-US" sz="1800" b="1" dirty="0">
                <a:solidFill>
                  <a:schemeClr val="tx2"/>
                </a:solidFill>
              </a:rPr>
              <a:t>LLM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pPr lvl="0"/>
            <a:r>
              <a:rPr lang="en-US" sz="1800" b="1" dirty="0">
                <a:solidFill>
                  <a:schemeClr val="tx2"/>
                </a:solidFill>
              </a:rPr>
              <a:t>LLM's Final Output:</a:t>
            </a:r>
            <a:r>
              <a:rPr lang="en-US" sz="1800" dirty="0">
                <a:solidFill>
                  <a:schemeClr val="tx2"/>
                </a:solidFill>
              </a:rPr>
              <a:t> The LLM, </a:t>
            </a:r>
            <a:r>
              <a:rPr lang="en-US" sz="1800" b="1" dirty="0">
                <a:solidFill>
                  <a:schemeClr val="tx2"/>
                </a:solidFill>
              </a:rPr>
              <a:t>frames a "good answer"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b="1" dirty="0">
                <a:solidFill>
                  <a:schemeClr val="tx2"/>
                </a:solidFill>
              </a:rPr>
              <a:t>User Notification:</a:t>
            </a:r>
            <a:r>
              <a:rPr lang="en-US" sz="1800" dirty="0">
                <a:solidFill>
                  <a:schemeClr val="tx2"/>
                </a:solidFill>
              </a:rPr>
              <a:t> Answer back to the user.</a:t>
            </a:r>
          </a:p>
          <a:p>
            <a:pPr lvl="0"/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37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BAB5F-0FFE-90E5-0751-011514BD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en-US" sz="3300" b="1" dirty="0">
                <a:solidFill>
                  <a:schemeClr val="tx2"/>
                </a:solidFill>
              </a:rPr>
              <a:t>Workflow Example: Web Search for Current Information</a:t>
            </a:r>
            <a:endParaRPr lang="en-US" sz="33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28AF6-AC76-E57A-1D54-E41B555AC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pPr lvl="0"/>
            <a:r>
              <a:rPr lang="en-US" sz="1400" b="1" dirty="0">
                <a:solidFill>
                  <a:schemeClr val="tx2"/>
                </a:solidFill>
              </a:rPr>
              <a:t>LLM Limitation:</a:t>
            </a:r>
            <a:r>
              <a:rPr lang="en-US" sz="1400" dirty="0">
                <a:solidFill>
                  <a:schemeClr val="tx2"/>
                </a:solidFill>
              </a:rPr>
              <a:t> LLMs are trained on data up to a specific date (e.g., 2023) and lack current, real-time information.</a:t>
            </a:r>
          </a:p>
          <a:p>
            <a:pPr lvl="0"/>
            <a:r>
              <a:rPr lang="en-US" sz="1400" b="1" dirty="0">
                <a:solidFill>
                  <a:schemeClr val="tx2"/>
                </a:solidFill>
              </a:rPr>
              <a:t>User Query:</a:t>
            </a:r>
            <a:r>
              <a:rPr lang="en-US" sz="1400" dirty="0">
                <a:solidFill>
                  <a:schemeClr val="tx2"/>
                </a:solidFill>
              </a:rPr>
              <a:t> "Who won US Open 2025?"</a:t>
            </a:r>
          </a:p>
          <a:p>
            <a:pPr lvl="0"/>
            <a:r>
              <a:rPr lang="en-US" sz="1400" b="1" dirty="0">
                <a:solidFill>
                  <a:schemeClr val="tx2"/>
                </a:solidFill>
              </a:rPr>
              <a:t>Application to LLM:</a:t>
            </a:r>
            <a:r>
              <a:rPr lang="en-US" sz="1400" dirty="0">
                <a:solidFill>
                  <a:schemeClr val="tx2"/>
                </a:solidFill>
              </a:rPr>
              <a:t> Sends the query + list of tools (including a "web search tool").</a:t>
            </a:r>
          </a:p>
          <a:p>
            <a:pPr lvl="0"/>
            <a:r>
              <a:rPr lang="en-US" sz="1400" b="1" dirty="0">
                <a:solidFill>
                  <a:schemeClr val="tx2"/>
                </a:solidFill>
              </a:rPr>
              <a:t>LLM Decision:</a:t>
            </a:r>
            <a:r>
              <a:rPr lang="en-US" sz="1400" dirty="0">
                <a:solidFill>
                  <a:schemeClr val="tx2"/>
                </a:solidFill>
              </a:rPr>
              <a:t> Decides tool as "web search tool" is needed.</a:t>
            </a:r>
          </a:p>
          <a:p>
            <a:pPr lvl="0"/>
            <a:r>
              <a:rPr lang="en-US" sz="1400" b="1" dirty="0">
                <a:solidFill>
                  <a:schemeClr val="tx2"/>
                </a:solidFill>
              </a:rPr>
              <a:t>Application Action:</a:t>
            </a:r>
            <a:r>
              <a:rPr lang="en-US" sz="1400" dirty="0">
                <a:solidFill>
                  <a:schemeClr val="tx2"/>
                </a:solidFill>
              </a:rPr>
              <a:t> Calls the "web search tool".</a:t>
            </a:r>
          </a:p>
          <a:p>
            <a:pPr lvl="0"/>
            <a:r>
              <a:rPr lang="en-US" sz="1400" b="1" dirty="0">
                <a:solidFill>
                  <a:schemeClr val="tx2"/>
                </a:solidFill>
              </a:rPr>
              <a:t>Tool Result to LLM:</a:t>
            </a:r>
            <a:r>
              <a:rPr lang="en-US" sz="1400" dirty="0">
                <a:solidFill>
                  <a:schemeClr val="tx2"/>
                </a:solidFill>
              </a:rPr>
              <a:t> Search results to the LLM.</a:t>
            </a:r>
          </a:p>
          <a:p>
            <a:pPr lvl="0"/>
            <a:r>
              <a:rPr lang="en-US" sz="1400" b="1" dirty="0">
                <a:solidFill>
                  <a:schemeClr val="tx2"/>
                </a:solidFill>
              </a:rPr>
              <a:t>LLM Frames Answer:</a:t>
            </a:r>
            <a:r>
              <a:rPr lang="en-US" sz="1400" dirty="0">
                <a:solidFill>
                  <a:schemeClr val="tx2"/>
                </a:solidFill>
              </a:rPr>
              <a:t> The LLM frames final answer, e.g., "This person won </a:t>
            </a:r>
            <a:r>
              <a:rPr lang="en-US" sz="1400" u="sng" dirty="0">
                <a:solidFill>
                  <a:schemeClr val="tx2"/>
                </a:solidFill>
              </a:rPr>
              <a:t>US open</a:t>
            </a:r>
            <a:r>
              <a:rPr lang="en-US" sz="1400" dirty="0">
                <a:solidFill>
                  <a:schemeClr val="tx2"/>
                </a:solidFill>
              </a:rPr>
              <a:t> 2025".</a:t>
            </a:r>
          </a:p>
          <a:p>
            <a:pPr lvl="0"/>
            <a:r>
              <a:rPr lang="en-US" sz="1400" b="1" dirty="0">
                <a:solidFill>
                  <a:schemeClr val="tx2"/>
                </a:solidFill>
              </a:rPr>
              <a:t>Application to User:</a:t>
            </a:r>
            <a:r>
              <a:rPr lang="en-US" sz="1400" dirty="0">
                <a:solidFill>
                  <a:schemeClr val="tx2"/>
                </a:solidFill>
              </a:rPr>
              <a:t> Sends answer to the user.</a:t>
            </a:r>
          </a:p>
          <a:p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5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1566</Words>
  <Application>Microsoft Office PowerPoint</Application>
  <PresentationFormat>Widescreen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Office Theme</vt:lpstr>
      <vt:lpstr>MCP Model Context Protocol</vt:lpstr>
      <vt:lpstr>Understanding Large Language Models (LLMs)</vt:lpstr>
      <vt:lpstr>Why LLMs Became Prominent Now </vt:lpstr>
      <vt:lpstr>Introducing "Tools" – Enabling Action</vt:lpstr>
      <vt:lpstr>What is an "Agent" / "Agentic Application"? </vt:lpstr>
      <vt:lpstr>The Agentic Application Workflow</vt:lpstr>
      <vt:lpstr>The Agentic Application Workflow: Decision-Making </vt:lpstr>
      <vt:lpstr>The Agentic Application Workflow: Action &amp; Response</vt:lpstr>
      <vt:lpstr>Workflow Example: Web Search for Current Information</vt:lpstr>
      <vt:lpstr>Web Search for Current Information</vt:lpstr>
      <vt:lpstr>Workflow Example: Sending an Email</vt:lpstr>
      <vt:lpstr>Key Takeaway: Endless Automation Possibilities</vt:lpstr>
      <vt:lpstr>Model Context Protocol (MCP): Empowering LLM-based Applications with Tools</vt:lpstr>
      <vt:lpstr>Traditional HTTP/HTPPS – Client Server </vt:lpstr>
      <vt:lpstr>Why a New Standardization Now?</vt:lpstr>
      <vt:lpstr>Key Components &amp; Architecture of MCP</vt:lpstr>
      <vt:lpstr>End-to-End Workflow with MCP </vt:lpstr>
      <vt:lpstr>End-to-End Workflow with MCP </vt:lpstr>
      <vt:lpstr>Key Benefits of Adopting MCP</vt:lpstr>
      <vt:lpstr>MCP's Role in the Future of LLM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Daram, Sreepadha</dc:creator>
  <cp:lastModifiedBy>Daram, Sreepadha</cp:lastModifiedBy>
  <cp:revision>71</cp:revision>
  <dcterms:created xsi:type="dcterms:W3CDTF">2025-09-08T00:30:08Z</dcterms:created>
  <dcterms:modified xsi:type="dcterms:W3CDTF">2025-09-10T03:24:07Z</dcterms:modified>
</cp:coreProperties>
</file>