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2" r:id="rId12"/>
    <p:sldId id="277" r:id="rId13"/>
    <p:sldId id="279" r:id="rId14"/>
    <p:sldId id="283" r:id="rId15"/>
    <p:sldId id="286" r:id="rId16"/>
    <p:sldId id="287" r:id="rId17"/>
    <p:sldId id="289" r:id="rId18"/>
    <p:sldId id="293" r:id="rId19"/>
    <p:sldId id="294" r:id="rId20"/>
    <p:sldId id="295" r:id="rId21"/>
    <p:sldId id="29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2" y="60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49" name="Google Shape;249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the task of predicting a discrete class label. Regression is the task of predicting a continuous quantity.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classification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algorithm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Classification, a program learns from the given dataset or observations and then classifies new observation into several classes or groups.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regression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It's used as a method for predictive modeling in machine learning, in which an algorithm is used to predict continuous outcomes.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/>
          </a:p>
        </p:txBody>
      </p:sp>
      <p:sp>
        <p:nvSpPr>
          <p:cNvPr id="370" name="Google Shape;370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Random Forest Regression is good?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Random Forest Regression model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and accurate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usually performs great on many problems, including features with non-linear relationships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XGBoost different from random forest?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most important differences between XG Boost and Random forest is that the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always gives more importance to functional space when reducing the cost of a model while Random Forest tries to give more preferences to hyperparameters to optimize the model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the number of decision trees you will be running in the model</a:t>
            </a:r>
            <a:endParaRPr/>
          </a:p>
        </p:txBody>
      </p:sp>
      <p:sp>
        <p:nvSpPr>
          <p:cNvPr id="416" name="Google Shape;416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sharat-chandra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a-a-ashwini-45a9221b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Pipes Inventory Management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A3115-CD32-7CA0-6BA3-6A3E07689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44" y="967855"/>
            <a:ext cx="9520034" cy="5440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177798"/>
            <a:ext cx="105918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363415" y="1118067"/>
            <a:ext cx="11034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collection is a primary data provided by client in a video in a .MOV format.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consisting a video of bunch of pipes with different dimensions and shapes.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Extracted a total of 1870 images with 60 FPS in .jpg format from the provided video.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Out of these 852 images are selected for train set, 96 images for valid s and 82 images for test set.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5AD3C029-4FFA-DA84-201F-6D11675A0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405" y="4230751"/>
            <a:ext cx="3737092" cy="1828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53b5ae0_10_104"/>
          <p:cNvSpPr txBox="1">
            <a:spLocks noGrp="1"/>
          </p:cNvSpPr>
          <p:nvPr>
            <p:ph type="title"/>
          </p:nvPr>
        </p:nvSpPr>
        <p:spPr>
          <a:xfrm>
            <a:off x="169420" y="206578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g117b53b5ae0_1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339268-5821-FE6D-DC40-90D95E544383}"/>
              </a:ext>
            </a:extLst>
          </p:cNvPr>
          <p:cNvSpPr txBox="1"/>
          <p:nvPr/>
        </p:nvSpPr>
        <p:spPr>
          <a:xfrm>
            <a:off x="520505" y="1448972"/>
            <a:ext cx="10698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RAM – 8GB</a:t>
            </a:r>
          </a:p>
          <a:p>
            <a:endParaRPr lang="en-US" sz="2400" dirty="0"/>
          </a:p>
          <a:p>
            <a:r>
              <a:rPr lang="en-US" sz="2400" dirty="0"/>
              <a:t>Processor – i5</a:t>
            </a:r>
          </a:p>
          <a:p>
            <a:endParaRPr lang="en-US" sz="2400" dirty="0"/>
          </a:p>
          <a:p>
            <a:r>
              <a:rPr lang="en-US" sz="2400" dirty="0"/>
              <a:t>Storage – 512 GB</a:t>
            </a:r>
          </a:p>
          <a:p>
            <a:endParaRPr lang="en-US" sz="2400" dirty="0"/>
          </a:p>
          <a:p>
            <a:r>
              <a:rPr lang="en-US" sz="2400" dirty="0"/>
              <a:t>GPU – RTX 3080</a:t>
            </a:r>
          </a:p>
          <a:p>
            <a:endParaRPr lang="en-US" sz="2400" dirty="0"/>
          </a:p>
        </p:txBody>
      </p:sp>
      <p:pic>
        <p:nvPicPr>
          <p:cNvPr id="4" name="Picture 3" descr="A computer with gears in the screen&#10;&#10;Description automatically generated">
            <a:extLst>
              <a:ext uri="{FF2B5EF4-FFF2-40B4-BE49-F238E27FC236}">
                <a16:creationId xmlns:a16="http://schemas.microsoft.com/office/drawing/2014/main" id="{A7FE0D55-F03C-84B8-7FFC-EFF6EB21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83" y="1294227"/>
            <a:ext cx="2742234" cy="27422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Preperation</a:t>
            </a:r>
            <a:endParaRPr dirty="0"/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510539" y="1566967"/>
            <a:ext cx="109728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Annotation: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annotation is the performed in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Roboflow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tool.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Used Polygon bounding for all the pipes in images.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Labelled them with relevant tags.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Labelling it's dimension and shape for each pipe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Pre-processing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Image Re-sizing for the Image data after annotation following pre-processing all the images are resized to a fixed size of 512 * 512 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F870B-1474-E439-D6B0-B6A6AD60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569" y="1147130"/>
            <a:ext cx="5113296" cy="28762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 dirty="0"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373447" y="1081728"/>
            <a:ext cx="11445105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augmentation used for artificially increasing the training set by creating modified copies of dataset using existing data.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Augmentation is performed after Preprocessing Images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following augmentation was applied: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50% probability of horizontal flip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50% probability of vertical flip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Randomly crop between 0 and 26 percent of the image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Random rotation of between -11 and +11 degrees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Random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brigthness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adjustment of between -25 and +25 percent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Shearing images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Normalization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Normalization is performed to prepare the dataset for model building tasks by ensuring that both images and their annotations are in normalized format.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og sitting in a blue square&#10;&#10;Description automatically generated">
            <a:extLst>
              <a:ext uri="{FF2B5EF4-FFF2-40B4-BE49-F238E27FC236}">
                <a16:creationId xmlns:a16="http://schemas.microsoft.com/office/drawing/2014/main" id="{619DE0AF-AA07-BFFF-D4E2-28DFFB475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170" y="4535740"/>
            <a:ext cx="8083508" cy="1863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/>
          </a:p>
        </p:txBody>
      </p:sp>
      <p:pic>
        <p:nvPicPr>
          <p:cNvPr id="373" name="Google Shape;37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661182" y="1453927"/>
            <a:ext cx="11177393" cy="52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YOLOV8: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 have built  YOLOv8 model by using it’s YOLOV8n (nano) model by taking image size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imgsz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 as 512, batch as 20 and  trained it for 10 epochs and got a MAP50 value as 0.559.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YOLOV5: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 have built YOLOv5 model by using it’s YOLOV5s (small) model by taking image size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imgsz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 as 640, batch as 16 and      trained it for 19 epochs and got a MAP50 value as 0.217.</a:t>
            </a:r>
          </a:p>
          <a:p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DeTr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 have built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DeTr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model by using it’s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facebook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/detr-resnet-50 model by taking image size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imgsz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 as 624, batch as 1 and trained it for 11 epochs and got a AP50 value as 0.038.</a:t>
            </a:r>
          </a:p>
          <a:p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Accuracy Comparison</a:t>
            </a:r>
            <a:endParaRPr sz="3200"/>
          </a:p>
        </p:txBody>
      </p:sp>
      <p:pic>
        <p:nvPicPr>
          <p:cNvPr id="411" name="Google Shape;4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Excel Sheet&#10;">
            <a:extLst>
              <a:ext uri="{FF2B5EF4-FFF2-40B4-BE49-F238E27FC236}">
                <a16:creationId xmlns:a16="http://schemas.microsoft.com/office/drawing/2014/main" id="{B4AE4808-43C8-8C24-65A1-8FB855D400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01" y="1662405"/>
            <a:ext cx="11533997" cy="15074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228600" y="177784"/>
            <a:ext cx="10515600" cy="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Best Model  –  YOLOV8</a:t>
            </a:r>
            <a:endParaRPr dirty="0"/>
          </a:p>
        </p:txBody>
      </p:sp>
      <p:pic>
        <p:nvPicPr>
          <p:cNvPr id="419" name="Google Shape;41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6"/>
          <p:cNvSpPr txBox="1"/>
          <p:nvPr/>
        </p:nvSpPr>
        <p:spPr>
          <a:xfrm>
            <a:off x="593850" y="2011425"/>
            <a:ext cx="110340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Got better accuracy among all the models that I have tried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is also latest model compared to others 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YOLOv8, have its modifications or enhancements in architecture compared to YOLOv5. The performance improvements or specific changes might vary based on the modifications made.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228601" y="180727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Screen shot of output using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video">
            <a:extLst>
              <a:ext uri="{FF2B5EF4-FFF2-40B4-BE49-F238E27FC236}">
                <a16:creationId xmlns:a16="http://schemas.microsoft.com/office/drawing/2014/main" id="{EDB60B0F-BA69-9D50-0F20-D8CEDB625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8243"/>
            <a:ext cx="12192000" cy="52615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228600" y="177777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4EC84-3276-D7AA-443C-1DD71A59537C}"/>
              </a:ext>
            </a:extLst>
          </p:cNvPr>
          <p:cNvSpPr txBox="1"/>
          <p:nvPr/>
        </p:nvSpPr>
        <p:spPr>
          <a:xfrm>
            <a:off x="407963" y="1294228"/>
            <a:ext cx="115073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Annotating such large dataset of images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Getting imbalanced classes of data for the annotated images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Facing runtime error while training the model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Getting a generalized model with high accuracy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155575" y="1165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3AF46-A62B-6640-88F3-5E52DA21E856}"/>
              </a:ext>
            </a:extLst>
          </p:cNvPr>
          <p:cNvSpPr txBox="1"/>
          <p:nvPr/>
        </p:nvSpPr>
        <p:spPr>
          <a:xfrm>
            <a:off x="460375" y="1406769"/>
            <a:ext cx="11272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Improving models Accuracy by monitoring how the model is performing.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Improving models Accuracy by adding more data.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By Tuning Hyperparameters we can get a more generalized model.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Leadership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0" y="1329459"/>
            <a:ext cx="1372825" cy="1353769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118" name="Google Shape;118;p4"/>
          <p:cNvSpPr/>
          <p:nvPr/>
        </p:nvSpPr>
        <p:spPr>
          <a:xfrm>
            <a:off x="2035714" y="1463041"/>
            <a:ext cx="4012389" cy="1107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Sharat Manikonda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 at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Innodatatics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Sponsor</a:t>
            </a:r>
            <a:endParaRPr sz="19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sz="1400" b="1" i="0" u="sng" strike="noStrike" cap="none" dirty="0" err="1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sharat-chandra</a:t>
            </a:r>
            <a:endParaRPr sz="1400" b="1" i="0" u="none" strike="noStrike" cap="none" dirty="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76200" y="115403"/>
            <a:ext cx="1074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Queries ? 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998" y="1168646"/>
            <a:ext cx="7218003" cy="452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260685" y="177860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53018" y="2200691"/>
            <a:ext cx="2455800" cy="110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                </a:t>
            </a:r>
            <a:r>
              <a:rPr lang="en-US" b="1" dirty="0">
                <a:solidFill>
                  <a:schemeClr val="dk1"/>
                </a:solidFill>
              </a:rPr>
              <a:t>N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ame: K. Aravind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>
                <a:effectLst/>
                <a:latin typeface="+mn-lt"/>
              </a:rPr>
              <a:t>www.linkedin.com/in/k-aravind-79b331251</a:t>
            </a:r>
            <a:b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2144809" y="2046824"/>
            <a:ext cx="1728019" cy="70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3679372" y="2563850"/>
            <a:ext cx="3096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775269" y="2656114"/>
            <a:ext cx="3204754" cy="91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807235" y="2616925"/>
            <a:ext cx="3178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61407" y="5390605"/>
            <a:ext cx="2455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066905" y="522684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138162" y="5248612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151225" y="5300864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216538" y="519893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1" name="Google Shape;141;gf3a8d4be09_2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4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9" name="Google Shape;149;gf3a8d4be09_2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f3a8d4be09_2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00" y="1015300"/>
            <a:ext cx="10076273" cy="42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AAD38D-0ED7-C524-427C-D0C4A7ED2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353" y="1792237"/>
            <a:ext cx="8094598" cy="47022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A16-4BF2-9E28-F1B6-185E8826E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Counting manually and keeping track of the number of steel</a:t>
            </a:r>
          </a:p>
          <a:p>
            <a:pPr marL="114300" indent="0">
              <a:buNone/>
            </a:pPr>
            <a:r>
              <a:rPr lang="en-US" dirty="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 pipes of different dimensions and shapes is cumbersome</a:t>
            </a:r>
          </a:p>
          <a:p>
            <a:pPr marL="114300" indent="0">
              <a:buNone/>
            </a:pPr>
            <a:r>
              <a:rPr lang="en-US" dirty="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 process</a:t>
            </a:r>
            <a:endParaRPr lang="en-IN" dirty="0"/>
          </a:p>
        </p:txBody>
      </p:sp>
      <p:pic>
        <p:nvPicPr>
          <p:cNvPr id="4" name="Picture 3" descr="A person in a hard hat and overalls&#10;&#10;Description automatically generated">
            <a:extLst>
              <a:ext uri="{FF2B5EF4-FFF2-40B4-BE49-F238E27FC236}">
                <a16:creationId xmlns:a16="http://schemas.microsoft.com/office/drawing/2014/main" id="{A0FBEB9B-603D-CDF1-D843-A540F6666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429000"/>
            <a:ext cx="3962400" cy="29169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39788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2"/>
          </p:nvPr>
        </p:nvSpPr>
        <p:spPr>
          <a:xfrm>
            <a:off x="839750" y="3007550"/>
            <a:ext cx="51579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Minimize manual effort</a:t>
            </a:r>
            <a:endParaRPr sz="2400" dirty="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00"/>
              <a:t>Constraints</a:t>
            </a:r>
            <a:endParaRPr sz="3100"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A444F-23E2-29BC-576A-BCF5F774ABEB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Minimize operational cost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Maximize Efficiency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94992" y="192071"/>
            <a:ext cx="104601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There are six stages of CRISP-ML(Q) Methodology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1.Business and data understanding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2.Data preparation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3.model building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4.Model evaluation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5.Model deployment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6.Monitoring and maintenance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19c79fd7f2_1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ED0C89-5385-FD6A-FABB-C1BCD3DB3A19}"/>
              </a:ext>
            </a:extLst>
          </p:cNvPr>
          <p:cNvSpPr txBox="1"/>
          <p:nvPr/>
        </p:nvSpPr>
        <p:spPr>
          <a:xfrm>
            <a:off x="460376" y="1237957"/>
            <a:ext cx="370366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                        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Tensorflow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Roboflow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Ultralytics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Streamlit</a:t>
            </a:r>
            <a:r>
              <a:rPr lang="en-US" sz="2400" dirty="0"/>
              <a:t>/ 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OpenCV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E381C-B756-5612-B1D2-3669DA799D16}"/>
              </a:ext>
            </a:extLst>
          </p:cNvPr>
          <p:cNvSpPr txBox="1"/>
          <p:nvPr/>
        </p:nvSpPr>
        <p:spPr>
          <a:xfrm>
            <a:off x="6096000" y="1150034"/>
            <a:ext cx="4740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Anaconda Prompt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PILLOW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logo of a software company&#10;&#10;Description automatically generated">
            <a:extLst>
              <a:ext uri="{FF2B5EF4-FFF2-40B4-BE49-F238E27FC236}">
                <a16:creationId xmlns:a16="http://schemas.microsoft.com/office/drawing/2014/main" id="{244B02AC-9C5A-EEFC-3385-4F788FD4D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908" y="2638001"/>
            <a:ext cx="6332695" cy="3324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923</Words>
  <Application>Microsoft Office PowerPoint</Application>
  <PresentationFormat>Widescreen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Times New Roman</vt:lpstr>
      <vt:lpstr>Arial</vt:lpstr>
      <vt:lpstr>Proxima Nova</vt:lpstr>
      <vt:lpstr>Calibri</vt:lpstr>
      <vt:lpstr>Segoe UI</vt:lpstr>
      <vt:lpstr>Wingdings</vt:lpstr>
      <vt:lpstr>Roboto</vt:lpstr>
      <vt:lpstr>Georgia</vt:lpstr>
      <vt:lpstr>Office Theme</vt:lpstr>
      <vt:lpstr>Pipes Inventory Management</vt:lpstr>
      <vt:lpstr>Project Leadership</vt:lpstr>
      <vt:lpstr>Team Members</vt:lpstr>
      <vt:lpstr>Contents</vt:lpstr>
      <vt:lpstr>Project Overview and Scope</vt:lpstr>
      <vt:lpstr>Business Problem</vt:lpstr>
      <vt:lpstr>Business Objective</vt:lpstr>
      <vt:lpstr>CRISP-ML(Q) Methodology  There are six stages of CRISP-ML(Q) Methodology  1.Business and data understanding  2.Data preparation  3.model building   4.Model evaluation  5.Model deployment  6.Monitoring and maintenance</vt:lpstr>
      <vt:lpstr>Technical Stacks</vt:lpstr>
      <vt:lpstr>Data Collection and Understanding  </vt:lpstr>
      <vt:lpstr>System Requirements</vt:lpstr>
      <vt:lpstr>Data Preperation</vt:lpstr>
      <vt:lpstr>Data Augmentation</vt:lpstr>
      <vt:lpstr>Model Building </vt:lpstr>
      <vt:lpstr>Model Accuracy Comparison</vt:lpstr>
      <vt:lpstr>Best Model  –  YOLOV8</vt:lpstr>
      <vt:lpstr>Screen shot of output using Streamlit </vt:lpstr>
      <vt:lpstr>Challenges</vt:lpstr>
      <vt:lpstr>Future Scopes </vt:lpstr>
      <vt:lpstr>Queries 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K Aravind</cp:lastModifiedBy>
  <cp:revision>17</cp:revision>
  <dcterms:created xsi:type="dcterms:W3CDTF">2022-02-16T01:47:29Z</dcterms:created>
  <dcterms:modified xsi:type="dcterms:W3CDTF">2023-12-17T08:00:08Z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2023-12-17T05:24:11Z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e1bb7a82-e6d6-4a9b-8ab4-e2494471d8b8</vt:lpwstr>
  </property>
  <property fmtid="{D5CDD505-2E9C-101B-9397-08002B2CF9AE}" pid="8" name="MSIP_Label_defa4170-0d19-0005-0004-bc88714345d2_ActionId">
    <vt:lpwstr>beece613-6708-488d-bc9f-d21f71ff4db1</vt:lpwstr>
  </property>
  <property fmtid="{D5CDD505-2E9C-101B-9397-08002B2CF9AE}" pid="9" name="MSIP_Label_defa4170-0d19-0005-0004-bc88714345d2_ContentBits">
    <vt:lpwstr>0</vt:lpwstr>
  </property>
</Properties>
</file>