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97" r:id="rId2"/>
    <p:sldId id="260" r:id="rId3"/>
    <p:sldId id="298" r:id="rId4"/>
    <p:sldId id="261" r:id="rId5"/>
    <p:sldId id="269" r:id="rId6"/>
    <p:sldId id="274" r:id="rId7"/>
    <p:sldId id="277" r:id="rId8"/>
    <p:sldId id="299" r:id="rId9"/>
    <p:sldId id="279" r:id="rId10"/>
    <p:sldId id="296" r:id="rId11"/>
  </p:sldIdLst>
  <p:sldSz cx="12192000" cy="6858000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79" y="267793"/>
            <a:ext cx="10515600" cy="1325563"/>
          </a:xfrm>
        </p:spPr>
        <p:txBody>
          <a:bodyPr/>
          <a:lstStyle/>
          <a:p>
            <a:r>
              <a:rPr lang="en-IN" dirty="0"/>
              <a:t>Spices Raw Materials Price Forecasting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0431" y="498664"/>
            <a:ext cx="877782" cy="4924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oup of bowls of spices&#10;&#10;Description automatically generated">
            <a:extLst>
              <a:ext uri="{FF2B5EF4-FFF2-40B4-BE49-F238E27FC236}">
                <a16:creationId xmlns:a16="http://schemas.microsoft.com/office/drawing/2014/main" id="{8552FA7D-4B3C-8AA1-3D8A-04B2BBAA7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60" y="1951273"/>
            <a:ext cx="8366953" cy="3765129"/>
          </a:xfrm>
          <a:prstGeom prst="rect">
            <a:avLst/>
          </a:prstGeom>
        </p:spPr>
      </p:pic>
      <p:pic>
        <p:nvPicPr>
          <p:cNvPr id="10" name="Picture 9" descr="A magnifying glass on a graph&#10;&#10;Description automatically generated">
            <a:extLst>
              <a:ext uri="{FF2B5EF4-FFF2-40B4-BE49-F238E27FC236}">
                <a16:creationId xmlns:a16="http://schemas.microsoft.com/office/drawing/2014/main" id="{0C59E1F9-7887-4DC5-BFF2-5F66B1DC0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944" y="2518117"/>
            <a:ext cx="3097056" cy="17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1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52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284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</p:spPr>
        <p:txBody>
          <a:bodyPr/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lang="en-IN" sz="3200" b="1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A2D80B-E4E3-F46C-522C-2D628EA77D9D}"/>
              </a:ext>
            </a:extLst>
          </p:cNvPr>
          <p:cNvSpPr txBox="1"/>
          <p:nvPr/>
        </p:nvSpPr>
        <p:spPr>
          <a:xfrm>
            <a:off x="661182" y="1392702"/>
            <a:ext cx="1097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business problem at hand is the unpredictable fluctuation in the prices of raw spice materials, negatively impacting the cost structure and inventory management.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D7110-A04A-DBC1-1A8F-F11CD583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38" y="3026511"/>
            <a:ext cx="5908431" cy="33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3688A2-B320-C2DB-D205-D9DF80A9B465}"/>
              </a:ext>
            </a:extLst>
          </p:cNvPr>
          <p:cNvSpPr txBox="1"/>
          <p:nvPr/>
        </p:nvSpPr>
        <p:spPr>
          <a:xfrm>
            <a:off x="604911" y="1205761"/>
            <a:ext cx="113104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Overview: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Utilizing advanced analytics and machine learning, the project aims to provide accurate price predictions, enabling strategic decision-making, cost optimization, and enhanced competitiveness in the face of raw material price volatility.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2400" b="1" i="0" dirty="0">
                <a:effectLst/>
                <a:latin typeface="+mn-lt"/>
              </a:rPr>
              <a:t>Scope: </a:t>
            </a:r>
            <a:r>
              <a:rPr lang="en-US" sz="2400" i="0" dirty="0">
                <a:effectLst/>
                <a:latin typeface="+mn-lt"/>
              </a:rPr>
              <a:t>Developing a predictive model for forecasting raw spice material prices to address cost fluctuations and optimize inventory management for a leading spices manufacturer.</a:t>
            </a:r>
          </a:p>
          <a:p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19" y="5896947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1DC97D-9B5B-3E5F-CF17-C6EBAA7A0043}"/>
              </a:ext>
            </a:extLst>
          </p:cNvPr>
          <p:cNvSpPr txBox="1"/>
          <p:nvPr/>
        </p:nvSpPr>
        <p:spPr>
          <a:xfrm>
            <a:off x="858129" y="1237957"/>
            <a:ext cx="987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1.Timestamp (Date): </a:t>
            </a:r>
            <a:r>
              <a:rPr lang="en-US" sz="1800" dirty="0"/>
              <a:t>Date and time of data recording in YYYY-MM-format.</a:t>
            </a:r>
          </a:p>
          <a:p>
            <a:r>
              <a:rPr lang="en-US" sz="1800" b="1" dirty="0"/>
              <a:t>2.Spice_Type: </a:t>
            </a:r>
            <a:r>
              <a:rPr lang="en-US" sz="1800" dirty="0"/>
              <a:t>Categorization of raw spices (e.g., </a:t>
            </a:r>
            <a:r>
              <a:rPr lang="en-US" sz="1800" dirty="0" err="1"/>
              <a:t>ajwan</a:t>
            </a:r>
            <a:r>
              <a:rPr lang="en-US" sz="1800" dirty="0"/>
              <a:t> seed) 21 different spices is represented as text.</a:t>
            </a:r>
          </a:p>
          <a:p>
            <a:r>
              <a:rPr lang="en-US" sz="1800" b="1" dirty="0"/>
              <a:t>3.Market_Price: </a:t>
            </a:r>
            <a:r>
              <a:rPr lang="en-US" sz="1800" dirty="0"/>
              <a:t>The recorded market price of the respective spice type in rupees currency format.</a:t>
            </a:r>
          </a:p>
          <a:p>
            <a:r>
              <a:rPr lang="en-US" sz="1800" b="1" dirty="0"/>
              <a:t>4.Target_Variable: </a:t>
            </a:r>
            <a:r>
              <a:rPr lang="en-US" sz="1800" dirty="0"/>
              <a:t>The variable to be forecasted, representing the future market price of the raw spice material.</a:t>
            </a:r>
          </a:p>
          <a:p>
            <a:r>
              <a:rPr lang="en-US" sz="1800" b="1" dirty="0"/>
              <a:t>5.Data_Source: </a:t>
            </a:r>
            <a:r>
              <a:rPr lang="en-US" sz="1800" dirty="0"/>
              <a:t>Indicates the source of the data is extracted from govt of India </a:t>
            </a:r>
          </a:p>
          <a:p>
            <a:r>
              <a:rPr lang="en-US" sz="1800" b="1" dirty="0"/>
              <a:t>6.Data_Quality_Score: </a:t>
            </a:r>
            <a:r>
              <a:rPr lang="en-US" sz="1800" dirty="0"/>
              <a:t>A metric reflecting the quality and reliability of the data for each observation.</a:t>
            </a:r>
          </a:p>
          <a:p>
            <a:r>
              <a:rPr lang="en-US" sz="1800" b="1" dirty="0"/>
              <a:t>7.Model_Performance_Metrics</a:t>
            </a:r>
            <a:r>
              <a:rPr lang="en-US" sz="1800" dirty="0"/>
              <a:t>: Mean Absolute Percentage Error (MAPE)</a:t>
            </a:r>
            <a:endParaRPr lang="en-IN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764910" y="1549383"/>
            <a:ext cx="4754373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Time-Series Decomposition: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Decompose time-series data into trend, seasonal, and residual components to identify long-term trends and cyclic patterns.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Descriptive Statistics: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Mean Market Price: Average price of raw spice material.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Max Market Price, Min Market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Standard Deviation: Measure of price variability.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Min and Max Prices: Range of observed prices.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Quantiles (25th, 50th, 75th): Distribution of prices.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Outlier Detection: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Box Plots: Identify potential outliers in market prices.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6729775" y="2553237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6255462" y="1552724"/>
            <a:ext cx="5238457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Cost Optimization: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Identify periods of lower spice prices for strategic procurement, minimizing production costs.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Market Positioning: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Adjust pricing and marketing strategies based on expected spice price trends for competitive advantage.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Customer Satisfaction: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Ensure stable pricing to enhance customer satisfaction and loyalty amidst market uncertainties.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Supplier Negotiations: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Utilize insights into factors influencing spice prices for more informed negotiations with suppliers.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Risk Mitigation: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Anticipate and mitigate risks associated with geopolitical events or weather patterns impacting spice prices.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Statistical Insights</a:t>
            </a:r>
            <a:endParaRPr lang="en-IN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187475" y="1175021"/>
            <a:ext cx="537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Business Insights</a:t>
            </a:r>
            <a:endParaRPr lang="en-IN" b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1. Outlier Detection and Treatment: Identify outliers in the raw material prices or relevant features and decide whether to   remove, transform, or handle them appropriately.</a:t>
            </a:r>
          </a:p>
          <a:p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2.  Handling Missing Values: Identify and address any missing values in the dataset using imputation techniques or removing incomplete records.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3. Data Formatting: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Esure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consistency in data formats (e.g., date formats) across the dataset for seamless processing.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4. Handling Time Series Data: Set the timestamp as the index for time series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Consider resampling or aggregating data if needed to align with the desired forecasting frequency.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5. Removing Unnecessary Columns: Eliminate irrelevant or redundant columns that do not contribute significantly to the forecasting task.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F336-F13A-6B51-ABFE-2EC3DF3F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5E82C-DB49-1FB0-D8FE-F31F55A24E66}"/>
              </a:ext>
            </a:extLst>
          </p:cNvPr>
          <p:cNvSpPr txBox="1"/>
          <p:nvPr/>
        </p:nvSpPr>
        <p:spPr>
          <a:xfrm>
            <a:off x="534573" y="1166842"/>
            <a:ext cx="93128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ARIMA (</a:t>
            </a:r>
            <a:r>
              <a:rPr lang="en-US" sz="1600" dirty="0" err="1"/>
              <a:t>AutoRegressive</a:t>
            </a:r>
            <a:r>
              <a:rPr lang="en-US" sz="1600" dirty="0"/>
              <a:t> Integrated Moving Average):</a:t>
            </a:r>
          </a:p>
          <a:p>
            <a:r>
              <a:rPr lang="en-US" sz="1600" dirty="0"/>
              <a:t>Utilize historical raw material price data to identify autoregressive (AR) and moving average (MA) components, incorporating differencing for stationarity.</a:t>
            </a:r>
          </a:p>
          <a:p>
            <a:r>
              <a:rPr lang="en-US" sz="1600" dirty="0"/>
              <a:t>Fine-tune hyperparameters, such as order (p, d, q), through grid search or optimization techniques.</a:t>
            </a:r>
          </a:p>
          <a:p>
            <a:r>
              <a:rPr lang="en-US" sz="1600" dirty="0"/>
              <a:t>Validate the model on a separate dataset and assess its performance using metrics like Mean Absolute Percentage Error (MAPE) or Root Mean Squared Error (RMSE).</a:t>
            </a:r>
          </a:p>
          <a:p>
            <a:endParaRPr lang="en-US" sz="1600" dirty="0"/>
          </a:p>
          <a:p>
            <a:r>
              <a:rPr lang="en-US" sz="1600" dirty="0"/>
              <a:t>SARIMA (Seasonal </a:t>
            </a:r>
            <a:r>
              <a:rPr lang="en-US" sz="1600" dirty="0" err="1"/>
              <a:t>AutoRegressive</a:t>
            </a:r>
            <a:r>
              <a:rPr lang="en-US" sz="1600" dirty="0"/>
              <a:t> Integrated Moving Average):</a:t>
            </a:r>
          </a:p>
          <a:p>
            <a:r>
              <a:rPr lang="en-US" sz="1600" dirty="0"/>
              <a:t>Extend ARIMA by considering seasonality in the data, incorporating seasonal differencing and additional seasonal AR and MA terms.</a:t>
            </a:r>
          </a:p>
          <a:p>
            <a:r>
              <a:rPr lang="en-US" sz="1600" dirty="0"/>
              <a:t>Identify and optimize seasonal hyperparameters along with the non-seasonal ones.</a:t>
            </a:r>
          </a:p>
          <a:p>
            <a:endParaRPr lang="en-US" sz="1600" dirty="0"/>
          </a:p>
          <a:p>
            <a:r>
              <a:rPr lang="en-US" sz="1600" dirty="0"/>
              <a:t>Holt-Winters method with multiplicative seasonality:</a:t>
            </a:r>
          </a:p>
          <a:p>
            <a:r>
              <a:rPr lang="en-US" sz="1600" dirty="0"/>
              <a:t>Use exponential smoothing to update the level, trend, and seasonal components iteratively.</a:t>
            </a:r>
          </a:p>
          <a:p>
            <a:r>
              <a:rPr lang="en-US" sz="1600" dirty="0"/>
              <a:t>For multiplicative seasonality, apply multiplicative updates to the seasonal component.</a:t>
            </a:r>
          </a:p>
          <a:p>
            <a:r>
              <a:rPr lang="en-US" sz="1600" dirty="0"/>
              <a:t>Determine the length of the seasonal period (e.g., monthly, quarterly) based on the data frequency.</a:t>
            </a:r>
          </a:p>
          <a:p>
            <a:endParaRPr lang="en-US" sz="1600" dirty="0"/>
          </a:p>
          <a:p>
            <a:r>
              <a:rPr lang="en-US" sz="1600" dirty="0"/>
              <a:t>Simple Exponential Smoothing:</a:t>
            </a:r>
          </a:p>
          <a:p>
            <a:r>
              <a:rPr lang="en-US" sz="1600" dirty="0"/>
              <a:t>Choose an initial value for the level (the first observation can be used).</a:t>
            </a:r>
          </a:p>
          <a:p>
            <a:r>
              <a:rPr lang="en-US" sz="1600" dirty="0"/>
              <a:t>Select a smoothing parameter (alpha) between 0 and 1.</a:t>
            </a:r>
          </a:p>
          <a:p>
            <a:r>
              <a:rPr lang="en-US" sz="1600" dirty="0"/>
              <a:t>Iterate through the time series data and update the </a:t>
            </a:r>
            <a:r>
              <a:rPr lang="en-US" sz="1600" dirty="0" err="1"/>
              <a:t>leve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118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995EE-DA20-6F27-E66B-D8F87252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"/>
            <a:ext cx="12192000" cy="6856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819</Words>
  <Application>Microsoft Office PowerPoint</Application>
  <PresentationFormat>Widescreen</PresentationFormat>
  <Paragraphs>87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Arial</vt:lpstr>
      <vt:lpstr>Times New Roman</vt:lpstr>
      <vt:lpstr>Office Theme</vt:lpstr>
      <vt:lpstr>Spices Raw Materials Price Forecasting</vt:lpstr>
      <vt:lpstr>Contents</vt:lpstr>
      <vt:lpstr>Business Problem</vt:lpstr>
      <vt:lpstr>Project Overview and Scope</vt:lpstr>
      <vt:lpstr>Data Dictionary </vt:lpstr>
      <vt:lpstr>Exploratory Data Analysis [EDA]</vt:lpstr>
      <vt:lpstr>Data Preprocessing</vt:lpstr>
      <vt:lpstr>Model Building</vt:lpstr>
      <vt:lpstr>Data Visualization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K Aravind</cp:lastModifiedBy>
  <cp:revision>12</cp:revision>
  <dcterms:created xsi:type="dcterms:W3CDTF">2022-02-16T01:47:29Z</dcterms:created>
  <dcterms:modified xsi:type="dcterms:W3CDTF">2024-02-06T07:28:19Z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