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7" r:id="rId25"/>
    <p:sldId id="293" r:id="rId26"/>
    <p:sldId id="294" r:id="rId27"/>
    <p:sldId id="295" r:id="rId28"/>
    <p:sldId id="296" r:id="rId29"/>
    <p:sldId id="282" r:id="rId30"/>
    <p:sldId id="283" r:id="rId31"/>
    <p:sldId id="284" r:id="rId32"/>
    <p:sldId id="280" r:id="rId33"/>
    <p:sldId id="281" r:id="rId3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96B15BF6-FF3E-496B-878A-F9DD63F8B510}" type="datetimeFigureOut">
              <a:rPr lang="en-IN" smtClean="0"/>
              <a:t>03-05-2024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990955B-8ED6-47E9-B5E3-CB4F0F21025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990955B-8ED6-47E9-B5E3-CB4F0F210251}"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990955B-8ED6-47E9-B5E3-CB4F0F210251}"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990955B-8ED6-47E9-B5E3-CB4F0F210251}" type="slidenum">
              <a:rPr lang="en-IN" smtClean="0"/>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90955B-8ED6-47E9-B5E3-CB4F0F210251}"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50" b="0" i="0">
                <a:solidFill>
                  <a:schemeClr val="bg1"/>
                </a:solidFill>
                <a:latin typeface="Calibri" panose="020F0502020204030204"/>
                <a:cs typeface="Calibri" panose="020F0502020204030204"/>
              </a:defRPr>
            </a:lvl1pPr>
          </a:lstStyle>
          <a:p>
            <a:pPr marL="12700">
              <a:lnSpc>
                <a:spcPts val="1385"/>
              </a:lnSpc>
            </a:pPr>
            <a:r>
              <a:rPr lang="en-US" spc="-15"/>
              <a:t>DEPARTMENT OF INFORMATION TECHNOLOGY  / INTRUSION DETECTION USING MACHINE LEARNING TECHNIQUES</a:t>
            </a:r>
            <a:endParaRPr spc="-5" dirty="0"/>
          </a:p>
        </p:txBody>
      </p:sp>
      <p:sp>
        <p:nvSpPr>
          <p:cNvPr id="5" name="Holder 5"/>
          <p:cNvSpPr>
            <a:spLocks noGrp="1"/>
          </p:cNvSpPr>
          <p:nvPr>
            <p:ph type="dt" sz="half" idx="6"/>
          </p:nvPr>
        </p:nvSpPr>
        <p:spPr/>
        <p:txBody>
          <a:bodyPr lIns="0" tIns="0" rIns="0" bIns="0"/>
          <a:lstStyle>
            <a:lvl1pPr>
              <a:defRPr sz="1350" b="0" i="0">
                <a:solidFill>
                  <a:schemeClr val="bg1"/>
                </a:solidFill>
                <a:latin typeface="Calibri" panose="020F0502020204030204"/>
                <a:cs typeface="Calibri" panose="020F0502020204030204"/>
              </a:defRPr>
            </a:lvl1pPr>
          </a:lstStyle>
          <a:p>
            <a:pPr marL="12700">
              <a:lnSpc>
                <a:spcPts val="1385"/>
              </a:lnSpc>
            </a:pPr>
            <a:fld id="{1CCF805C-E8F0-4E32-98A9-B356925A3D1E}" type="datetime4">
              <a:rPr lang="en-US" smtClean="0"/>
              <a:t>May 3, 2024</a:t>
            </a:fld>
            <a:endParaRPr dirty="0"/>
          </a:p>
        </p:txBody>
      </p:sp>
      <p:sp>
        <p:nvSpPr>
          <p:cNvPr id="6" name="Holder 6"/>
          <p:cNvSpPr>
            <a:spLocks noGrp="1"/>
          </p:cNvSpPr>
          <p:nvPr>
            <p:ph type="sldNum" sz="quarter" idx="7"/>
          </p:nvPr>
        </p:nvSpPr>
        <p:spPr/>
        <p:txBody>
          <a:bodyPr lIns="0" tIns="0" rIns="0" bIns="0"/>
          <a:lstStyle>
            <a:lvl1pPr>
              <a:defRPr sz="1550" b="0" i="0">
                <a:solidFill>
                  <a:schemeClr val="bg1"/>
                </a:solidFill>
                <a:latin typeface="Calibri" panose="020F0502020204030204"/>
                <a:cs typeface="Calibri" panose="020F0502020204030204"/>
              </a:defRPr>
            </a:lvl1pPr>
          </a:lstStyle>
          <a:p>
            <a:pPr marL="38100">
              <a:lnSpc>
                <a:spcPts val="1590"/>
              </a:lnSpc>
            </a:pPr>
            <a:fld id="{81D60167-4931-47E6-BA6A-407CBD079E47}" type="slidenum">
              <a:rPr spc="10" dirty="0"/>
              <a:t>‹#›</a:t>
            </a:fld>
            <a:endParaRPr spc="10"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350" b="0" i="0">
                <a:solidFill>
                  <a:schemeClr val="bg1"/>
                </a:solidFill>
                <a:latin typeface="Calibri" panose="020F0502020204030204"/>
                <a:cs typeface="Calibri" panose="020F0502020204030204"/>
              </a:defRPr>
            </a:lvl1pPr>
          </a:lstStyle>
          <a:p>
            <a:pPr marL="12700">
              <a:lnSpc>
                <a:spcPts val="1385"/>
              </a:lnSpc>
            </a:pPr>
            <a:r>
              <a:rPr lang="en-US" spc="-15"/>
              <a:t>DEPARTMENT OF INFORMATION TECHNOLOGY  / INTRUSION DETECTION USING MACHINE LEARNING TECHNIQUES</a:t>
            </a:r>
            <a:endParaRPr spc="-5" dirty="0"/>
          </a:p>
        </p:txBody>
      </p:sp>
      <p:sp>
        <p:nvSpPr>
          <p:cNvPr id="5" name="Holder 5"/>
          <p:cNvSpPr>
            <a:spLocks noGrp="1"/>
          </p:cNvSpPr>
          <p:nvPr>
            <p:ph type="dt" sz="half" idx="6"/>
          </p:nvPr>
        </p:nvSpPr>
        <p:spPr/>
        <p:txBody>
          <a:bodyPr lIns="0" tIns="0" rIns="0" bIns="0"/>
          <a:lstStyle>
            <a:lvl1pPr>
              <a:defRPr sz="1350" b="0" i="0">
                <a:solidFill>
                  <a:schemeClr val="bg1"/>
                </a:solidFill>
                <a:latin typeface="Calibri" panose="020F0502020204030204"/>
                <a:cs typeface="Calibri" panose="020F0502020204030204"/>
              </a:defRPr>
            </a:lvl1pPr>
          </a:lstStyle>
          <a:p>
            <a:pPr marL="12700">
              <a:lnSpc>
                <a:spcPts val="1385"/>
              </a:lnSpc>
            </a:pPr>
            <a:fld id="{87C99996-F95D-407F-B6EF-155960BF12AA}" type="datetime4">
              <a:rPr lang="en-US" smtClean="0"/>
              <a:t>May 3, 2024</a:t>
            </a:fld>
            <a:endParaRPr dirty="0"/>
          </a:p>
        </p:txBody>
      </p:sp>
      <p:sp>
        <p:nvSpPr>
          <p:cNvPr id="6" name="Holder 6"/>
          <p:cNvSpPr>
            <a:spLocks noGrp="1"/>
          </p:cNvSpPr>
          <p:nvPr>
            <p:ph type="sldNum" sz="quarter" idx="7"/>
          </p:nvPr>
        </p:nvSpPr>
        <p:spPr/>
        <p:txBody>
          <a:bodyPr lIns="0" tIns="0" rIns="0" bIns="0"/>
          <a:lstStyle>
            <a:lvl1pPr>
              <a:defRPr sz="1550" b="0" i="0">
                <a:solidFill>
                  <a:schemeClr val="bg1"/>
                </a:solidFill>
                <a:latin typeface="Calibri" panose="020F0502020204030204"/>
                <a:cs typeface="Calibri" panose="020F0502020204030204"/>
              </a:defRPr>
            </a:lvl1pPr>
          </a:lstStyle>
          <a:p>
            <a:pPr marL="38100">
              <a:lnSpc>
                <a:spcPts val="1590"/>
              </a:lnSpc>
            </a:pPr>
            <a:fld id="{81D60167-4931-47E6-BA6A-407CBD079E47}" type="slidenum">
              <a:rPr spc="10" dirty="0"/>
              <a:t>‹#›</a:t>
            </a:fld>
            <a:endParaRPr spc="10"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50" b="0" i="0">
                <a:solidFill>
                  <a:schemeClr val="bg1"/>
                </a:solidFill>
                <a:latin typeface="Calibri" panose="020F0502020204030204"/>
                <a:cs typeface="Calibri" panose="020F0502020204030204"/>
              </a:defRPr>
            </a:lvl1pPr>
          </a:lstStyle>
          <a:p>
            <a:pPr marL="12700">
              <a:lnSpc>
                <a:spcPts val="1385"/>
              </a:lnSpc>
            </a:pPr>
            <a:r>
              <a:rPr lang="en-US" spc="-15"/>
              <a:t>DEPARTMENT OF INFORMATION TECHNOLOGY  / INTRUSION DETECTION USING MACHINE LEARNING TECHNIQUES</a:t>
            </a:r>
            <a:endParaRPr spc="-5" dirty="0"/>
          </a:p>
        </p:txBody>
      </p:sp>
      <p:sp>
        <p:nvSpPr>
          <p:cNvPr id="6" name="Holder 6"/>
          <p:cNvSpPr>
            <a:spLocks noGrp="1"/>
          </p:cNvSpPr>
          <p:nvPr>
            <p:ph type="dt" sz="half" idx="6"/>
          </p:nvPr>
        </p:nvSpPr>
        <p:spPr/>
        <p:txBody>
          <a:bodyPr lIns="0" tIns="0" rIns="0" bIns="0"/>
          <a:lstStyle>
            <a:lvl1pPr>
              <a:defRPr sz="1350" b="0" i="0">
                <a:solidFill>
                  <a:schemeClr val="bg1"/>
                </a:solidFill>
                <a:latin typeface="Calibri" panose="020F0502020204030204"/>
                <a:cs typeface="Calibri" panose="020F0502020204030204"/>
              </a:defRPr>
            </a:lvl1pPr>
          </a:lstStyle>
          <a:p>
            <a:pPr marL="12700">
              <a:lnSpc>
                <a:spcPts val="1385"/>
              </a:lnSpc>
            </a:pPr>
            <a:fld id="{FE91A326-421A-4883-81D3-4F2820D2F270}" type="datetime4">
              <a:rPr lang="en-US" smtClean="0"/>
              <a:t>May 3, 2024</a:t>
            </a:fld>
            <a:endParaRPr dirty="0"/>
          </a:p>
        </p:txBody>
      </p:sp>
      <p:sp>
        <p:nvSpPr>
          <p:cNvPr id="7" name="Holder 7"/>
          <p:cNvSpPr>
            <a:spLocks noGrp="1"/>
          </p:cNvSpPr>
          <p:nvPr>
            <p:ph type="sldNum" sz="quarter" idx="7"/>
          </p:nvPr>
        </p:nvSpPr>
        <p:spPr/>
        <p:txBody>
          <a:bodyPr lIns="0" tIns="0" rIns="0" bIns="0"/>
          <a:lstStyle>
            <a:lvl1pPr>
              <a:defRPr sz="1550" b="0" i="0">
                <a:solidFill>
                  <a:schemeClr val="bg1"/>
                </a:solidFill>
                <a:latin typeface="Calibri" panose="020F0502020204030204"/>
                <a:cs typeface="Calibri" panose="020F0502020204030204"/>
              </a:defRPr>
            </a:lvl1pPr>
          </a:lstStyle>
          <a:p>
            <a:pPr marL="38100">
              <a:lnSpc>
                <a:spcPts val="1590"/>
              </a:lnSpc>
            </a:pPr>
            <a:fld id="{81D60167-4931-47E6-BA6A-407CBD079E47}" type="slidenum">
              <a:rPr spc="10" dirty="0"/>
              <a:t>‹#›</a:t>
            </a:fld>
            <a:endParaRPr spc="10"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defRPr sz="1350" b="0" i="0">
                <a:solidFill>
                  <a:schemeClr val="bg1"/>
                </a:solidFill>
                <a:latin typeface="Calibri" panose="020F0502020204030204"/>
                <a:cs typeface="Calibri" panose="020F0502020204030204"/>
              </a:defRPr>
            </a:lvl1pPr>
          </a:lstStyle>
          <a:p>
            <a:pPr marL="12700">
              <a:lnSpc>
                <a:spcPts val="1385"/>
              </a:lnSpc>
            </a:pPr>
            <a:r>
              <a:rPr lang="en-US" spc="-15"/>
              <a:t>DEPARTMENT OF INFORMATION TECHNOLOGY  / INTRUSION DETECTION USING MACHINE LEARNING TECHNIQUES</a:t>
            </a:r>
            <a:endParaRPr spc="-5" dirty="0"/>
          </a:p>
        </p:txBody>
      </p:sp>
      <p:sp>
        <p:nvSpPr>
          <p:cNvPr id="4" name="Holder 4"/>
          <p:cNvSpPr>
            <a:spLocks noGrp="1"/>
          </p:cNvSpPr>
          <p:nvPr>
            <p:ph type="dt" sz="half" idx="6"/>
          </p:nvPr>
        </p:nvSpPr>
        <p:spPr/>
        <p:txBody>
          <a:bodyPr lIns="0" tIns="0" rIns="0" bIns="0"/>
          <a:lstStyle>
            <a:lvl1pPr>
              <a:defRPr sz="1350" b="0" i="0">
                <a:solidFill>
                  <a:schemeClr val="bg1"/>
                </a:solidFill>
                <a:latin typeface="Calibri" panose="020F0502020204030204"/>
                <a:cs typeface="Calibri" panose="020F0502020204030204"/>
              </a:defRPr>
            </a:lvl1pPr>
          </a:lstStyle>
          <a:p>
            <a:pPr marL="12700">
              <a:lnSpc>
                <a:spcPts val="1385"/>
              </a:lnSpc>
            </a:pPr>
            <a:fld id="{546555F2-3B8A-4F28-B70D-108FC72A7595}" type="datetime4">
              <a:rPr lang="en-US" smtClean="0"/>
              <a:t>May 3, 2024</a:t>
            </a:fld>
            <a:endParaRPr dirty="0"/>
          </a:p>
        </p:txBody>
      </p:sp>
      <p:sp>
        <p:nvSpPr>
          <p:cNvPr id="5" name="Holder 5"/>
          <p:cNvSpPr>
            <a:spLocks noGrp="1"/>
          </p:cNvSpPr>
          <p:nvPr>
            <p:ph type="sldNum" sz="quarter" idx="7"/>
          </p:nvPr>
        </p:nvSpPr>
        <p:spPr/>
        <p:txBody>
          <a:bodyPr lIns="0" tIns="0" rIns="0" bIns="0"/>
          <a:lstStyle>
            <a:lvl1pPr>
              <a:defRPr sz="1550" b="0" i="0">
                <a:solidFill>
                  <a:schemeClr val="bg1"/>
                </a:solidFill>
                <a:latin typeface="Calibri" panose="020F0502020204030204"/>
                <a:cs typeface="Calibri" panose="020F0502020204030204"/>
              </a:defRPr>
            </a:lvl1pPr>
          </a:lstStyle>
          <a:p>
            <a:pPr marL="38100">
              <a:lnSpc>
                <a:spcPts val="1590"/>
              </a:lnSpc>
            </a:pPr>
            <a:fld id="{81D60167-4931-47E6-BA6A-407CBD079E47}" type="slidenum">
              <a:rPr spc="10" dirty="0"/>
              <a:t>‹#›</a:t>
            </a:fld>
            <a:endParaRPr spc="10"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50" b="0" i="0">
                <a:solidFill>
                  <a:schemeClr val="bg1"/>
                </a:solidFill>
                <a:latin typeface="Calibri" panose="020F0502020204030204"/>
                <a:cs typeface="Calibri" panose="020F0502020204030204"/>
              </a:defRPr>
            </a:lvl1pPr>
          </a:lstStyle>
          <a:p>
            <a:pPr marL="12700">
              <a:lnSpc>
                <a:spcPts val="1385"/>
              </a:lnSpc>
            </a:pPr>
            <a:r>
              <a:rPr lang="en-US" spc="-15"/>
              <a:t>DEPARTMENT OF INFORMATION TECHNOLOGY  / INTRUSION DETECTION USING MACHINE LEARNING TECHNIQUES</a:t>
            </a:r>
            <a:endParaRPr spc="-5" dirty="0"/>
          </a:p>
        </p:txBody>
      </p:sp>
      <p:sp>
        <p:nvSpPr>
          <p:cNvPr id="3" name="Holder 3"/>
          <p:cNvSpPr>
            <a:spLocks noGrp="1"/>
          </p:cNvSpPr>
          <p:nvPr>
            <p:ph type="dt" sz="half" idx="6"/>
          </p:nvPr>
        </p:nvSpPr>
        <p:spPr/>
        <p:txBody>
          <a:bodyPr lIns="0" tIns="0" rIns="0" bIns="0"/>
          <a:lstStyle>
            <a:lvl1pPr>
              <a:defRPr sz="1350" b="0" i="0">
                <a:solidFill>
                  <a:schemeClr val="bg1"/>
                </a:solidFill>
                <a:latin typeface="Calibri" panose="020F0502020204030204"/>
                <a:cs typeface="Calibri" panose="020F0502020204030204"/>
              </a:defRPr>
            </a:lvl1pPr>
          </a:lstStyle>
          <a:p>
            <a:pPr marL="12700">
              <a:lnSpc>
                <a:spcPts val="1385"/>
              </a:lnSpc>
            </a:pPr>
            <a:fld id="{FD09AA34-7243-4BBB-A68B-0ADA8AA59141}" type="datetime4">
              <a:rPr lang="en-US" smtClean="0"/>
              <a:t>May 3, 2024</a:t>
            </a:fld>
            <a:endParaRPr dirty="0"/>
          </a:p>
        </p:txBody>
      </p:sp>
      <p:sp>
        <p:nvSpPr>
          <p:cNvPr id="4" name="Holder 4"/>
          <p:cNvSpPr>
            <a:spLocks noGrp="1"/>
          </p:cNvSpPr>
          <p:nvPr>
            <p:ph type="sldNum" sz="quarter" idx="7"/>
          </p:nvPr>
        </p:nvSpPr>
        <p:spPr/>
        <p:txBody>
          <a:bodyPr lIns="0" tIns="0" rIns="0" bIns="0"/>
          <a:lstStyle>
            <a:lvl1pPr>
              <a:defRPr sz="1550" b="0" i="0">
                <a:solidFill>
                  <a:schemeClr val="bg1"/>
                </a:solidFill>
                <a:latin typeface="Calibri" panose="020F0502020204030204"/>
                <a:cs typeface="Calibri" panose="020F0502020204030204"/>
              </a:defRPr>
            </a:lvl1pPr>
          </a:lstStyle>
          <a:p>
            <a:pPr marL="38100">
              <a:lnSpc>
                <a:spcPts val="1590"/>
              </a:lnSpc>
            </a:pPr>
            <a:fld id="{81D60167-4931-47E6-BA6A-407CBD079E47}" type="slidenum">
              <a:rPr spc="10" dirty="0"/>
              <a:t>‹#›</a:t>
            </a:fld>
            <a:endParaRPr spc="10"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 y="9601199"/>
            <a:ext cx="18283555" cy="685800"/>
          </a:xfrm>
          <a:custGeom>
            <a:avLst/>
            <a:gdLst/>
            <a:ahLst/>
            <a:cxnLst/>
            <a:rect l="l" t="t" r="r" b="b"/>
            <a:pathLst>
              <a:path w="18283555" h="685800">
                <a:moveTo>
                  <a:pt x="18283428" y="0"/>
                </a:moveTo>
                <a:lnTo>
                  <a:pt x="0" y="0"/>
                </a:lnTo>
                <a:lnTo>
                  <a:pt x="0" y="685800"/>
                </a:lnTo>
                <a:lnTo>
                  <a:pt x="18283428" y="685800"/>
                </a:lnTo>
                <a:lnTo>
                  <a:pt x="18283428" y="0"/>
                </a:lnTo>
                <a:close/>
              </a:path>
            </a:pathLst>
          </a:custGeom>
          <a:solidFill>
            <a:srgbClr val="BC572C"/>
          </a:solidFill>
        </p:spPr>
        <p:txBody>
          <a:bodyPr wrap="square" lIns="0" tIns="0" rIns="0" bIns="0" rtlCol="0"/>
          <a:lstStyle/>
          <a:p>
            <a:endParaRPr/>
          </a:p>
        </p:txBody>
      </p:sp>
      <p:sp>
        <p:nvSpPr>
          <p:cNvPr id="17" name="bg object 17"/>
          <p:cNvSpPr/>
          <p:nvPr/>
        </p:nvSpPr>
        <p:spPr>
          <a:xfrm>
            <a:off x="0" y="9502140"/>
            <a:ext cx="18283555" cy="96520"/>
          </a:xfrm>
          <a:custGeom>
            <a:avLst/>
            <a:gdLst/>
            <a:ahLst/>
            <a:cxnLst/>
            <a:rect l="l" t="t" r="r" b="b"/>
            <a:pathLst>
              <a:path w="18283555" h="96520">
                <a:moveTo>
                  <a:pt x="18283428" y="0"/>
                </a:moveTo>
                <a:lnTo>
                  <a:pt x="0" y="0"/>
                </a:lnTo>
                <a:lnTo>
                  <a:pt x="0" y="96011"/>
                </a:lnTo>
                <a:lnTo>
                  <a:pt x="18283428" y="96011"/>
                </a:lnTo>
                <a:lnTo>
                  <a:pt x="18283428" y="0"/>
                </a:lnTo>
                <a:close/>
              </a:path>
            </a:pathLst>
          </a:custGeom>
          <a:solidFill>
            <a:srgbClr val="E38312"/>
          </a:solidFill>
        </p:spPr>
        <p:txBody>
          <a:bodyPr wrap="square" lIns="0" tIns="0" rIns="0" bIns="0" rtlCol="0"/>
          <a:lstStyle/>
          <a:p>
            <a:endParaRPr/>
          </a:p>
        </p:txBody>
      </p:sp>
      <p:sp>
        <p:nvSpPr>
          <p:cNvPr id="2" name="Holder 2"/>
          <p:cNvSpPr>
            <a:spLocks noGrp="1"/>
          </p:cNvSpPr>
          <p:nvPr>
            <p:ph type="title"/>
          </p:nvPr>
        </p:nvSpPr>
        <p:spPr>
          <a:xfrm>
            <a:off x="889203" y="1196797"/>
            <a:ext cx="2600960" cy="574675"/>
          </a:xfrm>
          <a:prstGeom prst="rect">
            <a:avLst/>
          </a:prstGeom>
        </p:spPr>
        <p:txBody>
          <a:bodyPr wrap="square" lIns="0" tIns="0" rIns="0" bIns="0">
            <a:spAutoFit/>
          </a:bodyPr>
          <a:lstStyle>
            <a:lvl1pPr>
              <a:defRPr sz="36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535940" y="1808479"/>
            <a:ext cx="17216119" cy="60001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638038" y="9880269"/>
            <a:ext cx="7018020" cy="198120"/>
          </a:xfrm>
          <a:prstGeom prst="rect">
            <a:avLst/>
          </a:prstGeom>
        </p:spPr>
        <p:txBody>
          <a:bodyPr wrap="square" lIns="0" tIns="0" rIns="0" bIns="0">
            <a:spAutoFit/>
          </a:bodyPr>
          <a:lstStyle>
            <a:lvl1pPr>
              <a:defRPr sz="1350" b="0" i="0">
                <a:solidFill>
                  <a:schemeClr val="bg1"/>
                </a:solidFill>
                <a:latin typeface="Calibri" panose="020F0502020204030204"/>
                <a:cs typeface="Calibri" panose="020F0502020204030204"/>
              </a:defRPr>
            </a:lvl1pPr>
          </a:lstStyle>
          <a:p>
            <a:pPr marL="12700">
              <a:lnSpc>
                <a:spcPts val="1385"/>
              </a:lnSpc>
            </a:pPr>
            <a:r>
              <a:rPr lang="en-US" spc="-15"/>
              <a:t>DEPARTMENT OF INFORMATION TECHNOLOGY  / INTRUSION DETECTION USING MACHINE LEARNING TECHNIQUES</a:t>
            </a:r>
            <a:endParaRPr spc="-5" dirty="0"/>
          </a:p>
        </p:txBody>
      </p:sp>
      <p:sp>
        <p:nvSpPr>
          <p:cNvPr id="5" name="Holder 5"/>
          <p:cNvSpPr>
            <a:spLocks noGrp="1"/>
          </p:cNvSpPr>
          <p:nvPr>
            <p:ph type="dt" sz="half" idx="6"/>
          </p:nvPr>
        </p:nvSpPr>
        <p:spPr>
          <a:xfrm>
            <a:off x="1724660" y="9880269"/>
            <a:ext cx="1292860" cy="198120"/>
          </a:xfrm>
          <a:prstGeom prst="rect">
            <a:avLst/>
          </a:prstGeom>
        </p:spPr>
        <p:txBody>
          <a:bodyPr wrap="square" lIns="0" tIns="0" rIns="0" bIns="0">
            <a:spAutoFit/>
          </a:bodyPr>
          <a:lstStyle>
            <a:lvl1pPr>
              <a:defRPr sz="1350" b="0" i="0">
                <a:solidFill>
                  <a:schemeClr val="bg1"/>
                </a:solidFill>
                <a:latin typeface="Calibri" panose="020F0502020204030204"/>
                <a:cs typeface="Calibri" panose="020F0502020204030204"/>
              </a:defRPr>
            </a:lvl1pPr>
          </a:lstStyle>
          <a:p>
            <a:pPr marL="12700">
              <a:lnSpc>
                <a:spcPts val="1385"/>
              </a:lnSpc>
            </a:pPr>
            <a:fld id="{73E4E1E6-54A9-4D6D-BE2D-72C8E49A2F7C}" type="datetime4">
              <a:rPr lang="en-US" smtClean="0"/>
              <a:t>May 3, 2024</a:t>
            </a:fld>
            <a:endParaRPr dirty="0"/>
          </a:p>
        </p:txBody>
      </p:sp>
      <p:sp>
        <p:nvSpPr>
          <p:cNvPr id="6" name="Holder 6"/>
          <p:cNvSpPr>
            <a:spLocks noGrp="1"/>
          </p:cNvSpPr>
          <p:nvPr>
            <p:ph type="sldNum" sz="quarter" idx="7"/>
          </p:nvPr>
        </p:nvSpPr>
        <p:spPr>
          <a:xfrm>
            <a:off x="16488790" y="9870058"/>
            <a:ext cx="278130" cy="225425"/>
          </a:xfrm>
          <a:prstGeom prst="rect">
            <a:avLst/>
          </a:prstGeom>
        </p:spPr>
        <p:txBody>
          <a:bodyPr wrap="square" lIns="0" tIns="0" rIns="0" bIns="0">
            <a:spAutoFit/>
          </a:bodyPr>
          <a:lstStyle>
            <a:lvl1pPr>
              <a:defRPr sz="1550" b="0" i="0">
                <a:solidFill>
                  <a:schemeClr val="bg1"/>
                </a:solidFill>
                <a:latin typeface="Calibri" panose="020F0502020204030204"/>
                <a:cs typeface="Calibri" panose="020F0502020204030204"/>
              </a:defRPr>
            </a:lvl1pPr>
          </a:lstStyle>
          <a:p>
            <a:pPr marL="38100">
              <a:lnSpc>
                <a:spcPts val="1590"/>
              </a:lnSpc>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6864700" y="295353"/>
            <a:ext cx="4180043" cy="895587"/>
          </a:xfrm>
          <a:prstGeom prst="rect">
            <a:avLst/>
          </a:prstGeom>
        </p:spPr>
      </p:pic>
      <p:sp>
        <p:nvSpPr>
          <p:cNvPr id="3" name="object 3"/>
          <p:cNvSpPr txBox="1"/>
          <p:nvPr/>
        </p:nvSpPr>
        <p:spPr>
          <a:xfrm>
            <a:off x="5622373" y="1707108"/>
            <a:ext cx="7129145" cy="2381036"/>
          </a:xfrm>
          <a:prstGeom prst="rect">
            <a:avLst/>
          </a:prstGeom>
        </p:spPr>
        <p:txBody>
          <a:bodyPr vert="horz" wrap="square" lIns="0" tIns="12700" rIns="0" bIns="0" rtlCol="0">
            <a:spAutoFit/>
          </a:bodyPr>
          <a:lstStyle/>
          <a:p>
            <a:pPr algn="ctr" eaLnBrk="1" hangingPunct="1">
              <a:lnSpc>
                <a:spcPct val="102000"/>
              </a:lnSpc>
              <a:spcBef>
                <a:spcPts val="75"/>
              </a:spcBef>
            </a:pPr>
            <a:r>
              <a:rPr lang="en-IN" altLang="en-US" sz="2000" b="1" dirty="0">
                <a:latin typeface="Times New Roman" panose="02020603050405020304" pitchFamily="18" charset="0"/>
                <a:cs typeface="Times New Roman" panose="02020603050405020304" pitchFamily="18" charset="0"/>
              </a:rPr>
              <a:t>DEPARTMENT OF INFORMATION TECHNOLOGY</a:t>
            </a:r>
          </a:p>
          <a:p>
            <a:pPr algn="ctr" eaLnBrk="1" hangingPunct="1">
              <a:lnSpc>
                <a:spcPct val="102000"/>
              </a:lnSpc>
              <a:spcBef>
                <a:spcPts val="75"/>
              </a:spcBef>
            </a:pPr>
            <a:r>
              <a:rPr lang="en-IN" altLang="en-US" sz="2000" b="1" dirty="0">
                <a:latin typeface="Times New Roman" panose="02020603050405020304" pitchFamily="18" charset="0"/>
                <a:cs typeface="Times New Roman" panose="02020603050405020304" pitchFamily="18" charset="0"/>
              </a:rPr>
              <a:t>SCHOOL OF COMPUTING  </a:t>
            </a:r>
          </a:p>
          <a:p>
            <a:pPr algn="ctr" eaLnBrk="1" hangingPunct="1">
              <a:lnSpc>
                <a:spcPct val="102000"/>
              </a:lnSpc>
              <a:spcBef>
                <a:spcPts val="75"/>
              </a:spcBef>
            </a:pPr>
            <a:r>
              <a:rPr lang="en-IN" altLang="en-US" sz="2000" b="1" dirty="0">
                <a:latin typeface="Times New Roman" panose="02020603050405020304" pitchFamily="18" charset="0"/>
                <a:cs typeface="Times New Roman" panose="02020603050405020304" pitchFamily="18" charset="0"/>
              </a:rPr>
              <a:t>10214IT602 MINOR PROJECT -II</a:t>
            </a:r>
          </a:p>
          <a:p>
            <a:pPr algn="ctr" eaLnBrk="1" hangingPunct="1">
              <a:lnSpc>
                <a:spcPct val="102000"/>
              </a:lnSpc>
              <a:spcBef>
                <a:spcPts val="75"/>
              </a:spcBef>
            </a:pPr>
            <a:r>
              <a:rPr lang="en-IN" altLang="en-US" sz="2000" b="1" dirty="0">
                <a:latin typeface="Times New Roman" panose="02020603050405020304" pitchFamily="18" charset="0"/>
                <a:cs typeface="Times New Roman" panose="02020603050405020304" pitchFamily="18" charset="0"/>
              </a:rPr>
              <a:t>WINTER SEMESTER(2023-2024)  </a:t>
            </a:r>
          </a:p>
          <a:p>
            <a:pPr algn="ctr" eaLnBrk="1" hangingPunct="1">
              <a:lnSpc>
                <a:spcPct val="102000"/>
              </a:lnSpc>
              <a:spcBef>
                <a:spcPts val="75"/>
              </a:spcBef>
            </a:pPr>
            <a:r>
              <a:rPr lang="en-IN" altLang="en-US" sz="2400" b="1" dirty="0">
                <a:latin typeface="Times New Roman" panose="02020603050405020304" pitchFamily="18" charset="0"/>
                <a:cs typeface="Times New Roman" panose="02020603050405020304" pitchFamily="18" charset="0"/>
              </a:rPr>
              <a:t>SEMESTER END PROJECT VIVA VOCE EXAMINATIONS</a:t>
            </a:r>
            <a:r>
              <a:rPr lang="en-IN" altLang="en-US" sz="2000" b="1" dirty="0">
                <a:latin typeface="Times New Roman" panose="02020603050405020304" pitchFamily="18" charset="0"/>
                <a:cs typeface="Times New Roman" panose="02020603050405020304" pitchFamily="18" charset="0"/>
              </a:rPr>
              <a:t>                                                                                                                                      </a:t>
            </a:r>
          </a:p>
          <a:p>
            <a:pPr eaLnBrk="1" hangingPunct="1"/>
            <a:endParaRPr lang="en-IN" altLang="en-US" sz="2000" b="1" dirty="0">
              <a:latin typeface="Times New Roman" panose="02020603050405020304" pitchFamily="18" charset="0"/>
              <a:cs typeface="Times New Roman" panose="02020603050405020304" pitchFamily="18" charset="0"/>
            </a:endParaRPr>
          </a:p>
        </p:txBody>
      </p:sp>
      <p:sp>
        <p:nvSpPr>
          <p:cNvPr id="4" name="object 4"/>
          <p:cNvSpPr txBox="1"/>
          <p:nvPr/>
        </p:nvSpPr>
        <p:spPr>
          <a:xfrm>
            <a:off x="1357258" y="4613275"/>
            <a:ext cx="15433675" cy="442595"/>
          </a:xfrm>
          <a:prstGeom prst="rect">
            <a:avLst/>
          </a:prstGeom>
        </p:spPr>
        <p:txBody>
          <a:bodyPr vert="horz" wrap="square" lIns="0" tIns="12065" rIns="0" bIns="0" rtlCol="0">
            <a:spAutoFit/>
          </a:bodyPr>
          <a:lstStyle/>
          <a:p>
            <a:pPr marL="12700">
              <a:lnSpc>
                <a:spcPct val="100000"/>
              </a:lnSpc>
              <a:spcBef>
                <a:spcPts val="95"/>
              </a:spcBef>
            </a:pPr>
            <a:r>
              <a:rPr lang="en-US" sz="2800" b="1" spc="-10" dirty="0">
                <a:latin typeface="Times New Roman" panose="02020603050405020304"/>
                <a:cs typeface="Times New Roman" panose="02020603050405020304"/>
              </a:rPr>
              <a:t>                 </a:t>
            </a:r>
            <a:r>
              <a:rPr sz="2800" b="1" spc="-10">
                <a:latin typeface="Times New Roman" panose="02020603050405020304"/>
                <a:cs typeface="Times New Roman" panose="02020603050405020304"/>
              </a:rPr>
              <a:t>“</a:t>
            </a:r>
            <a:r>
              <a:rPr sz="2800" b="1" spc="-10" dirty="0">
                <a:latin typeface="Times New Roman" panose="02020603050405020304"/>
                <a:cs typeface="Times New Roman" panose="02020603050405020304"/>
              </a:rPr>
              <a:t>INTRUSION</a:t>
            </a:r>
            <a:r>
              <a:rPr sz="2800" b="1" spc="35" dirty="0">
                <a:latin typeface="Times New Roman" panose="02020603050405020304"/>
                <a:cs typeface="Times New Roman" panose="02020603050405020304"/>
              </a:rPr>
              <a:t> </a:t>
            </a:r>
            <a:r>
              <a:rPr sz="2800" b="1" spc="-10">
                <a:latin typeface="Times New Roman" panose="02020603050405020304"/>
                <a:cs typeface="Times New Roman" panose="02020603050405020304"/>
              </a:rPr>
              <a:t>DETECTION</a:t>
            </a:r>
            <a:r>
              <a:rPr sz="2800" b="1" spc="-120">
                <a:latin typeface="Times New Roman" panose="02020603050405020304"/>
                <a:cs typeface="Times New Roman" panose="02020603050405020304"/>
              </a:rPr>
              <a:t> </a:t>
            </a:r>
            <a:r>
              <a:rPr sz="2800" b="1" spc="-10">
                <a:latin typeface="Times New Roman" panose="02020603050405020304"/>
                <a:cs typeface="Times New Roman" panose="02020603050405020304"/>
              </a:rPr>
              <a:t>USING</a:t>
            </a:r>
            <a:r>
              <a:rPr lang="en-US" sz="2800" b="1" spc="-10">
                <a:latin typeface="Times New Roman" panose="02020603050405020304"/>
                <a:cs typeface="Times New Roman" panose="02020603050405020304"/>
              </a:rPr>
              <a:t> MACHINE LEARNING TECHNIQUES</a:t>
            </a:r>
            <a:r>
              <a:rPr sz="2800" b="1" spc="-10">
                <a:latin typeface="Times New Roman" panose="02020603050405020304"/>
                <a:cs typeface="Times New Roman" panose="02020603050405020304"/>
              </a:rPr>
              <a:t>”</a:t>
            </a:r>
            <a:r>
              <a:rPr lang="en-US" sz="2800" b="1" spc="-10" dirty="0">
                <a:latin typeface="Times New Roman" panose="02020603050405020304"/>
                <a:cs typeface="Times New Roman" panose="02020603050405020304"/>
              </a:rPr>
              <a:t> </a:t>
            </a:r>
            <a:endParaRPr sz="2800">
              <a:latin typeface="Times New Roman" panose="02020603050405020304"/>
              <a:cs typeface="Times New Roman" panose="02020603050405020304"/>
            </a:endParaRPr>
          </a:p>
        </p:txBody>
      </p:sp>
      <p:sp>
        <p:nvSpPr>
          <p:cNvPr id="5" name="object 5"/>
          <p:cNvSpPr txBox="1"/>
          <p:nvPr/>
        </p:nvSpPr>
        <p:spPr>
          <a:xfrm>
            <a:off x="390550" y="7729473"/>
            <a:ext cx="5935345" cy="1256754"/>
          </a:xfrm>
          <a:prstGeom prst="rect">
            <a:avLst/>
          </a:prstGeom>
        </p:spPr>
        <p:txBody>
          <a:bodyPr vert="horz" wrap="square" lIns="0" tIns="12700" rIns="0" bIns="0" rtlCol="0">
            <a:spAutoFit/>
          </a:bodyPr>
          <a:lstStyle/>
          <a:p>
            <a:r>
              <a:rPr lang="en-IN" sz="2000" dirty="0">
                <a:latin typeface="Times New Roman" panose="02020603050405020304" pitchFamily="18" charset="0"/>
                <a:cs typeface="Times New Roman" panose="02020603050405020304" pitchFamily="18" charset="0"/>
              </a:rPr>
              <a:t>1.</a:t>
            </a:r>
            <a:r>
              <a:rPr lang="en-US" altLang="en-IN" sz="2000" dirty="0">
                <a:latin typeface="Times New Roman" panose="02020603050405020304" pitchFamily="18" charset="0"/>
                <a:cs typeface="Times New Roman" panose="02020603050405020304" pitchFamily="18" charset="0"/>
              </a:rPr>
              <a:t>  ARAVIND G          </a:t>
            </a:r>
            <a:r>
              <a:rPr lang="en-IN" sz="2000" dirty="0">
                <a:latin typeface="Times New Roman" panose="02020603050405020304" pitchFamily="18" charset="0"/>
                <a:cs typeface="Times New Roman" panose="02020603050405020304" pitchFamily="18" charset="0"/>
              </a:rPr>
              <a:t> </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23965</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21UTIT0501</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2. </a:t>
            </a:r>
            <a:r>
              <a:rPr lang="en-US" altLang="en-IN" sz="2000" dirty="0">
                <a:latin typeface="Times New Roman" panose="02020603050405020304" pitchFamily="18" charset="0"/>
                <a:cs typeface="Times New Roman" panose="02020603050405020304" pitchFamily="18" charset="0"/>
              </a:rPr>
              <a:t>JEEVAN KUMAR R   </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23956</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21UTIT0502</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3.</a:t>
            </a:r>
            <a:r>
              <a:rPr lang="en-US" altLang="en-IN" sz="2000" dirty="0">
                <a:latin typeface="Times New Roman" panose="02020603050405020304" pitchFamily="18" charset="0"/>
                <a:cs typeface="Times New Roman" panose="02020603050405020304" pitchFamily="18" charset="0"/>
              </a:rPr>
              <a:t> SIVARAMAN  K        </a:t>
            </a:r>
            <a:r>
              <a:rPr lang="en-IN" sz="2000" dirty="0">
                <a:latin typeface="Times New Roman" panose="02020603050405020304" pitchFamily="18" charset="0"/>
                <a:cs typeface="Times New Roman" panose="02020603050405020304" pitchFamily="18" charset="0"/>
              </a:rPr>
              <a:t> (</a:t>
            </a:r>
            <a:r>
              <a:rPr lang="en-US" altLang="en-IN" sz="2000" dirty="0">
                <a:latin typeface="Times New Roman" panose="02020603050405020304" pitchFamily="18" charset="0"/>
                <a:cs typeface="Times New Roman" panose="02020603050405020304" pitchFamily="18" charset="0"/>
              </a:rPr>
              <a:t>19888</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21UTIT0063)</a:t>
            </a:r>
            <a:endParaRPr lang="en-IN" sz="2000" dirty="0"/>
          </a:p>
          <a:p>
            <a:pPr marL="12700">
              <a:lnSpc>
                <a:spcPct val="100000"/>
              </a:lnSpc>
              <a:spcBef>
                <a:spcPts val="100"/>
              </a:spcBef>
            </a:pPr>
            <a:endParaRPr sz="2000" dirty="0">
              <a:latin typeface="Calibri" panose="020F0502020204030204"/>
              <a:cs typeface="Calibri" panose="020F0502020204030204"/>
            </a:endParaRPr>
          </a:p>
        </p:txBody>
      </p:sp>
      <p:sp>
        <p:nvSpPr>
          <p:cNvPr id="6" name="object 6"/>
          <p:cNvSpPr txBox="1"/>
          <p:nvPr/>
        </p:nvSpPr>
        <p:spPr>
          <a:xfrm>
            <a:off x="430479" y="7028433"/>
            <a:ext cx="1974214"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PRESENTED</a:t>
            </a:r>
            <a:r>
              <a:rPr sz="2000" b="1" spc="-4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BY</a:t>
            </a:r>
            <a:endParaRPr sz="2000">
              <a:latin typeface="Times New Roman" panose="02020603050405020304"/>
              <a:cs typeface="Times New Roman" panose="02020603050405020304"/>
            </a:endParaRPr>
          </a:p>
        </p:txBody>
      </p:sp>
      <p:sp>
        <p:nvSpPr>
          <p:cNvPr id="7" name="object 7"/>
          <p:cNvSpPr txBox="1"/>
          <p:nvPr/>
        </p:nvSpPr>
        <p:spPr>
          <a:xfrm>
            <a:off x="12526010" y="6828672"/>
            <a:ext cx="3962780" cy="962443"/>
          </a:xfrm>
          <a:prstGeom prst="rect">
            <a:avLst/>
          </a:prstGeom>
        </p:spPr>
        <p:txBody>
          <a:bodyPr vert="horz" wrap="square" lIns="0" tIns="13335" rIns="0" bIns="0" rtlCol="0">
            <a:spAutoFit/>
          </a:bodyPr>
          <a:lstStyle/>
          <a:p>
            <a:pPr marL="12700">
              <a:lnSpc>
                <a:spcPct val="100000"/>
              </a:lnSpc>
              <a:spcBef>
                <a:spcPts val="105"/>
              </a:spcBef>
            </a:pPr>
            <a:r>
              <a:rPr lang="en-US" sz="2000" b="1" spc="-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SUPERVISED</a:t>
            </a:r>
            <a:r>
              <a:rPr sz="2000" b="1" spc="-8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BY</a:t>
            </a:r>
            <a:endParaRPr lang="en-US" sz="2000" b="1" dirty="0">
              <a:latin typeface="Times New Roman" panose="02020603050405020304"/>
              <a:cs typeface="Times New Roman" panose="02020603050405020304"/>
            </a:endParaRPr>
          </a:p>
          <a:p>
            <a:pPr marL="12700">
              <a:lnSpc>
                <a:spcPct val="100000"/>
              </a:lnSpc>
              <a:spcBef>
                <a:spcPts val="105"/>
              </a:spcBef>
            </a:pPr>
            <a:r>
              <a:rPr lang="en-US" sz="2000" dirty="0">
                <a:latin typeface="Times New Roman" panose="02020603050405020304"/>
                <a:cs typeface="Times New Roman" panose="02020603050405020304"/>
              </a:rPr>
              <a:t> Mr. SURESH KUMAR, ME., Ph.D., </a:t>
            </a:r>
          </a:p>
          <a:p>
            <a:pPr marL="12700">
              <a:lnSpc>
                <a:spcPct val="100000"/>
              </a:lnSpc>
              <a:spcBef>
                <a:spcPts val="105"/>
              </a:spcBef>
            </a:pPr>
            <a:endParaRPr sz="2000" dirty="0">
              <a:latin typeface="Times New Roman" panose="02020603050405020304"/>
              <a:cs typeface="Times New Roman" panose="02020603050405020304"/>
            </a:endParaRPr>
          </a:p>
        </p:txBody>
      </p:sp>
      <p:sp>
        <p:nvSpPr>
          <p:cNvPr id="8" name="object 8"/>
          <p:cNvSpPr txBox="1"/>
          <p:nvPr/>
        </p:nvSpPr>
        <p:spPr>
          <a:xfrm>
            <a:off x="12134850" y="7136891"/>
            <a:ext cx="2452370" cy="330835"/>
          </a:xfrm>
          <a:prstGeom prst="rect">
            <a:avLst/>
          </a:prstGeom>
        </p:spPr>
        <p:txBody>
          <a:bodyPr vert="horz" wrap="square" lIns="0" tIns="12700" rIns="0" bIns="0" rtlCol="0">
            <a:spAutoFit/>
          </a:bodyPr>
          <a:lstStyle/>
          <a:p>
            <a:pPr marL="12700">
              <a:lnSpc>
                <a:spcPct val="100000"/>
              </a:lnSpc>
              <a:spcBef>
                <a:spcPts val="100"/>
              </a:spcBef>
            </a:pPr>
            <a:r>
              <a:rPr sz="2000" spc="-30" dirty="0">
                <a:latin typeface="Calibri" panose="020F0502020204030204"/>
                <a:cs typeface="Calibri" panose="020F0502020204030204"/>
              </a:rPr>
              <a:t>.</a:t>
            </a:r>
            <a:endParaRPr sz="2000" dirty="0">
              <a:latin typeface="Calibri" panose="020F0502020204030204"/>
              <a:cs typeface="Calibri" panose="020F0502020204030204"/>
            </a:endParaRPr>
          </a:p>
        </p:txBody>
      </p:sp>
      <p:pic>
        <p:nvPicPr>
          <p:cNvPr id="9" name="object 9"/>
          <p:cNvPicPr/>
          <p:nvPr/>
        </p:nvPicPr>
        <p:blipFill>
          <a:blip r:embed="rId4" cstate="print"/>
          <a:stretch>
            <a:fillRect/>
          </a:stretch>
        </p:blipFill>
        <p:spPr>
          <a:xfrm>
            <a:off x="15683827" y="330753"/>
            <a:ext cx="977685" cy="1158160"/>
          </a:xfrm>
          <a:prstGeom prst="rect">
            <a:avLst/>
          </a:prstGeom>
        </p:spPr>
      </p:pic>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9B7C35C2-D169-44E7-A7D4-CF3D56658D95}" type="datetime4">
              <a:rPr lang="en-US" smtClean="0"/>
              <a:t>May 3, 2024</a:t>
            </a:fld>
            <a:endParaRPr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dirty="0"/>
              <a:t>DEPARTMENT OF INFORMATION TECHNOLOGY  / INTRUSION DETECTION USING MACHINE LEARNING TECHNIQUES</a:t>
            </a:r>
            <a:endParaRPr spc="-5" dirty="0"/>
          </a:p>
        </p:txBody>
      </p:sp>
      <p:sp>
        <p:nvSpPr>
          <p:cNvPr id="15" name="Slide Number Placeholder 14"/>
          <p:cNvSpPr>
            <a:spLocks noGrp="1"/>
          </p:cNvSpPr>
          <p:nvPr>
            <p:ph type="sldNum" sz="quarter" idx="7"/>
          </p:nvPr>
        </p:nvSpPr>
        <p:spPr/>
        <p:txBody>
          <a:bodyPr/>
          <a:lstStyle/>
          <a:p>
            <a:pPr marL="38100">
              <a:lnSpc>
                <a:spcPts val="1590"/>
              </a:lnSpc>
            </a:pPr>
            <a:fld id="{81D60167-4931-47E6-BA6A-407CBD079E47}" type="slidenum">
              <a:rPr lang="en-IN" spc="10" smtClean="0"/>
              <a:t>1</a:t>
            </a:fld>
            <a:endParaRPr lang="en-IN"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9754" y="716101"/>
            <a:ext cx="15454630" cy="1494155"/>
          </a:xfrm>
          <a:prstGeom prst="rect">
            <a:avLst/>
          </a:prstGeom>
        </p:spPr>
        <p:txBody>
          <a:bodyPr vert="horz" wrap="square" lIns="0" tIns="12700" rIns="0" bIns="0" rtlCol="0">
            <a:spAutoFit/>
          </a:bodyPr>
          <a:lstStyle/>
          <a:p>
            <a:pPr marL="469900" indent="-457835">
              <a:lnSpc>
                <a:spcPct val="100000"/>
              </a:lnSpc>
              <a:spcBef>
                <a:spcPts val="100"/>
              </a:spcBef>
              <a:buFont typeface="Wingdings" panose="05000000000000000000"/>
              <a:buChar char=""/>
              <a:tabLst>
                <a:tab pos="469900" algn="l"/>
              </a:tabLst>
            </a:pPr>
            <a:r>
              <a:rPr sz="3600" b="1" spc="-5" dirty="0">
                <a:latin typeface="Times New Roman" panose="02020603050405020304"/>
                <a:cs typeface="Times New Roman" panose="02020603050405020304"/>
              </a:rPr>
              <a:t>MODULE</a:t>
            </a:r>
            <a:r>
              <a:rPr sz="3600" b="1" spc="1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1:</a:t>
            </a:r>
            <a:r>
              <a:rPr sz="2800" b="1" spc="-5" dirty="0">
                <a:latin typeface="Times New Roman" panose="02020603050405020304"/>
                <a:cs typeface="Times New Roman" panose="02020603050405020304"/>
              </a:rPr>
              <a:t>Intrusion</a:t>
            </a:r>
            <a:r>
              <a:rPr sz="2800" b="1" spc="20"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Detection</a:t>
            </a:r>
            <a:r>
              <a:rPr sz="2800" b="1" spc="20"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and</a:t>
            </a:r>
            <a:r>
              <a:rPr sz="2800" b="1" spc="10" dirty="0">
                <a:latin typeface="Times New Roman" panose="02020603050405020304"/>
                <a:cs typeface="Times New Roman" panose="02020603050405020304"/>
              </a:rPr>
              <a:t> </a:t>
            </a:r>
            <a:r>
              <a:rPr sz="2800" b="1" spc="-10" dirty="0">
                <a:latin typeface="Times New Roman" panose="02020603050405020304"/>
                <a:cs typeface="Times New Roman" panose="02020603050405020304"/>
              </a:rPr>
              <a:t>Prevention</a:t>
            </a:r>
            <a:r>
              <a:rPr sz="2800" b="1" spc="25" dirty="0">
                <a:latin typeface="Times New Roman" panose="02020603050405020304"/>
                <a:cs typeface="Times New Roman" panose="02020603050405020304"/>
              </a:rPr>
              <a:t> </a:t>
            </a:r>
            <a:r>
              <a:rPr sz="2800" b="1" spc="-10" dirty="0">
                <a:latin typeface="Times New Roman" panose="02020603050405020304"/>
                <a:cs typeface="Times New Roman" panose="02020603050405020304"/>
              </a:rPr>
              <a:t>with</a:t>
            </a:r>
            <a:r>
              <a:rPr sz="2800" b="1" spc="55"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Decision</a:t>
            </a:r>
            <a:r>
              <a:rPr sz="2800" b="1" spc="-35" dirty="0">
                <a:latin typeface="Times New Roman" panose="02020603050405020304"/>
                <a:cs typeface="Times New Roman" panose="02020603050405020304"/>
              </a:rPr>
              <a:t> </a:t>
            </a:r>
            <a:r>
              <a:rPr sz="2800" b="1" spc="-30" dirty="0">
                <a:latin typeface="Times New Roman" panose="02020603050405020304"/>
                <a:cs typeface="Times New Roman" panose="02020603050405020304"/>
              </a:rPr>
              <a:t>Tree-Based</a:t>
            </a:r>
            <a:r>
              <a:rPr sz="2800" b="1" spc="10"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Pattern</a:t>
            </a:r>
            <a:r>
              <a:rPr sz="2800" b="1" spc="35"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Recognition</a:t>
            </a:r>
            <a:endParaRPr sz="2800">
              <a:latin typeface="Times New Roman" panose="02020603050405020304"/>
              <a:cs typeface="Times New Roman" panose="02020603050405020304"/>
            </a:endParaRPr>
          </a:p>
          <a:p>
            <a:pPr>
              <a:lnSpc>
                <a:spcPct val="100000"/>
              </a:lnSpc>
              <a:spcBef>
                <a:spcPts val="45"/>
              </a:spcBef>
            </a:pPr>
            <a:endParaRPr sz="3750">
              <a:latin typeface="Times New Roman" panose="02020603050405020304"/>
              <a:cs typeface="Times New Roman" panose="02020603050405020304"/>
            </a:endParaRPr>
          </a:p>
          <a:p>
            <a:pPr marL="12700">
              <a:lnSpc>
                <a:spcPct val="100000"/>
              </a:lnSpc>
            </a:pPr>
            <a:r>
              <a:rPr sz="2400" b="1" spc="-5" dirty="0">
                <a:latin typeface="Times New Roman" panose="02020603050405020304"/>
                <a:cs typeface="Times New Roman" panose="02020603050405020304"/>
              </a:rPr>
              <a:t>Step:1</a:t>
            </a:r>
            <a:r>
              <a:rPr sz="2400" b="1" spc="-1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Collection</a:t>
            </a:r>
            <a:r>
              <a:rPr sz="2400" b="1" spc="-5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of</a:t>
            </a:r>
            <a:r>
              <a:rPr sz="2400" b="1" spc="-1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data</a:t>
            </a:r>
            <a:endParaRPr sz="2400">
              <a:latin typeface="Times New Roman" panose="02020603050405020304"/>
              <a:cs typeface="Times New Roman" panose="02020603050405020304"/>
            </a:endParaRPr>
          </a:p>
        </p:txBody>
      </p:sp>
      <p:pic>
        <p:nvPicPr>
          <p:cNvPr id="3" name="object 3"/>
          <p:cNvPicPr/>
          <p:nvPr/>
        </p:nvPicPr>
        <p:blipFill>
          <a:blip r:embed="rId2" cstate="print"/>
          <a:stretch>
            <a:fillRect/>
          </a:stretch>
        </p:blipFill>
        <p:spPr>
          <a:xfrm>
            <a:off x="1524000" y="2226564"/>
            <a:ext cx="15240000" cy="7213092"/>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43389589-97BC-43C0-BF28-7766A9E7E369}"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10</a:t>
            </a:fld>
            <a:endParaRPr lang="en-IN"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9896" y="677926"/>
            <a:ext cx="4107815" cy="452120"/>
          </a:xfrm>
          <a:prstGeom prst="rect">
            <a:avLst/>
          </a:prstGeom>
        </p:spPr>
        <p:txBody>
          <a:bodyPr vert="horz" wrap="square" lIns="0" tIns="12065" rIns="0" bIns="0" rtlCol="0">
            <a:spAutoFit/>
          </a:bodyPr>
          <a:lstStyle/>
          <a:p>
            <a:pPr marL="12700">
              <a:lnSpc>
                <a:spcPct val="100000"/>
              </a:lnSpc>
              <a:spcBef>
                <a:spcPts val="95"/>
              </a:spcBef>
            </a:pPr>
            <a:r>
              <a:rPr sz="2800" spc="-5" dirty="0"/>
              <a:t>Step</a:t>
            </a:r>
            <a:r>
              <a:rPr sz="2800" spc="-10" dirty="0"/>
              <a:t> </a:t>
            </a:r>
            <a:r>
              <a:rPr sz="2800" spc="-5" dirty="0"/>
              <a:t>2:</a:t>
            </a:r>
            <a:r>
              <a:rPr sz="2800" spc="-10" dirty="0"/>
              <a:t> Processing</a:t>
            </a:r>
            <a:r>
              <a:rPr sz="2800" spc="-15" dirty="0"/>
              <a:t> </a:t>
            </a:r>
            <a:r>
              <a:rPr sz="2800" dirty="0"/>
              <a:t>the</a:t>
            </a:r>
            <a:r>
              <a:rPr sz="2800" spc="-20" dirty="0"/>
              <a:t> </a:t>
            </a:r>
            <a:r>
              <a:rPr sz="2800" dirty="0"/>
              <a:t>data</a:t>
            </a:r>
            <a:endParaRPr sz="2800"/>
          </a:p>
        </p:txBody>
      </p:sp>
      <p:grpSp>
        <p:nvGrpSpPr>
          <p:cNvPr id="3" name="object 3"/>
          <p:cNvGrpSpPr/>
          <p:nvPr/>
        </p:nvGrpSpPr>
        <p:grpSpPr>
          <a:xfrm>
            <a:off x="2052827" y="2129027"/>
            <a:ext cx="14182725" cy="6029325"/>
            <a:chOff x="2052827" y="2129027"/>
            <a:chExt cx="14182725" cy="6029325"/>
          </a:xfrm>
        </p:grpSpPr>
        <p:pic>
          <p:nvPicPr>
            <p:cNvPr id="4" name="object 4"/>
            <p:cNvPicPr/>
            <p:nvPr/>
          </p:nvPicPr>
          <p:blipFill>
            <a:blip r:embed="rId2" cstate="print"/>
            <a:stretch>
              <a:fillRect/>
            </a:stretch>
          </p:blipFill>
          <p:spPr>
            <a:xfrm>
              <a:off x="4704588" y="3249167"/>
              <a:ext cx="6356604" cy="3608832"/>
            </a:xfrm>
            <a:prstGeom prst="rect">
              <a:avLst/>
            </a:prstGeom>
          </p:spPr>
        </p:pic>
        <p:pic>
          <p:nvPicPr>
            <p:cNvPr id="5" name="object 5"/>
            <p:cNvPicPr/>
            <p:nvPr/>
          </p:nvPicPr>
          <p:blipFill>
            <a:blip r:embed="rId3" cstate="print"/>
            <a:stretch>
              <a:fillRect/>
            </a:stretch>
          </p:blipFill>
          <p:spPr>
            <a:xfrm>
              <a:off x="2052827" y="2129027"/>
              <a:ext cx="14182344" cy="6028944"/>
            </a:xfrm>
            <a:prstGeom prst="rect">
              <a:avLst/>
            </a:prstGeom>
          </p:spPr>
        </p:pic>
      </p:gr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716CB153-E9FC-40CF-A463-6EA7081BEB29}" type="datetime4">
              <a:rPr lang="en-US" smtClean="0"/>
              <a:t>May 3, 2024</a:t>
            </a:fld>
            <a:endParaRPr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10" name="Slide Number Placeholder 9"/>
          <p:cNvSpPr>
            <a:spLocks noGrp="1"/>
          </p:cNvSpPr>
          <p:nvPr>
            <p:ph type="sldNum" sz="quarter" idx="7"/>
          </p:nvPr>
        </p:nvSpPr>
        <p:spPr/>
        <p:txBody>
          <a:bodyPr/>
          <a:lstStyle/>
          <a:p>
            <a:pPr marL="38100">
              <a:lnSpc>
                <a:spcPts val="1590"/>
              </a:lnSpc>
            </a:pPr>
            <a:fld id="{81D60167-4931-47E6-BA6A-407CBD079E47}" type="slidenum">
              <a:rPr lang="en-IN" spc="10" smtClean="0"/>
              <a:t>11</a:t>
            </a:fld>
            <a:endParaRPr lang="en-IN"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9607" y="470103"/>
            <a:ext cx="1260983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panose="020F0502020204030204"/>
                <a:cs typeface="Calibri" panose="020F0502020204030204"/>
              </a:rPr>
              <a:t>Module</a:t>
            </a:r>
            <a:r>
              <a:rPr sz="2800" spc="5" dirty="0">
                <a:latin typeface="Calibri" panose="020F0502020204030204"/>
                <a:cs typeface="Calibri" panose="020F0502020204030204"/>
              </a:rPr>
              <a:t> </a:t>
            </a:r>
            <a:r>
              <a:rPr sz="2800" spc="-5" dirty="0">
                <a:latin typeface="Calibri" panose="020F0502020204030204"/>
                <a:cs typeface="Calibri" panose="020F0502020204030204"/>
              </a:rPr>
              <a:t>2-</a:t>
            </a:r>
            <a:r>
              <a:rPr sz="2800" spc="-65" dirty="0">
                <a:latin typeface="Calibri" panose="020F0502020204030204"/>
                <a:cs typeface="Calibri" panose="020F0502020204030204"/>
              </a:rPr>
              <a:t> </a:t>
            </a:r>
            <a:r>
              <a:rPr sz="2800" dirty="0"/>
              <a:t>Adaptive</a:t>
            </a:r>
            <a:r>
              <a:rPr sz="2800" spc="-35" dirty="0"/>
              <a:t> </a:t>
            </a:r>
            <a:r>
              <a:rPr sz="2800" spc="-15" dirty="0"/>
              <a:t>Threat</a:t>
            </a:r>
            <a:r>
              <a:rPr sz="2800" spc="-140" dirty="0"/>
              <a:t> </a:t>
            </a:r>
            <a:r>
              <a:rPr sz="2800" spc="-5" dirty="0"/>
              <a:t>Analysis Engine </a:t>
            </a:r>
            <a:r>
              <a:rPr sz="2800" dirty="0"/>
              <a:t>for</a:t>
            </a:r>
            <a:r>
              <a:rPr sz="2800" spc="-45" dirty="0"/>
              <a:t> </a:t>
            </a:r>
            <a:r>
              <a:rPr sz="2800" spc="-5" dirty="0"/>
              <a:t>Intrusion</a:t>
            </a:r>
            <a:r>
              <a:rPr sz="2800" spc="15" dirty="0"/>
              <a:t> </a:t>
            </a:r>
            <a:r>
              <a:rPr sz="2800" spc="-5" dirty="0"/>
              <a:t>Detection</a:t>
            </a:r>
            <a:r>
              <a:rPr sz="2800" spc="15" dirty="0"/>
              <a:t> </a:t>
            </a:r>
            <a:r>
              <a:rPr sz="2800" dirty="0"/>
              <a:t>and</a:t>
            </a:r>
            <a:r>
              <a:rPr sz="2800" spc="5" dirty="0"/>
              <a:t> </a:t>
            </a:r>
            <a:r>
              <a:rPr sz="2800" spc="-10" dirty="0"/>
              <a:t>Prevention</a:t>
            </a:r>
            <a:endParaRPr sz="2800">
              <a:latin typeface="Calibri" panose="020F0502020204030204"/>
              <a:cs typeface="Calibri" panose="020F0502020204030204"/>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33C6EB97-149E-47AA-A8DF-08698C0B0C1B}"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3" name="object 3"/>
          <p:cNvSpPr txBox="1"/>
          <p:nvPr/>
        </p:nvSpPr>
        <p:spPr>
          <a:xfrm>
            <a:off x="1724660" y="1894077"/>
            <a:ext cx="14129385" cy="6853555"/>
          </a:xfrm>
          <a:prstGeom prst="rect">
            <a:avLst/>
          </a:prstGeom>
        </p:spPr>
        <p:txBody>
          <a:bodyPr vert="horz" wrap="square" lIns="0" tIns="12065" rIns="0" bIns="0" rtlCol="0">
            <a:spAutoFit/>
          </a:bodyPr>
          <a:lstStyle/>
          <a:p>
            <a:pPr marL="299085" indent="-287020">
              <a:lnSpc>
                <a:spcPct val="100000"/>
              </a:lnSpc>
              <a:spcBef>
                <a:spcPts val="95"/>
              </a:spcBef>
              <a:buFont typeface="Arial MT"/>
              <a:buChar char="•"/>
              <a:tabLst>
                <a:tab pos="299085" algn="l"/>
                <a:tab pos="299720" algn="l"/>
              </a:tabLst>
            </a:pPr>
            <a:r>
              <a:rPr sz="2800" b="1" spc="-5" dirty="0">
                <a:latin typeface="Times New Roman" panose="02020603050405020304"/>
                <a:cs typeface="Times New Roman" panose="02020603050405020304"/>
              </a:rPr>
              <a:t>Algorithm</a:t>
            </a:r>
            <a:r>
              <a:rPr sz="2800" spc="-5" dirty="0">
                <a:latin typeface="Times New Roman" panose="02020603050405020304"/>
                <a:cs typeface="Times New Roman" panose="02020603050405020304"/>
              </a:rPr>
              <a:t>:</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Neural</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Network</a:t>
            </a:r>
            <a:endParaRPr sz="2800">
              <a:latin typeface="Times New Roman" panose="02020603050405020304"/>
              <a:cs typeface="Times New Roman" panose="02020603050405020304"/>
            </a:endParaRPr>
          </a:p>
          <a:p>
            <a:pPr>
              <a:lnSpc>
                <a:spcPct val="100000"/>
              </a:lnSpc>
              <a:spcBef>
                <a:spcPts val="25"/>
              </a:spcBef>
              <a:buFont typeface="Arial MT"/>
              <a:buChar char="•"/>
            </a:pPr>
            <a:endParaRPr sz="2900">
              <a:latin typeface="Times New Roman" panose="02020603050405020304"/>
              <a:cs typeface="Times New Roman" panose="02020603050405020304"/>
            </a:endParaRPr>
          </a:p>
          <a:p>
            <a:pPr marL="299085" marR="212725" indent="-287020">
              <a:lnSpc>
                <a:spcPct val="100000"/>
              </a:lnSpc>
              <a:spcBef>
                <a:spcPts val="5"/>
              </a:spcBef>
              <a:buFont typeface="Arial MT"/>
              <a:buChar char="•"/>
              <a:tabLst>
                <a:tab pos="299085" algn="l"/>
                <a:tab pos="299720" algn="l"/>
              </a:tabLst>
            </a:pPr>
            <a:r>
              <a:rPr sz="2800" b="1" spc="-5" dirty="0">
                <a:latin typeface="Times New Roman" panose="02020603050405020304"/>
                <a:cs typeface="Times New Roman" panose="02020603050405020304"/>
              </a:rPr>
              <a:t>Description</a:t>
            </a:r>
            <a:r>
              <a:rPr sz="2800" spc="-5" dirty="0">
                <a:latin typeface="Times New Roman" panose="02020603050405020304"/>
                <a:cs typeface="Times New Roman" panose="02020603050405020304"/>
              </a:rPr>
              <a:t>: The Dynamic Threat Analysis Engine employs a neural network algorithm to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adaptively analyze real-time data and identify </a:t>
            </a:r>
            <a:r>
              <a:rPr sz="2800" spc="-10" dirty="0">
                <a:latin typeface="Times New Roman" panose="02020603050405020304"/>
                <a:cs typeface="Times New Roman" panose="02020603050405020304"/>
              </a:rPr>
              <a:t>emerging </a:t>
            </a:r>
            <a:r>
              <a:rPr sz="2800" spc="-5" dirty="0">
                <a:latin typeface="Times New Roman" panose="02020603050405020304"/>
                <a:cs typeface="Times New Roman" panose="02020603050405020304"/>
              </a:rPr>
              <a:t>cyberattack patterns. This module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ensures </a:t>
            </a:r>
            <a:r>
              <a:rPr sz="2800" dirty="0">
                <a:latin typeface="Times New Roman" panose="02020603050405020304"/>
                <a:cs typeface="Times New Roman" panose="02020603050405020304"/>
              </a:rPr>
              <a:t>the</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system's</a:t>
            </a:r>
            <a:r>
              <a:rPr sz="2800" spc="2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capability</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to</a:t>
            </a:r>
            <a:r>
              <a:rPr sz="2800" spc="3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evolve</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and</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stay updated</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with</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the</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changing</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landscape</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of</a:t>
            </a:r>
            <a:r>
              <a:rPr sz="2800" spc="2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cyber </a:t>
            </a:r>
            <a:r>
              <a:rPr sz="2800" spc="-68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threats.</a:t>
            </a:r>
            <a:endParaRPr sz="2800">
              <a:latin typeface="Times New Roman" panose="02020603050405020304"/>
              <a:cs typeface="Times New Roman" panose="02020603050405020304"/>
            </a:endParaRPr>
          </a:p>
          <a:p>
            <a:pPr>
              <a:lnSpc>
                <a:spcPct val="100000"/>
              </a:lnSpc>
              <a:spcBef>
                <a:spcPts val="25"/>
              </a:spcBef>
              <a:buFont typeface="Arial MT"/>
              <a:buChar char="•"/>
            </a:pPr>
            <a:endParaRPr sz="2900">
              <a:latin typeface="Times New Roman" panose="02020603050405020304"/>
              <a:cs typeface="Times New Roman" panose="02020603050405020304"/>
            </a:endParaRPr>
          </a:p>
          <a:p>
            <a:pPr marL="469900" marR="5080" indent="-457835">
              <a:lnSpc>
                <a:spcPct val="100000"/>
              </a:lnSpc>
              <a:buFont typeface="Arial MT"/>
              <a:buChar char="•"/>
              <a:tabLst>
                <a:tab pos="469900" algn="l"/>
                <a:tab pos="469900" algn="l"/>
              </a:tabLst>
            </a:pPr>
            <a:r>
              <a:rPr sz="2800" b="1" spc="-5" dirty="0">
                <a:latin typeface="Times New Roman" panose="02020603050405020304"/>
                <a:cs typeface="Times New Roman" panose="02020603050405020304"/>
              </a:rPr>
              <a:t>Real-time Analysis: </a:t>
            </a:r>
            <a:r>
              <a:rPr sz="2800" spc="-5" dirty="0">
                <a:latin typeface="Times New Roman" panose="02020603050405020304"/>
                <a:cs typeface="Times New Roman" panose="02020603050405020304"/>
              </a:rPr>
              <a:t>Operating in real-time is a critical feature of the Dynamic Threat Analysis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Engine. This allows </a:t>
            </a:r>
            <a:r>
              <a:rPr sz="2800" dirty="0">
                <a:latin typeface="Times New Roman" panose="02020603050405020304"/>
                <a:cs typeface="Times New Roman" panose="02020603050405020304"/>
              </a:rPr>
              <a:t>the </a:t>
            </a:r>
            <a:r>
              <a:rPr sz="2800" spc="-5" dirty="0">
                <a:latin typeface="Times New Roman" panose="02020603050405020304"/>
                <a:cs typeface="Times New Roman" panose="02020603050405020304"/>
              </a:rPr>
              <a:t>system to </a:t>
            </a:r>
            <a:r>
              <a:rPr sz="2800" dirty="0">
                <a:latin typeface="Times New Roman" panose="02020603050405020304"/>
                <a:cs typeface="Times New Roman" panose="02020603050405020304"/>
              </a:rPr>
              <a:t>provide </a:t>
            </a:r>
            <a:r>
              <a:rPr sz="2800" spc="-5" dirty="0">
                <a:latin typeface="Times New Roman" panose="02020603050405020304"/>
                <a:cs typeface="Times New Roman" panose="02020603050405020304"/>
              </a:rPr>
              <a:t>instantaneous assessments of incoming data streams. </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Real-time</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analysis is</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crucial</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promptly</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identifying and</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responding</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to</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anomalies</a:t>
            </a:r>
            <a:r>
              <a:rPr sz="2800" spc="1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potential </a:t>
            </a:r>
            <a:r>
              <a:rPr sz="2800" spc="-68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threats</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as they </a:t>
            </a:r>
            <a:r>
              <a:rPr sz="2800" dirty="0">
                <a:latin typeface="Times New Roman" panose="02020603050405020304"/>
                <a:cs typeface="Times New Roman" panose="02020603050405020304"/>
              </a:rPr>
              <a:t>unfold,</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minimizing</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the window of</a:t>
            </a:r>
            <a:r>
              <a:rPr sz="2800" spc="5" dirty="0">
                <a:latin typeface="Times New Roman" panose="02020603050405020304"/>
                <a:cs typeface="Times New Roman" panose="02020603050405020304"/>
              </a:rPr>
              <a:t> </a:t>
            </a:r>
            <a:r>
              <a:rPr sz="2800" spc="-15" dirty="0">
                <a:latin typeface="Times New Roman" panose="02020603050405020304"/>
                <a:cs typeface="Times New Roman" panose="02020603050405020304"/>
              </a:rPr>
              <a:t>vulnerability.</a:t>
            </a:r>
            <a:endParaRPr sz="2800">
              <a:latin typeface="Times New Roman" panose="02020603050405020304"/>
              <a:cs typeface="Times New Roman" panose="02020603050405020304"/>
            </a:endParaRPr>
          </a:p>
          <a:p>
            <a:pPr>
              <a:lnSpc>
                <a:spcPct val="100000"/>
              </a:lnSpc>
              <a:spcBef>
                <a:spcPts val="25"/>
              </a:spcBef>
              <a:buFont typeface="Arial MT"/>
              <a:buChar char="•"/>
            </a:pPr>
            <a:endParaRPr sz="2900">
              <a:latin typeface="Times New Roman" panose="02020603050405020304"/>
              <a:cs typeface="Times New Roman" panose="02020603050405020304"/>
            </a:endParaRPr>
          </a:p>
          <a:p>
            <a:pPr marL="469900" marR="52070" indent="-457835">
              <a:lnSpc>
                <a:spcPct val="100000"/>
              </a:lnSpc>
              <a:spcBef>
                <a:spcPts val="5"/>
              </a:spcBef>
              <a:buFont typeface="Arial MT"/>
              <a:buChar char="•"/>
              <a:tabLst>
                <a:tab pos="469900" algn="l"/>
                <a:tab pos="469900" algn="l"/>
              </a:tabLst>
            </a:pPr>
            <a:r>
              <a:rPr sz="2800" b="1" spc="-5" dirty="0">
                <a:latin typeface="Times New Roman" panose="02020603050405020304"/>
                <a:cs typeface="Times New Roman" panose="02020603050405020304"/>
              </a:rPr>
              <a:t>Pattern</a:t>
            </a:r>
            <a:r>
              <a:rPr sz="2800" b="1" spc="20"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Recognition</a:t>
            </a:r>
            <a:r>
              <a:rPr sz="2800" b="1" spc="10"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Expertise:</a:t>
            </a:r>
            <a:r>
              <a:rPr sz="2800" b="1"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The</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neural</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network</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excels</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in</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pattern</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recognition,</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key</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aspect </a:t>
            </a:r>
            <a:r>
              <a:rPr sz="2800" spc="-68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of</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identifying</a:t>
            </a:r>
            <a:r>
              <a:rPr sz="2800" spc="-2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cyber</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threats.</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Its</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ability</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to discern</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subtle</a:t>
            </a:r>
            <a:r>
              <a:rPr sz="2800" spc="-3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and</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complex</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patterns makes</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it</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effective </a:t>
            </a:r>
            <a:r>
              <a:rPr sz="2800" spc="-68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in</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recognizing</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both known</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patterns</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associated</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with</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past</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attacks and</a:t>
            </a:r>
            <a:r>
              <a:rPr sz="2800" spc="5" dirty="0">
                <a:latin typeface="Times New Roman" panose="02020603050405020304"/>
                <a:cs typeface="Times New Roman" panose="02020603050405020304"/>
              </a:rPr>
              <a:t> </a:t>
            </a:r>
            <a:r>
              <a:rPr sz="2800" spc="-50" dirty="0">
                <a:latin typeface="Times New Roman" panose="02020603050405020304"/>
                <a:cs typeface="Times New Roman" panose="02020603050405020304"/>
              </a:rPr>
              <a:t>new,</a:t>
            </a:r>
            <a:r>
              <a:rPr sz="2800" dirty="0">
                <a:latin typeface="Times New Roman" panose="02020603050405020304"/>
                <a:cs typeface="Times New Roman" panose="02020603050405020304"/>
              </a:rPr>
              <a:t> previously</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unseen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patterns</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indicative</a:t>
            </a:r>
            <a:r>
              <a:rPr sz="2800" spc="-3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of</a:t>
            </a:r>
            <a:r>
              <a:rPr sz="2800" spc="5" dirty="0">
                <a:latin typeface="Times New Roman" panose="02020603050405020304"/>
                <a:cs typeface="Times New Roman" panose="02020603050405020304"/>
              </a:rPr>
              <a:t> </a:t>
            </a:r>
            <a:r>
              <a:rPr sz="2800" spc="-15" dirty="0">
                <a:latin typeface="Times New Roman" panose="02020603050405020304"/>
                <a:cs typeface="Times New Roman" panose="02020603050405020304"/>
              </a:rPr>
              <a:t>emerging</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threats.</a:t>
            </a:r>
            <a:endParaRPr sz="2800">
              <a:latin typeface="Times New Roman" panose="02020603050405020304"/>
              <a:cs typeface="Times New Roman" panose="02020603050405020304"/>
            </a:endParaRPr>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12</a:t>
            </a:fld>
            <a:endParaRPr lang="en-IN"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1961" y="593216"/>
            <a:ext cx="4418965" cy="513715"/>
          </a:xfrm>
          <a:prstGeom prst="rect">
            <a:avLst/>
          </a:prstGeom>
        </p:spPr>
        <p:txBody>
          <a:bodyPr vert="horz" wrap="square" lIns="0" tIns="12700" rIns="0" bIns="0" rtlCol="0">
            <a:spAutoFit/>
          </a:bodyPr>
          <a:lstStyle/>
          <a:p>
            <a:pPr marL="12700">
              <a:lnSpc>
                <a:spcPct val="100000"/>
              </a:lnSpc>
              <a:spcBef>
                <a:spcPts val="100"/>
              </a:spcBef>
            </a:pPr>
            <a:r>
              <a:rPr sz="3200" dirty="0"/>
              <a:t>Step</a:t>
            </a:r>
            <a:r>
              <a:rPr sz="3200" spc="-15" dirty="0"/>
              <a:t> </a:t>
            </a:r>
            <a:r>
              <a:rPr sz="3200" dirty="0"/>
              <a:t>3:</a:t>
            </a:r>
            <a:r>
              <a:rPr sz="3200" spc="-15" dirty="0"/>
              <a:t> </a:t>
            </a:r>
            <a:r>
              <a:rPr sz="3200" dirty="0"/>
              <a:t>Neur</a:t>
            </a:r>
            <a:r>
              <a:rPr sz="3200" spc="5" dirty="0"/>
              <a:t>a</a:t>
            </a:r>
            <a:r>
              <a:rPr sz="3200" dirty="0"/>
              <a:t>l</a:t>
            </a:r>
            <a:r>
              <a:rPr sz="3200" spc="-195" dirty="0"/>
              <a:t> </a:t>
            </a:r>
            <a:r>
              <a:rPr sz="3200" dirty="0"/>
              <a:t>Alg</a:t>
            </a:r>
            <a:r>
              <a:rPr sz="3200" spc="5" dirty="0"/>
              <a:t>o</a:t>
            </a:r>
            <a:r>
              <a:rPr sz="3200" dirty="0"/>
              <a:t>rithm</a:t>
            </a:r>
            <a:endParaRPr sz="3200"/>
          </a:p>
        </p:txBody>
      </p:sp>
      <p:grpSp>
        <p:nvGrpSpPr>
          <p:cNvPr id="3" name="object 3"/>
          <p:cNvGrpSpPr/>
          <p:nvPr/>
        </p:nvGrpSpPr>
        <p:grpSpPr>
          <a:xfrm>
            <a:off x="2138172" y="1415796"/>
            <a:ext cx="14011910" cy="7455534"/>
            <a:chOff x="2138172" y="1415796"/>
            <a:chExt cx="14011910" cy="7455534"/>
          </a:xfrm>
        </p:grpSpPr>
        <p:pic>
          <p:nvPicPr>
            <p:cNvPr id="4" name="object 4"/>
            <p:cNvPicPr/>
            <p:nvPr/>
          </p:nvPicPr>
          <p:blipFill>
            <a:blip r:embed="rId2" cstate="print"/>
            <a:stretch>
              <a:fillRect/>
            </a:stretch>
          </p:blipFill>
          <p:spPr>
            <a:xfrm>
              <a:off x="3927348" y="2273808"/>
              <a:ext cx="10177770" cy="5062728"/>
            </a:xfrm>
            <a:prstGeom prst="rect">
              <a:avLst/>
            </a:prstGeom>
          </p:spPr>
        </p:pic>
        <p:pic>
          <p:nvPicPr>
            <p:cNvPr id="5" name="object 5"/>
            <p:cNvPicPr/>
            <p:nvPr/>
          </p:nvPicPr>
          <p:blipFill>
            <a:blip r:embed="rId3" cstate="print"/>
            <a:stretch>
              <a:fillRect/>
            </a:stretch>
          </p:blipFill>
          <p:spPr>
            <a:xfrm>
              <a:off x="2138172" y="1415796"/>
              <a:ext cx="14011655" cy="7455408"/>
            </a:xfrm>
            <a:prstGeom prst="rect">
              <a:avLst/>
            </a:prstGeom>
          </p:spPr>
        </p:pic>
      </p:gr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6CB40A83-A6A6-4BF7-B865-D5EB53D7BB8D}" type="datetime4">
              <a:rPr lang="en-US" smtClean="0"/>
              <a:t>May 3, 2024</a:t>
            </a:fld>
            <a:endParaRPr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10" name="Slide Number Placeholder 9"/>
          <p:cNvSpPr>
            <a:spLocks noGrp="1"/>
          </p:cNvSpPr>
          <p:nvPr>
            <p:ph type="sldNum" sz="quarter" idx="7"/>
          </p:nvPr>
        </p:nvSpPr>
        <p:spPr/>
        <p:txBody>
          <a:bodyPr/>
          <a:lstStyle/>
          <a:p>
            <a:pPr marL="38100">
              <a:lnSpc>
                <a:spcPts val="1590"/>
              </a:lnSpc>
            </a:pPr>
            <a:fld id="{81D60167-4931-47E6-BA6A-407CBD079E47}" type="slidenum">
              <a:rPr lang="en-IN" spc="10" smtClean="0"/>
              <a:t>13</a:t>
            </a:fld>
            <a:endParaRPr lang="en-IN"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8921" y="967485"/>
            <a:ext cx="3259454" cy="513715"/>
          </a:xfrm>
          <a:prstGeom prst="rect">
            <a:avLst/>
          </a:prstGeom>
        </p:spPr>
        <p:txBody>
          <a:bodyPr vert="horz" wrap="square" lIns="0" tIns="12700" rIns="0" bIns="0" rtlCol="0">
            <a:spAutoFit/>
          </a:bodyPr>
          <a:lstStyle/>
          <a:p>
            <a:pPr marL="12700">
              <a:lnSpc>
                <a:spcPct val="100000"/>
              </a:lnSpc>
              <a:spcBef>
                <a:spcPts val="100"/>
              </a:spcBef>
            </a:pPr>
            <a:r>
              <a:rPr sz="3200" dirty="0"/>
              <a:t>Step</a:t>
            </a:r>
            <a:r>
              <a:rPr sz="3200" spc="-45" dirty="0"/>
              <a:t> </a:t>
            </a:r>
            <a:r>
              <a:rPr sz="3200" dirty="0"/>
              <a:t>4:</a:t>
            </a:r>
            <a:r>
              <a:rPr sz="3200" spc="-80" dirty="0"/>
              <a:t> </a:t>
            </a:r>
            <a:r>
              <a:rPr sz="3200" dirty="0"/>
              <a:t>The</a:t>
            </a:r>
            <a:r>
              <a:rPr sz="3200" spc="-35" dirty="0"/>
              <a:t> </a:t>
            </a:r>
            <a:r>
              <a:rPr sz="3200" dirty="0"/>
              <a:t>output</a:t>
            </a:r>
            <a:endParaRPr sz="3200"/>
          </a:p>
        </p:txBody>
      </p:sp>
      <p:pic>
        <p:nvPicPr>
          <p:cNvPr id="3" name="object 3"/>
          <p:cNvPicPr/>
          <p:nvPr/>
        </p:nvPicPr>
        <p:blipFill>
          <a:blip r:embed="rId2" cstate="print"/>
          <a:stretch>
            <a:fillRect/>
          </a:stretch>
        </p:blipFill>
        <p:spPr>
          <a:xfrm>
            <a:off x="1784604" y="1623060"/>
            <a:ext cx="14979396" cy="7716011"/>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2A093818-BB51-4116-9A2E-487C0F143314}"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14</a:t>
            </a:fld>
            <a:endParaRPr lang="en-IN"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8231" y="290321"/>
            <a:ext cx="4326890" cy="574040"/>
          </a:xfrm>
          <a:prstGeom prst="rect">
            <a:avLst/>
          </a:prstGeom>
        </p:spPr>
        <p:txBody>
          <a:bodyPr vert="horz" wrap="square" lIns="0" tIns="12700" rIns="0" bIns="0" rtlCol="0">
            <a:spAutoFit/>
          </a:bodyPr>
          <a:lstStyle/>
          <a:p>
            <a:pPr marL="12700">
              <a:lnSpc>
                <a:spcPct val="100000"/>
              </a:lnSpc>
              <a:spcBef>
                <a:spcPts val="100"/>
              </a:spcBef>
            </a:pPr>
            <a:r>
              <a:rPr spc="-5" dirty="0"/>
              <a:t>IMPLEMEN</a:t>
            </a:r>
            <a:r>
              <a:rPr spc="-275" dirty="0"/>
              <a:t>T</a:t>
            </a:r>
            <a:r>
              <a:rPr spc="-265" dirty="0"/>
              <a:t>A</a:t>
            </a:r>
            <a:r>
              <a:rPr spc="-5" dirty="0"/>
              <a:t>TION</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BE7E7B0A-CDC5-4B8D-8E5C-D4CD0EEA5290}"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3" name="object 3"/>
          <p:cNvSpPr txBox="1"/>
          <p:nvPr/>
        </p:nvSpPr>
        <p:spPr>
          <a:xfrm>
            <a:off x="1117803" y="1722577"/>
            <a:ext cx="6427470" cy="3928745"/>
          </a:xfrm>
          <a:prstGeom prst="rect">
            <a:avLst/>
          </a:prstGeom>
        </p:spPr>
        <p:txBody>
          <a:bodyPr vert="horz" wrap="square" lIns="0" tIns="13335" rIns="0" bIns="0" rtlCol="0">
            <a:spAutoFit/>
          </a:bodyPr>
          <a:lstStyle/>
          <a:p>
            <a:pPr marL="336550" indent="-324485">
              <a:lnSpc>
                <a:spcPct val="100000"/>
              </a:lnSpc>
              <a:spcBef>
                <a:spcPts val="105"/>
              </a:spcBef>
              <a:buSzPct val="97000"/>
              <a:buFont typeface="Wingdings" panose="05000000000000000000"/>
              <a:buChar char=""/>
              <a:tabLst>
                <a:tab pos="337185" algn="l"/>
              </a:tabLst>
            </a:pPr>
            <a:r>
              <a:rPr sz="3200" dirty="0">
                <a:latin typeface="Times New Roman" panose="02020603050405020304"/>
                <a:cs typeface="Times New Roman" panose="02020603050405020304"/>
              </a:rPr>
              <a:t>Architecture</a:t>
            </a:r>
            <a:r>
              <a:rPr sz="3200" spc="-45" dirty="0">
                <a:latin typeface="Times New Roman" panose="02020603050405020304"/>
                <a:cs typeface="Times New Roman" panose="02020603050405020304"/>
              </a:rPr>
              <a:t> </a:t>
            </a:r>
            <a:r>
              <a:rPr sz="3200" dirty="0">
                <a:latin typeface="Times New Roman" panose="02020603050405020304"/>
                <a:cs typeface="Times New Roman" panose="02020603050405020304"/>
              </a:rPr>
              <a:t>Diagram</a:t>
            </a:r>
            <a:endParaRPr sz="3200">
              <a:latin typeface="Times New Roman" panose="02020603050405020304"/>
              <a:cs typeface="Times New Roman" panose="02020603050405020304"/>
            </a:endParaRPr>
          </a:p>
          <a:p>
            <a:pPr marL="336550" indent="-324485">
              <a:lnSpc>
                <a:spcPct val="100000"/>
              </a:lnSpc>
              <a:buSzPct val="97000"/>
              <a:buFont typeface="Wingdings" panose="05000000000000000000"/>
              <a:buChar char=""/>
              <a:tabLst>
                <a:tab pos="337185" algn="l"/>
              </a:tabLst>
            </a:pPr>
            <a:r>
              <a:rPr sz="3200" dirty="0">
                <a:latin typeface="Times New Roman" panose="02020603050405020304"/>
                <a:cs typeface="Times New Roman" panose="02020603050405020304"/>
              </a:rPr>
              <a:t>Data</a:t>
            </a:r>
            <a:r>
              <a:rPr sz="3200" spc="-25" dirty="0">
                <a:latin typeface="Times New Roman" panose="02020603050405020304"/>
                <a:cs typeface="Times New Roman" panose="02020603050405020304"/>
              </a:rPr>
              <a:t> </a:t>
            </a:r>
            <a:r>
              <a:rPr sz="3200" dirty="0">
                <a:latin typeface="Times New Roman" panose="02020603050405020304"/>
                <a:cs typeface="Times New Roman" panose="02020603050405020304"/>
              </a:rPr>
              <a:t>–Flow</a:t>
            </a:r>
            <a:r>
              <a:rPr sz="3200" spc="-35" dirty="0">
                <a:latin typeface="Times New Roman" panose="02020603050405020304"/>
                <a:cs typeface="Times New Roman" panose="02020603050405020304"/>
              </a:rPr>
              <a:t> </a:t>
            </a:r>
            <a:r>
              <a:rPr sz="3200" dirty="0">
                <a:latin typeface="Times New Roman" panose="02020603050405020304"/>
                <a:cs typeface="Times New Roman" panose="02020603050405020304"/>
              </a:rPr>
              <a:t>Diagram</a:t>
            </a:r>
            <a:endParaRPr sz="3200">
              <a:latin typeface="Times New Roman" panose="02020603050405020304"/>
              <a:cs typeface="Times New Roman" panose="02020603050405020304"/>
            </a:endParaRPr>
          </a:p>
          <a:p>
            <a:pPr marL="336550" indent="-324485">
              <a:lnSpc>
                <a:spcPct val="100000"/>
              </a:lnSpc>
              <a:buSzPct val="97000"/>
              <a:buFont typeface="Wingdings" panose="05000000000000000000"/>
              <a:buChar char=""/>
              <a:tabLst>
                <a:tab pos="337185" algn="l"/>
              </a:tabLst>
            </a:pPr>
            <a:r>
              <a:rPr sz="3200" dirty="0">
                <a:latin typeface="Times New Roman" panose="02020603050405020304"/>
                <a:cs typeface="Times New Roman" panose="02020603050405020304"/>
              </a:rPr>
              <a:t>Use</a:t>
            </a:r>
            <a:r>
              <a:rPr sz="3200" spc="-10" dirty="0">
                <a:latin typeface="Times New Roman" panose="02020603050405020304"/>
                <a:cs typeface="Times New Roman" panose="02020603050405020304"/>
              </a:rPr>
              <a:t> </a:t>
            </a:r>
            <a:r>
              <a:rPr sz="3200" dirty="0">
                <a:latin typeface="Times New Roman" panose="02020603050405020304"/>
                <a:cs typeface="Times New Roman" panose="02020603050405020304"/>
              </a:rPr>
              <a:t>Case</a:t>
            </a:r>
            <a:r>
              <a:rPr sz="3200" spc="-10" dirty="0">
                <a:latin typeface="Times New Roman" panose="02020603050405020304"/>
                <a:cs typeface="Times New Roman" panose="02020603050405020304"/>
              </a:rPr>
              <a:t> </a:t>
            </a:r>
            <a:r>
              <a:rPr sz="3200" dirty="0">
                <a:latin typeface="Times New Roman" panose="02020603050405020304"/>
                <a:cs typeface="Times New Roman" panose="02020603050405020304"/>
              </a:rPr>
              <a:t>Diagram</a:t>
            </a:r>
            <a:endParaRPr sz="3200">
              <a:latin typeface="Times New Roman" panose="02020603050405020304"/>
              <a:cs typeface="Times New Roman" panose="02020603050405020304"/>
            </a:endParaRPr>
          </a:p>
          <a:p>
            <a:pPr marL="336550" indent="-324485">
              <a:lnSpc>
                <a:spcPct val="100000"/>
              </a:lnSpc>
              <a:buSzPct val="97000"/>
              <a:buFont typeface="Wingdings" panose="05000000000000000000"/>
              <a:buChar char=""/>
              <a:tabLst>
                <a:tab pos="337185" algn="l"/>
              </a:tabLst>
            </a:pPr>
            <a:r>
              <a:rPr sz="3200" dirty="0">
                <a:latin typeface="Times New Roman" panose="02020603050405020304"/>
                <a:cs typeface="Times New Roman" panose="02020603050405020304"/>
              </a:rPr>
              <a:t>Class</a:t>
            </a:r>
            <a:r>
              <a:rPr sz="3200" spc="-25" dirty="0">
                <a:latin typeface="Times New Roman" panose="02020603050405020304"/>
                <a:cs typeface="Times New Roman" panose="02020603050405020304"/>
              </a:rPr>
              <a:t> </a:t>
            </a:r>
            <a:r>
              <a:rPr sz="3200" dirty="0">
                <a:latin typeface="Times New Roman" panose="02020603050405020304"/>
                <a:cs typeface="Times New Roman" panose="02020603050405020304"/>
              </a:rPr>
              <a:t>Diagram</a:t>
            </a:r>
            <a:endParaRPr sz="3200">
              <a:latin typeface="Times New Roman" panose="02020603050405020304"/>
              <a:cs typeface="Times New Roman" panose="02020603050405020304"/>
            </a:endParaRPr>
          </a:p>
          <a:p>
            <a:pPr marL="336550" indent="-324485">
              <a:lnSpc>
                <a:spcPct val="100000"/>
              </a:lnSpc>
              <a:buSzPct val="97000"/>
              <a:buFont typeface="Wingdings" panose="05000000000000000000"/>
              <a:buChar char=""/>
              <a:tabLst>
                <a:tab pos="337185" algn="l"/>
              </a:tabLst>
            </a:pPr>
            <a:r>
              <a:rPr sz="3200" dirty="0">
                <a:latin typeface="Times New Roman" panose="02020603050405020304"/>
                <a:cs typeface="Times New Roman" panose="02020603050405020304"/>
              </a:rPr>
              <a:t>Activity</a:t>
            </a:r>
            <a:r>
              <a:rPr sz="3200" spc="-40" dirty="0">
                <a:latin typeface="Times New Roman" panose="02020603050405020304"/>
                <a:cs typeface="Times New Roman" panose="02020603050405020304"/>
              </a:rPr>
              <a:t> </a:t>
            </a:r>
            <a:r>
              <a:rPr sz="3200" dirty="0">
                <a:latin typeface="Times New Roman" panose="02020603050405020304"/>
                <a:cs typeface="Times New Roman" panose="02020603050405020304"/>
              </a:rPr>
              <a:t>Diagram</a:t>
            </a:r>
            <a:endParaRPr sz="3200">
              <a:latin typeface="Times New Roman" panose="02020603050405020304"/>
              <a:cs typeface="Times New Roman" panose="02020603050405020304"/>
            </a:endParaRPr>
          </a:p>
          <a:p>
            <a:pPr marL="336550" indent="-324485">
              <a:lnSpc>
                <a:spcPct val="100000"/>
              </a:lnSpc>
              <a:spcBef>
                <a:spcPts val="5"/>
              </a:spcBef>
              <a:buSzPct val="97000"/>
              <a:buFont typeface="Wingdings" panose="05000000000000000000"/>
              <a:buChar char=""/>
              <a:tabLst>
                <a:tab pos="337185" algn="l"/>
              </a:tabLst>
            </a:pPr>
            <a:r>
              <a:rPr sz="3200" spc="5" dirty="0">
                <a:latin typeface="Times New Roman" panose="02020603050405020304"/>
                <a:cs typeface="Times New Roman" panose="02020603050405020304"/>
              </a:rPr>
              <a:t>Sequence</a:t>
            </a:r>
            <a:r>
              <a:rPr sz="3200" spc="-60" dirty="0">
                <a:latin typeface="Times New Roman" panose="02020603050405020304"/>
                <a:cs typeface="Times New Roman" panose="02020603050405020304"/>
              </a:rPr>
              <a:t> </a:t>
            </a:r>
            <a:r>
              <a:rPr sz="3200" dirty="0">
                <a:latin typeface="Times New Roman" panose="02020603050405020304"/>
                <a:cs typeface="Times New Roman" panose="02020603050405020304"/>
              </a:rPr>
              <a:t>Diagram</a:t>
            </a:r>
            <a:endParaRPr sz="3200">
              <a:latin typeface="Times New Roman" panose="02020603050405020304"/>
              <a:cs typeface="Times New Roman" panose="02020603050405020304"/>
            </a:endParaRPr>
          </a:p>
          <a:p>
            <a:pPr marL="336550" indent="-324485">
              <a:lnSpc>
                <a:spcPct val="100000"/>
              </a:lnSpc>
              <a:buSzPct val="97000"/>
              <a:buFont typeface="Wingdings" panose="05000000000000000000"/>
              <a:buChar char=""/>
              <a:tabLst>
                <a:tab pos="337185" algn="l"/>
              </a:tabLst>
            </a:pPr>
            <a:r>
              <a:rPr sz="3200" dirty="0">
                <a:latin typeface="Times New Roman" panose="02020603050405020304"/>
                <a:cs typeface="Times New Roman" panose="02020603050405020304"/>
              </a:rPr>
              <a:t>Collaboration</a:t>
            </a:r>
            <a:r>
              <a:rPr sz="3200" spc="-35" dirty="0">
                <a:latin typeface="Times New Roman" panose="02020603050405020304"/>
                <a:cs typeface="Times New Roman" panose="02020603050405020304"/>
              </a:rPr>
              <a:t> </a:t>
            </a:r>
            <a:r>
              <a:rPr sz="3200" dirty="0">
                <a:latin typeface="Times New Roman" panose="02020603050405020304"/>
                <a:cs typeface="Times New Roman" panose="02020603050405020304"/>
              </a:rPr>
              <a:t>Diagram(If</a:t>
            </a:r>
            <a:r>
              <a:rPr sz="3200" spc="-30" dirty="0">
                <a:latin typeface="Times New Roman" panose="02020603050405020304"/>
                <a:cs typeface="Times New Roman" panose="02020603050405020304"/>
              </a:rPr>
              <a:t> </a:t>
            </a:r>
            <a:r>
              <a:rPr sz="3200" dirty="0">
                <a:latin typeface="Times New Roman" panose="02020603050405020304"/>
                <a:cs typeface="Times New Roman" panose="02020603050405020304"/>
              </a:rPr>
              <a:t>applicable)</a:t>
            </a:r>
            <a:endParaRPr sz="3200">
              <a:latin typeface="Times New Roman" panose="02020603050405020304"/>
              <a:cs typeface="Times New Roman" panose="02020603050405020304"/>
            </a:endParaRPr>
          </a:p>
          <a:p>
            <a:pPr marL="336550" indent="-324485">
              <a:lnSpc>
                <a:spcPct val="100000"/>
              </a:lnSpc>
              <a:buSzPct val="97000"/>
              <a:buFont typeface="Wingdings" panose="05000000000000000000"/>
              <a:buChar char=""/>
              <a:tabLst>
                <a:tab pos="337185" algn="l"/>
              </a:tabLst>
            </a:pPr>
            <a:r>
              <a:rPr sz="3200" dirty="0">
                <a:latin typeface="Times New Roman" panose="02020603050405020304"/>
                <a:cs typeface="Times New Roman" panose="02020603050405020304"/>
              </a:rPr>
              <a:t>E-R</a:t>
            </a:r>
            <a:r>
              <a:rPr sz="3200" spc="-45" dirty="0">
                <a:latin typeface="Times New Roman" panose="02020603050405020304"/>
                <a:cs typeface="Times New Roman" panose="02020603050405020304"/>
              </a:rPr>
              <a:t> </a:t>
            </a:r>
            <a:r>
              <a:rPr sz="3200" dirty="0">
                <a:latin typeface="Times New Roman" panose="02020603050405020304"/>
                <a:cs typeface="Times New Roman" panose="02020603050405020304"/>
              </a:rPr>
              <a:t>Diagram</a:t>
            </a:r>
            <a:endParaRPr sz="3200">
              <a:latin typeface="Times New Roman" panose="02020603050405020304"/>
              <a:cs typeface="Times New Roman" panose="02020603050405020304"/>
            </a:endParaRPr>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15</a:t>
            </a:fld>
            <a:endParaRPr lang="en-IN" spc="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2769" y="786460"/>
            <a:ext cx="4339590" cy="574675"/>
          </a:xfrm>
          <a:prstGeom prst="rect">
            <a:avLst/>
          </a:prstGeom>
        </p:spPr>
        <p:txBody>
          <a:bodyPr vert="horz" wrap="square" lIns="0" tIns="12700" rIns="0" bIns="0" rtlCol="0">
            <a:spAutoFit/>
          </a:bodyPr>
          <a:lstStyle/>
          <a:p>
            <a:pPr marL="12700">
              <a:lnSpc>
                <a:spcPct val="100000"/>
              </a:lnSpc>
              <a:spcBef>
                <a:spcPts val="100"/>
              </a:spcBef>
            </a:pPr>
            <a:r>
              <a:rPr spc="-15" dirty="0"/>
              <a:t>Architecture</a:t>
            </a:r>
            <a:r>
              <a:rPr spc="-25" dirty="0"/>
              <a:t> </a:t>
            </a:r>
            <a:r>
              <a:rPr spc="-5" dirty="0"/>
              <a:t>Diagram</a:t>
            </a:r>
          </a:p>
        </p:txBody>
      </p:sp>
      <p:pic>
        <p:nvPicPr>
          <p:cNvPr id="3" name="object 3"/>
          <p:cNvPicPr/>
          <p:nvPr/>
        </p:nvPicPr>
        <p:blipFill>
          <a:blip r:embed="rId2" cstate="print"/>
          <a:stretch>
            <a:fillRect/>
          </a:stretch>
        </p:blipFill>
        <p:spPr>
          <a:xfrm>
            <a:off x="4786282" y="2714608"/>
            <a:ext cx="8192261" cy="5234174"/>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721607F9-B287-4275-AF67-9F7A892878E0}"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16</a:t>
            </a:fld>
            <a:endParaRPr lang="en-IN" spc="1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8567" y="612088"/>
            <a:ext cx="4116070" cy="574675"/>
          </a:xfrm>
          <a:prstGeom prst="rect">
            <a:avLst/>
          </a:prstGeom>
        </p:spPr>
        <p:txBody>
          <a:bodyPr vert="horz" wrap="square" lIns="0" tIns="12700" rIns="0" bIns="0" rtlCol="0">
            <a:spAutoFit/>
          </a:bodyPr>
          <a:lstStyle/>
          <a:p>
            <a:pPr marL="12700">
              <a:lnSpc>
                <a:spcPct val="100000"/>
              </a:lnSpc>
              <a:spcBef>
                <a:spcPts val="100"/>
              </a:spcBef>
            </a:pPr>
            <a:r>
              <a:rPr dirty="0"/>
              <a:t>Data</a:t>
            </a:r>
            <a:r>
              <a:rPr spc="-40" dirty="0"/>
              <a:t> </a:t>
            </a:r>
            <a:r>
              <a:rPr spc="-5" dirty="0"/>
              <a:t>–Flow</a:t>
            </a:r>
            <a:r>
              <a:rPr spc="-40" dirty="0"/>
              <a:t> </a:t>
            </a:r>
            <a:r>
              <a:rPr dirty="0"/>
              <a:t>Diagram</a:t>
            </a:r>
          </a:p>
        </p:txBody>
      </p:sp>
      <p:pic>
        <p:nvPicPr>
          <p:cNvPr id="3" name="object 3"/>
          <p:cNvPicPr/>
          <p:nvPr/>
        </p:nvPicPr>
        <p:blipFill>
          <a:blip r:embed="rId2" cstate="print"/>
          <a:stretch>
            <a:fillRect/>
          </a:stretch>
        </p:blipFill>
        <p:spPr>
          <a:xfrm>
            <a:off x="6512814" y="1714500"/>
            <a:ext cx="4572000" cy="6792675"/>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BB52FE08-BEBC-4C21-AC34-C09A08354336}"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17</a:t>
            </a:fld>
            <a:endParaRPr lang="en-IN" spc="1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0490" y="425957"/>
            <a:ext cx="3630929" cy="574040"/>
          </a:xfrm>
          <a:prstGeom prst="rect">
            <a:avLst/>
          </a:prstGeom>
        </p:spPr>
        <p:txBody>
          <a:bodyPr vert="horz" wrap="square" lIns="0" tIns="12700" rIns="0" bIns="0" rtlCol="0">
            <a:spAutoFit/>
          </a:bodyPr>
          <a:lstStyle/>
          <a:p>
            <a:pPr marL="12700">
              <a:lnSpc>
                <a:spcPct val="100000"/>
              </a:lnSpc>
              <a:spcBef>
                <a:spcPts val="100"/>
              </a:spcBef>
            </a:pPr>
            <a:r>
              <a:rPr spc="-5" dirty="0"/>
              <a:t>Use</a:t>
            </a:r>
            <a:r>
              <a:rPr spc="-45" dirty="0"/>
              <a:t> </a:t>
            </a:r>
            <a:r>
              <a:rPr dirty="0"/>
              <a:t>Case</a:t>
            </a:r>
            <a:r>
              <a:rPr spc="-55" dirty="0"/>
              <a:t> </a:t>
            </a:r>
            <a:r>
              <a:rPr dirty="0"/>
              <a:t>Diagram</a:t>
            </a:r>
          </a:p>
        </p:txBody>
      </p:sp>
      <p:grpSp>
        <p:nvGrpSpPr>
          <p:cNvPr id="3" name="object 3"/>
          <p:cNvGrpSpPr/>
          <p:nvPr/>
        </p:nvGrpSpPr>
        <p:grpSpPr>
          <a:xfrm>
            <a:off x="4392167" y="1054608"/>
            <a:ext cx="9753600" cy="7934325"/>
            <a:chOff x="4392167" y="1054608"/>
            <a:chExt cx="9753600" cy="7934325"/>
          </a:xfrm>
        </p:grpSpPr>
        <p:pic>
          <p:nvPicPr>
            <p:cNvPr id="4" name="object 4"/>
            <p:cNvPicPr/>
            <p:nvPr/>
          </p:nvPicPr>
          <p:blipFill>
            <a:blip r:embed="rId2" cstate="print"/>
            <a:stretch>
              <a:fillRect/>
            </a:stretch>
          </p:blipFill>
          <p:spPr>
            <a:xfrm>
              <a:off x="5198363" y="2534411"/>
              <a:ext cx="8141208" cy="4907664"/>
            </a:xfrm>
            <a:prstGeom prst="rect">
              <a:avLst/>
            </a:prstGeom>
          </p:spPr>
        </p:pic>
        <p:pic>
          <p:nvPicPr>
            <p:cNvPr id="5" name="object 5"/>
            <p:cNvPicPr/>
            <p:nvPr/>
          </p:nvPicPr>
          <p:blipFill>
            <a:blip r:embed="rId3" cstate="print"/>
            <a:stretch>
              <a:fillRect/>
            </a:stretch>
          </p:blipFill>
          <p:spPr>
            <a:xfrm>
              <a:off x="4392167" y="1054608"/>
              <a:ext cx="9753600" cy="7933944"/>
            </a:xfrm>
            <a:prstGeom prst="rect">
              <a:avLst/>
            </a:prstGeom>
          </p:spPr>
        </p:pic>
      </p:gr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32C743DB-1C5B-4B47-8E5D-067E4BCA6F43}" type="datetime4">
              <a:rPr lang="en-US" smtClean="0"/>
              <a:t>May 3, 2024</a:t>
            </a:fld>
            <a:endParaRPr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10" name="Slide Number Placeholder 9"/>
          <p:cNvSpPr>
            <a:spLocks noGrp="1"/>
          </p:cNvSpPr>
          <p:nvPr>
            <p:ph type="sldNum" sz="quarter" idx="7"/>
          </p:nvPr>
        </p:nvSpPr>
        <p:spPr/>
        <p:txBody>
          <a:bodyPr/>
          <a:lstStyle/>
          <a:p>
            <a:pPr marL="38100">
              <a:lnSpc>
                <a:spcPts val="1590"/>
              </a:lnSpc>
            </a:pPr>
            <a:fld id="{81D60167-4931-47E6-BA6A-407CBD079E47}" type="slidenum">
              <a:rPr lang="en-IN" spc="10" smtClean="0"/>
              <a:t>18</a:t>
            </a:fld>
            <a:endParaRPr lang="en-IN" spc="1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508" y="432561"/>
            <a:ext cx="2909570" cy="574040"/>
          </a:xfrm>
          <a:prstGeom prst="rect">
            <a:avLst/>
          </a:prstGeom>
        </p:spPr>
        <p:txBody>
          <a:bodyPr vert="horz" wrap="square" lIns="0" tIns="12700" rIns="0" bIns="0" rtlCol="0">
            <a:spAutoFit/>
          </a:bodyPr>
          <a:lstStyle/>
          <a:p>
            <a:pPr marL="12700">
              <a:lnSpc>
                <a:spcPct val="100000"/>
              </a:lnSpc>
              <a:spcBef>
                <a:spcPts val="100"/>
              </a:spcBef>
            </a:pPr>
            <a:r>
              <a:rPr dirty="0"/>
              <a:t>Class</a:t>
            </a:r>
            <a:r>
              <a:rPr spc="-95" dirty="0"/>
              <a:t> </a:t>
            </a:r>
            <a:r>
              <a:rPr dirty="0"/>
              <a:t>Diagram</a:t>
            </a:r>
          </a:p>
        </p:txBody>
      </p:sp>
      <p:pic>
        <p:nvPicPr>
          <p:cNvPr id="3" name="object 3"/>
          <p:cNvPicPr/>
          <p:nvPr/>
        </p:nvPicPr>
        <p:blipFill>
          <a:blip r:embed="rId2" cstate="print"/>
          <a:stretch>
            <a:fillRect/>
          </a:stretch>
        </p:blipFill>
        <p:spPr>
          <a:xfrm>
            <a:off x="4687836" y="1943100"/>
            <a:ext cx="7366484" cy="4982399"/>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FA656C56-D00A-4AF3-8E62-AA0AA15FB211}"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19</a:t>
            </a:fld>
            <a:endParaRPr lang="en-IN"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OVERVIEW</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E755C05F-CDA1-44F5-9015-B4CB3B1156B2}"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3" name="object 3"/>
          <p:cNvSpPr txBox="1"/>
          <p:nvPr/>
        </p:nvSpPr>
        <p:spPr>
          <a:xfrm>
            <a:off x="1346453" y="1771295"/>
            <a:ext cx="5615940" cy="659155"/>
          </a:xfrm>
          <a:prstGeom prst="rect">
            <a:avLst/>
          </a:prstGeom>
        </p:spPr>
        <p:txBody>
          <a:bodyPr vert="horz" wrap="square" lIns="0" tIns="226060" rIns="0" bIns="0" rtlCol="0">
            <a:spAutoFit/>
          </a:bodyPr>
          <a:lstStyle/>
          <a:p>
            <a:pPr marL="329565" indent="-317500">
              <a:lnSpc>
                <a:spcPct val="100000"/>
              </a:lnSpc>
              <a:spcBef>
                <a:spcPts val="1780"/>
              </a:spcBef>
              <a:buSzPct val="96000"/>
              <a:tabLst>
                <a:tab pos="330200" algn="l"/>
              </a:tabLst>
            </a:pPr>
            <a:endParaRPr sz="2800">
              <a:latin typeface="Times New Roman" panose="02020603050405020304"/>
              <a:cs typeface="Times New Roman" panose="02020603050405020304"/>
            </a:endParaRPr>
          </a:p>
        </p:txBody>
      </p:sp>
      <p:sp>
        <p:nvSpPr>
          <p:cNvPr id="9" name="Slide Number Placeholder 8"/>
          <p:cNvSpPr>
            <a:spLocks noGrp="1"/>
          </p:cNvSpPr>
          <p:nvPr>
            <p:ph type="sldNum" sz="quarter" idx="7"/>
          </p:nvPr>
        </p:nvSpPr>
        <p:spPr/>
        <p:txBody>
          <a:bodyPr/>
          <a:lstStyle/>
          <a:p>
            <a:pPr marL="38100">
              <a:lnSpc>
                <a:spcPts val="1590"/>
              </a:lnSpc>
            </a:pPr>
            <a:fld id="{81D60167-4931-47E6-BA6A-407CBD079E47}" type="slidenum">
              <a:rPr lang="en-IN" spc="10" smtClean="0"/>
              <a:t>2</a:t>
            </a:fld>
            <a:endParaRPr lang="en-IN" spc="10" dirty="0"/>
          </a:p>
        </p:txBody>
      </p:sp>
      <p:sp>
        <p:nvSpPr>
          <p:cNvPr id="8" name="Rectangle 7"/>
          <p:cNvSpPr/>
          <p:nvPr/>
        </p:nvSpPr>
        <p:spPr>
          <a:xfrm>
            <a:off x="1285820" y="928658"/>
            <a:ext cx="16502178" cy="8679299"/>
          </a:xfrm>
          <a:prstGeom prst="rect">
            <a:avLst/>
          </a:prstGeom>
        </p:spPr>
        <p:txBody>
          <a:bodyPr wrap="square">
            <a:spAutoFit/>
          </a:bodyPr>
          <a:lstStyle/>
          <a:p>
            <a:pPr>
              <a:lnSpc>
                <a:spcPct val="150000"/>
              </a:lnSpc>
            </a:pPr>
            <a:endParaRPr lang="en-IN" sz="3600" b="1"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ABSTRACT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OBJECTIVE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INTRODUCTION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LITERATURE REVIEW (SOFT COPY OF PAPERS TO BE LINKED AS HYPERLINK)</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DESIGN AND METHODOLOGIES</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TESTING</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INPUT AND OUTPUT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VIDEO-1 (Till REVEW-1)</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VIDEO-2(Complete Implementation of Project)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CONCLUSION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WEB REFERENCES LINK (TILL REVIEW DATE ALL LINKS TO BE INCLUDED DAY WISE)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PLAGIARISM REPORT OF PPT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276" y="549986"/>
            <a:ext cx="3416300" cy="574675"/>
          </a:xfrm>
          <a:prstGeom prst="rect">
            <a:avLst/>
          </a:prstGeom>
        </p:spPr>
        <p:txBody>
          <a:bodyPr vert="horz" wrap="square" lIns="0" tIns="12700" rIns="0" bIns="0" rtlCol="0">
            <a:spAutoFit/>
          </a:bodyPr>
          <a:lstStyle/>
          <a:p>
            <a:pPr marL="12700">
              <a:lnSpc>
                <a:spcPct val="100000"/>
              </a:lnSpc>
              <a:spcBef>
                <a:spcPts val="100"/>
              </a:spcBef>
            </a:pPr>
            <a:r>
              <a:rPr spc="-5" dirty="0"/>
              <a:t>Activity</a:t>
            </a:r>
            <a:r>
              <a:rPr spc="-65" dirty="0"/>
              <a:t> </a:t>
            </a:r>
            <a:r>
              <a:rPr dirty="0"/>
              <a:t>Diagram</a:t>
            </a:r>
          </a:p>
        </p:txBody>
      </p:sp>
      <p:pic>
        <p:nvPicPr>
          <p:cNvPr id="3" name="object 3"/>
          <p:cNvPicPr/>
          <p:nvPr/>
        </p:nvPicPr>
        <p:blipFill>
          <a:blip r:embed="rId2" cstate="print"/>
          <a:stretch>
            <a:fillRect/>
          </a:stretch>
        </p:blipFill>
        <p:spPr>
          <a:xfrm>
            <a:off x="3942185" y="2596033"/>
            <a:ext cx="9288600" cy="4742104"/>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1AA5B045-2053-4788-9B26-2B25384DFCCE}"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20</a:t>
            </a:fld>
            <a:endParaRPr lang="en-IN" spc="1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4878" y="543001"/>
            <a:ext cx="3696335" cy="574675"/>
          </a:xfrm>
          <a:prstGeom prst="rect">
            <a:avLst/>
          </a:prstGeom>
        </p:spPr>
        <p:txBody>
          <a:bodyPr vert="horz" wrap="square" lIns="0" tIns="12700" rIns="0" bIns="0" rtlCol="0">
            <a:spAutoFit/>
          </a:bodyPr>
          <a:lstStyle/>
          <a:p>
            <a:pPr marL="12700">
              <a:lnSpc>
                <a:spcPct val="100000"/>
              </a:lnSpc>
              <a:spcBef>
                <a:spcPts val="100"/>
              </a:spcBef>
            </a:pPr>
            <a:r>
              <a:rPr dirty="0"/>
              <a:t>Sequence</a:t>
            </a:r>
            <a:r>
              <a:rPr spc="-65" dirty="0"/>
              <a:t> </a:t>
            </a:r>
            <a:r>
              <a:rPr spc="-5" dirty="0"/>
              <a:t>Diagram</a:t>
            </a:r>
          </a:p>
        </p:txBody>
      </p:sp>
      <p:pic>
        <p:nvPicPr>
          <p:cNvPr id="3" name="object 3"/>
          <p:cNvPicPr/>
          <p:nvPr/>
        </p:nvPicPr>
        <p:blipFill>
          <a:blip r:embed="rId2" cstate="print"/>
          <a:stretch>
            <a:fillRect/>
          </a:stretch>
        </p:blipFill>
        <p:spPr>
          <a:xfrm>
            <a:off x="5096255" y="1842516"/>
            <a:ext cx="8095488" cy="6601968"/>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F78345AE-21E7-40A6-8EDA-0119C0B2D27F}"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21</a:t>
            </a:fld>
            <a:endParaRPr lang="en-IN" spc="1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82565" y="467106"/>
            <a:ext cx="2654300" cy="574040"/>
          </a:xfrm>
          <a:prstGeom prst="rect">
            <a:avLst/>
          </a:prstGeom>
        </p:spPr>
        <p:txBody>
          <a:bodyPr vert="horz" wrap="square" lIns="0" tIns="12700" rIns="0" bIns="0" rtlCol="0">
            <a:spAutoFit/>
          </a:bodyPr>
          <a:lstStyle/>
          <a:p>
            <a:pPr marL="12700">
              <a:lnSpc>
                <a:spcPct val="100000"/>
              </a:lnSpc>
              <a:spcBef>
                <a:spcPts val="100"/>
              </a:spcBef>
            </a:pPr>
            <a:r>
              <a:rPr spc="-5" dirty="0"/>
              <a:t>E-R</a:t>
            </a:r>
            <a:r>
              <a:rPr spc="-95" dirty="0"/>
              <a:t> </a:t>
            </a:r>
            <a:r>
              <a:rPr dirty="0"/>
              <a:t>Diagram</a:t>
            </a:r>
          </a:p>
        </p:txBody>
      </p:sp>
      <p:pic>
        <p:nvPicPr>
          <p:cNvPr id="3" name="object 3"/>
          <p:cNvPicPr/>
          <p:nvPr/>
        </p:nvPicPr>
        <p:blipFill>
          <a:blip r:embed="rId2" cstate="print"/>
          <a:stretch>
            <a:fillRect/>
          </a:stretch>
        </p:blipFill>
        <p:spPr>
          <a:xfrm>
            <a:off x="4545331" y="2557430"/>
            <a:ext cx="8479830" cy="5650754"/>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107C43D2-20F0-4B21-9D96-0333C5BADDBF}"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22</a:t>
            </a:fld>
            <a:endParaRPr lang="en-IN" spc="1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5705" y="557276"/>
            <a:ext cx="7338695" cy="574040"/>
          </a:xfrm>
          <a:prstGeom prst="rect">
            <a:avLst/>
          </a:prstGeom>
        </p:spPr>
        <p:txBody>
          <a:bodyPr vert="horz" wrap="square" lIns="0" tIns="12700" rIns="0" bIns="0" rtlCol="0">
            <a:spAutoFit/>
          </a:bodyPr>
          <a:lstStyle/>
          <a:p>
            <a:pPr marL="12700">
              <a:lnSpc>
                <a:spcPct val="100000"/>
              </a:lnSpc>
              <a:spcBef>
                <a:spcPts val="100"/>
              </a:spcBef>
            </a:pPr>
            <a:r>
              <a:rPr spc="-5" dirty="0"/>
              <a:t>Collaboration</a:t>
            </a:r>
            <a:r>
              <a:rPr spc="25" dirty="0"/>
              <a:t> </a:t>
            </a:r>
            <a:r>
              <a:rPr spc="-5" dirty="0"/>
              <a:t>Diagram(If</a:t>
            </a:r>
            <a:r>
              <a:rPr spc="25" dirty="0"/>
              <a:t> </a:t>
            </a:r>
            <a:r>
              <a:rPr spc="-5" dirty="0"/>
              <a:t>applicable)</a:t>
            </a:r>
          </a:p>
        </p:txBody>
      </p:sp>
      <p:pic>
        <p:nvPicPr>
          <p:cNvPr id="3" name="object 3"/>
          <p:cNvPicPr/>
          <p:nvPr/>
        </p:nvPicPr>
        <p:blipFill>
          <a:blip r:embed="rId2" cstate="print"/>
          <a:stretch>
            <a:fillRect/>
          </a:stretch>
        </p:blipFill>
        <p:spPr>
          <a:xfrm>
            <a:off x="4114800" y="3216652"/>
            <a:ext cx="9829800" cy="3137507"/>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3EA6CF83-9B03-43E1-922D-32FA68C3396F}"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23</a:t>
            </a:fld>
            <a:endParaRPr lang="en-IN" spc="1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175B4-A841-468C-B709-C603653D847E}" type="datetime4">
              <a:rPr lang="en-US" smtClean="0"/>
              <a:t>May 3, 2024</a:t>
            </a:fld>
            <a:endParaRPr lang="en-US"/>
          </a:p>
        </p:txBody>
      </p:sp>
      <p:sp>
        <p:nvSpPr>
          <p:cNvPr id="3" name="Footer Placeholder 2"/>
          <p:cNvSpPr>
            <a:spLocks noGrp="1"/>
          </p:cNvSpPr>
          <p:nvPr>
            <p:ph type="ftr" sz="quarter" idx="11"/>
          </p:nvPr>
        </p:nvSpPr>
        <p:spPr>
          <a:xfrm>
            <a:off x="5638038" y="9880269"/>
            <a:ext cx="7018020" cy="207645"/>
          </a:xfrm>
        </p:spPr>
        <p:txBody>
          <a:bodyPr/>
          <a:lstStyle/>
          <a:p>
            <a:r>
              <a:rPr lang="en-US"/>
              <a:t>DEPARTMENT OF INFORMATION TECHNOLOGY  / INTRUSION DETECTION USING MACHINE LEARNING TECHNIQUES</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4"/>
          <p:cNvSpPr/>
          <p:nvPr/>
        </p:nvSpPr>
        <p:spPr>
          <a:xfrm>
            <a:off x="602671" y="1807109"/>
            <a:ext cx="17394383" cy="1198880"/>
          </a:xfrm>
          <a:prstGeom prst="rect">
            <a:avLst/>
          </a:prstGeom>
        </p:spPr>
        <p:txBody>
          <a:bodyPr wrap="square">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p>
          <a:p>
            <a:pPr lvl="1" indent="0">
              <a:buFont typeface="Wingdings" panose="05000000000000000000" pitchFamily="2" charset="2"/>
              <a:buNone/>
            </a:pP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380C2-4C35-4DE2-9225-5B73290F178E}" type="datetime4">
              <a:rPr lang="en-US" smtClean="0"/>
              <a:t>May 3, 2024</a:t>
            </a:fld>
            <a:endParaRPr lang="en-US"/>
          </a:p>
        </p:txBody>
      </p:sp>
      <p:sp>
        <p:nvSpPr>
          <p:cNvPr id="3" name="Footer Placeholder 2"/>
          <p:cNvSpPr>
            <a:spLocks noGrp="1"/>
          </p:cNvSpPr>
          <p:nvPr>
            <p:ph type="ftr" sz="quarter" idx="11"/>
          </p:nvPr>
        </p:nvSpPr>
        <p:spPr/>
        <p:txBody>
          <a:bodyPr/>
          <a:lstStyle/>
          <a:p>
            <a:r>
              <a:rPr lang="en-US"/>
              <a:t>DEPARTMENT OF INFORMATION TECHNOLOGY  / INTRUSION DETECTION USING MACHINE LEARNING TECHNIQUES</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394970" y="1211580"/>
            <a:ext cx="17560925" cy="2882900"/>
          </a:xfrm>
          <a:prstGeom prst="rect">
            <a:avLst/>
          </a:prstGeom>
        </p:spPr>
        <p:txBody>
          <a:bodyPr wrap="square">
            <a:noAutofit/>
          </a:bodyPr>
          <a:lstStyle/>
          <a:p>
            <a:r>
              <a:rPr lang="en-US" altLang="en-IN" sz="2800" dirty="0">
                <a:latin typeface="Times New Roman" panose="02020603050405020304" pitchFamily="18" charset="0"/>
                <a:cs typeface="Times New Roman" panose="02020603050405020304" pitchFamily="18" charset="0"/>
              </a:rPr>
              <a:t>u</a:t>
            </a:r>
            <a:r>
              <a:rPr lang="en-IN" sz="2800" dirty="0">
                <a:latin typeface="Times New Roman" panose="02020603050405020304" pitchFamily="18" charset="0"/>
                <a:cs typeface="Times New Roman" panose="02020603050405020304" pitchFamily="18" charset="0"/>
              </a:rPr>
              <a:t>nit testing is a type of software testing that focuses on individual units or components of a software system. The purpose of unit testing is to validate that each unit of the software works as intended and meets the requirements. Unit testing is typically performed by developers, and it is performed early in the development process before the code is integrated and tested as a whole system.</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Unit tests are automated and are run each time the code is changed to ensure that new code does not break existing functionality. Unit tests are designed to validate the smallest possible unit of code, such as a function or a method, and test it in isolation from the rest of the system. This allows developers to quickly identify and fix any issues early in the development process, improving the overall quality of the software and reducing the time required for later testing</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581660" y="6176010"/>
            <a:ext cx="17394555" cy="2691765"/>
          </a:xfrm>
          <a:prstGeom prst="rect">
            <a:avLst/>
          </a:prstGeom>
        </p:spPr>
        <p:txBody>
          <a:bodyPr wrap="square">
            <a:noAutofit/>
          </a:bodyPr>
          <a:lstStyle/>
          <a:p>
            <a:r>
              <a:rPr lang="en-IN" sz="2800" dirty="0">
                <a:latin typeface="Times New Roman" panose="02020603050405020304" pitchFamily="18" charset="0"/>
                <a:cs typeface="Times New Roman" panose="02020603050405020304" pitchFamily="18" charset="0"/>
              </a:rPr>
              <a:t>Integration testing is a software testing technique that focuses on verifying the interactions and data exchange between different components or modules of a software application. The goal of integration testing is to identify any problems or bugs that arise when different components are combined and interact with each other. Integration testing is typically performed after unit testing and before system testing. It helps to identify and resolve integration issues early in the development cycle, reducing the risk of more severe and costly problems later on.</a:t>
            </a:r>
          </a:p>
          <a:p>
            <a:endParaRPr lang="en-IN" sz="28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5387340" y="5453380"/>
            <a:ext cx="10228580" cy="675005"/>
          </a:xfrm>
          <a:prstGeom prst="rect">
            <a:avLst/>
          </a:prstGeom>
          <a:noFill/>
        </p:spPr>
        <p:txBody>
          <a:bodyPr wrap="square" rtlCol="0" anchor="t">
            <a:noAutofit/>
          </a:bodyPr>
          <a:lstStyle/>
          <a:p>
            <a:pPr lvl="1"/>
            <a:r>
              <a:rPr lang="en-US" sz="3600" b="1" dirty="0">
                <a:latin typeface="Times New Roman" panose="02020603050405020304" pitchFamily="18" charset="0"/>
                <a:cs typeface="Times New Roman" panose="02020603050405020304" pitchFamily="18" charset="0"/>
                <a:sym typeface="+mn-ea"/>
              </a:rPr>
              <a:t>INTEGRATION TESTING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F0589-4BAD-43A5-9BD5-038A9B9DC8BD}" type="datetime4">
              <a:rPr lang="en-US" smtClean="0"/>
              <a:t>May 3, 2024</a:t>
            </a:fld>
            <a:endParaRPr lang="en-US"/>
          </a:p>
        </p:txBody>
      </p:sp>
      <p:sp>
        <p:nvSpPr>
          <p:cNvPr id="3" name="Footer Placeholder 2"/>
          <p:cNvSpPr>
            <a:spLocks noGrp="1"/>
          </p:cNvSpPr>
          <p:nvPr>
            <p:ph type="ftr" sz="quarter" idx="11"/>
          </p:nvPr>
        </p:nvSpPr>
        <p:spPr/>
        <p:txBody>
          <a:bodyPr/>
          <a:lstStyle/>
          <a:p>
            <a:r>
              <a:rPr lang="en-US"/>
              <a:t>DEPARTMENT OF INFORMATION TECHNOLOGY  / INTRUSION DETECTION USING MACHINE LEARNING TECHNIQUES</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panose="02020603050405020304"/>
                <a:cs typeface="Times New Roman" panose="02020603050405020304"/>
              </a:rPr>
              <a:t>INPUT</a:t>
            </a:r>
            <a:r>
              <a:rPr lang="en-IN" sz="3600" b="1" spc="85" dirty="0">
                <a:latin typeface="Times New Roman" panose="02020603050405020304"/>
                <a:cs typeface="Times New Roman" panose="02020603050405020304"/>
              </a:rPr>
              <a:t> </a:t>
            </a:r>
            <a:r>
              <a:rPr lang="en-IN" sz="3600" b="1" spc="-10" dirty="0">
                <a:latin typeface="Times New Roman" panose="02020603050405020304"/>
                <a:cs typeface="Times New Roman" panose="02020603050405020304"/>
              </a:rPr>
              <a:t>AND</a:t>
            </a:r>
            <a:r>
              <a:rPr lang="en-IN" sz="3600" b="1" spc="-3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OUTPUT</a:t>
            </a:r>
            <a:endParaRPr lang="en-IN" sz="3600" dirty="0">
              <a:latin typeface="Times New Roman" panose="02020603050405020304"/>
              <a:cs typeface="Times New Roman" panose="02020603050405020304"/>
            </a:endParaRPr>
          </a:p>
        </p:txBody>
      </p:sp>
      <p:pic>
        <p:nvPicPr>
          <p:cNvPr id="9" name="Picture 8"/>
          <p:cNvPicPr>
            <a:picLocks noChangeAspect="1"/>
          </p:cNvPicPr>
          <p:nvPr/>
        </p:nvPicPr>
        <p:blipFill>
          <a:blip r:embed="rId2"/>
          <a:stretch>
            <a:fillRect/>
          </a:stretch>
        </p:blipFill>
        <p:spPr>
          <a:xfrm>
            <a:off x="4614545" y="2354580"/>
            <a:ext cx="8655050" cy="6068695"/>
          </a:xfrm>
          <a:prstGeom prst="rect">
            <a:avLst/>
          </a:prstGeom>
        </p:spPr>
      </p:pic>
      <p:sp>
        <p:nvSpPr>
          <p:cNvPr id="10" name="Text Box 9"/>
          <p:cNvSpPr txBox="1"/>
          <p:nvPr/>
        </p:nvSpPr>
        <p:spPr>
          <a:xfrm>
            <a:off x="1727200" y="1758950"/>
            <a:ext cx="6096000" cy="368300"/>
          </a:xfrm>
          <a:prstGeom prst="rect">
            <a:avLst/>
          </a:prstGeom>
          <a:noFill/>
        </p:spPr>
        <p:txBody>
          <a:bodyPr wrap="square" rtlCol="0">
            <a:spAutoFit/>
          </a:bodyPr>
          <a:lstStyle/>
          <a:p>
            <a:r>
              <a:rPr lang="en-US"/>
              <a:t>Raw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9A27E-18E8-40AD-8CAD-9D1511A58AFA}" type="datetime4">
              <a:rPr lang="en-US" smtClean="0"/>
              <a:t>May 3, 2024</a:t>
            </a:fld>
            <a:endParaRPr lang="en-US"/>
          </a:p>
        </p:txBody>
      </p:sp>
      <p:sp>
        <p:nvSpPr>
          <p:cNvPr id="3" name="Footer Placeholder 2"/>
          <p:cNvSpPr>
            <a:spLocks noGrp="1"/>
          </p:cNvSpPr>
          <p:nvPr>
            <p:ph type="ftr" sz="quarter" idx="11"/>
          </p:nvPr>
        </p:nvSpPr>
        <p:spPr/>
        <p:txBody>
          <a:bodyPr/>
          <a:lstStyle/>
          <a:p>
            <a:r>
              <a:rPr lang="en-US"/>
              <a:t>DEPARTMENT OF INFORMATION TECHNOLOGY  / INTRUSION DETECTION USING MACHINE LEARNING TECHNIQUES</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panose="02020603050405020304"/>
                <a:cs typeface="Times New Roman" panose="02020603050405020304"/>
              </a:rPr>
              <a:t>SOURCE</a:t>
            </a:r>
            <a:r>
              <a:rPr lang="en-IN" sz="3600" b="1" spc="-6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CODE</a:t>
            </a:r>
            <a:endParaRPr lang="en-IN" sz="3600" b="1" dirty="0"/>
          </a:p>
        </p:txBody>
      </p:sp>
      <p:sp>
        <p:nvSpPr>
          <p:cNvPr id="9" name="Text Box 8"/>
          <p:cNvSpPr txBox="1"/>
          <p:nvPr/>
        </p:nvSpPr>
        <p:spPr>
          <a:xfrm>
            <a:off x="2488565" y="1471295"/>
            <a:ext cx="13926185" cy="7120255"/>
          </a:xfrm>
          <a:prstGeom prst="rect">
            <a:avLst/>
          </a:prstGeom>
          <a:noFill/>
        </p:spPr>
        <p:txBody>
          <a:bodyPr wrap="square" rtlCol="0" anchor="t">
            <a:noAutofit/>
          </a:bodyPr>
          <a:lstStyle/>
          <a:p>
            <a:r>
              <a:rPr lang="en-US"/>
              <a:t> i m p o r t w a r n i n g s</a:t>
            </a:r>
          </a:p>
          <a:p>
            <a:r>
              <a:rPr lang="en-US"/>
              <a:t> w a r n i n g s . f i l t e r w a r n i n g s ( ” i g n o r e ” )</a:t>
            </a:r>
          </a:p>
          <a:p>
            <a:r>
              <a:rPr lang="en-US"/>
              <a:t> i m p o r t pandas as pd</a:t>
            </a:r>
          </a:p>
          <a:p>
            <a:r>
              <a:rPr lang="en-US"/>
              <a:t> i m p o r t numpy as np</a:t>
            </a:r>
          </a:p>
          <a:p>
            <a:r>
              <a:rPr lang="en-US"/>
              <a:t> i m p o r t m a t p l o t l i b . p y p l o t as p l t</a:t>
            </a:r>
          </a:p>
          <a:p>
            <a:r>
              <a:rPr lang="en-US"/>
              <a:t> i m p o r t s e a b o r n as s n s</a:t>
            </a:r>
          </a:p>
          <a:p>
            <a:r>
              <a:rPr lang="en-US"/>
              <a:t> from s k l e a r n . m o d e l s e l e c t i o n i m p o r t t r a i n t e s t s p l i t</a:t>
            </a:r>
          </a:p>
          <a:p>
            <a:r>
              <a:rPr lang="en-US"/>
              <a:t> from s k l e a r n . m e t r i c s i m p o r t c l a s s i f i c a t i o n r e p o r t , c o n f u s i o n m a t r i x , a c c u r a c y s c o r e , p r e c i s i o n s c o r e ,</a:t>
            </a:r>
          </a:p>
          <a:p>
            <a:r>
              <a:rPr lang="en-US"/>
              <a:t>r e c a l l s c o r e , f 1 s c o r e</a:t>
            </a:r>
          </a:p>
          <a:p>
            <a:r>
              <a:rPr lang="en-US"/>
              <a:t> im p o r t l i g h t g b m as l g b</a:t>
            </a:r>
          </a:p>
          <a:p>
            <a:r>
              <a:rPr lang="en-US"/>
              <a:t> i m p o r t c a t b o o s t as c b t</a:t>
            </a:r>
          </a:p>
          <a:p>
            <a:r>
              <a:rPr lang="en-US"/>
              <a:t> i m p o r t x g b o o s t as xgb</a:t>
            </a:r>
          </a:p>
          <a:p>
            <a:r>
              <a:rPr lang="en-US"/>
              <a:t> i m p o r t t ime</a:t>
            </a:r>
          </a:p>
          <a:p>
            <a:r>
              <a:rPr lang="en-US"/>
              <a:t> from r i v e r i m p o r t s t r e a m</a:t>
            </a:r>
          </a:p>
          <a:p>
            <a:r>
              <a:rPr lang="en-US"/>
              <a:t> from s t a t i s t i c s i m p o r t mode</a:t>
            </a:r>
          </a:p>
          <a:p>
            <a:r>
              <a:rPr lang="en-US"/>
              <a:t> df = pd . r e a d c s v ( ” CICIDS2017 sample km . csv ” )</a:t>
            </a:r>
          </a:p>
          <a:p>
            <a:r>
              <a:rPr lang="en-US"/>
              <a:t> df . Label . v a l u e c o u n t s ( )</a:t>
            </a:r>
          </a:p>
          <a:p>
            <a:r>
              <a:rPr lang="en-US"/>
              <a:t> X = df . drop ( [ ’ Label ’ ] , a x i s =1)</a:t>
            </a:r>
          </a:p>
          <a:p>
            <a:r>
              <a:rPr lang="en-US"/>
              <a:t> y = df [ ’ Label ’ ]</a:t>
            </a:r>
          </a:p>
          <a:p>
            <a:r>
              <a:rPr lang="en-US"/>
              <a:t> X t r a i n , X t e s t , y t r a i n , y t e s t = t r a i n t e s t s p l i t (X, y , t r a i n s i z e = 0 . 8 , t e s t s i z e = 0 . 2 ,</a:t>
            </a:r>
          </a:p>
          <a:p>
            <a:r>
              <a:rPr lang="en-US"/>
              <a:t>r a n d o m s t a t e = 0) # s h u f f l e = F a l s e</a:t>
            </a:r>
          </a:p>
          <a:p>
            <a:r>
              <a:rPr lang="en-US"/>
              <a:t> pd . S e r i e s ( y t r a i n ) . v a l u e c o u n t s ( )</a:t>
            </a:r>
          </a:p>
          <a:p>
            <a:r>
              <a:rPr lang="en-US"/>
              <a:t> from i m b l e a r n . o v e r s a m p l i n g i m p o r t SMOTE</a:t>
            </a:r>
          </a:p>
          <a:p>
            <a:r>
              <a:rPr lang="en-US"/>
              <a:t> smote=SMOTE( n j o b s = −1 , s a m p l i n g s t r a t e g y ={2 : 1 0 0 0 , 4 : 1 0 0 0})</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34F1C-DD61-4FBB-BA27-2E0B03693690}" type="datetime4">
              <a:rPr lang="en-US" smtClean="0"/>
              <a:t>May 3, 2024</a:t>
            </a:fld>
            <a:endParaRPr lang="en-US"/>
          </a:p>
        </p:txBody>
      </p:sp>
      <p:sp>
        <p:nvSpPr>
          <p:cNvPr id="3" name="Footer Placeholder 2"/>
          <p:cNvSpPr>
            <a:spLocks noGrp="1"/>
          </p:cNvSpPr>
          <p:nvPr>
            <p:ph type="ftr" sz="quarter" idx="11"/>
          </p:nvPr>
        </p:nvSpPr>
        <p:spPr/>
        <p:txBody>
          <a:bodyPr/>
          <a:lstStyle/>
          <a:p>
            <a:r>
              <a:rPr lang="en-US"/>
              <a:t>DEPARTMENT OF INFORMATION TECHNOLOGY  / INTRUSION DETECTION USING MACHINE LEARNING TECHNIQUES</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6" name="TextBox 5"/>
          <p:cNvSpPr txBox="1"/>
          <p:nvPr/>
        </p:nvSpPr>
        <p:spPr>
          <a:xfrm>
            <a:off x="6317673" y="457200"/>
            <a:ext cx="293023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OUTPUT</a:t>
            </a:r>
          </a:p>
        </p:txBody>
      </p:sp>
      <p:pic>
        <p:nvPicPr>
          <p:cNvPr id="9" name="Picture 8"/>
          <p:cNvPicPr>
            <a:picLocks noChangeAspect="1"/>
          </p:cNvPicPr>
          <p:nvPr/>
        </p:nvPicPr>
        <p:blipFill>
          <a:blip r:embed="rId2"/>
          <a:stretch>
            <a:fillRect/>
          </a:stretch>
        </p:blipFill>
        <p:spPr>
          <a:xfrm>
            <a:off x="5124450" y="1800225"/>
            <a:ext cx="7419975" cy="66865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4294967295"/>
          </p:nvPr>
        </p:nvSpPr>
        <p:spPr>
          <a:xfrm>
            <a:off x="1645921" y="9689678"/>
            <a:ext cx="3708407" cy="547688"/>
          </a:xfrm>
          <a:prstGeom prst="rect">
            <a:avLst/>
          </a:prstGeom>
        </p:spPr>
        <p:txBody>
          <a:bodyPr/>
          <a:lstStyle/>
          <a:p>
            <a:fld id="{98B6EB3B-748D-4B63-925E-941E0E3D3DEC}" type="datetime4">
              <a:rPr lang="en-US" smtClean="0"/>
              <a:t>May 3, 2024</a:t>
            </a:fld>
            <a:endParaRPr lang="en-US" dirty="0"/>
          </a:p>
        </p:txBody>
      </p:sp>
      <p:sp>
        <p:nvSpPr>
          <p:cNvPr id="3" name="Footer Placeholder 2"/>
          <p:cNvSpPr>
            <a:spLocks noGrp="1"/>
          </p:cNvSpPr>
          <p:nvPr>
            <p:ph type="ftr" sz="quarter" idx="4294967295"/>
          </p:nvPr>
        </p:nvSpPr>
        <p:spPr>
          <a:xfrm>
            <a:off x="5529278" y="9689678"/>
            <a:ext cx="7234206" cy="547688"/>
          </a:xfrm>
          <a:prstGeom prst="rect">
            <a:avLst/>
          </a:prstGeom>
        </p:spPr>
        <p:txBody>
          <a:bodyPr/>
          <a:lstStyle/>
          <a:p>
            <a:r>
              <a:rPr lang="en-US"/>
              <a:t>DEPARTMENT OF INFORMATION TECHNOLOGY  / INTRUSION DETECTION USING MACHINE LEARNING TECHNIQUES</a:t>
            </a:r>
            <a:endParaRPr lang="en-IN"/>
          </a:p>
        </p:txBody>
      </p:sp>
      <p:sp>
        <p:nvSpPr>
          <p:cNvPr id="4" name="Slide Number Placeholder 3"/>
          <p:cNvSpPr>
            <a:spLocks noGrp="1"/>
          </p:cNvSpPr>
          <p:nvPr>
            <p:ph type="sldNum" sz="quarter" idx="4294967295"/>
          </p:nvPr>
        </p:nvSpPr>
        <p:spPr>
          <a:xfrm>
            <a:off x="14850688" y="9689678"/>
            <a:ext cx="1968038" cy="547688"/>
          </a:xfrm>
          <a:prstGeom prst="rect">
            <a:avLst/>
          </a:prstGeom>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6" name="TextBox 5"/>
          <p:cNvSpPr txBox="1"/>
          <p:nvPr/>
        </p:nvSpPr>
        <p:spPr>
          <a:xfrm>
            <a:off x="935355" y="2183130"/>
            <a:ext cx="14375765" cy="4989195"/>
          </a:xfrm>
          <a:prstGeom prst="rect">
            <a:avLst/>
          </a:prstGeom>
          <a:noFill/>
        </p:spPr>
        <p:txBody>
          <a:bodyPr wrap="square" rtlCol="0">
            <a:noAutofit/>
          </a:bodyPr>
          <a:lstStyle/>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intrusion detection and intrusion prevention arenas are extremely dynamic, with new findings, functions, and models being created all the time.</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 considerable amount of research on data visualization methods for intrusion detection data is also currently being conducted. </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At some point, the major breakthroughs from this research will be incorporated into IDSs of the future, resulting in output</a:t>
            </a:r>
            <a:r>
              <a:rPr lang="en-US" altLang="en-IN" sz="2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US" altLang="en-IN"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hat will be much more useful in terms of identifying threat magnitudes, patterns of elements within incidents, and so forth.</a:t>
            </a:r>
            <a:r>
              <a:rPr lang="en-IN" dirty="0"/>
              <a:t>.</a:t>
            </a:r>
          </a:p>
          <a:p>
            <a:pPr marL="285750" indent="-285750">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0309" y="292989"/>
            <a:ext cx="2516505" cy="574040"/>
          </a:xfrm>
          <a:prstGeom prst="rect">
            <a:avLst/>
          </a:prstGeom>
        </p:spPr>
        <p:txBody>
          <a:bodyPr vert="horz" wrap="square" lIns="0" tIns="12700" rIns="0" bIns="0" rtlCol="0">
            <a:spAutoFit/>
          </a:bodyPr>
          <a:lstStyle/>
          <a:p>
            <a:pPr marL="12700">
              <a:lnSpc>
                <a:spcPct val="100000"/>
              </a:lnSpc>
              <a:spcBef>
                <a:spcPts val="100"/>
              </a:spcBef>
            </a:pPr>
            <a:r>
              <a:rPr spc="-5" dirty="0"/>
              <a:t>ABSTR</a:t>
            </a:r>
            <a:r>
              <a:rPr spc="5" dirty="0"/>
              <a:t>A</a:t>
            </a:r>
            <a:r>
              <a:rPr spc="-5" dirty="0"/>
              <a:t>CT</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F441DC05-1415-4363-8A8C-2C20D81F2359}"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3" name="object 3"/>
          <p:cNvSpPr txBox="1"/>
          <p:nvPr/>
        </p:nvSpPr>
        <p:spPr>
          <a:xfrm>
            <a:off x="1066800" y="2019300"/>
            <a:ext cx="16154400" cy="6181179"/>
          </a:xfrm>
          <a:prstGeom prst="rect">
            <a:avLst/>
          </a:prstGeom>
        </p:spPr>
        <p:txBody>
          <a:bodyPr vert="horz" wrap="square" lIns="0" tIns="12700" rIns="0" bIns="0" rtlCol="0">
            <a:spAutoFit/>
          </a:bodyPr>
          <a:lstStyle/>
          <a:p>
            <a:pPr marL="12700" marR="5080" algn="just">
              <a:lnSpc>
                <a:spcPct val="100000"/>
              </a:lnSpc>
              <a:spcBef>
                <a:spcPts val="100"/>
              </a:spcBef>
              <a:buSzPct val="97000"/>
              <a:buFont typeface="Arial MT"/>
              <a:buChar char="•"/>
              <a:tabLst>
                <a:tab pos="156210" algn="l"/>
              </a:tabLst>
            </a:pPr>
            <a:r>
              <a:rPr lang="en-US" sz="32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a:t>
            </a:r>
            <a:r>
              <a:rPr sz="2800" spc="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era</a:t>
            </a:r>
            <a:r>
              <a:rPr sz="2800" spc="-10" dirty="0">
                <a:latin typeface="Times New Roman" panose="02020603050405020304" pitchFamily="18" charset="0"/>
                <a:cs typeface="Times New Roman" panose="02020603050405020304" pitchFamily="18" charset="0"/>
              </a:rPr>
              <a:t> defined</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by</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unprecedented</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digital</a:t>
            </a:r>
            <a:r>
              <a:rPr sz="2800" spc="3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connectivity,</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importance</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safeguarding </a:t>
            </a:r>
            <a:r>
              <a:rPr sz="2800" spc="-7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networks</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systems</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against</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cyber</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threats</a:t>
            </a:r>
            <a:r>
              <a:rPr sz="2800" spc="-5" dirty="0">
                <a:latin typeface="Times New Roman" panose="02020603050405020304" pitchFamily="18" charset="0"/>
                <a:cs typeface="Times New Roman" panose="02020603050405020304" pitchFamily="18" charset="0"/>
              </a:rPr>
              <a:t> cannot</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be</a:t>
            </a:r>
            <a:r>
              <a:rPr sz="280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overstated.</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As</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organizations</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 </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individuals</a:t>
            </a:r>
            <a:r>
              <a:rPr sz="2800" spc="4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increasingly</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rely</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on</a:t>
            </a:r>
            <a:r>
              <a:rPr sz="280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interconnected</a:t>
            </a:r>
            <a:r>
              <a:rPr sz="280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infrastructures</a:t>
            </a:r>
            <a:r>
              <a:rPr sz="2800" spc="2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communication, </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commerce,</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critical</a:t>
            </a:r>
            <a:r>
              <a:rPr sz="2800" spc="2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services.The</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development</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robust</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cybersecurity</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measures </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becomes</a:t>
            </a:r>
            <a:r>
              <a:rPr sz="2800" spc="-2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imperative,</a:t>
            </a:r>
            <a:r>
              <a:rPr sz="2800" spc="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at</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the</a:t>
            </a:r>
            <a:r>
              <a:rPr sz="280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forefront </a:t>
            </a:r>
            <a:r>
              <a:rPr sz="2800" spc="-5" dirty="0">
                <a:latin typeface="Times New Roman" panose="02020603050405020304" pitchFamily="18" charset="0"/>
                <a:cs typeface="Times New Roman" panose="02020603050405020304" pitchFamily="18" charset="0"/>
              </a:rPr>
              <a:t>of</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these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measures</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is</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 </a:t>
            </a:r>
            <a:r>
              <a:rPr sz="2800" spc="-10" dirty="0">
                <a:latin typeface="Times New Roman" panose="02020603050405020304" pitchFamily="18" charset="0"/>
                <a:cs typeface="Times New Roman" panose="02020603050405020304" pitchFamily="18" charset="0"/>
              </a:rPr>
              <a:t>implementation</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 </a:t>
            </a:r>
            <a:r>
              <a:rPr sz="280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effective</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Intrusion</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dirty="0">
                <a:latin typeface="Times New Roman" panose="02020603050405020304" pitchFamily="18" charset="0"/>
                <a:cs typeface="Times New Roman" panose="02020603050405020304" pitchFamily="18" charset="0"/>
              </a:rPr>
              <a:t> and</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Prevention </a:t>
            </a:r>
            <a:r>
              <a:rPr sz="2800" spc="-20" dirty="0">
                <a:latin typeface="Times New Roman" panose="02020603050405020304" pitchFamily="18" charset="0"/>
                <a:cs typeface="Times New Roman" panose="02020603050405020304" pitchFamily="18" charset="0"/>
              </a:rPr>
              <a:t>Systems</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(IDPS).</a:t>
            </a:r>
            <a:endParaRPr lang="en-US" sz="2800" spc="-5" dirty="0">
              <a:latin typeface="Times New Roman" panose="02020603050405020304" pitchFamily="18" charset="0"/>
              <a:cs typeface="Times New Roman" panose="02020603050405020304" pitchFamily="18" charset="0"/>
            </a:endParaRPr>
          </a:p>
          <a:p>
            <a:pPr marL="12700" marR="5080" algn="just">
              <a:lnSpc>
                <a:spcPct val="100000"/>
              </a:lnSpc>
              <a:spcBef>
                <a:spcPts val="100"/>
              </a:spcBef>
              <a:buSzPct val="97000"/>
              <a:buFont typeface="Arial MT"/>
              <a:buChar char="•"/>
              <a:tabLst>
                <a:tab pos="156210" algn="l"/>
              </a:tabLst>
            </a:pPr>
            <a:endParaRPr sz="2800" dirty="0">
              <a:latin typeface="Times New Roman" panose="02020603050405020304" pitchFamily="18" charset="0"/>
              <a:cs typeface="Times New Roman" panose="02020603050405020304" pitchFamily="18" charset="0"/>
            </a:endParaRPr>
          </a:p>
          <a:p>
            <a:pPr marL="12700" marR="231775" algn="just">
              <a:lnSpc>
                <a:spcPct val="100000"/>
              </a:lnSpc>
              <a:spcBef>
                <a:spcPts val="5"/>
              </a:spcBef>
              <a:buSzPct val="97000"/>
              <a:buFont typeface="Arial MT"/>
              <a:buChar char="•"/>
              <a:tabLst>
                <a:tab pos="156210" algn="l"/>
              </a:tabLst>
            </a:pPr>
            <a:r>
              <a:rPr lang="en-US"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purpose</a:t>
            </a:r>
            <a:r>
              <a:rPr sz="2800" dirty="0">
                <a:latin typeface="Times New Roman" panose="02020603050405020304" pitchFamily="18" charset="0"/>
                <a:cs typeface="Times New Roman" panose="02020603050405020304" pitchFamily="18" charset="0"/>
              </a:rPr>
              <a:t> of </a:t>
            </a:r>
            <a:r>
              <a:rPr sz="2800" spc="-10" dirty="0">
                <a:latin typeface="Times New Roman" panose="02020603050405020304" pitchFamily="18" charset="0"/>
                <a:cs typeface="Times New Roman" panose="02020603050405020304" pitchFamily="18" charset="0"/>
              </a:rPr>
              <a:t>developing</a:t>
            </a:r>
            <a:r>
              <a:rPr sz="2800" dirty="0">
                <a:latin typeface="Times New Roman" panose="02020603050405020304" pitchFamily="18" charset="0"/>
                <a:cs typeface="Times New Roman" panose="02020603050405020304" pitchFamily="18" charset="0"/>
              </a:rPr>
              <a:t> and</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implementing</a:t>
            </a:r>
            <a:r>
              <a:rPr sz="2800" spc="4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Intrusion</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dirty="0">
                <a:latin typeface="Times New Roman" panose="02020603050405020304" pitchFamily="18" charset="0"/>
                <a:cs typeface="Times New Roman" panose="02020603050405020304" pitchFamily="18" charset="0"/>
              </a:rPr>
              <a:t> and</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Prevention </a:t>
            </a:r>
            <a:r>
              <a:rPr sz="2800" spc="-1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System</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(IDPS)</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 </a:t>
            </a:r>
            <a:r>
              <a:rPr sz="2800" spc="-10" dirty="0">
                <a:latin typeface="Times New Roman" panose="02020603050405020304" pitchFamily="18" charset="0"/>
                <a:cs typeface="Times New Roman" panose="02020603050405020304" pitchFamily="18" charset="0"/>
              </a:rPr>
              <a:t>multifaceted,</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driven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by</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evolving</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landscape</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cybersecurity</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threats </a:t>
            </a:r>
            <a:r>
              <a:rPr sz="2800" spc="-70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 </a:t>
            </a:r>
            <a:r>
              <a:rPr sz="2800" spc="-15" dirty="0">
                <a:latin typeface="Times New Roman" panose="02020603050405020304" pitchFamily="18" charset="0"/>
                <a:cs typeface="Times New Roman" panose="02020603050405020304" pitchFamily="18" charset="0"/>
              </a:rPr>
              <a:t>imperative</a:t>
            </a:r>
            <a:r>
              <a:rPr sz="280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safeguard</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digital</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assets</a:t>
            </a:r>
            <a:endParaRPr lang="en-US" sz="2800" spc="-5" dirty="0">
              <a:latin typeface="Times New Roman" panose="02020603050405020304" pitchFamily="18" charset="0"/>
              <a:cs typeface="Times New Roman" panose="02020603050405020304" pitchFamily="18" charset="0"/>
            </a:endParaRPr>
          </a:p>
          <a:p>
            <a:pPr marL="12700" marR="231775" algn="just">
              <a:lnSpc>
                <a:spcPct val="100000"/>
              </a:lnSpc>
              <a:spcBef>
                <a:spcPts val="5"/>
              </a:spcBef>
              <a:buSzPct val="97000"/>
              <a:buFont typeface="Arial MT"/>
              <a:buChar char="•"/>
              <a:tabLst>
                <a:tab pos="156210" algn="l"/>
              </a:tabLst>
            </a:pPr>
            <a:endParaRPr sz="2800" dirty="0">
              <a:latin typeface="Times New Roman" panose="02020603050405020304" pitchFamily="18" charset="0"/>
              <a:cs typeface="Times New Roman" panose="02020603050405020304" pitchFamily="18" charset="0"/>
            </a:endParaRPr>
          </a:p>
          <a:p>
            <a:pPr marL="12700" marR="127000" algn="just">
              <a:lnSpc>
                <a:spcPct val="100000"/>
              </a:lnSpc>
              <a:buSzPct val="97000"/>
              <a:buFont typeface="Arial MT"/>
              <a:buChar char="•"/>
              <a:tabLst>
                <a:tab pos="156210" algn="l"/>
              </a:tabLst>
            </a:pPr>
            <a:r>
              <a:rPr lang="en-US"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development</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deployment</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Integrated</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Intrusion</a:t>
            </a:r>
            <a:r>
              <a:rPr sz="2800" spc="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dirty="0">
                <a:latin typeface="Times New Roman" panose="02020603050405020304" pitchFamily="18" charset="0"/>
                <a:cs typeface="Times New Roman" panose="02020603050405020304" pitchFamily="18" charset="0"/>
              </a:rPr>
              <a:t> and</a:t>
            </a:r>
            <a:r>
              <a:rPr sz="2800" spc="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Prevention </a:t>
            </a:r>
            <a:r>
              <a:rPr sz="2800" spc="-70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System</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(IDPS)</a:t>
            </a:r>
            <a:r>
              <a:rPr sz="2800" spc="2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emerge</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as a</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critical</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component</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defense</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against</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malicious</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activities </a:t>
            </a:r>
            <a:r>
              <a:rPr sz="2800" spc="-7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that</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seek</a:t>
            </a:r>
            <a:r>
              <a:rPr sz="2800" spc="-3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to</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exploit</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vulnerabilities</a:t>
            </a:r>
            <a:r>
              <a:rPr sz="2800" spc="3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networks</a:t>
            </a:r>
            <a:r>
              <a:rPr sz="2800" spc="-3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2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systems.</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This</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paper</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has</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explored</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 </a:t>
            </a:r>
            <a:r>
              <a:rPr sz="2800" spc="-705" dirty="0">
                <a:latin typeface="Times New Roman" panose="02020603050405020304" pitchFamily="18" charset="0"/>
                <a:cs typeface="Times New Roman" panose="02020603050405020304" pitchFamily="18" charset="0"/>
              </a:rPr>
              <a:t> </a:t>
            </a:r>
            <a:r>
              <a:rPr sz="2800" spc="-45" dirty="0">
                <a:latin typeface="Times New Roman" panose="02020603050405020304" pitchFamily="18" charset="0"/>
                <a:cs typeface="Times New Roman" panose="02020603050405020304" pitchFamily="18" charset="0"/>
              </a:rPr>
              <a:t>key</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components,</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algorithms,</a:t>
            </a:r>
            <a:r>
              <a:rPr sz="2800" spc="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purposes</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that</a:t>
            </a:r>
            <a:r>
              <a:rPr sz="2800" spc="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contribute</a:t>
            </a:r>
            <a:r>
              <a:rPr sz="2800" spc="2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to</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 </a:t>
            </a:r>
            <a:r>
              <a:rPr sz="2800" spc="-15" dirty="0">
                <a:latin typeface="Times New Roman" panose="02020603050405020304" pitchFamily="18" charset="0"/>
                <a:cs typeface="Times New Roman" panose="02020603050405020304" pitchFamily="18" charset="0"/>
              </a:rPr>
              <a:t>efficacy</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dirty="0">
                <a:latin typeface="Times New Roman" panose="02020603050405020304" pitchFamily="18" charset="0"/>
                <a:cs typeface="Times New Roman" panose="02020603050405020304" pitchFamily="18" charset="0"/>
              </a:rPr>
              <a:t> an</a:t>
            </a:r>
            <a:r>
              <a:rPr sz="2800" spc="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IDPS, </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highlighting</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its</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significance</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contemporary</a:t>
            </a:r>
            <a:r>
              <a:rPr sz="2800" spc="-10" dirty="0">
                <a:latin typeface="Times New Roman" panose="02020603050405020304" pitchFamily="18" charset="0"/>
                <a:cs typeface="Times New Roman" panose="02020603050405020304" pitchFamily="18" charset="0"/>
              </a:rPr>
              <a:t> cybersecurity</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paradigm</a:t>
            </a:r>
            <a:r>
              <a:rPr sz="3200" spc="-10"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7"/>
          </p:nvPr>
        </p:nvSpPr>
        <p:spPr/>
        <p:txBody>
          <a:bodyPr/>
          <a:lstStyle/>
          <a:p>
            <a:pPr marL="38100">
              <a:lnSpc>
                <a:spcPts val="1590"/>
              </a:lnSpc>
            </a:pPr>
            <a:fld id="{81D60167-4931-47E6-BA6A-407CBD079E47}" type="slidenum">
              <a:rPr lang="en-IN" spc="10" smtClean="0"/>
              <a:t>3</a:t>
            </a:fld>
            <a:endParaRPr lang="en-IN" spc="1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4294967295"/>
          </p:nvPr>
        </p:nvSpPr>
        <p:spPr>
          <a:xfrm>
            <a:off x="1645921" y="9689678"/>
            <a:ext cx="3708407" cy="547688"/>
          </a:xfrm>
          <a:prstGeom prst="rect">
            <a:avLst/>
          </a:prstGeom>
        </p:spPr>
        <p:txBody>
          <a:bodyPr/>
          <a:lstStyle/>
          <a:p>
            <a:fld id="{AE1ED89F-73DF-43C9-8FB2-D21750DBC57D}" type="datetime4">
              <a:rPr lang="en-US" smtClean="0"/>
              <a:t>May 3, 2024</a:t>
            </a:fld>
            <a:endParaRPr lang="en-US"/>
          </a:p>
        </p:txBody>
      </p:sp>
      <p:sp>
        <p:nvSpPr>
          <p:cNvPr id="3" name="Footer Placeholder 2"/>
          <p:cNvSpPr>
            <a:spLocks noGrp="1"/>
          </p:cNvSpPr>
          <p:nvPr>
            <p:ph type="ftr" sz="quarter" idx="4294967295"/>
          </p:nvPr>
        </p:nvSpPr>
        <p:spPr>
          <a:xfrm>
            <a:off x="5529278" y="9689678"/>
            <a:ext cx="7234206" cy="547688"/>
          </a:xfrm>
          <a:prstGeom prst="rect">
            <a:avLst/>
          </a:prstGeom>
        </p:spPr>
        <p:txBody>
          <a:bodyPr/>
          <a:lstStyle/>
          <a:p>
            <a:r>
              <a:rPr lang="en-US"/>
              <a:t>DEPARTMENT OF INFORMATION TECHNOLOGY  / INTRUSION DETECTION USING MACHINE LEARNING TECHNIQUES</a:t>
            </a:r>
            <a:endParaRPr lang="en-IN"/>
          </a:p>
        </p:txBody>
      </p:sp>
      <p:sp>
        <p:nvSpPr>
          <p:cNvPr id="4" name="Slide Number Placeholder 3"/>
          <p:cNvSpPr>
            <a:spLocks noGrp="1"/>
          </p:cNvSpPr>
          <p:nvPr>
            <p:ph type="sldNum" sz="quarter" idx="4294967295"/>
          </p:nvPr>
        </p:nvSpPr>
        <p:spPr>
          <a:xfrm>
            <a:off x="14850688" y="9689678"/>
            <a:ext cx="1968038" cy="547688"/>
          </a:xfrm>
          <a:prstGeom prst="rect">
            <a:avLst/>
          </a:prstGeom>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anose="02020603050405020304" pitchFamily="18" charset="0"/>
                <a:cs typeface="Times New Roman" panose="02020603050405020304" pitchFamily="18" charset="0"/>
              </a:rPr>
              <a:t>Plagiarism</a:t>
            </a:r>
            <a:r>
              <a:rPr lang="en-IN" sz="3600" b="1" spc="-21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Report</a:t>
            </a:r>
            <a:r>
              <a:rPr lang="en-IN" sz="3600" b="1" spc="-35"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of</a:t>
            </a:r>
            <a:r>
              <a:rPr lang="en-IN" sz="3600" b="1" spc="-55" dirty="0">
                <a:latin typeface="Times New Roman" panose="02020603050405020304" pitchFamily="18" charset="0"/>
                <a:cs typeface="Times New Roman" panose="02020603050405020304" pitchFamily="18" charset="0"/>
              </a:rPr>
              <a:t> </a:t>
            </a:r>
            <a:r>
              <a:rPr lang="en-IN" sz="3600" b="1" spc="-15" dirty="0">
                <a:latin typeface="Times New Roman" panose="02020603050405020304" pitchFamily="18" charset="0"/>
                <a:cs typeface="Times New Roman" panose="02020603050405020304" pitchFamily="18" charset="0"/>
              </a:rPr>
              <a:t>PPT</a:t>
            </a:r>
            <a:endParaRPr lang="en-IN" sz="3600" b="1" dirty="0">
              <a:latin typeface="Times New Roman" panose="02020603050405020304" pitchFamily="18" charset="0"/>
              <a:cs typeface="Times New Roman" panose="02020603050405020304" pitchFamily="18" charset="0"/>
            </a:endParaRPr>
          </a:p>
        </p:txBody>
      </p:sp>
      <p:sp>
        <p:nvSpPr>
          <p:cNvPr id="8" name="TextBox 5"/>
          <p:cNvSpPr txBox="1"/>
          <p:nvPr/>
        </p:nvSpPr>
        <p:spPr>
          <a:xfrm>
            <a:off x="914400" y="1953491"/>
            <a:ext cx="7543800" cy="706755"/>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010025" y="1073785"/>
            <a:ext cx="10234930" cy="75228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4294967295"/>
          </p:nvPr>
        </p:nvSpPr>
        <p:spPr>
          <a:xfrm>
            <a:off x="1645921" y="9689678"/>
            <a:ext cx="3426113" cy="207645"/>
          </a:xfrm>
          <a:prstGeom prst="rect">
            <a:avLst/>
          </a:prstGeom>
        </p:spPr>
        <p:txBody>
          <a:bodyPr/>
          <a:lstStyle/>
          <a:p>
            <a:fld id="{BB962C8B-B14F-4D97-AF65-F5344CB8AC3E}" type="datetime4">
              <a:rPr lang="en-US" dirty="0"/>
              <a:t>May 3, 2024</a:t>
            </a:fld>
            <a:endParaRPr lang="en-US" dirty="0"/>
          </a:p>
        </p:txBody>
      </p:sp>
      <p:sp>
        <p:nvSpPr>
          <p:cNvPr id="3" name="Footer Placeholder 2"/>
          <p:cNvSpPr>
            <a:spLocks noGrp="1"/>
          </p:cNvSpPr>
          <p:nvPr>
            <p:ph type="ftr" sz="quarter" idx="4294967295"/>
          </p:nvPr>
        </p:nvSpPr>
        <p:spPr>
          <a:xfrm>
            <a:off x="5529278" y="9689678"/>
            <a:ext cx="7234206" cy="547688"/>
          </a:xfrm>
          <a:prstGeom prst="rect">
            <a:avLst/>
          </a:prstGeom>
        </p:spPr>
        <p:txBody>
          <a:bodyPr/>
          <a:lstStyle/>
          <a:p>
            <a:r>
              <a:rPr lang="en-IN" dirty="0"/>
              <a:t>DEPARTMENT OF INFORMATION TECHNOLOGY  / INTRUSION DETECTION USING MACHINE LEARNING TECHNIQUES</a:t>
            </a:r>
          </a:p>
        </p:txBody>
      </p:sp>
      <p:sp>
        <p:nvSpPr>
          <p:cNvPr id="4" name="Slide Number Placeholder 3"/>
          <p:cNvSpPr>
            <a:spLocks noGrp="1"/>
          </p:cNvSpPr>
          <p:nvPr>
            <p:ph type="sldNum" sz="quarter" idx="4294967295"/>
          </p:nvPr>
        </p:nvSpPr>
        <p:spPr>
          <a:xfrm>
            <a:off x="14850688" y="9689678"/>
            <a:ext cx="1968038" cy="238125"/>
          </a:xfrm>
          <a:prstGeom prst="rect">
            <a:avLst/>
          </a:prstGeom>
        </p:spPr>
        <p:txBody>
          <a:bodyPr/>
          <a:lstStyle/>
          <a:p>
            <a:pPr marL="0" lvl="0" indent="0" algn="r" rtl="0">
              <a:spcBef>
                <a:spcPts val="0"/>
              </a:spcBef>
              <a:spcAft>
                <a:spcPts val="0"/>
              </a:spcAft>
              <a:buNone/>
            </a:pPr>
            <a:fld id="{9A0DB2DC-4C9A-4742-B13C-FB6460FD3503}" type="slidenum">
              <a:rPr lang="en-US" dirty="0"/>
              <a:t>31</a:t>
            </a:fld>
            <a:endParaRPr lang="en-US" dirty="0"/>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22219" y="2119745"/>
            <a:ext cx="10058400" cy="224536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https://youtu.be/dfVAi87BSEs?si=HLyEhPN8PwIrQJ9B.</a:t>
            </a:r>
          </a:p>
          <a:p>
            <a:r>
              <a:rPr lang="en-IN" sz="2800" dirty="0">
                <a:latin typeface="Times New Roman" panose="02020603050405020304" pitchFamily="18" charset="0"/>
                <a:cs typeface="Times New Roman" panose="02020603050405020304" pitchFamily="18" charset="0"/>
              </a:rPr>
              <a:t>https://youtu.be/R1mF7Mxfynk?si=ywDXKECcuYzGbtCR</a:t>
            </a:r>
          </a:p>
          <a:p>
            <a:r>
              <a:rPr lang="en-IN" sz="2800" dirty="0">
                <a:latin typeface="Times New Roman" panose="02020603050405020304" pitchFamily="18" charset="0"/>
                <a:cs typeface="Times New Roman" panose="02020603050405020304" pitchFamily="18" charset="0"/>
              </a:rPr>
              <a:t>https://youtu.be/PTxGEA1dFAw?si=zV5LyDktx8g9mxMF</a:t>
            </a:r>
          </a:p>
          <a:p>
            <a:r>
              <a:rPr lang="en-IN" sz="2800" dirty="0">
                <a:latin typeface="Times New Roman" panose="02020603050405020304" pitchFamily="18" charset="0"/>
                <a:cs typeface="Times New Roman" panose="02020603050405020304" pitchFamily="18" charset="0"/>
              </a:rPr>
              <a:t>https://youtu.be/fUMWwDYPjOk?si=XlFGVm1G8nxqNrNB</a:t>
            </a:r>
          </a:p>
          <a:p>
            <a:r>
              <a:rPr lang="en-IN" sz="2800" dirty="0">
                <a:latin typeface="Times New Roman" panose="02020603050405020304" pitchFamily="18" charset="0"/>
                <a:cs typeface="Times New Roman" panose="02020603050405020304" pitchFamily="18" charset="0"/>
              </a:rPr>
              <a:t>https://youtu.be/VgyKQ5MTDFc?si=JaaDazHdtFyddQJ9</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2764" y="476834"/>
            <a:ext cx="3101340" cy="574675"/>
          </a:xfrm>
          <a:prstGeom prst="rect">
            <a:avLst/>
          </a:prstGeom>
        </p:spPr>
        <p:txBody>
          <a:bodyPr vert="horz" wrap="square" lIns="0" tIns="12700" rIns="0" bIns="0" rtlCol="0">
            <a:spAutoFit/>
          </a:bodyPr>
          <a:lstStyle/>
          <a:p>
            <a:pPr marL="12700">
              <a:lnSpc>
                <a:spcPct val="100000"/>
              </a:lnSpc>
              <a:spcBef>
                <a:spcPts val="100"/>
              </a:spcBef>
            </a:pPr>
            <a:r>
              <a:rPr dirty="0"/>
              <a:t>REFERENCES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83BD5F77-1329-4F67-A9BB-2E678E77B898}"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3" name="object 3"/>
          <p:cNvSpPr txBox="1"/>
          <p:nvPr/>
        </p:nvSpPr>
        <p:spPr>
          <a:xfrm>
            <a:off x="535940" y="1808479"/>
            <a:ext cx="17094200" cy="6000115"/>
          </a:xfrm>
          <a:prstGeom prst="rect">
            <a:avLst/>
          </a:prstGeom>
        </p:spPr>
        <p:txBody>
          <a:bodyPr vert="horz" wrap="square" lIns="0" tIns="12065" rIns="0" bIns="0" rtlCol="0">
            <a:spAutoFit/>
          </a:bodyPr>
          <a:lstStyle/>
          <a:p>
            <a:pPr marL="12700" marR="5080" algn="just">
              <a:lnSpc>
                <a:spcPct val="100000"/>
              </a:lnSpc>
              <a:spcBef>
                <a:spcPts val="95"/>
              </a:spcBef>
              <a:buAutoNum type="arabicPlain"/>
              <a:tabLst>
                <a:tab pos="494030" algn="l"/>
              </a:tabLst>
            </a:pPr>
            <a:r>
              <a:rPr lang="en-US"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Survey</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Intrusion</a:t>
            </a:r>
            <a:r>
              <a:rPr sz="2800" spc="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spc="1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Systems:</a:t>
            </a:r>
            <a:r>
              <a:rPr sz="2800" spc="2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Techniques,</a:t>
            </a:r>
            <a:r>
              <a:rPr sz="2800" spc="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Challenges,</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Opportunities</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t>
            </a:r>
            <a:r>
              <a:rPr sz="2800" spc="3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Almalawi,</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Fung, </a:t>
            </a:r>
            <a:r>
              <a:rPr sz="2800" spc="-6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Debbabi,"A</a:t>
            </a:r>
            <a:r>
              <a:rPr sz="2800" spc="4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Survey</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Intrusion</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Systems:</a:t>
            </a:r>
            <a:r>
              <a:rPr sz="2800" spc="2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Techniques,</a:t>
            </a:r>
            <a:r>
              <a:rPr sz="2800" spc="5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Challenges,</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Opportunities,Journal</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of </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Network</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Computer</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Applications,20</a:t>
            </a:r>
            <a:r>
              <a:rPr lang="en-US" sz="2800" spc="-10" dirty="0">
                <a:latin typeface="Times New Roman" panose="02020603050405020304" pitchFamily="18" charset="0"/>
                <a:cs typeface="Times New Roman" panose="02020603050405020304" pitchFamily="18" charset="0"/>
              </a:rPr>
              <a:t>21</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gn="just">
              <a:lnSpc>
                <a:spcPct val="100000"/>
              </a:lnSpc>
              <a:spcBef>
                <a:spcPts val="5"/>
              </a:spcBef>
              <a:buFont typeface="Calibri" panose="020F0502020204030204"/>
              <a:buAutoNum type="arabicPlain"/>
            </a:pPr>
            <a:endParaRPr sz="2750" dirty="0">
              <a:latin typeface="Times New Roman" panose="02020603050405020304" pitchFamily="18" charset="0"/>
              <a:cs typeface="Times New Roman" panose="02020603050405020304" pitchFamily="18" charset="0"/>
            </a:endParaRPr>
          </a:p>
          <a:p>
            <a:pPr marL="12700" marR="325120" algn="just">
              <a:lnSpc>
                <a:spcPct val="100000"/>
              </a:lnSpc>
              <a:buAutoNum type="arabicPlain"/>
              <a:tabLst>
                <a:tab pos="494030" algn="l"/>
              </a:tabLst>
            </a:pPr>
            <a:r>
              <a:rPr lang="en-US"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Deep</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Learning</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for</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Anomaly</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Review</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Zhou,</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R.</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a:t>
            </a:r>
            <a:r>
              <a:rPr sz="2800" spc="4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Pusch,</a:t>
            </a:r>
            <a:r>
              <a:rPr sz="2800" spc="5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a:t>
            </a:r>
            <a:r>
              <a:rPr sz="2800" spc="10" dirty="0">
                <a:latin typeface="Times New Roman" panose="02020603050405020304" pitchFamily="18" charset="0"/>
                <a:cs typeface="Times New Roman" panose="02020603050405020304" pitchFamily="18" charset="0"/>
              </a:rPr>
              <a:t> </a:t>
            </a:r>
            <a:r>
              <a:rPr sz="2800" spc="-140"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Yang,</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"Deep</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Learning</a:t>
            </a:r>
            <a:r>
              <a:rPr sz="2800" spc="1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Anomaly </a:t>
            </a:r>
            <a:r>
              <a:rPr sz="2800" spc="-6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Review,"ACM</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Computing</a:t>
            </a:r>
            <a:r>
              <a:rPr sz="2800" spc="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Surveys,20</a:t>
            </a:r>
            <a:r>
              <a:rPr lang="en-US" sz="2800" spc="-10" dirty="0">
                <a:latin typeface="Times New Roman" panose="02020603050405020304" pitchFamily="18" charset="0"/>
                <a:cs typeface="Times New Roman" panose="02020603050405020304" pitchFamily="18" charset="0"/>
              </a:rPr>
              <a:t>22</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gn="just">
              <a:lnSpc>
                <a:spcPct val="100000"/>
              </a:lnSpc>
              <a:buFont typeface="Calibri" panose="020F0502020204030204"/>
              <a:buAutoNum type="arabicPlain"/>
            </a:pPr>
            <a:endParaRPr sz="2750" dirty="0">
              <a:latin typeface="Times New Roman" panose="02020603050405020304" pitchFamily="18" charset="0"/>
              <a:cs typeface="Times New Roman" panose="02020603050405020304" pitchFamily="18" charset="0"/>
            </a:endParaRPr>
          </a:p>
          <a:p>
            <a:pPr marL="12700" marR="381635" algn="just">
              <a:lnSpc>
                <a:spcPct val="100000"/>
              </a:lnSpc>
              <a:spcBef>
                <a:spcPts val="5"/>
              </a:spcBef>
              <a:buAutoNum type="arabicPlain"/>
              <a:tabLst>
                <a:tab pos="494030" algn="l"/>
              </a:tabLst>
            </a:pPr>
            <a:r>
              <a:rPr lang="en-US"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Survey</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Data</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Mining</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Machine</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Learning</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Methods</a:t>
            </a:r>
            <a:r>
              <a:rPr sz="2800" spc="3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for</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Cyber</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Security</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Intrusion</a:t>
            </a:r>
            <a:r>
              <a:rPr sz="2800" spc="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t>
            </a:r>
            <a:r>
              <a:rPr sz="2800" spc="9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Mazuran,</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G. </a:t>
            </a:r>
            <a:r>
              <a:rPr sz="2800" spc="-61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Vojković,</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D.</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Šarić,"A</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Survey</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Data</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Mining</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Machine</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Learning</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Methods</a:t>
            </a:r>
            <a:r>
              <a:rPr sz="2800" spc="3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Cyber</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Security</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Intrusion </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Detection,"IEEE</a:t>
            </a:r>
            <a:r>
              <a:rPr sz="280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Transactions</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on</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Systems,</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Man,</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Cybernetics:</a:t>
            </a:r>
            <a:r>
              <a:rPr sz="2800" spc="3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Systems,20</a:t>
            </a:r>
            <a:r>
              <a:rPr lang="en-US" sz="2800" spc="-15" dirty="0">
                <a:latin typeface="Times New Roman" panose="02020603050405020304" pitchFamily="18" charset="0"/>
                <a:cs typeface="Times New Roman" panose="02020603050405020304" pitchFamily="18" charset="0"/>
              </a:rPr>
              <a:t>23</a:t>
            </a:r>
            <a:r>
              <a:rPr sz="2800" spc="-15"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gn="just">
              <a:lnSpc>
                <a:spcPct val="100000"/>
              </a:lnSpc>
              <a:spcBef>
                <a:spcPts val="5"/>
              </a:spcBef>
              <a:buFont typeface="Calibri" panose="020F0502020204030204"/>
              <a:buAutoNum type="arabicPlain"/>
            </a:pPr>
            <a:endParaRPr sz="2750" dirty="0">
              <a:latin typeface="Times New Roman" panose="02020603050405020304" pitchFamily="18" charset="0"/>
              <a:cs typeface="Times New Roman" panose="02020603050405020304" pitchFamily="18" charset="0"/>
            </a:endParaRPr>
          </a:p>
          <a:p>
            <a:pPr marL="12700" marR="334010" algn="just">
              <a:lnSpc>
                <a:spcPct val="100000"/>
              </a:lnSpc>
              <a:buAutoNum type="arabicPlain"/>
              <a:tabLst>
                <a:tab pos="494030" algn="l"/>
              </a:tabLst>
            </a:pPr>
            <a:r>
              <a:rPr lang="en-US"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Comprehensive</a:t>
            </a:r>
            <a:r>
              <a:rPr sz="2800" spc="5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Review</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on</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Network</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Intrusion</a:t>
            </a:r>
            <a:r>
              <a:rPr sz="2800" spc="4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spc="1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System:</a:t>
            </a:r>
            <a:r>
              <a:rPr sz="2800" spc="3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Progress,</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Issues,</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Solutions",</a:t>
            </a:r>
            <a:r>
              <a:rPr sz="2800" spc="6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Usama,</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N. </a:t>
            </a:r>
            <a:r>
              <a:rPr sz="2800" spc="-6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Jamil,</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U.</a:t>
            </a:r>
            <a:r>
              <a:rPr sz="2800" spc="10"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Qamar,"A</a:t>
            </a:r>
            <a:r>
              <a:rPr sz="2800" spc="2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Comprehensive</a:t>
            </a:r>
            <a:r>
              <a:rPr sz="2800" spc="4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Review</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on</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Network</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Intrusion</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System:</a:t>
            </a:r>
            <a:r>
              <a:rPr sz="2800" spc="2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Progress,</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Issues,</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 </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Solutions,"</a:t>
            </a:r>
            <a:r>
              <a:rPr sz="2800" spc="3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Computers</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&amp; </a:t>
            </a:r>
            <a:r>
              <a:rPr sz="2800" spc="-30" dirty="0">
                <a:latin typeface="Times New Roman" panose="02020603050405020304" pitchFamily="18" charset="0"/>
                <a:cs typeface="Times New Roman" panose="02020603050405020304" pitchFamily="18" charset="0"/>
              </a:rPr>
              <a:t>Security,</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202</a:t>
            </a:r>
            <a:r>
              <a:rPr lang="en-US" sz="2800" spc="-5" dirty="0">
                <a:latin typeface="Times New Roman" panose="02020603050405020304" pitchFamily="18" charset="0"/>
                <a:cs typeface="Times New Roman" panose="02020603050405020304" pitchFamily="18" charset="0"/>
              </a:rPr>
              <a:t>4</a:t>
            </a:r>
            <a:r>
              <a:rPr sz="2800" spc="-5"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32</a:t>
            </a:fld>
            <a:endParaRPr lang="en-IN" spc="1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81916" y="3567601"/>
            <a:ext cx="4333516" cy="604404"/>
          </a:xfrm>
          <a:prstGeom prst="rect">
            <a:avLst/>
          </a:prstGeom>
        </p:spPr>
      </p:pic>
      <p:pic>
        <p:nvPicPr>
          <p:cNvPr id="3" name="object 3"/>
          <p:cNvPicPr/>
          <p:nvPr/>
        </p:nvPicPr>
        <p:blipFill>
          <a:blip r:embed="rId3" cstate="print"/>
          <a:stretch>
            <a:fillRect/>
          </a:stretch>
        </p:blipFill>
        <p:spPr>
          <a:xfrm>
            <a:off x="11706448" y="7278320"/>
            <a:ext cx="4180043" cy="895587"/>
          </a:xfrm>
          <a:prstGeom prst="rect">
            <a:avLst/>
          </a:prstGeom>
        </p:spPr>
      </p:pic>
      <p:pic>
        <p:nvPicPr>
          <p:cNvPr id="7" name="object 7"/>
          <p:cNvPicPr/>
          <p:nvPr/>
        </p:nvPicPr>
        <p:blipFill>
          <a:blip r:embed="rId4" cstate="print"/>
          <a:stretch>
            <a:fillRect/>
          </a:stretch>
        </p:blipFill>
        <p:spPr>
          <a:xfrm>
            <a:off x="16537153" y="7229947"/>
            <a:ext cx="976402" cy="1159604"/>
          </a:xfrm>
          <a:prstGeom prst="rect">
            <a:avLst/>
          </a:prstGeom>
        </p:spPr>
      </p:pic>
      <p:sp>
        <p:nvSpPr>
          <p:cNvPr id="12" name="Footer Placeholder 11"/>
          <p:cNvSpPr>
            <a:spLocks noGrp="1"/>
          </p:cNvSpPr>
          <p:nvPr>
            <p:ph type="ftr" sz="quarter" idx="5"/>
          </p:nvPr>
        </p:nvSpPr>
        <p:spPr/>
        <p:txBody>
          <a:bodyPr/>
          <a:lstStyle/>
          <a:p>
            <a:pPr marL="12700">
              <a:lnSpc>
                <a:spcPts val="1385"/>
              </a:lnSpc>
            </a:pPr>
            <a:r>
              <a:rPr lang="en-US" spc="-15"/>
              <a:t>DEPARTMENT OF INFORMATION TECHNOLOGY  / INTRUSION DETECTION USING MACHINE LEARNING TECHNIQUES</a:t>
            </a:r>
            <a:endParaRPr lang="en-US" spc="-5" dirty="0"/>
          </a:p>
        </p:txBody>
      </p:sp>
      <p:sp>
        <p:nvSpPr>
          <p:cNvPr id="14" name="Date Placeholder 13"/>
          <p:cNvSpPr>
            <a:spLocks noGrp="1"/>
          </p:cNvSpPr>
          <p:nvPr>
            <p:ph type="dt" sz="half" idx="6"/>
          </p:nvPr>
        </p:nvSpPr>
        <p:spPr>
          <a:xfrm>
            <a:off x="1500134" y="9858408"/>
            <a:ext cx="1292860" cy="198120"/>
          </a:xfrm>
        </p:spPr>
        <p:txBody>
          <a:bodyPr/>
          <a:lstStyle/>
          <a:p>
            <a:pPr marL="12700">
              <a:lnSpc>
                <a:spcPts val="1385"/>
              </a:lnSpc>
            </a:pPr>
            <a:fld id="{ADE8C5FF-4C7F-403A-B994-407D22F5B284}" type="datetime4">
              <a:rPr lang="en-US" smtClean="0"/>
              <a:t>May 3, 2024</a:t>
            </a:fld>
            <a:endParaRPr lang="en-US" dirty="0"/>
          </a:p>
        </p:txBody>
      </p:sp>
      <p:sp>
        <p:nvSpPr>
          <p:cNvPr id="15" name="Slide Number Placeholder 14"/>
          <p:cNvSpPr>
            <a:spLocks noGrp="1"/>
          </p:cNvSpPr>
          <p:nvPr>
            <p:ph type="sldNum" sz="quarter" idx="7"/>
          </p:nvPr>
        </p:nvSpPr>
        <p:spPr/>
        <p:txBody>
          <a:bodyPr/>
          <a:lstStyle/>
          <a:p>
            <a:pPr marL="38100">
              <a:lnSpc>
                <a:spcPts val="1590"/>
              </a:lnSpc>
            </a:pPr>
            <a:fld id="{81D60167-4931-47E6-BA6A-407CBD079E47}" type="slidenum">
              <a:rPr lang="en-IN" spc="10" smtClean="0"/>
              <a:t>33</a:t>
            </a:fld>
            <a:endParaRPr lang="en-IN"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44433" y="644779"/>
            <a:ext cx="2922270" cy="574040"/>
          </a:xfrm>
          <a:prstGeom prst="rect">
            <a:avLst/>
          </a:prstGeom>
        </p:spPr>
        <p:txBody>
          <a:bodyPr vert="horz" wrap="square" lIns="0" tIns="12700" rIns="0" bIns="0" rtlCol="0">
            <a:spAutoFit/>
          </a:bodyPr>
          <a:lstStyle/>
          <a:p>
            <a:pPr marL="12700">
              <a:lnSpc>
                <a:spcPct val="100000"/>
              </a:lnSpc>
              <a:spcBef>
                <a:spcPts val="100"/>
              </a:spcBef>
            </a:pPr>
            <a:r>
              <a:rPr spc="-5" dirty="0"/>
              <a:t>OBJECTIVES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20E53F3C-0168-4971-97D9-508F3758C9C7}"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3" name="object 3"/>
          <p:cNvSpPr txBox="1"/>
          <p:nvPr/>
        </p:nvSpPr>
        <p:spPr>
          <a:xfrm>
            <a:off x="1343025" y="1449145"/>
            <a:ext cx="15604490" cy="7374455"/>
          </a:xfrm>
          <a:prstGeom prst="rect">
            <a:avLst/>
          </a:prstGeom>
        </p:spPr>
        <p:txBody>
          <a:bodyPr vert="horz" wrap="square" lIns="0" tIns="13335" rIns="0" bIns="0" rtlCol="0">
            <a:spAutoFit/>
          </a:bodyPr>
          <a:lstStyle/>
          <a:p>
            <a:pPr marL="12700" algn="just">
              <a:lnSpc>
                <a:spcPct val="100000"/>
              </a:lnSpc>
              <a:spcBef>
                <a:spcPts val="105"/>
              </a:spcBef>
            </a:pPr>
            <a:r>
              <a:rPr sz="3200" b="1" dirty="0">
                <a:latin typeface="Times New Roman" panose="02020603050405020304"/>
                <a:cs typeface="Times New Roman" panose="02020603050405020304"/>
              </a:rPr>
              <a:t>Aim</a:t>
            </a:r>
            <a:r>
              <a:rPr sz="3200" b="1" spc="-40"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of</a:t>
            </a:r>
            <a:r>
              <a:rPr sz="3200" b="1" spc="-15" dirty="0">
                <a:latin typeface="Times New Roman" panose="02020603050405020304"/>
                <a:cs typeface="Times New Roman" panose="02020603050405020304"/>
              </a:rPr>
              <a:t> </a:t>
            </a:r>
            <a:r>
              <a:rPr sz="3200" b="1" spc="-5" dirty="0">
                <a:latin typeface="Times New Roman" panose="02020603050405020304"/>
                <a:cs typeface="Times New Roman" panose="02020603050405020304"/>
              </a:rPr>
              <a:t>the</a:t>
            </a:r>
            <a:r>
              <a:rPr sz="3200" b="1" spc="-15" dirty="0">
                <a:latin typeface="Times New Roman" panose="02020603050405020304"/>
                <a:cs typeface="Times New Roman" panose="02020603050405020304"/>
              </a:rPr>
              <a:t> </a:t>
            </a:r>
            <a:r>
              <a:rPr sz="3200" b="1" spc="-5" dirty="0">
                <a:latin typeface="Times New Roman" panose="02020603050405020304"/>
                <a:cs typeface="Times New Roman" panose="02020603050405020304"/>
              </a:rPr>
              <a:t>Project:</a:t>
            </a:r>
            <a:endParaRPr sz="3200" dirty="0">
              <a:latin typeface="Times New Roman" panose="02020603050405020304"/>
              <a:cs typeface="Times New Roman" panose="02020603050405020304"/>
            </a:endParaRPr>
          </a:p>
          <a:p>
            <a:pPr marL="389255" marR="5080" indent="-343535" algn="just">
              <a:lnSpc>
                <a:spcPct val="100000"/>
              </a:lnSpc>
              <a:spcBef>
                <a:spcPts val="2955"/>
              </a:spcBef>
              <a:buFont typeface="Arial MT"/>
              <a:buChar char="•"/>
              <a:tabLst>
                <a:tab pos="389255" algn="l"/>
                <a:tab pos="389890" algn="l"/>
              </a:tabLst>
            </a:pPr>
            <a:r>
              <a:rPr sz="2800" spc="-10" dirty="0">
                <a:latin typeface="Times New Roman" panose="02020603050405020304" pitchFamily="18" charset="0"/>
                <a:cs typeface="Times New Roman" panose="02020603050405020304" pitchFamily="18" charset="0"/>
              </a:rPr>
              <a:t>The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aim of</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project</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to</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design,</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implement,</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evaluate</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Integrated</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Intrusion</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 </a:t>
            </a:r>
            <a:r>
              <a:rPr sz="280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Prevention</a:t>
            </a:r>
            <a:r>
              <a:rPr sz="2800" spc="2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System</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(IDPS)</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with</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overarching</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goal</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enhancing</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cybersecurity</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1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face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evolving</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 </a:t>
            </a:r>
            <a:r>
              <a:rPr sz="2800" spc="-6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sophisticated</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cyber</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threats.</a:t>
            </a:r>
            <a:endParaRPr sz="2800" dirty="0">
              <a:latin typeface="Times New Roman" panose="02020603050405020304" pitchFamily="18" charset="0"/>
              <a:cs typeface="Times New Roman" panose="02020603050405020304" pitchFamily="18" charset="0"/>
            </a:endParaRPr>
          </a:p>
          <a:p>
            <a:pPr marL="389255" marR="864870" indent="-343535" algn="just">
              <a:lnSpc>
                <a:spcPct val="100000"/>
              </a:lnSpc>
              <a:spcBef>
                <a:spcPts val="5"/>
              </a:spcBef>
              <a:buFont typeface="Arial MT"/>
              <a:buChar char="•"/>
              <a:tabLst>
                <a:tab pos="389255" algn="l"/>
                <a:tab pos="389890" algn="l"/>
              </a:tabLst>
            </a:pPr>
            <a:r>
              <a:rPr sz="2800" spc="-10" dirty="0">
                <a:latin typeface="Times New Roman" panose="02020603050405020304" pitchFamily="18" charset="0"/>
                <a:cs typeface="Times New Roman" panose="02020603050405020304" pitchFamily="18" charset="0"/>
              </a:rPr>
              <a:t>Develop</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implement</a:t>
            </a:r>
            <a:r>
              <a:rPr sz="2800" spc="4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advanced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anomaly</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detection</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algorithms</a:t>
            </a:r>
            <a:r>
              <a:rPr sz="2800" spc="2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identify</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deviations</a:t>
            </a:r>
            <a:r>
              <a:rPr sz="2800" spc="2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from</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normal </a:t>
            </a:r>
            <a:r>
              <a:rPr sz="2800" spc="-6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network </a:t>
            </a:r>
            <a:r>
              <a:rPr sz="2800" spc="-45" dirty="0">
                <a:latin typeface="Times New Roman" panose="02020603050405020304" pitchFamily="18" charset="0"/>
                <a:cs typeface="Times New Roman" panose="02020603050405020304" pitchFamily="18" charset="0"/>
              </a:rPr>
              <a:t>behavior.</a:t>
            </a:r>
            <a:endParaRPr sz="2800" dirty="0">
              <a:latin typeface="Times New Roman" panose="02020603050405020304" pitchFamily="18" charset="0"/>
              <a:cs typeface="Times New Roman" panose="02020603050405020304" pitchFamily="18" charset="0"/>
            </a:endParaRPr>
          </a:p>
          <a:p>
            <a:pPr marL="389255" marR="564515" indent="-343535" algn="just">
              <a:lnSpc>
                <a:spcPct val="100000"/>
              </a:lnSpc>
              <a:buFont typeface="Arial MT"/>
              <a:buChar char="•"/>
              <a:tabLst>
                <a:tab pos="389255" algn="l"/>
                <a:tab pos="389890" algn="l"/>
              </a:tabLst>
            </a:pPr>
            <a:r>
              <a:rPr sz="2800" spc="-15" dirty="0">
                <a:latin typeface="Times New Roman" panose="02020603050405020304" pitchFamily="18" charset="0"/>
                <a:cs typeface="Times New Roman" panose="02020603050405020304" pitchFamily="18" charset="0"/>
              </a:rPr>
              <a:t>Utilize</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machine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learning</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techniques</a:t>
            </a:r>
            <a:r>
              <a:rPr sz="2800" spc="4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enhance</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1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system's</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ability</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recognize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respond</a:t>
            </a:r>
            <a:r>
              <a:rPr sz="2800" spc="3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novel </a:t>
            </a:r>
            <a:r>
              <a:rPr sz="2800" spc="-6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previously</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unseen</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threats.</a:t>
            </a:r>
            <a:endParaRPr sz="2800" dirty="0">
              <a:latin typeface="Times New Roman" panose="02020603050405020304" pitchFamily="18" charset="0"/>
              <a:cs typeface="Times New Roman" panose="02020603050405020304" pitchFamily="18" charset="0"/>
            </a:endParaRPr>
          </a:p>
          <a:p>
            <a:pPr algn="just">
              <a:lnSpc>
                <a:spcPct val="100000"/>
              </a:lnSpc>
              <a:spcBef>
                <a:spcPts val="30"/>
              </a:spcBef>
              <a:buFont typeface="Arial MT"/>
              <a:buChar char="•"/>
            </a:pPr>
            <a:endParaRPr sz="2400" dirty="0">
              <a:latin typeface="Calibri" panose="020F0502020204030204"/>
              <a:cs typeface="Calibri" panose="020F0502020204030204"/>
            </a:endParaRPr>
          </a:p>
          <a:p>
            <a:pPr marL="45720" algn="just">
              <a:lnSpc>
                <a:spcPts val="3800"/>
              </a:lnSpc>
            </a:pPr>
            <a:r>
              <a:rPr sz="3200" b="1" dirty="0">
                <a:latin typeface="Times New Roman" panose="02020603050405020304"/>
                <a:cs typeface="Times New Roman" panose="02020603050405020304"/>
              </a:rPr>
              <a:t>Scope</a:t>
            </a:r>
            <a:r>
              <a:rPr sz="3200" b="1" spc="-30"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of</a:t>
            </a:r>
            <a:r>
              <a:rPr sz="3200" b="1" spc="-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the</a:t>
            </a:r>
            <a:r>
              <a:rPr sz="3200" b="1" spc="-25" dirty="0">
                <a:latin typeface="Times New Roman" panose="02020603050405020304"/>
                <a:cs typeface="Times New Roman" panose="02020603050405020304"/>
              </a:rPr>
              <a:t> </a:t>
            </a:r>
            <a:r>
              <a:rPr sz="3200" b="1" spc="-5" dirty="0">
                <a:latin typeface="Times New Roman" panose="02020603050405020304"/>
                <a:cs typeface="Times New Roman" panose="02020603050405020304"/>
              </a:rPr>
              <a:t>Project:</a:t>
            </a:r>
            <a:endParaRPr sz="3200" dirty="0">
              <a:latin typeface="Times New Roman" panose="02020603050405020304"/>
              <a:cs typeface="Times New Roman" panose="02020603050405020304"/>
            </a:endParaRPr>
          </a:p>
          <a:p>
            <a:pPr marL="503555" marR="1400175" indent="-457835" algn="just">
              <a:lnSpc>
                <a:spcPts val="3360"/>
              </a:lnSpc>
              <a:spcBef>
                <a:spcPts val="75"/>
              </a:spcBef>
              <a:buFont typeface="Arial MT"/>
              <a:buChar char="•"/>
              <a:tabLst>
                <a:tab pos="503555" algn="l"/>
                <a:tab pos="504190" algn="l"/>
              </a:tabLst>
            </a:pPr>
            <a:r>
              <a:rPr sz="2800" spc="-15" dirty="0">
                <a:latin typeface="Times New Roman" panose="02020603050405020304" pitchFamily="18" charset="0"/>
                <a:cs typeface="Times New Roman" panose="02020603050405020304" pitchFamily="18" charset="0"/>
              </a:rPr>
              <a:t>Define</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architectural</a:t>
            </a:r>
            <a:r>
              <a:rPr sz="280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framework</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IDPS,</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specifying</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components,</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modules,</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their </a:t>
            </a:r>
            <a:r>
              <a:rPr sz="2800" spc="-6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interconnections.</a:t>
            </a:r>
            <a:endParaRPr sz="2800" dirty="0">
              <a:latin typeface="Times New Roman" panose="02020603050405020304" pitchFamily="18" charset="0"/>
              <a:cs typeface="Times New Roman" panose="02020603050405020304" pitchFamily="18" charset="0"/>
            </a:endParaRPr>
          </a:p>
          <a:p>
            <a:pPr marL="503555" marR="1099820" indent="-457835" algn="just">
              <a:lnSpc>
                <a:spcPts val="3360"/>
              </a:lnSpc>
              <a:buFont typeface="Arial MT"/>
              <a:buChar char="•"/>
              <a:tabLst>
                <a:tab pos="503555" algn="l"/>
                <a:tab pos="504190" algn="l"/>
              </a:tabLst>
            </a:pPr>
            <a:r>
              <a:rPr sz="2800" spc="-10" dirty="0">
                <a:latin typeface="Times New Roman" panose="02020603050405020304" pitchFamily="18" charset="0"/>
                <a:cs typeface="Times New Roman" panose="02020603050405020304" pitchFamily="18" charset="0"/>
              </a:rPr>
              <a:t>Identify</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1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hardware</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2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software</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requirements</a:t>
            </a:r>
            <a:r>
              <a:rPr sz="2800" spc="4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necessary</a:t>
            </a:r>
            <a:r>
              <a:rPr sz="2800" spc="3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successful</a:t>
            </a:r>
            <a:r>
              <a:rPr sz="2800" spc="3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deployment</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 </a:t>
            </a:r>
            <a:r>
              <a:rPr sz="2800" spc="-61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system.</a:t>
            </a:r>
            <a:endParaRPr sz="2800" dirty="0">
              <a:latin typeface="Times New Roman" panose="02020603050405020304" pitchFamily="18" charset="0"/>
              <a:cs typeface="Times New Roman" panose="02020603050405020304" pitchFamily="18" charset="0"/>
            </a:endParaRPr>
          </a:p>
          <a:p>
            <a:pPr marL="503555" indent="-458470" algn="just">
              <a:lnSpc>
                <a:spcPts val="3250"/>
              </a:lnSpc>
              <a:buFont typeface="Arial MT"/>
              <a:buChar char="•"/>
              <a:tabLst>
                <a:tab pos="503555" algn="l"/>
                <a:tab pos="504190" algn="l"/>
              </a:tabLst>
            </a:pPr>
            <a:r>
              <a:rPr sz="2800" spc="-10" dirty="0">
                <a:latin typeface="Times New Roman" panose="02020603050405020304" pitchFamily="18" charset="0"/>
                <a:cs typeface="Times New Roman" panose="02020603050405020304" pitchFamily="18" charset="0"/>
              </a:rPr>
              <a:t>Develop</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user-friendly</a:t>
            </a:r>
            <a:r>
              <a:rPr sz="2800" spc="7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interface</a:t>
            </a:r>
            <a:r>
              <a:rPr sz="2800" spc="1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system</a:t>
            </a:r>
            <a:r>
              <a:rPr sz="2800" spc="2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administrators</a:t>
            </a:r>
            <a:r>
              <a:rPr sz="2800" spc="6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monitor</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manage</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the</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IDPS</a:t>
            </a:r>
            <a:r>
              <a:rPr sz="2800" spc="30"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effectively.</a:t>
            </a:r>
            <a:endParaRPr sz="2800" dirty="0">
              <a:latin typeface="Times New Roman" panose="02020603050405020304" pitchFamily="18" charset="0"/>
              <a:cs typeface="Times New Roman" panose="02020603050405020304" pitchFamily="18" charset="0"/>
            </a:endParaRPr>
          </a:p>
          <a:p>
            <a:pPr marL="503555" indent="-458470" algn="just">
              <a:lnSpc>
                <a:spcPct val="100000"/>
              </a:lnSpc>
              <a:buFont typeface="Arial MT"/>
              <a:buChar char="•"/>
              <a:tabLst>
                <a:tab pos="503555" algn="l"/>
                <a:tab pos="504190" algn="l"/>
              </a:tabLst>
            </a:pPr>
            <a:r>
              <a:rPr sz="2800" spc="-10" dirty="0">
                <a:latin typeface="Times New Roman" panose="02020603050405020304" pitchFamily="18" charset="0"/>
                <a:cs typeface="Times New Roman" panose="02020603050405020304" pitchFamily="18" charset="0"/>
              </a:rPr>
              <a:t>Implement</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reporting</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alert</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mechanisms</a:t>
            </a:r>
            <a:r>
              <a:rPr sz="2800" spc="5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facilitate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timely</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response</a:t>
            </a:r>
            <a:r>
              <a:rPr sz="2800" spc="3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security</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incidents.</a:t>
            </a:r>
            <a:endParaRPr sz="28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7"/>
          </p:nvPr>
        </p:nvSpPr>
        <p:spPr/>
        <p:txBody>
          <a:bodyPr/>
          <a:lstStyle/>
          <a:p>
            <a:pPr marL="38100">
              <a:lnSpc>
                <a:spcPts val="1590"/>
              </a:lnSpc>
            </a:pPr>
            <a:fld id="{81D60167-4931-47E6-BA6A-407CBD079E47}" type="slidenum">
              <a:rPr lang="en-IN" spc="10" smtClean="0"/>
              <a:t>4</a:t>
            </a:fld>
            <a:endParaRPr lang="en-IN"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43117" y="705434"/>
            <a:ext cx="6413500" cy="574675"/>
          </a:xfrm>
          <a:prstGeom prst="rect">
            <a:avLst/>
          </a:prstGeom>
        </p:spPr>
        <p:txBody>
          <a:bodyPr vert="horz" wrap="square" lIns="0" tIns="12700" rIns="0" bIns="0" rtlCol="0">
            <a:spAutoFit/>
          </a:bodyPr>
          <a:lstStyle/>
          <a:p>
            <a:pPr marL="12700">
              <a:lnSpc>
                <a:spcPct val="100000"/>
              </a:lnSpc>
              <a:spcBef>
                <a:spcPts val="100"/>
              </a:spcBef>
            </a:pPr>
            <a:r>
              <a:rPr dirty="0"/>
              <a:t>TIMELINE</a:t>
            </a:r>
            <a:r>
              <a:rPr spc="-45" dirty="0"/>
              <a:t> </a:t>
            </a:r>
            <a:r>
              <a:rPr dirty="0"/>
              <a:t>OF</a:t>
            </a:r>
            <a:r>
              <a:rPr spc="-220" dirty="0"/>
              <a:t> </a:t>
            </a:r>
            <a:r>
              <a:rPr dirty="0"/>
              <a:t>THE</a:t>
            </a:r>
            <a:r>
              <a:rPr spc="-25" dirty="0"/>
              <a:t> </a:t>
            </a:r>
            <a:r>
              <a:rPr spc="-5" dirty="0"/>
              <a:t>PROJECT</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579EA87E-B40C-4FCD-862D-9D0F7ABF4019}" type="datetime4">
              <a:rPr lang="en-US" smtClean="0"/>
              <a:t>May 3, 2024</a:t>
            </a:fld>
            <a:endParaRPr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12" name="Text Box 5"/>
          <p:cNvSpPr txBox="1"/>
          <p:nvPr/>
        </p:nvSpPr>
        <p:spPr>
          <a:xfrm>
            <a:off x="2988310" y="2471420"/>
            <a:ext cx="10247630" cy="776605"/>
          </a:xfrm>
          <a:prstGeom prst="rect">
            <a:avLst/>
          </a:prstGeom>
          <a:noFill/>
        </p:spPr>
        <p:txBody>
          <a:bodyPr wrap="square" rtlCol="0">
            <a:noAutofit/>
          </a:bodyPr>
          <a:lstStyle/>
          <a:p>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Gannt</a:t>
            </a:r>
            <a:r>
              <a:rPr lang="en-US" dirty="0"/>
              <a:t>                       </a:t>
            </a:r>
            <a:r>
              <a:rPr lang="en-US" b="1" dirty="0"/>
              <a:t>    </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Feburary</a:t>
            </a:r>
            <a:r>
              <a:rPr lang="en-US" sz="3200" b="1" dirty="0">
                <a:latin typeface="Times New Roman" panose="02020603050405020304" pitchFamily="18" charset="0"/>
                <a:cs typeface="Times New Roman" panose="02020603050405020304" pitchFamily="18" charset="0"/>
              </a:rPr>
              <a:t> 2024  </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March 2024</a:t>
            </a:r>
            <a:r>
              <a:rPr lang="en-US" dirty="0"/>
              <a:t>  </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April 2024</a:t>
            </a:r>
            <a:r>
              <a:rPr lang="en-US" b="1" dirty="0"/>
              <a:t> </a:t>
            </a:r>
          </a:p>
        </p:txBody>
      </p:sp>
      <p:pic>
        <p:nvPicPr>
          <p:cNvPr id="14" name="Picture 13"/>
          <p:cNvPicPr>
            <a:picLocks noChangeAspect="1"/>
          </p:cNvPicPr>
          <p:nvPr/>
        </p:nvPicPr>
        <p:blipFill>
          <a:blip r:embed="rId3"/>
          <a:stretch>
            <a:fillRect/>
          </a:stretch>
        </p:blipFill>
        <p:spPr>
          <a:xfrm>
            <a:off x="2570638" y="3452015"/>
            <a:ext cx="11082973" cy="3112132"/>
          </a:xfrm>
          <a:prstGeom prst="rect">
            <a:avLst/>
          </a:prstGeom>
        </p:spPr>
      </p:pic>
      <p:sp>
        <p:nvSpPr>
          <p:cNvPr id="15" name="Slide Number Placeholder 14"/>
          <p:cNvSpPr>
            <a:spLocks noGrp="1"/>
          </p:cNvSpPr>
          <p:nvPr>
            <p:ph type="sldNum" sz="quarter" idx="7"/>
          </p:nvPr>
        </p:nvSpPr>
        <p:spPr/>
        <p:txBody>
          <a:bodyPr/>
          <a:lstStyle/>
          <a:p>
            <a:pPr marL="38100">
              <a:lnSpc>
                <a:spcPts val="1590"/>
              </a:lnSpc>
            </a:pPr>
            <a:fld id="{81D60167-4931-47E6-BA6A-407CBD079E47}" type="slidenum">
              <a:rPr lang="en-IN" spc="10" smtClean="0"/>
              <a:t>5</a:t>
            </a:fld>
            <a:endParaRPr lang="en-IN"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13701" y="540766"/>
            <a:ext cx="3685540" cy="574040"/>
          </a:xfrm>
          <a:prstGeom prst="rect">
            <a:avLst/>
          </a:prstGeom>
        </p:spPr>
        <p:txBody>
          <a:bodyPr vert="horz" wrap="square" lIns="0" tIns="12700" rIns="0" bIns="0" rtlCol="0">
            <a:spAutoFit/>
          </a:bodyPr>
          <a:lstStyle/>
          <a:p>
            <a:pPr marL="12700">
              <a:lnSpc>
                <a:spcPct val="100000"/>
              </a:lnSpc>
              <a:spcBef>
                <a:spcPts val="100"/>
              </a:spcBef>
            </a:pPr>
            <a:r>
              <a:rPr spc="-5" dirty="0"/>
              <a:t>INT</a:t>
            </a:r>
            <a:r>
              <a:rPr dirty="0"/>
              <a:t>R</a:t>
            </a:r>
            <a:r>
              <a:rPr spc="-5" dirty="0"/>
              <a:t>ODUCT</a:t>
            </a:r>
            <a:r>
              <a:rPr dirty="0"/>
              <a:t>I</a:t>
            </a:r>
            <a:r>
              <a:rPr spc="-5" dirty="0"/>
              <a:t>ON</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E012F3F5-1708-411B-82E4-00AF4FEE78B0}"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3" name="object 3"/>
          <p:cNvSpPr txBox="1"/>
          <p:nvPr/>
        </p:nvSpPr>
        <p:spPr>
          <a:xfrm>
            <a:off x="1285748" y="1562100"/>
            <a:ext cx="15722600" cy="7350089"/>
          </a:xfrm>
          <a:prstGeom prst="rect">
            <a:avLst/>
          </a:prstGeom>
        </p:spPr>
        <p:txBody>
          <a:bodyPr vert="horz" wrap="square" lIns="0" tIns="12065" rIns="0" bIns="0" rtlCol="0">
            <a:spAutoFit/>
          </a:bodyPr>
          <a:lstStyle/>
          <a:p>
            <a:pPr marL="12700" marR="5080" algn="just">
              <a:lnSpc>
                <a:spcPct val="100000"/>
              </a:lnSpc>
              <a:spcBef>
                <a:spcPts val="95"/>
              </a:spcBef>
              <a:buSzPct val="96000"/>
              <a:buFont typeface="Arial MT"/>
              <a:buChar char="•"/>
              <a:tabLst>
                <a:tab pos="137795" algn="l"/>
              </a:tabLst>
            </a:pPr>
            <a:r>
              <a:rPr lang="en-US"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These</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days,</a:t>
            </a:r>
            <a:r>
              <a:rPr sz="2800" spc="2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most</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individuals</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seem</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be</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terrified</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by</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biological</a:t>
            </a:r>
            <a:r>
              <a:rPr sz="2800" spc="-5" dirty="0">
                <a:latin typeface="Times New Roman" panose="02020603050405020304" pitchFamily="18" charset="0"/>
                <a:cs typeface="Times New Roman" panose="02020603050405020304" pitchFamily="18" charset="0"/>
              </a:rPr>
              <a:t> and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cyber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warfare</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that</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steal</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their</a:t>
            </a:r>
            <a:r>
              <a:rPr sz="2800" spc="2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data. </a:t>
            </a:r>
            <a:r>
              <a:rPr sz="2800" spc="-15" dirty="0">
                <a:latin typeface="Times New Roman" panose="02020603050405020304" pitchFamily="18" charset="0"/>
                <a:cs typeface="Times New Roman" panose="02020603050405020304" pitchFamily="18" charset="0"/>
              </a:rPr>
              <a:t> Cybersecurity</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has</a:t>
            </a:r>
            <a:r>
              <a:rPr sz="2800" spc="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grown</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importance</a:t>
            </a:r>
            <a:r>
              <a:rPr sz="2800" spc="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because</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nearly</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all</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1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data</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that</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a:t>
            </a:r>
            <a:r>
              <a:rPr sz="2800" spc="2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gathered,</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processed,</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kept</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 </a:t>
            </a:r>
            <a:r>
              <a:rPr sz="2800" spc="-62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computers,</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cloud,</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other</a:t>
            </a:r>
            <a:r>
              <a:rPr sz="2800" spc="1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storage</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systems</a:t>
            </a:r>
            <a:r>
              <a:rPr sz="2800" spc="2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by</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federal,</a:t>
            </a:r>
            <a:r>
              <a:rPr sz="2800"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military,</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commercial,</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financial,</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healthcare </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organizations</a:t>
            </a:r>
            <a:r>
              <a:rPr sz="2800" spc="-5" dirty="0">
                <a:latin typeface="Times New Roman" panose="02020603050405020304" pitchFamily="18" charset="0"/>
                <a:cs typeface="Times New Roman" panose="02020603050405020304" pitchFamily="18" charset="0"/>
              </a:rPr>
              <a:t> is</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sensitive</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could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be</a:t>
            </a:r>
            <a:r>
              <a:rPr sz="280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jeopardized</a:t>
            </a:r>
            <a:r>
              <a:rPr sz="2800" spc="2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by</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unauthorized</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access or</a:t>
            </a:r>
            <a:r>
              <a:rPr sz="280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exposure.</a:t>
            </a:r>
            <a:endParaRPr lang="en-US" sz="2800" spc="-20" dirty="0">
              <a:latin typeface="Times New Roman" panose="02020603050405020304" pitchFamily="18" charset="0"/>
              <a:cs typeface="Times New Roman" panose="02020603050405020304" pitchFamily="18" charset="0"/>
            </a:endParaRPr>
          </a:p>
          <a:p>
            <a:pPr marL="12700" marR="5080" algn="just">
              <a:lnSpc>
                <a:spcPct val="100000"/>
              </a:lnSpc>
              <a:spcBef>
                <a:spcPts val="95"/>
              </a:spcBef>
              <a:buSzPct val="96000"/>
              <a:buFont typeface="Arial MT"/>
              <a:buChar char="•"/>
              <a:tabLst>
                <a:tab pos="137795" algn="l"/>
              </a:tabLst>
            </a:pPr>
            <a:endParaRPr sz="2800" dirty="0">
              <a:latin typeface="Times New Roman" panose="02020603050405020304" pitchFamily="18" charset="0"/>
              <a:cs typeface="Times New Roman" panose="02020603050405020304" pitchFamily="18" charset="0"/>
            </a:endParaRPr>
          </a:p>
          <a:p>
            <a:pPr marL="216535" indent="-204470" algn="just">
              <a:lnSpc>
                <a:spcPct val="100000"/>
              </a:lnSpc>
              <a:buSzPct val="96000"/>
              <a:buFont typeface="Arial MT"/>
              <a:buChar char="•"/>
              <a:tabLst>
                <a:tab pos="217170" algn="l"/>
              </a:tabLst>
            </a:pPr>
            <a:r>
              <a:rPr lang="en-US"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20"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few</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hours</a:t>
            </a:r>
            <a:r>
              <a:rPr sz="2800" spc="4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cyberspace</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intrusion</a:t>
            </a:r>
            <a:r>
              <a:rPr sz="2800" spc="5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might</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send</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modern</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civilization</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back</a:t>
            </a:r>
            <a:r>
              <a:rPr sz="2800" spc="1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2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Paleolithic</a:t>
            </a:r>
            <a:r>
              <a:rPr sz="2800" spc="4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era.</a:t>
            </a:r>
            <a:endParaRPr lang="en-US" sz="2800" spc="-20" dirty="0">
              <a:latin typeface="Times New Roman" panose="02020603050405020304" pitchFamily="18" charset="0"/>
              <a:cs typeface="Times New Roman" panose="02020603050405020304" pitchFamily="18" charset="0"/>
            </a:endParaRPr>
          </a:p>
          <a:p>
            <a:pPr marL="216535" indent="-204470" algn="just">
              <a:lnSpc>
                <a:spcPct val="100000"/>
              </a:lnSpc>
              <a:buSzPct val="96000"/>
              <a:buFont typeface="Arial MT"/>
              <a:buChar char="•"/>
              <a:tabLst>
                <a:tab pos="217170" algn="l"/>
              </a:tabLst>
            </a:pPr>
            <a:endParaRPr sz="2800" dirty="0">
              <a:latin typeface="Times New Roman" panose="02020603050405020304" pitchFamily="18" charset="0"/>
              <a:cs typeface="Times New Roman" panose="02020603050405020304" pitchFamily="18" charset="0"/>
            </a:endParaRPr>
          </a:p>
          <a:p>
            <a:pPr marL="12700" marR="41910" algn="just">
              <a:lnSpc>
                <a:spcPct val="100000"/>
              </a:lnSpc>
              <a:buSzPct val="96000"/>
              <a:buFont typeface="Arial MT"/>
              <a:buChar char="•"/>
              <a:tabLst>
                <a:tab pos="217170" algn="l"/>
              </a:tabLst>
            </a:pPr>
            <a:r>
              <a:rPr lang="en-US" sz="2800" spc="-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According</a:t>
            </a:r>
            <a:r>
              <a:rPr sz="2800" spc="2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2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phrase,</a:t>
            </a:r>
            <a:r>
              <a:rPr sz="2800" spc="2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”Prevention</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better</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than</a:t>
            </a:r>
            <a:r>
              <a:rPr sz="2800" spc="15" dirty="0">
                <a:latin typeface="Times New Roman" panose="02020603050405020304" pitchFamily="18" charset="0"/>
                <a:cs typeface="Times New Roman" panose="02020603050405020304" pitchFamily="18" charset="0"/>
              </a:rPr>
              <a:t> </a:t>
            </a:r>
            <a:r>
              <a:rPr sz="2800" spc="-45" dirty="0">
                <a:latin typeface="Times New Roman" panose="02020603050405020304" pitchFamily="18" charset="0"/>
                <a:cs typeface="Times New Roman" panose="02020603050405020304" pitchFamily="18" charset="0"/>
              </a:rPr>
              <a:t>cure,”</a:t>
            </a:r>
            <a:r>
              <a:rPr sz="2800" spc="2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attacks</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can</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be</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avoided</a:t>
            </a:r>
            <a:r>
              <a:rPr sz="2800" spc="3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by</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using</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machine</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learning </a:t>
            </a:r>
            <a:r>
              <a:rPr sz="2800" spc="-6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techniques</a:t>
            </a:r>
            <a:r>
              <a:rPr sz="2800" spc="3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them</a:t>
            </a:r>
            <a:r>
              <a:rPr sz="2800" spc="2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sooner.</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This</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basis</a:t>
            </a:r>
            <a:r>
              <a:rPr sz="2800" spc="2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for</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2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recommended</a:t>
            </a:r>
            <a:r>
              <a:rPr sz="2800" spc="25" dirty="0">
                <a:latin typeface="Times New Roman" panose="02020603050405020304" pitchFamily="18" charset="0"/>
                <a:cs typeface="Times New Roman" panose="02020603050405020304" pitchFamily="18" charset="0"/>
              </a:rPr>
              <a:t> </a:t>
            </a:r>
            <a:r>
              <a:rPr sz="2800" spc="-40" dirty="0">
                <a:latin typeface="Times New Roman" panose="02020603050405020304" pitchFamily="18" charset="0"/>
                <a:cs typeface="Times New Roman" panose="02020603050405020304" pitchFamily="18" charset="0"/>
              </a:rPr>
              <a:t>strategy.</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Preventing</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identity</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theft, </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data</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breaches,</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0" dirty="0">
                <a:latin typeface="Times New Roman" panose="02020603050405020304" pitchFamily="18" charset="0"/>
                <a:cs typeface="Times New Roman" panose="02020603050405020304" pitchFamily="18" charset="0"/>
              </a:rPr>
              <a:t> </a:t>
            </a:r>
            <a:r>
              <a:rPr sz="2800" spc="-20" dirty="0" err="1">
                <a:latin typeface="Times New Roman" panose="02020603050405020304" pitchFamily="18" charset="0"/>
                <a:cs typeface="Times New Roman" panose="02020603050405020304" pitchFamily="18" charset="0"/>
              </a:rPr>
              <a:t>cyberattacks</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main</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goal </a:t>
            </a:r>
            <a:r>
              <a:rPr sz="2800" spc="-5" dirty="0">
                <a:latin typeface="Times New Roman" panose="02020603050405020304" pitchFamily="18" charset="0"/>
                <a:cs typeface="Times New Roman" panose="02020603050405020304" pitchFamily="18" charset="0"/>
              </a:rPr>
              <a:t>of</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this</a:t>
            </a:r>
            <a:r>
              <a:rPr sz="2800" spc="2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system,</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which</a:t>
            </a:r>
            <a:r>
              <a:rPr sz="2800" spc="3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can</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help</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with</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risk</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management.</a:t>
            </a:r>
            <a:endParaRPr lang="en-US" sz="2800" spc="-10" dirty="0">
              <a:latin typeface="Times New Roman" panose="02020603050405020304" pitchFamily="18" charset="0"/>
              <a:cs typeface="Times New Roman" panose="02020603050405020304" pitchFamily="18" charset="0"/>
            </a:endParaRPr>
          </a:p>
          <a:p>
            <a:pPr marL="12700" marR="41910" algn="just">
              <a:lnSpc>
                <a:spcPct val="100000"/>
              </a:lnSpc>
              <a:buSzPct val="96000"/>
              <a:buFont typeface="Arial MT"/>
              <a:buChar char="•"/>
              <a:tabLst>
                <a:tab pos="217170" algn="l"/>
              </a:tabLst>
            </a:pPr>
            <a:endParaRPr sz="2800" dirty="0">
              <a:latin typeface="Times New Roman" panose="02020603050405020304" pitchFamily="18" charset="0"/>
              <a:cs typeface="Times New Roman" panose="02020603050405020304" pitchFamily="18" charset="0"/>
            </a:endParaRPr>
          </a:p>
          <a:p>
            <a:pPr marL="12700" marR="114935" algn="just">
              <a:lnSpc>
                <a:spcPct val="100000"/>
              </a:lnSpc>
              <a:spcBef>
                <a:spcPts val="5"/>
              </a:spcBef>
              <a:buSzPct val="96000"/>
              <a:buFont typeface="Arial MT"/>
              <a:buChar char="•"/>
              <a:tabLst>
                <a:tab pos="217170" algn="l"/>
              </a:tabLst>
            </a:pPr>
            <a:r>
              <a:rPr lang="en-US" sz="2800" spc="-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By </a:t>
            </a:r>
            <a:r>
              <a:rPr sz="2800" spc="-10" dirty="0">
                <a:latin typeface="Times New Roman" panose="02020603050405020304" pitchFamily="18" charset="0"/>
                <a:cs typeface="Times New Roman" panose="02020603050405020304" pitchFamily="18" charset="0"/>
              </a:rPr>
              <a:t>helping </a:t>
            </a:r>
            <a:r>
              <a:rPr sz="2800" spc="-5" dirty="0">
                <a:latin typeface="Times New Roman" panose="02020603050405020304" pitchFamily="18" charset="0"/>
                <a:cs typeface="Times New Roman" panose="02020603050405020304" pitchFamily="18" charset="0"/>
              </a:rPr>
              <a:t>in the </a:t>
            </a:r>
            <a:r>
              <a:rPr sz="2800" spc="-10" dirty="0">
                <a:latin typeface="Times New Roman" panose="02020603050405020304" pitchFamily="18" charset="0"/>
                <a:cs typeface="Times New Roman" panose="02020603050405020304" pitchFamily="18" charset="0"/>
              </a:rPr>
              <a:t>detection </a:t>
            </a:r>
            <a:r>
              <a:rPr sz="2800" spc="-5" dirty="0">
                <a:latin typeface="Times New Roman" panose="02020603050405020304" pitchFamily="18" charset="0"/>
                <a:cs typeface="Times New Roman" panose="02020603050405020304" pitchFamily="18" charset="0"/>
              </a:rPr>
              <a:t>and </a:t>
            </a:r>
            <a:r>
              <a:rPr sz="2800" spc="-10" dirty="0">
                <a:latin typeface="Times New Roman" panose="02020603050405020304" pitchFamily="18" charset="0"/>
                <a:cs typeface="Times New Roman" panose="02020603050405020304" pitchFamily="18" charset="0"/>
              </a:rPr>
              <a:t>identification </a:t>
            </a:r>
            <a:r>
              <a:rPr sz="2800" spc="-5" dirty="0">
                <a:latin typeface="Times New Roman" panose="02020603050405020304" pitchFamily="18" charset="0"/>
                <a:cs typeface="Times New Roman" panose="02020603050405020304" pitchFamily="18" charset="0"/>
              </a:rPr>
              <a:t>of a </a:t>
            </a:r>
            <a:r>
              <a:rPr sz="2800" spc="-10" dirty="0">
                <a:latin typeface="Times New Roman" panose="02020603050405020304" pitchFamily="18" charset="0"/>
                <a:cs typeface="Times New Roman" panose="02020603050405020304" pitchFamily="18" charset="0"/>
              </a:rPr>
              <a:t>potential </a:t>
            </a:r>
            <a:r>
              <a:rPr sz="2800" spc="-20" dirty="0">
                <a:latin typeface="Times New Roman" panose="02020603050405020304" pitchFamily="18" charset="0"/>
                <a:cs typeface="Times New Roman" panose="02020603050405020304" pitchFamily="18" charset="0"/>
              </a:rPr>
              <a:t>attack, </a:t>
            </a:r>
            <a:r>
              <a:rPr sz="2800" spc="-10" dirty="0">
                <a:latin typeface="Times New Roman" panose="02020603050405020304" pitchFamily="18" charset="0"/>
                <a:cs typeface="Times New Roman" panose="02020603050405020304" pitchFamily="18" charset="0"/>
              </a:rPr>
              <a:t>this </a:t>
            </a:r>
            <a:r>
              <a:rPr sz="2800" spc="-5" dirty="0">
                <a:latin typeface="Times New Roman" panose="02020603050405020304" pitchFamily="18" charset="0"/>
                <a:cs typeface="Times New Roman" panose="02020603050405020304" pitchFamily="18" charset="0"/>
              </a:rPr>
              <a:t>technology enhances cyber </a:t>
            </a:r>
            <a:r>
              <a:rPr sz="2800" spc="-10" dirty="0">
                <a:latin typeface="Times New Roman" panose="02020603050405020304" pitchFamily="18" charset="0"/>
                <a:cs typeface="Times New Roman" panose="02020603050405020304" pitchFamily="18" charset="0"/>
              </a:rPr>
              <a:t>security </a:t>
            </a:r>
            <a:r>
              <a:rPr sz="2800" spc="-62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staff </a:t>
            </a:r>
            <a:r>
              <a:rPr sz="2800" spc="-15" dirty="0">
                <a:latin typeface="Times New Roman" panose="02020603050405020304" pitchFamily="18" charset="0"/>
                <a:cs typeface="Times New Roman" panose="02020603050405020304" pitchFamily="18" charset="0"/>
              </a:rPr>
              <a:t>through </a:t>
            </a:r>
            <a:r>
              <a:rPr sz="2800" spc="-20" dirty="0">
                <a:latin typeface="Times New Roman" panose="02020603050405020304" pitchFamily="18" charset="0"/>
                <a:cs typeface="Times New Roman" panose="02020603050405020304" pitchFamily="18" charset="0"/>
              </a:rPr>
              <a:t>innovative </a:t>
            </a:r>
            <a:r>
              <a:rPr sz="2800" spc="-10" dirty="0">
                <a:latin typeface="Times New Roman" panose="02020603050405020304" pitchFamily="18" charset="0"/>
                <a:cs typeface="Times New Roman" panose="02020603050405020304" pitchFamily="18" charset="0"/>
              </a:rPr>
              <a:t>concepts </a:t>
            </a:r>
            <a:r>
              <a:rPr sz="2800" spc="-5" dirty="0">
                <a:latin typeface="Times New Roman" panose="02020603050405020304" pitchFamily="18" charset="0"/>
                <a:cs typeface="Times New Roman" panose="02020603050405020304" pitchFamily="18" charset="0"/>
              </a:rPr>
              <a:t>and </a:t>
            </a:r>
            <a:r>
              <a:rPr sz="2800" spc="-10" dirty="0">
                <a:latin typeface="Times New Roman" panose="02020603050405020304" pitchFamily="18" charset="0"/>
                <a:cs typeface="Times New Roman" panose="02020603050405020304" pitchFamily="18" charset="0"/>
              </a:rPr>
              <a:t>cutting-edge algorithms. </a:t>
            </a:r>
            <a:r>
              <a:rPr sz="2800" spc="-25" dirty="0">
                <a:latin typeface="Times New Roman" panose="02020603050405020304" pitchFamily="18" charset="0"/>
                <a:cs typeface="Times New Roman" panose="02020603050405020304" pitchFamily="18" charset="0"/>
              </a:rPr>
              <a:t>Consequently, </a:t>
            </a:r>
            <a:r>
              <a:rPr sz="2800" spc="-5" dirty="0">
                <a:latin typeface="Times New Roman" panose="02020603050405020304" pitchFamily="18" charset="0"/>
                <a:cs typeface="Times New Roman" panose="02020603050405020304" pitchFamily="18" charset="0"/>
              </a:rPr>
              <a:t>an </a:t>
            </a:r>
            <a:r>
              <a:rPr sz="2800" spc="-10" dirty="0">
                <a:latin typeface="Times New Roman" panose="02020603050405020304" pitchFamily="18" charset="0"/>
                <a:cs typeface="Times New Roman" panose="02020603050405020304" pitchFamily="18" charset="0"/>
              </a:rPr>
              <a:t>intrusion detection </a:t>
            </a:r>
            <a:r>
              <a:rPr sz="2800" spc="-30" dirty="0">
                <a:latin typeface="Times New Roman" panose="02020603050405020304" pitchFamily="18" charset="0"/>
                <a:cs typeface="Times New Roman" panose="02020603050405020304" pitchFamily="18" charset="0"/>
              </a:rPr>
              <a:t>system </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has</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been</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developed</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that</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employs</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machine</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learning</a:t>
            </a:r>
            <a:r>
              <a:rPr sz="2800" spc="2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detect</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anomalies</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potential</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security</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breaches.</a:t>
            </a:r>
            <a:endParaRPr lang="en-US" sz="2800" spc="-10" dirty="0">
              <a:latin typeface="Times New Roman" panose="02020603050405020304" pitchFamily="18" charset="0"/>
              <a:cs typeface="Times New Roman" panose="02020603050405020304" pitchFamily="18" charset="0"/>
            </a:endParaRPr>
          </a:p>
          <a:p>
            <a:pPr marL="12700" marR="114935" algn="just">
              <a:lnSpc>
                <a:spcPct val="100000"/>
              </a:lnSpc>
              <a:spcBef>
                <a:spcPts val="5"/>
              </a:spcBef>
              <a:buSzPct val="96000"/>
              <a:buFont typeface="Arial MT"/>
              <a:buChar char="•"/>
              <a:tabLst>
                <a:tab pos="217170" algn="l"/>
              </a:tabLst>
            </a:pPr>
            <a:endParaRPr sz="2800" dirty="0">
              <a:latin typeface="Times New Roman" panose="02020603050405020304" pitchFamily="18" charset="0"/>
              <a:cs typeface="Times New Roman" panose="02020603050405020304" pitchFamily="18" charset="0"/>
            </a:endParaRPr>
          </a:p>
          <a:p>
            <a:pPr marL="12700" marR="655320" algn="just">
              <a:lnSpc>
                <a:spcPct val="100000"/>
              </a:lnSpc>
              <a:buSzPct val="96000"/>
              <a:buFont typeface="Arial MT"/>
              <a:buChar char="•"/>
              <a:tabLst>
                <a:tab pos="217170" algn="l"/>
              </a:tabLst>
            </a:pPr>
            <a:r>
              <a:rPr lang="en-US"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Flask-based </a:t>
            </a:r>
            <a:r>
              <a:rPr sz="2800" spc="-20" dirty="0">
                <a:latin typeface="Times New Roman" panose="02020603050405020304" pitchFamily="18" charset="0"/>
                <a:cs typeface="Times New Roman" panose="02020603050405020304" pitchFamily="18" charset="0"/>
              </a:rPr>
              <a:t>interface </a:t>
            </a:r>
            <a:r>
              <a:rPr sz="2800" spc="-5" dirty="0">
                <a:latin typeface="Times New Roman" panose="02020603050405020304" pitchFamily="18" charset="0"/>
                <a:cs typeface="Times New Roman" panose="02020603050405020304" pitchFamily="18" charset="0"/>
              </a:rPr>
              <a:t>is </a:t>
            </a:r>
            <a:r>
              <a:rPr sz="2800" spc="-15" dirty="0">
                <a:latin typeface="Times New Roman" panose="02020603050405020304" pitchFamily="18" charset="0"/>
                <a:cs typeface="Times New Roman" panose="02020603050405020304" pitchFamily="18" charset="0"/>
              </a:rPr>
              <a:t>easy </a:t>
            </a:r>
            <a:r>
              <a:rPr sz="2800" spc="-25" dirty="0">
                <a:latin typeface="Times New Roman" panose="02020603050405020304" pitchFamily="18" charset="0"/>
                <a:cs typeface="Times New Roman" panose="02020603050405020304" pitchFamily="18" charset="0"/>
              </a:rPr>
              <a:t>for </a:t>
            </a:r>
            <a:r>
              <a:rPr sz="2800" spc="-20" dirty="0">
                <a:latin typeface="Times New Roman" panose="02020603050405020304" pitchFamily="18" charset="0"/>
                <a:cs typeface="Times New Roman" panose="02020603050405020304" pitchFamily="18" charset="0"/>
              </a:rPr>
              <a:t>users to </a:t>
            </a:r>
            <a:r>
              <a:rPr sz="2800" spc="-10" dirty="0">
                <a:latin typeface="Times New Roman" panose="02020603050405020304" pitchFamily="18" charset="0"/>
                <a:cs typeface="Times New Roman" panose="02020603050405020304" pitchFamily="18" charset="0"/>
              </a:rPr>
              <a:t>use, </a:t>
            </a:r>
            <a:r>
              <a:rPr sz="2800" spc="-5" dirty="0">
                <a:latin typeface="Times New Roman" panose="02020603050405020304" pitchFamily="18" charset="0"/>
                <a:cs typeface="Times New Roman" panose="02020603050405020304" pitchFamily="18" charset="0"/>
              </a:rPr>
              <a:t>and it </a:t>
            </a:r>
            <a:r>
              <a:rPr sz="2800" spc="-20" dirty="0">
                <a:latin typeface="Times New Roman" panose="02020603050405020304" pitchFamily="18" charset="0"/>
                <a:cs typeface="Times New Roman" panose="02020603050405020304" pitchFamily="18" charset="0"/>
              </a:rPr>
              <a:t>facilitates effective </a:t>
            </a:r>
            <a:r>
              <a:rPr sz="2800" spc="-15" dirty="0">
                <a:latin typeface="Times New Roman" panose="02020603050405020304" pitchFamily="18" charset="0"/>
                <a:cs typeface="Times New Roman" panose="02020603050405020304" pitchFamily="18" charset="0"/>
              </a:rPr>
              <a:t>monitoring </a:t>
            </a:r>
            <a:r>
              <a:rPr sz="2800" spc="-5" dirty="0">
                <a:latin typeface="Times New Roman" panose="02020603050405020304" pitchFamily="18" charset="0"/>
                <a:cs typeface="Times New Roman" panose="02020603050405020304" pitchFamily="18" charset="0"/>
              </a:rPr>
              <a:t>and </a:t>
            </a:r>
            <a:r>
              <a:rPr sz="2800" spc="-10" dirty="0">
                <a:latin typeface="Times New Roman" panose="02020603050405020304" pitchFamily="18" charset="0"/>
                <a:cs typeface="Times New Roman" panose="02020603050405020304" pitchFamily="18" charset="0"/>
              </a:rPr>
              <a:t>response </a:t>
            </a:r>
            <a:r>
              <a:rPr sz="2800" spc="-20" dirty="0">
                <a:latin typeface="Times New Roman" panose="02020603050405020304" pitchFamily="18" charset="0"/>
                <a:cs typeface="Times New Roman" panose="02020603050405020304" pitchFamily="18" charset="0"/>
              </a:rPr>
              <a:t>to </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security</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events.</a:t>
            </a:r>
            <a:endParaRPr sz="28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7"/>
          </p:nvPr>
        </p:nvSpPr>
        <p:spPr/>
        <p:txBody>
          <a:bodyPr/>
          <a:lstStyle/>
          <a:p>
            <a:pPr marL="38100">
              <a:lnSpc>
                <a:spcPts val="1590"/>
              </a:lnSpc>
            </a:pPr>
            <a:fld id="{81D60167-4931-47E6-BA6A-407CBD079E47}" type="slidenum">
              <a:rPr lang="en-IN" spc="10" smtClean="0"/>
              <a:t>6</a:t>
            </a:fld>
            <a:endParaRPr lang="en-IN"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0" y="1314195"/>
          <a:ext cx="18135601" cy="8972806"/>
        </p:xfrm>
        <a:graphic>
          <a:graphicData uri="http://schemas.openxmlformats.org/drawingml/2006/table">
            <a:tbl>
              <a:tblPr firstRow="1" bandRow="1">
                <a:tableStyleId>{2D5ABB26-0587-4C30-8999-92F81FD0307C}</a:tableStyleId>
              </a:tblPr>
              <a:tblGrid>
                <a:gridCol w="940332">
                  <a:extLst>
                    <a:ext uri="{9D8B030D-6E8A-4147-A177-3AD203B41FA5}">
                      <a16:colId xmlns:a16="http://schemas.microsoft.com/office/drawing/2014/main" val="20000"/>
                    </a:ext>
                  </a:extLst>
                </a:gridCol>
                <a:gridCol w="4190692">
                  <a:extLst>
                    <a:ext uri="{9D8B030D-6E8A-4147-A177-3AD203B41FA5}">
                      <a16:colId xmlns:a16="http://schemas.microsoft.com/office/drawing/2014/main" val="20001"/>
                    </a:ext>
                  </a:extLst>
                </a:gridCol>
                <a:gridCol w="4129708">
                  <a:extLst>
                    <a:ext uri="{9D8B030D-6E8A-4147-A177-3AD203B41FA5}">
                      <a16:colId xmlns:a16="http://schemas.microsoft.com/office/drawing/2014/main" val="20002"/>
                    </a:ext>
                  </a:extLst>
                </a:gridCol>
                <a:gridCol w="4301544">
                  <a:extLst>
                    <a:ext uri="{9D8B030D-6E8A-4147-A177-3AD203B41FA5}">
                      <a16:colId xmlns:a16="http://schemas.microsoft.com/office/drawing/2014/main" val="20003"/>
                    </a:ext>
                  </a:extLst>
                </a:gridCol>
                <a:gridCol w="4416305">
                  <a:extLst>
                    <a:ext uri="{9D8B030D-6E8A-4147-A177-3AD203B41FA5}">
                      <a16:colId xmlns:a16="http://schemas.microsoft.com/office/drawing/2014/main" val="20004"/>
                    </a:ext>
                  </a:extLst>
                </a:gridCol>
                <a:gridCol w="157020">
                  <a:extLst>
                    <a:ext uri="{9D8B030D-6E8A-4147-A177-3AD203B41FA5}">
                      <a16:colId xmlns:a16="http://schemas.microsoft.com/office/drawing/2014/main" val="20005"/>
                    </a:ext>
                  </a:extLst>
                </a:gridCol>
              </a:tblGrid>
              <a:tr h="1690489">
                <a:tc>
                  <a:txBody>
                    <a:bodyPr/>
                    <a:lstStyle/>
                    <a:p>
                      <a:pPr>
                        <a:lnSpc>
                          <a:spcPct val="100000"/>
                        </a:lnSpc>
                      </a:pPr>
                      <a:endParaRPr sz="2600" dirty="0">
                        <a:latin typeface="Times New Roman" panose="02020603050405020304"/>
                        <a:cs typeface="Times New Roman" panose="02020603050405020304"/>
                      </a:endParaRPr>
                    </a:p>
                  </a:txBody>
                  <a:tcPr marL="0" marR="0" marT="0" marB="0">
                    <a:lnR w="12700">
                      <a:solidFill>
                        <a:srgbClr val="FFFFFF"/>
                      </a:solidFill>
                      <a:prstDash val="solid"/>
                    </a:lnR>
                  </a:tcPr>
                </a:tc>
                <a:tc>
                  <a:txBody>
                    <a:bodyPr/>
                    <a:lstStyle/>
                    <a:p>
                      <a:pPr algn="ctr">
                        <a:lnSpc>
                          <a:spcPct val="100000"/>
                        </a:lnSpc>
                        <a:spcBef>
                          <a:spcPts val="165"/>
                        </a:spcBef>
                      </a:pPr>
                      <a:r>
                        <a:rPr sz="3200" b="1" spc="-10" dirty="0">
                          <a:solidFill>
                            <a:srgbClr val="FFFFFF"/>
                          </a:solidFill>
                          <a:latin typeface="Calibri" panose="020F0502020204030204"/>
                          <a:cs typeface="Calibri" panose="020F0502020204030204"/>
                        </a:rPr>
                        <a:t>Author’s</a:t>
                      </a:r>
                      <a:r>
                        <a:rPr sz="3200" b="1" spc="-95" dirty="0">
                          <a:solidFill>
                            <a:srgbClr val="FFFFFF"/>
                          </a:solidFill>
                          <a:latin typeface="Calibri" panose="020F0502020204030204"/>
                          <a:cs typeface="Calibri" panose="020F0502020204030204"/>
                        </a:rPr>
                        <a:t> </a:t>
                      </a:r>
                      <a:r>
                        <a:rPr sz="3200" b="1" dirty="0">
                          <a:solidFill>
                            <a:srgbClr val="FFFFFF"/>
                          </a:solidFill>
                          <a:latin typeface="Calibri" panose="020F0502020204030204"/>
                          <a:cs typeface="Calibri" panose="020F0502020204030204"/>
                        </a:rPr>
                        <a:t>Name</a:t>
                      </a:r>
                      <a:endParaRPr sz="3200">
                        <a:latin typeface="Calibri" panose="020F0502020204030204"/>
                        <a:cs typeface="Calibri" panose="020F0502020204030204"/>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38312"/>
                    </a:solidFill>
                  </a:tcPr>
                </a:tc>
                <a:tc>
                  <a:txBody>
                    <a:bodyPr/>
                    <a:lstStyle/>
                    <a:p>
                      <a:pPr marL="565785" marR="622935" indent="179705">
                        <a:lnSpc>
                          <a:spcPct val="100000"/>
                        </a:lnSpc>
                        <a:spcBef>
                          <a:spcPts val="165"/>
                        </a:spcBef>
                      </a:pPr>
                      <a:r>
                        <a:rPr sz="3200" b="1" spc="-15" dirty="0">
                          <a:solidFill>
                            <a:srgbClr val="FFFFFF"/>
                          </a:solidFill>
                          <a:latin typeface="Calibri" panose="020F0502020204030204"/>
                          <a:cs typeface="Calibri" panose="020F0502020204030204"/>
                        </a:rPr>
                        <a:t>Paper </a:t>
                      </a:r>
                      <a:r>
                        <a:rPr sz="3200" b="1" dirty="0">
                          <a:solidFill>
                            <a:srgbClr val="FFFFFF"/>
                          </a:solidFill>
                          <a:latin typeface="Calibri" panose="020F0502020204030204"/>
                          <a:cs typeface="Calibri" panose="020F0502020204030204"/>
                        </a:rPr>
                        <a:t>name and </a:t>
                      </a:r>
                      <a:r>
                        <a:rPr sz="3200" b="1" spc="5" dirty="0">
                          <a:solidFill>
                            <a:srgbClr val="FFFFFF"/>
                          </a:solidFill>
                          <a:latin typeface="Calibri" panose="020F0502020204030204"/>
                          <a:cs typeface="Calibri" panose="020F0502020204030204"/>
                        </a:rPr>
                        <a:t> </a:t>
                      </a:r>
                      <a:r>
                        <a:rPr sz="3200" b="1" spc="-5" dirty="0">
                          <a:solidFill>
                            <a:srgbClr val="FFFFFF"/>
                          </a:solidFill>
                          <a:latin typeface="Calibri" panose="020F0502020204030204"/>
                          <a:cs typeface="Calibri" panose="020F0502020204030204"/>
                        </a:rPr>
                        <a:t>publication</a:t>
                      </a:r>
                      <a:r>
                        <a:rPr sz="3200" b="1" spc="-114" dirty="0">
                          <a:solidFill>
                            <a:srgbClr val="FFFFFF"/>
                          </a:solidFill>
                          <a:latin typeface="Calibri" panose="020F0502020204030204"/>
                          <a:cs typeface="Calibri" panose="020F0502020204030204"/>
                        </a:rPr>
                        <a:t> </a:t>
                      </a:r>
                      <a:r>
                        <a:rPr sz="3200" b="1" spc="-10" dirty="0">
                          <a:solidFill>
                            <a:srgbClr val="FFFFFF"/>
                          </a:solidFill>
                          <a:latin typeface="Calibri" panose="020F0502020204030204"/>
                          <a:cs typeface="Calibri" panose="020F0502020204030204"/>
                        </a:rPr>
                        <a:t>details</a:t>
                      </a:r>
                      <a:endParaRPr sz="3200" dirty="0">
                        <a:latin typeface="Calibri" panose="020F0502020204030204"/>
                        <a:cs typeface="Calibri" panose="020F0502020204030204"/>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38312"/>
                    </a:solidFill>
                  </a:tcPr>
                </a:tc>
                <a:tc>
                  <a:txBody>
                    <a:bodyPr/>
                    <a:lstStyle/>
                    <a:p>
                      <a:pPr marL="1905" algn="ctr">
                        <a:lnSpc>
                          <a:spcPct val="100000"/>
                        </a:lnSpc>
                        <a:spcBef>
                          <a:spcPts val="165"/>
                        </a:spcBef>
                        <a:tabLst>
                          <a:tab pos="913130" algn="l"/>
                        </a:tabLst>
                      </a:pPr>
                      <a:r>
                        <a:rPr sz="3200" b="1" spc="-65" dirty="0">
                          <a:solidFill>
                            <a:srgbClr val="FFFFFF"/>
                          </a:solidFill>
                          <a:latin typeface="Calibri" panose="020F0502020204030204"/>
                          <a:cs typeface="Calibri" panose="020F0502020204030204"/>
                        </a:rPr>
                        <a:t>Year	</a:t>
                      </a:r>
                      <a:r>
                        <a:rPr sz="3200" b="1" dirty="0">
                          <a:solidFill>
                            <a:srgbClr val="FFFFFF"/>
                          </a:solidFill>
                          <a:latin typeface="Calibri" panose="020F0502020204030204"/>
                          <a:cs typeface="Calibri" panose="020F0502020204030204"/>
                        </a:rPr>
                        <a:t>of</a:t>
                      </a:r>
                      <a:r>
                        <a:rPr sz="3200" b="1" spc="-30" dirty="0">
                          <a:solidFill>
                            <a:srgbClr val="FFFFFF"/>
                          </a:solidFill>
                          <a:latin typeface="Calibri" panose="020F0502020204030204"/>
                          <a:cs typeface="Calibri" panose="020F0502020204030204"/>
                        </a:rPr>
                        <a:t> </a:t>
                      </a:r>
                      <a:r>
                        <a:rPr sz="3200" b="1" spc="-5" dirty="0">
                          <a:solidFill>
                            <a:srgbClr val="FFFFFF"/>
                          </a:solidFill>
                          <a:latin typeface="Calibri" panose="020F0502020204030204"/>
                          <a:cs typeface="Calibri" panose="020F0502020204030204"/>
                        </a:rPr>
                        <a:t>publication</a:t>
                      </a:r>
                      <a:endParaRPr sz="3200">
                        <a:latin typeface="Calibri" panose="020F0502020204030204"/>
                        <a:cs typeface="Calibri" panose="020F0502020204030204"/>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38312"/>
                    </a:solidFill>
                  </a:tcPr>
                </a:tc>
                <a:tc>
                  <a:txBody>
                    <a:bodyPr/>
                    <a:lstStyle/>
                    <a:p>
                      <a:pPr marL="1626870" marR="431165" indent="-1186180">
                        <a:lnSpc>
                          <a:spcPct val="100000"/>
                        </a:lnSpc>
                        <a:spcBef>
                          <a:spcPts val="165"/>
                        </a:spcBef>
                      </a:pPr>
                      <a:r>
                        <a:rPr sz="3200" b="1" spc="-5" dirty="0">
                          <a:solidFill>
                            <a:srgbClr val="FFFFFF"/>
                          </a:solidFill>
                          <a:latin typeface="Calibri" panose="020F0502020204030204"/>
                          <a:cs typeface="Calibri" panose="020F0502020204030204"/>
                        </a:rPr>
                        <a:t>Main </a:t>
                      </a:r>
                      <a:r>
                        <a:rPr sz="3200" b="1" spc="-20" dirty="0">
                          <a:solidFill>
                            <a:srgbClr val="FFFFFF"/>
                          </a:solidFill>
                          <a:latin typeface="Calibri" panose="020F0502020204030204"/>
                          <a:cs typeface="Calibri" panose="020F0502020204030204"/>
                        </a:rPr>
                        <a:t>content </a:t>
                      </a:r>
                      <a:r>
                        <a:rPr sz="3200" b="1" dirty="0">
                          <a:solidFill>
                            <a:srgbClr val="FFFFFF"/>
                          </a:solidFill>
                          <a:latin typeface="Calibri" panose="020F0502020204030204"/>
                          <a:cs typeface="Calibri" panose="020F0502020204030204"/>
                        </a:rPr>
                        <a:t>of the </a:t>
                      </a:r>
                      <a:r>
                        <a:rPr sz="3200" b="1" spc="-710" dirty="0">
                          <a:solidFill>
                            <a:srgbClr val="FFFFFF"/>
                          </a:solidFill>
                          <a:latin typeface="Calibri" panose="020F0502020204030204"/>
                          <a:cs typeface="Calibri" panose="020F0502020204030204"/>
                        </a:rPr>
                        <a:t> </a:t>
                      </a:r>
                      <a:r>
                        <a:rPr sz="3200" b="1" spc="-5" dirty="0">
                          <a:solidFill>
                            <a:srgbClr val="FFFFFF"/>
                          </a:solidFill>
                          <a:latin typeface="Calibri" panose="020F0502020204030204"/>
                          <a:cs typeface="Calibri" panose="020F0502020204030204"/>
                        </a:rPr>
                        <a:t>paper</a:t>
                      </a:r>
                      <a:endParaRPr sz="3200">
                        <a:latin typeface="Calibri" panose="020F0502020204030204"/>
                        <a:cs typeface="Calibri" panose="020F0502020204030204"/>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38312"/>
                    </a:solidFill>
                  </a:tcPr>
                </a:tc>
                <a:tc>
                  <a:txBody>
                    <a:bodyPr/>
                    <a:lstStyle/>
                    <a:p>
                      <a:pPr>
                        <a:lnSpc>
                          <a:spcPct val="100000"/>
                        </a:lnSpc>
                      </a:pPr>
                      <a:endParaRPr sz="2600">
                        <a:latin typeface="Times New Roman" panose="02020603050405020304"/>
                        <a:cs typeface="Times New Roman" panose="02020603050405020304"/>
                      </a:endParaRPr>
                    </a:p>
                  </a:txBody>
                  <a:tcPr marL="0" marR="0" marT="0" marB="0">
                    <a:lnL w="12700">
                      <a:solidFill>
                        <a:srgbClr val="FFFFFF"/>
                      </a:solidFill>
                      <a:prstDash val="solid"/>
                    </a:lnL>
                  </a:tcPr>
                </a:tc>
                <a:extLst>
                  <a:ext uri="{0D108BD9-81ED-4DB2-BD59-A6C34878D82A}">
                    <a16:rowId xmlns:a16="http://schemas.microsoft.com/office/drawing/2014/main" val="10000"/>
                  </a:ext>
                </a:extLst>
              </a:tr>
              <a:tr h="3586076">
                <a:tc>
                  <a:txBody>
                    <a:bodyPr/>
                    <a:lstStyle/>
                    <a:p>
                      <a:pPr>
                        <a:lnSpc>
                          <a:spcPct val="100000"/>
                        </a:lnSpc>
                      </a:pPr>
                      <a:endParaRPr sz="2600">
                        <a:latin typeface="Times New Roman" panose="02020603050405020304"/>
                        <a:cs typeface="Times New Roman" panose="02020603050405020304"/>
                      </a:endParaRPr>
                    </a:p>
                  </a:txBody>
                  <a:tcPr marL="0" marR="0" marT="0" marB="0">
                    <a:lnR w="12700">
                      <a:solidFill>
                        <a:srgbClr val="FFFFFF"/>
                      </a:solidFill>
                      <a:prstDash val="solid"/>
                    </a:lnR>
                  </a:tcPr>
                </a:tc>
                <a:tc>
                  <a:txBody>
                    <a:bodyPr/>
                    <a:lstStyle/>
                    <a:p>
                      <a:pPr marL="91440" marR="674370">
                        <a:lnSpc>
                          <a:spcPct val="100000"/>
                        </a:lnSpc>
                        <a:spcBef>
                          <a:spcPts val="265"/>
                        </a:spcBef>
                      </a:pPr>
                      <a:r>
                        <a:rPr sz="2700" dirty="0">
                          <a:latin typeface="Times New Roman" panose="02020603050405020304"/>
                          <a:cs typeface="Times New Roman" panose="02020603050405020304"/>
                        </a:rPr>
                        <a:t>Akh</a:t>
                      </a:r>
                      <a:r>
                        <a:rPr sz="2700" spc="5" dirty="0">
                          <a:latin typeface="Times New Roman" panose="02020603050405020304"/>
                          <a:cs typeface="Times New Roman" panose="02020603050405020304"/>
                        </a:rPr>
                        <a:t>i</a:t>
                      </a:r>
                      <a:r>
                        <a:rPr sz="2700" dirty="0">
                          <a:latin typeface="Times New Roman" panose="02020603050405020304"/>
                          <a:cs typeface="Times New Roman" panose="02020603050405020304"/>
                        </a:rPr>
                        <a:t>l</a:t>
                      </a:r>
                      <a:r>
                        <a:rPr sz="2700" spc="-15" dirty="0">
                          <a:latin typeface="Times New Roman" panose="02020603050405020304"/>
                          <a:cs typeface="Times New Roman" panose="02020603050405020304"/>
                        </a:rPr>
                        <a:t> </a:t>
                      </a:r>
                      <a:r>
                        <a:rPr sz="2700" dirty="0">
                          <a:latin typeface="Times New Roman" panose="02020603050405020304"/>
                          <a:cs typeface="Times New Roman" panose="02020603050405020304"/>
                        </a:rPr>
                        <a:t>Kris</a:t>
                      </a:r>
                      <a:r>
                        <a:rPr sz="2700" spc="10" dirty="0">
                          <a:latin typeface="Times New Roman" panose="02020603050405020304"/>
                          <a:cs typeface="Times New Roman" panose="02020603050405020304"/>
                        </a:rPr>
                        <a:t>h</a:t>
                      </a:r>
                      <a:r>
                        <a:rPr sz="2700" dirty="0">
                          <a:latin typeface="Times New Roman" panose="02020603050405020304"/>
                          <a:cs typeface="Times New Roman" panose="02020603050405020304"/>
                        </a:rPr>
                        <a:t>na,</a:t>
                      </a:r>
                      <a:r>
                        <a:rPr sz="2700" spc="-170" dirty="0">
                          <a:latin typeface="Times New Roman" panose="02020603050405020304"/>
                          <a:cs typeface="Times New Roman" panose="02020603050405020304"/>
                        </a:rPr>
                        <a:t> </a:t>
                      </a:r>
                      <a:r>
                        <a:rPr sz="2700" dirty="0">
                          <a:latin typeface="Times New Roman" panose="02020603050405020304"/>
                          <a:cs typeface="Times New Roman" panose="02020603050405020304"/>
                        </a:rPr>
                        <a:t>Ash</a:t>
                      </a:r>
                      <a:r>
                        <a:rPr sz="2700" spc="5" dirty="0">
                          <a:latin typeface="Times New Roman" panose="02020603050405020304"/>
                          <a:cs typeface="Times New Roman" panose="02020603050405020304"/>
                        </a:rPr>
                        <a:t>i</a:t>
                      </a:r>
                      <a:r>
                        <a:rPr sz="2700" dirty="0">
                          <a:latin typeface="Times New Roman" panose="02020603050405020304"/>
                          <a:cs typeface="Times New Roman" panose="02020603050405020304"/>
                        </a:rPr>
                        <a:t>k</a:t>
                      </a:r>
                      <a:r>
                        <a:rPr sz="2700" spc="-10" dirty="0">
                          <a:latin typeface="Times New Roman" panose="02020603050405020304"/>
                          <a:cs typeface="Times New Roman" panose="02020603050405020304"/>
                        </a:rPr>
                        <a:t> </a:t>
                      </a:r>
                      <a:r>
                        <a:rPr sz="2700" dirty="0">
                          <a:latin typeface="Times New Roman" panose="02020603050405020304"/>
                          <a:cs typeface="Times New Roman" panose="02020603050405020304"/>
                        </a:rPr>
                        <a:t>Lal  </a:t>
                      </a:r>
                      <a:r>
                        <a:rPr sz="2700" spc="-5" dirty="0">
                          <a:latin typeface="Times New Roman" panose="02020603050405020304"/>
                          <a:cs typeface="Times New Roman" panose="02020603050405020304"/>
                        </a:rPr>
                        <a:t>M.A.</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5D9CC"/>
                    </a:solidFill>
                  </a:tcPr>
                </a:tc>
                <a:tc>
                  <a:txBody>
                    <a:bodyPr/>
                    <a:lstStyle/>
                    <a:p>
                      <a:pPr marL="91440" marR="717550">
                        <a:lnSpc>
                          <a:spcPct val="100000"/>
                        </a:lnSpc>
                        <a:spcBef>
                          <a:spcPts val="265"/>
                        </a:spcBef>
                      </a:pPr>
                      <a:r>
                        <a:rPr sz="2700" dirty="0">
                          <a:latin typeface="Times New Roman" panose="02020603050405020304"/>
                          <a:cs typeface="Times New Roman" panose="02020603050405020304"/>
                        </a:rPr>
                        <a:t>Intrusion Detection and </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Prevention</a:t>
                      </a:r>
                      <a:r>
                        <a:rPr sz="2700" spc="-60" dirty="0">
                          <a:latin typeface="Times New Roman" panose="02020603050405020304"/>
                          <a:cs typeface="Times New Roman" panose="02020603050405020304"/>
                        </a:rPr>
                        <a:t> </a:t>
                      </a:r>
                      <a:r>
                        <a:rPr sz="2700" dirty="0">
                          <a:latin typeface="Times New Roman" panose="02020603050405020304"/>
                          <a:cs typeface="Times New Roman" panose="02020603050405020304"/>
                        </a:rPr>
                        <a:t>System</a:t>
                      </a:r>
                      <a:r>
                        <a:rPr sz="2700" spc="-35"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Using </a:t>
                      </a:r>
                      <a:r>
                        <a:rPr sz="2700" spc="-660"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Deep </a:t>
                      </a:r>
                      <a:r>
                        <a:rPr sz="2700" dirty="0">
                          <a:latin typeface="Times New Roman" panose="02020603050405020304"/>
                          <a:cs typeface="Times New Roman" panose="02020603050405020304"/>
                        </a:rPr>
                        <a:t>Learning</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5D9CC"/>
                    </a:solidFill>
                  </a:tcPr>
                </a:tc>
                <a:tc>
                  <a:txBody>
                    <a:bodyPr/>
                    <a:lstStyle/>
                    <a:p>
                      <a:pPr marL="92075">
                        <a:lnSpc>
                          <a:spcPct val="100000"/>
                        </a:lnSpc>
                        <a:spcBef>
                          <a:spcPts val="265"/>
                        </a:spcBef>
                      </a:pPr>
                      <a:r>
                        <a:rPr sz="2700" spc="5" dirty="0">
                          <a:latin typeface="Times New Roman" panose="02020603050405020304"/>
                          <a:cs typeface="Times New Roman" panose="02020603050405020304"/>
                        </a:rPr>
                        <a:t>202</a:t>
                      </a:r>
                      <a:r>
                        <a:rPr lang="en-US" sz="2700" spc="5" dirty="0">
                          <a:latin typeface="Times New Roman" panose="02020603050405020304"/>
                          <a:cs typeface="Times New Roman" panose="02020603050405020304"/>
                        </a:rPr>
                        <a:t>1</a:t>
                      </a:r>
                      <a:endParaRPr sz="2700" dirty="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5D9CC"/>
                    </a:solidFill>
                  </a:tcPr>
                </a:tc>
                <a:tc>
                  <a:txBody>
                    <a:bodyPr/>
                    <a:lstStyle/>
                    <a:p>
                      <a:pPr marL="92075" marR="221615">
                        <a:lnSpc>
                          <a:spcPct val="100000"/>
                        </a:lnSpc>
                        <a:spcBef>
                          <a:spcPts val="265"/>
                        </a:spcBef>
                      </a:pPr>
                      <a:r>
                        <a:rPr sz="2700" spc="-5" dirty="0">
                          <a:latin typeface="Times New Roman" panose="02020603050405020304"/>
                          <a:cs typeface="Times New Roman" panose="02020603050405020304"/>
                        </a:rPr>
                        <a:t>As</a:t>
                      </a:r>
                      <a:r>
                        <a:rPr sz="2700" spc="-15" dirty="0">
                          <a:latin typeface="Times New Roman" panose="02020603050405020304"/>
                          <a:cs typeface="Times New Roman" panose="02020603050405020304"/>
                        </a:rPr>
                        <a:t> </a:t>
                      </a:r>
                      <a:r>
                        <a:rPr sz="2700" dirty="0">
                          <a:latin typeface="Times New Roman" panose="02020603050405020304"/>
                          <a:cs typeface="Times New Roman" panose="02020603050405020304"/>
                        </a:rPr>
                        <a:t>technology</a:t>
                      </a:r>
                      <a:r>
                        <a:rPr sz="2700" spc="-15"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is</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developing </a:t>
                      </a:r>
                      <a:r>
                        <a:rPr sz="2700" spc="-660" dirty="0">
                          <a:latin typeface="Times New Roman" panose="02020603050405020304"/>
                          <a:cs typeface="Times New Roman" panose="02020603050405020304"/>
                        </a:rPr>
                        <a:t> </a:t>
                      </a:r>
                      <a:r>
                        <a:rPr sz="2700" dirty="0">
                          <a:latin typeface="Times New Roman" panose="02020603050405020304"/>
                          <a:cs typeface="Times New Roman" panose="02020603050405020304"/>
                        </a:rPr>
                        <a:t>day by day and the </a:t>
                      </a:r>
                      <a:r>
                        <a:rPr sz="2700" spc="-5" dirty="0">
                          <a:latin typeface="Times New Roman" panose="02020603050405020304"/>
                          <a:cs typeface="Times New Roman" panose="02020603050405020304"/>
                        </a:rPr>
                        <a:t>number </a:t>
                      </a:r>
                      <a:r>
                        <a:rPr sz="2700" dirty="0">
                          <a:latin typeface="Times New Roman" panose="02020603050405020304"/>
                          <a:cs typeface="Times New Roman" panose="02020603050405020304"/>
                        </a:rPr>
                        <a:t> of networked digital devices </a:t>
                      </a:r>
                      <a:r>
                        <a:rPr sz="2700" spc="-660"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is </a:t>
                      </a:r>
                      <a:r>
                        <a:rPr sz="2700" dirty="0">
                          <a:latin typeface="Times New Roman" panose="02020603050405020304"/>
                          <a:cs typeface="Times New Roman" panose="02020603050405020304"/>
                        </a:rPr>
                        <a:t>increasing </a:t>
                      </a:r>
                      <a:r>
                        <a:rPr sz="2700" spc="-5" dirty="0">
                          <a:latin typeface="Times New Roman" panose="02020603050405020304"/>
                          <a:cs typeface="Times New Roman" panose="02020603050405020304"/>
                        </a:rPr>
                        <a:t>manifold, </a:t>
                      </a:r>
                      <a:r>
                        <a:rPr sz="2700" dirty="0">
                          <a:latin typeface="Times New Roman" panose="02020603050405020304"/>
                          <a:cs typeface="Times New Roman" panose="02020603050405020304"/>
                        </a:rPr>
                        <a:t>the </a:t>
                      </a:r>
                      <a:r>
                        <a:rPr sz="2700" spc="5"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number </a:t>
                      </a:r>
                      <a:r>
                        <a:rPr sz="2700" dirty="0">
                          <a:latin typeface="Times New Roman" panose="02020603050405020304"/>
                          <a:cs typeface="Times New Roman" panose="02020603050405020304"/>
                        </a:rPr>
                        <a:t>of intruders and the </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type of attacks are also </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increasing</a:t>
                      </a: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5D9CC"/>
                    </a:solidFill>
                  </a:tcPr>
                </a:tc>
                <a:tc>
                  <a:txBody>
                    <a:bodyPr/>
                    <a:lstStyle/>
                    <a:p>
                      <a:pPr>
                        <a:lnSpc>
                          <a:spcPct val="100000"/>
                        </a:lnSpc>
                      </a:pPr>
                      <a:endParaRPr sz="2600">
                        <a:latin typeface="Times New Roman" panose="02020603050405020304"/>
                        <a:cs typeface="Times New Roman" panose="02020603050405020304"/>
                      </a:endParaRPr>
                    </a:p>
                  </a:txBody>
                  <a:tcPr marL="0" marR="0" marT="0" marB="0">
                    <a:lnL w="12700">
                      <a:solidFill>
                        <a:srgbClr val="FFFFFF"/>
                      </a:solidFill>
                      <a:prstDash val="solid"/>
                    </a:lnL>
                  </a:tcPr>
                </a:tc>
                <a:extLst>
                  <a:ext uri="{0D108BD9-81ED-4DB2-BD59-A6C34878D82A}">
                    <a16:rowId xmlns:a16="http://schemas.microsoft.com/office/drawing/2014/main" val="10001"/>
                  </a:ext>
                </a:extLst>
              </a:tr>
              <a:tr h="2977770">
                <a:tc>
                  <a:txBody>
                    <a:bodyPr/>
                    <a:lstStyle/>
                    <a:p>
                      <a:pPr>
                        <a:lnSpc>
                          <a:spcPct val="100000"/>
                        </a:lnSpc>
                      </a:pPr>
                      <a:endParaRPr sz="2600" dirty="0">
                        <a:latin typeface="Times New Roman" panose="02020603050405020304"/>
                        <a:cs typeface="Times New Roman" panose="02020603050405020304"/>
                      </a:endParaRPr>
                    </a:p>
                  </a:txBody>
                  <a:tcPr marL="0" marR="0" marT="0" marB="0">
                    <a:lnR w="12700">
                      <a:solidFill>
                        <a:srgbClr val="FFFFFF"/>
                      </a:solidFill>
                      <a:prstDash val="solid"/>
                    </a:lnR>
                  </a:tcPr>
                </a:tc>
                <a:tc>
                  <a:txBody>
                    <a:bodyPr/>
                    <a:lstStyle/>
                    <a:p>
                      <a:pPr marL="91440" marR="227330">
                        <a:lnSpc>
                          <a:spcPct val="100000"/>
                        </a:lnSpc>
                        <a:spcBef>
                          <a:spcPts val="275"/>
                        </a:spcBef>
                      </a:pPr>
                      <a:r>
                        <a:rPr sz="2700" dirty="0">
                          <a:latin typeface="Times New Roman" panose="02020603050405020304"/>
                          <a:cs typeface="Times New Roman" panose="02020603050405020304"/>
                        </a:rPr>
                        <a:t>Pankaj </a:t>
                      </a:r>
                      <a:r>
                        <a:rPr sz="2700" spc="-5" dirty="0">
                          <a:latin typeface="Times New Roman" panose="02020603050405020304"/>
                          <a:cs typeface="Times New Roman" panose="02020603050405020304"/>
                        </a:rPr>
                        <a:t>Ramchandra </a:t>
                      </a:r>
                      <a:r>
                        <a:rPr sz="2700" dirty="0">
                          <a:latin typeface="Times New Roman" panose="02020603050405020304"/>
                          <a:cs typeface="Times New Roman" panose="02020603050405020304"/>
                        </a:rPr>
                        <a:t> Chandre,</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Parikshit</a:t>
                      </a:r>
                      <a:r>
                        <a:rPr sz="2700" spc="-65" dirty="0">
                          <a:latin typeface="Times New Roman" panose="02020603050405020304"/>
                          <a:cs typeface="Times New Roman" panose="02020603050405020304"/>
                        </a:rPr>
                        <a:t> </a:t>
                      </a:r>
                      <a:r>
                        <a:rPr sz="2700" dirty="0">
                          <a:latin typeface="Times New Roman" panose="02020603050405020304"/>
                          <a:cs typeface="Times New Roman" panose="02020603050405020304"/>
                        </a:rPr>
                        <a:t>Narendra </a:t>
                      </a:r>
                      <a:r>
                        <a:rPr sz="2700" spc="-660" dirty="0">
                          <a:latin typeface="Times New Roman" panose="02020603050405020304"/>
                          <a:cs typeface="Times New Roman" panose="02020603050405020304"/>
                        </a:rPr>
                        <a:t> </a:t>
                      </a:r>
                      <a:r>
                        <a:rPr sz="2700" dirty="0">
                          <a:latin typeface="Times New Roman" panose="02020603050405020304"/>
                          <a:cs typeface="Times New Roman" panose="02020603050405020304"/>
                        </a:rPr>
                        <a:t>Mahalle</a:t>
                      </a:r>
                      <a:endParaRPr sz="2700">
                        <a:latin typeface="Times New Roman" panose="02020603050405020304"/>
                        <a:cs typeface="Times New Roman" panose="02020603050405020304"/>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solidFill>
                      <a:srgbClr val="F9ECE7"/>
                    </a:solidFill>
                  </a:tcPr>
                </a:tc>
                <a:tc>
                  <a:txBody>
                    <a:bodyPr/>
                    <a:lstStyle/>
                    <a:p>
                      <a:pPr marL="91440" marR="530225">
                        <a:lnSpc>
                          <a:spcPct val="100000"/>
                        </a:lnSpc>
                        <a:spcBef>
                          <a:spcPts val="275"/>
                        </a:spcBef>
                      </a:pPr>
                      <a:r>
                        <a:rPr sz="2700" dirty="0">
                          <a:latin typeface="Times New Roman" panose="02020603050405020304"/>
                          <a:cs typeface="Times New Roman" panose="02020603050405020304"/>
                        </a:rPr>
                        <a:t>Machine Learning </a:t>
                      </a:r>
                      <a:r>
                        <a:rPr sz="2700" spc="-5" dirty="0">
                          <a:latin typeface="Times New Roman" panose="02020603050405020304"/>
                          <a:cs typeface="Times New Roman" panose="02020603050405020304"/>
                        </a:rPr>
                        <a:t>Based </a:t>
                      </a:r>
                      <a:r>
                        <a:rPr sz="2700"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Novel </a:t>
                      </a:r>
                      <a:r>
                        <a:rPr sz="2700" dirty="0">
                          <a:latin typeface="Times New Roman" panose="02020603050405020304"/>
                          <a:cs typeface="Times New Roman" panose="02020603050405020304"/>
                        </a:rPr>
                        <a:t>Approach </a:t>
                      </a:r>
                      <a:r>
                        <a:rPr sz="2700" spc="-10" dirty="0">
                          <a:latin typeface="Times New Roman" panose="02020603050405020304"/>
                          <a:cs typeface="Times New Roman" panose="02020603050405020304"/>
                        </a:rPr>
                        <a:t>for </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Intrusion Detection </a:t>
                      </a:r>
                      <a:r>
                        <a:rPr sz="2700" spc="-5" dirty="0">
                          <a:latin typeface="Times New Roman" panose="02020603050405020304"/>
                          <a:cs typeface="Times New Roman" panose="02020603050405020304"/>
                        </a:rPr>
                        <a:t>and </a:t>
                      </a:r>
                      <a:r>
                        <a:rPr sz="2700" dirty="0">
                          <a:latin typeface="Times New Roman" panose="02020603050405020304"/>
                          <a:cs typeface="Times New Roman" panose="02020603050405020304"/>
                        </a:rPr>
                        <a:t> Prev</a:t>
                      </a:r>
                      <a:r>
                        <a:rPr sz="2700" spc="5" dirty="0">
                          <a:latin typeface="Times New Roman" panose="02020603050405020304"/>
                          <a:cs typeface="Times New Roman" panose="02020603050405020304"/>
                        </a:rPr>
                        <a:t>e</a:t>
                      </a:r>
                      <a:r>
                        <a:rPr sz="2700" dirty="0">
                          <a:latin typeface="Times New Roman" panose="02020603050405020304"/>
                          <a:cs typeface="Times New Roman" panose="02020603050405020304"/>
                        </a:rPr>
                        <a:t>n</a:t>
                      </a:r>
                      <a:r>
                        <a:rPr sz="2700" spc="5" dirty="0">
                          <a:latin typeface="Times New Roman" panose="02020603050405020304"/>
                          <a:cs typeface="Times New Roman" panose="02020603050405020304"/>
                        </a:rPr>
                        <a:t>t</a:t>
                      </a:r>
                      <a:r>
                        <a:rPr sz="2700" dirty="0">
                          <a:latin typeface="Times New Roman" panose="02020603050405020304"/>
                          <a:cs typeface="Times New Roman" panose="02020603050405020304"/>
                        </a:rPr>
                        <a:t>i</a:t>
                      </a:r>
                      <a:r>
                        <a:rPr sz="2700" spc="5" dirty="0">
                          <a:latin typeface="Times New Roman" panose="02020603050405020304"/>
                          <a:cs typeface="Times New Roman" panose="02020603050405020304"/>
                        </a:rPr>
                        <a:t>o</a:t>
                      </a:r>
                      <a:r>
                        <a:rPr sz="2700" dirty="0">
                          <a:latin typeface="Times New Roman" panose="02020603050405020304"/>
                          <a:cs typeface="Times New Roman" panose="02020603050405020304"/>
                        </a:rPr>
                        <a:t>n</a:t>
                      </a:r>
                      <a:r>
                        <a:rPr sz="2700" spc="-35" dirty="0">
                          <a:latin typeface="Times New Roman" panose="02020603050405020304"/>
                          <a:cs typeface="Times New Roman" panose="02020603050405020304"/>
                        </a:rPr>
                        <a:t> </a:t>
                      </a:r>
                      <a:r>
                        <a:rPr sz="2700" dirty="0">
                          <a:latin typeface="Times New Roman" panose="02020603050405020304"/>
                          <a:cs typeface="Times New Roman" panose="02020603050405020304"/>
                        </a:rPr>
                        <a:t>Sy</a:t>
                      </a:r>
                      <a:r>
                        <a:rPr sz="2700" spc="5" dirty="0">
                          <a:latin typeface="Times New Roman" panose="02020603050405020304"/>
                          <a:cs typeface="Times New Roman" panose="02020603050405020304"/>
                        </a:rPr>
                        <a:t>s</a:t>
                      </a:r>
                      <a:r>
                        <a:rPr sz="2700" dirty="0">
                          <a:latin typeface="Times New Roman" panose="02020603050405020304"/>
                          <a:cs typeface="Times New Roman" panose="02020603050405020304"/>
                        </a:rPr>
                        <a:t>tem:</a:t>
                      </a:r>
                      <a:r>
                        <a:rPr sz="2700" spc="-160" dirty="0">
                          <a:latin typeface="Times New Roman" panose="02020603050405020304"/>
                          <a:cs typeface="Times New Roman" panose="02020603050405020304"/>
                        </a:rPr>
                        <a:t> </a:t>
                      </a:r>
                      <a:r>
                        <a:rPr sz="2700" dirty="0">
                          <a:latin typeface="Times New Roman" panose="02020603050405020304"/>
                          <a:cs typeface="Times New Roman" panose="02020603050405020304"/>
                        </a:rPr>
                        <a:t>A</a:t>
                      </a:r>
                      <a:r>
                        <a:rPr sz="2700" spc="-200" dirty="0">
                          <a:latin typeface="Times New Roman" panose="02020603050405020304"/>
                          <a:cs typeface="Times New Roman" panose="02020603050405020304"/>
                        </a:rPr>
                        <a:t> T</a:t>
                      </a:r>
                      <a:r>
                        <a:rPr sz="2700" dirty="0">
                          <a:latin typeface="Times New Roman" panose="02020603050405020304"/>
                          <a:cs typeface="Times New Roman" panose="02020603050405020304"/>
                        </a:rPr>
                        <a:t>o</a:t>
                      </a:r>
                      <a:r>
                        <a:rPr sz="2700" spc="5" dirty="0">
                          <a:latin typeface="Times New Roman" panose="02020603050405020304"/>
                          <a:cs typeface="Times New Roman" panose="02020603050405020304"/>
                        </a:rPr>
                        <a:t>o</a:t>
                      </a:r>
                      <a:r>
                        <a:rPr sz="2700" dirty="0">
                          <a:latin typeface="Times New Roman" panose="02020603050405020304"/>
                          <a:cs typeface="Times New Roman" panose="02020603050405020304"/>
                        </a:rPr>
                        <a:t>l  Based</a:t>
                      </a:r>
                      <a:r>
                        <a:rPr sz="2700" spc="-65"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Verification</a:t>
                      </a:r>
                      <a:endParaRPr sz="2700" dirty="0">
                        <a:latin typeface="Times New Roman" panose="02020603050405020304"/>
                        <a:cs typeface="Times New Roman" panose="02020603050405020304"/>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solidFill>
                      <a:srgbClr val="F9ECE7"/>
                    </a:solidFill>
                  </a:tcPr>
                </a:tc>
                <a:tc>
                  <a:txBody>
                    <a:bodyPr/>
                    <a:lstStyle/>
                    <a:p>
                      <a:pPr marL="92075">
                        <a:lnSpc>
                          <a:spcPct val="100000"/>
                        </a:lnSpc>
                        <a:spcBef>
                          <a:spcPts val="275"/>
                        </a:spcBef>
                      </a:pPr>
                      <a:r>
                        <a:rPr sz="2700" spc="5" dirty="0">
                          <a:latin typeface="Times New Roman" panose="02020603050405020304"/>
                          <a:cs typeface="Times New Roman" panose="02020603050405020304"/>
                        </a:rPr>
                        <a:t>20</a:t>
                      </a:r>
                      <a:r>
                        <a:rPr lang="en-US" sz="2700" spc="5" dirty="0">
                          <a:latin typeface="Times New Roman" panose="02020603050405020304"/>
                          <a:cs typeface="Times New Roman" panose="02020603050405020304"/>
                        </a:rPr>
                        <a:t>22</a:t>
                      </a:r>
                      <a:endParaRPr sz="2700" dirty="0">
                        <a:latin typeface="Times New Roman" panose="02020603050405020304"/>
                        <a:cs typeface="Times New Roman" panose="02020603050405020304"/>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solidFill>
                      <a:srgbClr val="F9ECE7"/>
                    </a:solidFill>
                  </a:tcPr>
                </a:tc>
                <a:tc>
                  <a:txBody>
                    <a:bodyPr/>
                    <a:lstStyle/>
                    <a:p>
                      <a:pPr marL="92075" marR="262890">
                        <a:lnSpc>
                          <a:spcPct val="100000"/>
                        </a:lnSpc>
                        <a:spcBef>
                          <a:spcPts val="275"/>
                        </a:spcBef>
                      </a:pPr>
                      <a:r>
                        <a:rPr sz="2700" spc="-5" dirty="0">
                          <a:latin typeface="Times New Roman" panose="02020603050405020304"/>
                          <a:cs typeface="Times New Roman" panose="02020603050405020304"/>
                        </a:rPr>
                        <a:t>This </a:t>
                      </a:r>
                      <a:r>
                        <a:rPr sz="2700" dirty="0">
                          <a:latin typeface="Times New Roman" panose="02020603050405020304"/>
                          <a:cs typeface="Times New Roman" panose="02020603050405020304"/>
                        </a:rPr>
                        <a:t>research paper </a:t>
                      </a:r>
                      <a:r>
                        <a:rPr sz="2700" spc="-5" dirty="0">
                          <a:latin typeface="Times New Roman" panose="02020603050405020304"/>
                          <a:cs typeface="Times New Roman" panose="02020603050405020304"/>
                        </a:rPr>
                        <a:t>aims to </a:t>
                      </a:r>
                      <a:r>
                        <a:rPr sz="2700"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formally</a:t>
                      </a:r>
                      <a:r>
                        <a:rPr sz="2700" spc="5"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verify as</a:t>
                      </a:r>
                      <a:r>
                        <a:rPr sz="2700" spc="5"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well</a:t>
                      </a:r>
                      <a:r>
                        <a:rPr sz="2700"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as </a:t>
                      </a:r>
                      <a:r>
                        <a:rPr sz="2700"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model </a:t>
                      </a:r>
                      <a:r>
                        <a:rPr sz="2700" dirty="0">
                          <a:latin typeface="Times New Roman" panose="02020603050405020304"/>
                          <a:cs typeface="Times New Roman" panose="02020603050405020304"/>
                        </a:rPr>
                        <a:t>some protocol used </a:t>
                      </a:r>
                      <a:r>
                        <a:rPr sz="2700" spc="5"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for</a:t>
                      </a:r>
                      <a:r>
                        <a:rPr sz="2700" spc="-10" dirty="0">
                          <a:latin typeface="Times New Roman" panose="02020603050405020304"/>
                          <a:cs typeface="Times New Roman" panose="02020603050405020304"/>
                        </a:rPr>
                        <a:t> </a:t>
                      </a:r>
                      <a:r>
                        <a:rPr sz="2700" dirty="0">
                          <a:latin typeface="Times New Roman" panose="02020603050405020304"/>
                          <a:cs typeface="Times New Roman" panose="02020603050405020304"/>
                        </a:rPr>
                        <a:t>intrusion</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detection</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using </a:t>
                      </a:r>
                      <a:r>
                        <a:rPr sz="2700" spc="-660" dirty="0">
                          <a:latin typeface="Times New Roman" panose="02020603050405020304"/>
                          <a:cs typeface="Times New Roman" panose="02020603050405020304"/>
                        </a:rPr>
                        <a:t> </a:t>
                      </a:r>
                      <a:r>
                        <a:rPr sz="2700" spc="-355" dirty="0">
                          <a:latin typeface="Times New Roman" panose="02020603050405020304"/>
                          <a:cs typeface="Times New Roman" panose="02020603050405020304"/>
                        </a:rPr>
                        <a:t>A</a:t>
                      </a:r>
                      <a:r>
                        <a:rPr sz="2700" dirty="0">
                          <a:latin typeface="Times New Roman" panose="02020603050405020304"/>
                          <a:cs typeface="Times New Roman" panose="02020603050405020304"/>
                        </a:rPr>
                        <a:t>VIS</a:t>
                      </a:r>
                      <a:r>
                        <a:rPr sz="2700" spc="-260" dirty="0">
                          <a:latin typeface="Times New Roman" panose="02020603050405020304"/>
                          <a:cs typeface="Times New Roman" panose="02020603050405020304"/>
                        </a:rPr>
                        <a:t>P</a:t>
                      </a:r>
                      <a:r>
                        <a:rPr sz="2700" dirty="0">
                          <a:latin typeface="Times New Roman" panose="02020603050405020304"/>
                          <a:cs typeface="Times New Roman" panose="02020603050405020304"/>
                        </a:rPr>
                        <a:t>A</a:t>
                      </a:r>
                      <a:r>
                        <a:rPr sz="2700" spc="-130" dirty="0">
                          <a:latin typeface="Times New Roman" panose="02020603050405020304"/>
                          <a:cs typeface="Times New Roman" panose="02020603050405020304"/>
                        </a:rPr>
                        <a:t> </a:t>
                      </a:r>
                      <a:r>
                        <a:rPr sz="2700" dirty="0">
                          <a:latin typeface="Times New Roman" panose="02020603050405020304"/>
                          <a:cs typeface="Times New Roman" panose="02020603050405020304"/>
                        </a:rPr>
                        <a:t>t</a:t>
                      </a:r>
                      <a:r>
                        <a:rPr sz="2700" spc="5" dirty="0">
                          <a:latin typeface="Times New Roman" panose="02020603050405020304"/>
                          <a:cs typeface="Times New Roman" panose="02020603050405020304"/>
                        </a:rPr>
                        <a:t>o</a:t>
                      </a:r>
                      <a:r>
                        <a:rPr sz="2700" dirty="0">
                          <a:latin typeface="Times New Roman" panose="02020603050405020304"/>
                          <a:cs typeface="Times New Roman" panose="02020603050405020304"/>
                        </a:rPr>
                        <a:t>ol</a:t>
                      </a:r>
                      <a:r>
                        <a:rPr sz="2700" spc="-20" dirty="0">
                          <a:latin typeface="Times New Roman" panose="02020603050405020304"/>
                          <a:cs typeface="Times New Roman" panose="02020603050405020304"/>
                        </a:rPr>
                        <a:t> </a:t>
                      </a:r>
                      <a:r>
                        <a:rPr sz="2700" dirty="0">
                          <a:latin typeface="Times New Roman" panose="02020603050405020304"/>
                          <a:cs typeface="Times New Roman" panose="02020603050405020304"/>
                        </a:rPr>
                        <a:t>and</a:t>
                      </a:r>
                      <a:r>
                        <a:rPr sz="2700" spc="-10" dirty="0">
                          <a:latin typeface="Times New Roman" panose="02020603050405020304"/>
                          <a:cs typeface="Times New Roman" panose="02020603050405020304"/>
                        </a:rPr>
                        <a:t> </a:t>
                      </a:r>
                      <a:r>
                        <a:rPr sz="2700" dirty="0">
                          <a:latin typeface="Times New Roman" panose="02020603050405020304"/>
                          <a:cs typeface="Times New Roman" panose="02020603050405020304"/>
                        </a:rPr>
                        <a:t>H</a:t>
                      </a:r>
                      <a:r>
                        <a:rPr sz="2700" spc="-15" dirty="0">
                          <a:latin typeface="Times New Roman" panose="02020603050405020304"/>
                          <a:cs typeface="Times New Roman" panose="02020603050405020304"/>
                        </a:rPr>
                        <a:t>L</a:t>
                      </a:r>
                      <a:r>
                        <a:rPr sz="2700" dirty="0">
                          <a:latin typeface="Times New Roman" panose="02020603050405020304"/>
                          <a:cs typeface="Times New Roman" panose="02020603050405020304"/>
                        </a:rPr>
                        <a:t>PSL  language.</a:t>
                      </a:r>
                      <a:endParaRPr sz="2700">
                        <a:latin typeface="Times New Roman" panose="02020603050405020304"/>
                        <a:cs typeface="Times New Roman" panose="02020603050405020304"/>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solidFill>
                      <a:srgbClr val="F9ECE7"/>
                    </a:solidFill>
                  </a:tcPr>
                </a:tc>
                <a:tc>
                  <a:txBody>
                    <a:bodyPr/>
                    <a:lstStyle/>
                    <a:p>
                      <a:pPr>
                        <a:lnSpc>
                          <a:spcPct val="100000"/>
                        </a:lnSpc>
                      </a:pPr>
                      <a:endParaRPr sz="2600">
                        <a:latin typeface="Times New Roman" panose="02020603050405020304"/>
                        <a:cs typeface="Times New Roman" panose="02020603050405020304"/>
                      </a:endParaRPr>
                    </a:p>
                  </a:txBody>
                  <a:tcPr marL="0" marR="0" marT="0" marB="0">
                    <a:lnL w="12700">
                      <a:solidFill>
                        <a:srgbClr val="FFFFFF"/>
                      </a:solidFill>
                      <a:prstDash val="solid"/>
                    </a:lnL>
                  </a:tcPr>
                </a:tc>
                <a:extLst>
                  <a:ext uri="{0D108BD9-81ED-4DB2-BD59-A6C34878D82A}">
                    <a16:rowId xmlns:a16="http://schemas.microsoft.com/office/drawing/2014/main" val="10002"/>
                  </a:ext>
                </a:extLst>
              </a:tr>
              <a:tr h="718471">
                <a:tc>
                  <a:txBody>
                    <a:bodyPr/>
                    <a:lstStyle/>
                    <a:p>
                      <a:pPr>
                        <a:lnSpc>
                          <a:spcPct val="100000"/>
                        </a:lnSpc>
                      </a:pPr>
                      <a:endParaRPr sz="2600">
                        <a:latin typeface="Times New Roman" panose="02020603050405020304"/>
                        <a:cs typeface="Times New Roman" panose="02020603050405020304"/>
                      </a:endParaRPr>
                    </a:p>
                  </a:txBody>
                  <a:tcPr marL="0" marR="0" marT="0" marB="0">
                    <a:solidFill>
                      <a:srgbClr val="BC572C"/>
                    </a:solidFill>
                  </a:tcPr>
                </a:tc>
                <a:tc>
                  <a:txBody>
                    <a:bodyPr/>
                    <a:lstStyle/>
                    <a:p>
                      <a:pPr>
                        <a:lnSpc>
                          <a:spcPct val="100000"/>
                        </a:lnSpc>
                      </a:pPr>
                      <a:endParaRPr sz="1750" dirty="0">
                        <a:latin typeface="Times New Roman" panose="02020603050405020304"/>
                        <a:cs typeface="Times New Roman" panose="02020603050405020304"/>
                      </a:endParaRPr>
                    </a:p>
                  </a:txBody>
                  <a:tcPr marL="0" marR="0" marT="0" marB="0">
                    <a:solidFill>
                      <a:srgbClr val="BC572C"/>
                    </a:solidFill>
                  </a:tcPr>
                </a:tc>
                <a:tc>
                  <a:txBody>
                    <a:bodyPr/>
                    <a:lstStyle/>
                    <a:p>
                      <a:pPr marR="57785">
                        <a:lnSpc>
                          <a:spcPct val="100000"/>
                        </a:lnSpc>
                      </a:pPr>
                      <a:endParaRPr sz="1750" dirty="0">
                        <a:latin typeface="Times New Roman" panose="02020603050405020304"/>
                        <a:cs typeface="Times New Roman" panose="02020603050405020304"/>
                      </a:endParaRPr>
                    </a:p>
                  </a:txBody>
                  <a:tcPr marL="0" marR="0" marT="0" marB="0">
                    <a:solidFill>
                      <a:srgbClr val="BC572C"/>
                    </a:solidFill>
                  </a:tcPr>
                </a:tc>
                <a:tc>
                  <a:txBody>
                    <a:bodyPr/>
                    <a:lstStyle/>
                    <a:p>
                      <a:pPr>
                        <a:lnSpc>
                          <a:spcPct val="100000"/>
                        </a:lnSpc>
                      </a:pPr>
                      <a:endParaRPr sz="1750" dirty="0">
                        <a:latin typeface="Times New Roman" panose="02020603050405020304"/>
                        <a:cs typeface="Times New Roman" panose="02020603050405020304"/>
                      </a:endParaRPr>
                    </a:p>
                    <a:p>
                      <a:pPr marL="175260">
                        <a:lnSpc>
                          <a:spcPct val="100000"/>
                        </a:lnSpc>
                        <a:spcBef>
                          <a:spcPts val="5"/>
                        </a:spcBef>
                      </a:pPr>
                      <a:endParaRPr sz="1350" dirty="0">
                        <a:latin typeface="Calibri" panose="020F0502020204030204"/>
                        <a:cs typeface="Calibri" panose="020F0502020204030204"/>
                      </a:endParaRPr>
                    </a:p>
                  </a:txBody>
                  <a:tcPr marL="0" marR="0" marT="0" marB="0">
                    <a:solidFill>
                      <a:srgbClr val="BC572C"/>
                    </a:solidFill>
                  </a:tcPr>
                </a:tc>
                <a:tc>
                  <a:txBody>
                    <a:bodyPr/>
                    <a:lstStyle/>
                    <a:p>
                      <a:pPr>
                        <a:lnSpc>
                          <a:spcPct val="100000"/>
                        </a:lnSpc>
                      </a:pPr>
                      <a:endParaRPr sz="1650" dirty="0">
                        <a:latin typeface="Times New Roman" panose="02020603050405020304"/>
                        <a:cs typeface="Times New Roman" panose="02020603050405020304"/>
                      </a:endParaRPr>
                    </a:p>
                    <a:p>
                      <a:pPr marR="1177290" algn="r">
                        <a:lnSpc>
                          <a:spcPct val="100000"/>
                        </a:lnSpc>
                      </a:pPr>
                      <a:endParaRPr sz="1550" dirty="0">
                        <a:latin typeface="Calibri" panose="020F0502020204030204"/>
                        <a:cs typeface="Calibri" panose="020F0502020204030204"/>
                      </a:endParaRPr>
                    </a:p>
                  </a:txBody>
                  <a:tcPr marL="0" marR="0" marT="0" marB="0">
                    <a:solidFill>
                      <a:srgbClr val="BC572C"/>
                    </a:solidFill>
                  </a:tcPr>
                </a:tc>
                <a:tc>
                  <a:txBody>
                    <a:bodyPr/>
                    <a:lstStyle/>
                    <a:p>
                      <a:pPr>
                        <a:lnSpc>
                          <a:spcPct val="100000"/>
                        </a:lnSpc>
                      </a:pPr>
                      <a:endParaRPr sz="2600" dirty="0">
                        <a:latin typeface="Times New Roman" panose="02020603050405020304"/>
                        <a:cs typeface="Times New Roman" panose="02020603050405020304"/>
                      </a:endParaRPr>
                    </a:p>
                  </a:txBody>
                  <a:tcPr marL="0" marR="0" marT="0" marB="0">
                    <a:solidFill>
                      <a:srgbClr val="BC572C"/>
                    </a:solidFill>
                  </a:tcPr>
                </a:tc>
                <a:extLst>
                  <a:ext uri="{0D108BD9-81ED-4DB2-BD59-A6C34878D82A}">
                    <a16:rowId xmlns:a16="http://schemas.microsoft.com/office/drawing/2014/main" val="10003"/>
                  </a:ext>
                </a:extLst>
              </a:tr>
            </a:tbl>
          </a:graphicData>
        </a:graphic>
      </p:graphicFrame>
      <p:sp>
        <p:nvSpPr>
          <p:cNvPr id="6" name="object 6"/>
          <p:cNvSpPr txBox="1">
            <a:spLocks noGrp="1"/>
          </p:cNvSpPr>
          <p:nvPr>
            <p:ph type="title"/>
          </p:nvPr>
        </p:nvSpPr>
        <p:spPr>
          <a:xfrm>
            <a:off x="6695693" y="769366"/>
            <a:ext cx="5034280" cy="574040"/>
          </a:xfrm>
          <a:prstGeom prst="rect">
            <a:avLst/>
          </a:prstGeom>
        </p:spPr>
        <p:txBody>
          <a:bodyPr vert="horz" wrap="square" lIns="0" tIns="12700" rIns="0" bIns="0" rtlCol="0">
            <a:spAutoFit/>
          </a:bodyPr>
          <a:lstStyle/>
          <a:p>
            <a:pPr marL="12700">
              <a:lnSpc>
                <a:spcPct val="100000"/>
              </a:lnSpc>
              <a:spcBef>
                <a:spcPts val="100"/>
              </a:spcBef>
            </a:pPr>
            <a:r>
              <a:rPr spc="-30" dirty="0"/>
              <a:t>LITERATURE</a:t>
            </a:r>
            <a:r>
              <a:rPr spc="-75" dirty="0"/>
              <a:t> </a:t>
            </a:r>
            <a:r>
              <a:rPr dirty="0"/>
              <a:t>REVIEW</a:t>
            </a:r>
          </a:p>
        </p:txBody>
      </p:sp>
      <p:sp>
        <p:nvSpPr>
          <p:cNvPr id="14" name="Footer Placeholder 13"/>
          <p:cNvSpPr>
            <a:spLocks noGrp="1"/>
          </p:cNvSpPr>
          <p:nvPr>
            <p:ph type="ftr" sz="quarter" idx="5"/>
          </p:nvPr>
        </p:nvSpPr>
        <p:spPr>
          <a:xfrm>
            <a:off x="5486400" y="9870058"/>
            <a:ext cx="6858000" cy="225424"/>
          </a:xfrm>
        </p:spPr>
        <p:txBody>
          <a:bodyPr/>
          <a:lstStyle/>
          <a:p>
            <a:pPr marL="12700">
              <a:lnSpc>
                <a:spcPts val="1385"/>
              </a:lnSpc>
            </a:pPr>
            <a:r>
              <a:rPr lang="en-US" spc="-15"/>
              <a:t>DEPARTMENT OF INFORMATION TECHNOLOGY  / INTRUSION DETECTION USING MACHINE LEARNING TECHNIQUES</a:t>
            </a:r>
            <a:endParaRPr lang="en-US" spc="-5" dirty="0"/>
          </a:p>
        </p:txBody>
      </p:sp>
      <p:sp>
        <p:nvSpPr>
          <p:cNvPr id="15" name="Slide Number Placeholder 14"/>
          <p:cNvSpPr>
            <a:spLocks noGrp="1"/>
          </p:cNvSpPr>
          <p:nvPr>
            <p:ph type="sldNum" sz="quarter" idx="7"/>
          </p:nvPr>
        </p:nvSpPr>
        <p:spPr/>
        <p:txBody>
          <a:bodyPr/>
          <a:lstStyle/>
          <a:p>
            <a:pPr marL="38100">
              <a:lnSpc>
                <a:spcPts val="1590"/>
              </a:lnSpc>
            </a:pPr>
            <a:fld id="{81D60167-4931-47E6-BA6A-407CBD079E47}" type="slidenum">
              <a:rPr lang="en-IN" spc="10" smtClean="0"/>
              <a:t>7</a:t>
            </a:fld>
            <a:endParaRPr lang="en-IN" spc="10" dirty="0"/>
          </a:p>
        </p:txBody>
      </p:sp>
      <p:sp>
        <p:nvSpPr>
          <p:cNvPr id="7" name="Date Placeholder 6"/>
          <p:cNvSpPr>
            <a:spLocks noGrp="1"/>
          </p:cNvSpPr>
          <p:nvPr>
            <p:ph type="dt" sz="half" idx="6"/>
          </p:nvPr>
        </p:nvSpPr>
        <p:spPr>
          <a:xfrm rot="10800000" flipV="1">
            <a:off x="1857324" y="9715532"/>
            <a:ext cx="1347110" cy="307613"/>
          </a:xfrm>
        </p:spPr>
        <p:txBody>
          <a:bodyPr/>
          <a:lstStyle/>
          <a:p>
            <a:pPr marL="12700">
              <a:lnSpc>
                <a:spcPts val="1385"/>
              </a:lnSpc>
            </a:pPr>
            <a:fld id="{D1F87F86-92A9-48C6-9340-BCBFE5843535}" type="datetime4">
              <a:rPr lang="en-US" smtClean="0"/>
              <a:t>May 3, 2024</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84250" y="657351"/>
          <a:ext cx="16957039" cy="8185277"/>
        </p:xfrm>
        <a:graphic>
          <a:graphicData uri="http://schemas.openxmlformats.org/drawingml/2006/table">
            <a:tbl>
              <a:tblPr firstRow="1" bandRow="1">
                <a:tableStyleId>{2D5ABB26-0587-4C30-8999-92F81FD0307C}</a:tableStyleId>
              </a:tblPr>
              <a:tblGrid>
                <a:gridCol w="4239260">
                  <a:extLst>
                    <a:ext uri="{9D8B030D-6E8A-4147-A177-3AD203B41FA5}">
                      <a16:colId xmlns:a16="http://schemas.microsoft.com/office/drawing/2014/main" val="20000"/>
                    </a:ext>
                  </a:extLst>
                </a:gridCol>
                <a:gridCol w="4239260">
                  <a:extLst>
                    <a:ext uri="{9D8B030D-6E8A-4147-A177-3AD203B41FA5}">
                      <a16:colId xmlns:a16="http://schemas.microsoft.com/office/drawing/2014/main" val="20001"/>
                    </a:ext>
                  </a:extLst>
                </a:gridCol>
                <a:gridCol w="4239260">
                  <a:extLst>
                    <a:ext uri="{9D8B030D-6E8A-4147-A177-3AD203B41FA5}">
                      <a16:colId xmlns:a16="http://schemas.microsoft.com/office/drawing/2014/main" val="20002"/>
                    </a:ext>
                  </a:extLst>
                </a:gridCol>
                <a:gridCol w="4239259">
                  <a:extLst>
                    <a:ext uri="{9D8B030D-6E8A-4147-A177-3AD203B41FA5}">
                      <a16:colId xmlns:a16="http://schemas.microsoft.com/office/drawing/2014/main" val="20003"/>
                    </a:ext>
                  </a:extLst>
                </a:gridCol>
              </a:tblGrid>
              <a:tr h="1544701">
                <a:tc>
                  <a:txBody>
                    <a:bodyPr/>
                    <a:lstStyle/>
                    <a:p>
                      <a:pPr marL="635" algn="ctr">
                        <a:lnSpc>
                          <a:spcPct val="100000"/>
                        </a:lnSpc>
                        <a:spcBef>
                          <a:spcPts val="160"/>
                        </a:spcBef>
                      </a:pPr>
                      <a:r>
                        <a:rPr sz="3200" b="1" spc="-10" dirty="0">
                          <a:solidFill>
                            <a:srgbClr val="FFFFFF"/>
                          </a:solidFill>
                          <a:latin typeface="Calibri" panose="020F0502020204030204"/>
                          <a:cs typeface="Calibri" panose="020F0502020204030204"/>
                        </a:rPr>
                        <a:t>Author’s</a:t>
                      </a:r>
                      <a:r>
                        <a:rPr sz="3200" b="1" spc="-90" dirty="0">
                          <a:solidFill>
                            <a:srgbClr val="FFFFFF"/>
                          </a:solidFill>
                          <a:latin typeface="Calibri" panose="020F0502020204030204"/>
                          <a:cs typeface="Calibri" panose="020F0502020204030204"/>
                        </a:rPr>
                        <a:t> </a:t>
                      </a:r>
                      <a:r>
                        <a:rPr sz="3200" b="1" dirty="0">
                          <a:solidFill>
                            <a:srgbClr val="FFFFFF"/>
                          </a:solidFill>
                          <a:latin typeface="Calibri" panose="020F0502020204030204"/>
                          <a:cs typeface="Calibri" panose="020F0502020204030204"/>
                        </a:rPr>
                        <a:t>Name</a:t>
                      </a:r>
                      <a:endParaRPr sz="3200" dirty="0">
                        <a:latin typeface="Calibri" panose="020F0502020204030204"/>
                        <a:cs typeface="Calibri" panose="020F0502020204030204"/>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38312"/>
                    </a:solidFill>
                  </a:tcPr>
                </a:tc>
                <a:tc>
                  <a:txBody>
                    <a:bodyPr/>
                    <a:lstStyle/>
                    <a:p>
                      <a:pPr marL="91440" marR="1028700">
                        <a:lnSpc>
                          <a:spcPct val="100000"/>
                        </a:lnSpc>
                        <a:spcBef>
                          <a:spcPts val="160"/>
                        </a:spcBef>
                      </a:pPr>
                      <a:r>
                        <a:rPr sz="3200" b="1" spc="-15" dirty="0">
                          <a:solidFill>
                            <a:srgbClr val="FFFFFF"/>
                          </a:solidFill>
                          <a:latin typeface="Calibri" panose="020F0502020204030204"/>
                          <a:cs typeface="Calibri" panose="020F0502020204030204"/>
                        </a:rPr>
                        <a:t>Paper </a:t>
                      </a:r>
                      <a:r>
                        <a:rPr sz="3200" b="1" dirty="0">
                          <a:solidFill>
                            <a:srgbClr val="FFFFFF"/>
                          </a:solidFill>
                          <a:latin typeface="Calibri" panose="020F0502020204030204"/>
                          <a:cs typeface="Calibri" panose="020F0502020204030204"/>
                        </a:rPr>
                        <a:t>name and </a:t>
                      </a:r>
                      <a:r>
                        <a:rPr sz="3200" b="1" spc="5" dirty="0">
                          <a:solidFill>
                            <a:srgbClr val="FFFFFF"/>
                          </a:solidFill>
                          <a:latin typeface="Calibri" panose="020F0502020204030204"/>
                          <a:cs typeface="Calibri" panose="020F0502020204030204"/>
                        </a:rPr>
                        <a:t> </a:t>
                      </a:r>
                      <a:r>
                        <a:rPr sz="3200" b="1" spc="-5" dirty="0">
                          <a:solidFill>
                            <a:srgbClr val="FFFFFF"/>
                          </a:solidFill>
                          <a:latin typeface="Calibri" panose="020F0502020204030204"/>
                          <a:cs typeface="Calibri" panose="020F0502020204030204"/>
                        </a:rPr>
                        <a:t>publication</a:t>
                      </a:r>
                      <a:r>
                        <a:rPr sz="3200" b="1" spc="-70" dirty="0">
                          <a:solidFill>
                            <a:srgbClr val="FFFFFF"/>
                          </a:solidFill>
                          <a:latin typeface="Calibri" panose="020F0502020204030204"/>
                          <a:cs typeface="Calibri" panose="020F0502020204030204"/>
                        </a:rPr>
                        <a:t> </a:t>
                      </a:r>
                      <a:r>
                        <a:rPr sz="3200" b="1" spc="-10" dirty="0">
                          <a:solidFill>
                            <a:srgbClr val="FFFFFF"/>
                          </a:solidFill>
                          <a:latin typeface="Calibri" panose="020F0502020204030204"/>
                          <a:cs typeface="Calibri" panose="020F0502020204030204"/>
                        </a:rPr>
                        <a:t>details</a:t>
                      </a:r>
                      <a:endParaRPr sz="3200">
                        <a:latin typeface="Calibri" panose="020F0502020204030204"/>
                        <a:cs typeface="Calibri" panose="020F0502020204030204"/>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38312"/>
                    </a:solidFill>
                  </a:tcPr>
                </a:tc>
                <a:tc>
                  <a:txBody>
                    <a:bodyPr/>
                    <a:lstStyle/>
                    <a:p>
                      <a:pPr marL="92075">
                        <a:lnSpc>
                          <a:spcPct val="100000"/>
                        </a:lnSpc>
                        <a:spcBef>
                          <a:spcPts val="160"/>
                        </a:spcBef>
                        <a:tabLst>
                          <a:tab pos="1003300" algn="l"/>
                        </a:tabLst>
                      </a:pPr>
                      <a:r>
                        <a:rPr sz="3200" b="1" spc="-65" dirty="0">
                          <a:solidFill>
                            <a:srgbClr val="FFFFFF"/>
                          </a:solidFill>
                          <a:latin typeface="Calibri" panose="020F0502020204030204"/>
                          <a:cs typeface="Calibri" panose="020F0502020204030204"/>
                        </a:rPr>
                        <a:t>Year	</a:t>
                      </a:r>
                      <a:r>
                        <a:rPr sz="3200" b="1" dirty="0">
                          <a:solidFill>
                            <a:srgbClr val="FFFFFF"/>
                          </a:solidFill>
                          <a:latin typeface="Calibri" panose="020F0502020204030204"/>
                          <a:cs typeface="Calibri" panose="020F0502020204030204"/>
                        </a:rPr>
                        <a:t>of</a:t>
                      </a:r>
                      <a:r>
                        <a:rPr sz="3200" b="1" spc="-30" dirty="0">
                          <a:solidFill>
                            <a:srgbClr val="FFFFFF"/>
                          </a:solidFill>
                          <a:latin typeface="Calibri" panose="020F0502020204030204"/>
                          <a:cs typeface="Calibri" panose="020F0502020204030204"/>
                        </a:rPr>
                        <a:t> </a:t>
                      </a:r>
                      <a:r>
                        <a:rPr sz="3200" b="1" spc="-5" dirty="0">
                          <a:solidFill>
                            <a:srgbClr val="FFFFFF"/>
                          </a:solidFill>
                          <a:latin typeface="Calibri" panose="020F0502020204030204"/>
                          <a:cs typeface="Calibri" panose="020F0502020204030204"/>
                        </a:rPr>
                        <a:t>publication</a:t>
                      </a:r>
                      <a:endParaRPr sz="3200">
                        <a:latin typeface="Calibri" panose="020F0502020204030204"/>
                        <a:cs typeface="Calibri" panose="020F0502020204030204"/>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38312"/>
                    </a:solidFill>
                  </a:tcPr>
                </a:tc>
                <a:tc>
                  <a:txBody>
                    <a:bodyPr/>
                    <a:lstStyle/>
                    <a:p>
                      <a:pPr marL="92075" marR="780415">
                        <a:lnSpc>
                          <a:spcPct val="100000"/>
                        </a:lnSpc>
                        <a:spcBef>
                          <a:spcPts val="160"/>
                        </a:spcBef>
                      </a:pPr>
                      <a:r>
                        <a:rPr sz="3200" b="1" spc="-5" dirty="0">
                          <a:solidFill>
                            <a:srgbClr val="FFFFFF"/>
                          </a:solidFill>
                          <a:latin typeface="Calibri" panose="020F0502020204030204"/>
                          <a:cs typeface="Calibri" panose="020F0502020204030204"/>
                        </a:rPr>
                        <a:t>Main</a:t>
                      </a:r>
                      <a:r>
                        <a:rPr sz="3200" b="1" spc="-35" dirty="0">
                          <a:solidFill>
                            <a:srgbClr val="FFFFFF"/>
                          </a:solidFill>
                          <a:latin typeface="Calibri" panose="020F0502020204030204"/>
                          <a:cs typeface="Calibri" panose="020F0502020204030204"/>
                        </a:rPr>
                        <a:t> </a:t>
                      </a:r>
                      <a:r>
                        <a:rPr sz="3200" b="1" spc="-20" dirty="0">
                          <a:solidFill>
                            <a:srgbClr val="FFFFFF"/>
                          </a:solidFill>
                          <a:latin typeface="Calibri" panose="020F0502020204030204"/>
                          <a:cs typeface="Calibri" panose="020F0502020204030204"/>
                        </a:rPr>
                        <a:t>content</a:t>
                      </a:r>
                      <a:r>
                        <a:rPr sz="3200" b="1" spc="-35" dirty="0">
                          <a:solidFill>
                            <a:srgbClr val="FFFFFF"/>
                          </a:solidFill>
                          <a:latin typeface="Calibri" panose="020F0502020204030204"/>
                          <a:cs typeface="Calibri" panose="020F0502020204030204"/>
                        </a:rPr>
                        <a:t> </a:t>
                      </a:r>
                      <a:r>
                        <a:rPr sz="3200" b="1" dirty="0">
                          <a:solidFill>
                            <a:srgbClr val="FFFFFF"/>
                          </a:solidFill>
                          <a:latin typeface="Calibri" panose="020F0502020204030204"/>
                          <a:cs typeface="Calibri" panose="020F0502020204030204"/>
                        </a:rPr>
                        <a:t>of</a:t>
                      </a:r>
                      <a:r>
                        <a:rPr sz="3200" b="1" spc="-15" dirty="0">
                          <a:solidFill>
                            <a:srgbClr val="FFFFFF"/>
                          </a:solidFill>
                          <a:latin typeface="Calibri" panose="020F0502020204030204"/>
                          <a:cs typeface="Calibri" panose="020F0502020204030204"/>
                        </a:rPr>
                        <a:t> </a:t>
                      </a:r>
                      <a:r>
                        <a:rPr sz="3200" b="1" dirty="0">
                          <a:solidFill>
                            <a:srgbClr val="FFFFFF"/>
                          </a:solidFill>
                          <a:latin typeface="Calibri" panose="020F0502020204030204"/>
                          <a:cs typeface="Calibri" panose="020F0502020204030204"/>
                        </a:rPr>
                        <a:t>the </a:t>
                      </a:r>
                      <a:r>
                        <a:rPr sz="3200" b="1" spc="-710" dirty="0">
                          <a:solidFill>
                            <a:srgbClr val="FFFFFF"/>
                          </a:solidFill>
                          <a:latin typeface="Calibri" panose="020F0502020204030204"/>
                          <a:cs typeface="Calibri" panose="020F0502020204030204"/>
                        </a:rPr>
                        <a:t> </a:t>
                      </a:r>
                      <a:r>
                        <a:rPr sz="3200" b="1" spc="-5" dirty="0">
                          <a:solidFill>
                            <a:srgbClr val="FFFFFF"/>
                          </a:solidFill>
                          <a:latin typeface="Calibri" panose="020F0502020204030204"/>
                          <a:cs typeface="Calibri" panose="020F0502020204030204"/>
                        </a:rPr>
                        <a:t>paper</a:t>
                      </a:r>
                      <a:endParaRPr sz="3200">
                        <a:latin typeface="Calibri" panose="020F0502020204030204"/>
                        <a:cs typeface="Calibri" panose="020F0502020204030204"/>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38312"/>
                    </a:solidFill>
                  </a:tcPr>
                </a:tc>
                <a:extLst>
                  <a:ext uri="{0D108BD9-81ED-4DB2-BD59-A6C34878D82A}">
                    <a16:rowId xmlns:a16="http://schemas.microsoft.com/office/drawing/2014/main" val="10000"/>
                  </a:ext>
                </a:extLst>
              </a:tr>
              <a:tr h="3535299">
                <a:tc>
                  <a:txBody>
                    <a:bodyPr/>
                    <a:lstStyle/>
                    <a:p>
                      <a:pPr marL="1283335" marR="334645" indent="-942340">
                        <a:lnSpc>
                          <a:spcPct val="100000"/>
                        </a:lnSpc>
                        <a:spcBef>
                          <a:spcPts val="265"/>
                        </a:spcBef>
                      </a:pPr>
                      <a:r>
                        <a:rPr sz="2800" spc="-5" dirty="0">
                          <a:latin typeface="Times New Roman" panose="02020603050405020304"/>
                          <a:cs typeface="Times New Roman" panose="02020603050405020304"/>
                        </a:rPr>
                        <a:t>Sarode</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Harshal</a:t>
                      </a:r>
                      <a:r>
                        <a:rPr sz="2800" spc="-65" dirty="0">
                          <a:latin typeface="Times New Roman" panose="02020603050405020304"/>
                          <a:cs typeface="Times New Roman" panose="02020603050405020304"/>
                        </a:rPr>
                        <a:t> </a:t>
                      </a:r>
                      <a:r>
                        <a:rPr sz="2800" spc="-45" dirty="0">
                          <a:latin typeface="Times New Roman" panose="02020603050405020304"/>
                          <a:cs typeface="Times New Roman" panose="02020603050405020304"/>
                        </a:rPr>
                        <a:t>Vasudeo, </a:t>
                      </a:r>
                      <a:r>
                        <a:rPr sz="2800" spc="-68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Pravin Patil</a:t>
                      </a:r>
                      <a:endParaRPr sz="28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5D9CC"/>
                    </a:solidFill>
                  </a:tcPr>
                </a:tc>
                <a:tc>
                  <a:txBody>
                    <a:bodyPr/>
                    <a:lstStyle/>
                    <a:p>
                      <a:pPr marL="91440" marR="375920">
                        <a:lnSpc>
                          <a:spcPct val="100000"/>
                        </a:lnSpc>
                        <a:spcBef>
                          <a:spcPts val="265"/>
                        </a:spcBef>
                      </a:pPr>
                      <a:r>
                        <a:rPr sz="2700" dirty="0">
                          <a:latin typeface="Times New Roman" panose="02020603050405020304"/>
                          <a:cs typeface="Times New Roman" panose="02020603050405020304"/>
                        </a:rPr>
                        <a:t>IMMIX-intrusion</a:t>
                      </a:r>
                      <a:r>
                        <a:rPr sz="2700" spc="-95" dirty="0">
                          <a:latin typeface="Times New Roman" panose="02020603050405020304"/>
                          <a:cs typeface="Times New Roman" panose="02020603050405020304"/>
                        </a:rPr>
                        <a:t> </a:t>
                      </a:r>
                      <a:r>
                        <a:rPr sz="2700" dirty="0">
                          <a:latin typeface="Times New Roman" panose="02020603050405020304"/>
                          <a:cs typeface="Times New Roman" panose="02020603050405020304"/>
                        </a:rPr>
                        <a:t>detection </a:t>
                      </a:r>
                      <a:r>
                        <a:rPr sz="2700" spc="-660" dirty="0">
                          <a:latin typeface="Times New Roman" panose="02020603050405020304"/>
                          <a:cs typeface="Times New Roman" panose="02020603050405020304"/>
                        </a:rPr>
                        <a:t> </a:t>
                      </a:r>
                      <a:r>
                        <a:rPr sz="2700" dirty="0">
                          <a:latin typeface="Times New Roman" panose="02020603050405020304"/>
                          <a:cs typeface="Times New Roman" panose="02020603050405020304"/>
                        </a:rPr>
                        <a:t>and</a:t>
                      </a:r>
                      <a:r>
                        <a:rPr sz="2700" spc="-20" dirty="0">
                          <a:latin typeface="Times New Roman" panose="02020603050405020304"/>
                          <a:cs typeface="Times New Roman" panose="02020603050405020304"/>
                        </a:rPr>
                        <a:t> </a:t>
                      </a:r>
                      <a:r>
                        <a:rPr sz="2700" dirty="0">
                          <a:latin typeface="Times New Roman" panose="02020603050405020304"/>
                          <a:cs typeface="Times New Roman" panose="02020603050405020304"/>
                        </a:rPr>
                        <a:t>prevention</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system</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5D9CC"/>
                    </a:solidFill>
                  </a:tcPr>
                </a:tc>
                <a:tc>
                  <a:txBody>
                    <a:bodyPr/>
                    <a:lstStyle/>
                    <a:p>
                      <a:pPr marL="92075">
                        <a:lnSpc>
                          <a:spcPct val="100000"/>
                        </a:lnSpc>
                        <a:spcBef>
                          <a:spcPts val="265"/>
                        </a:spcBef>
                      </a:pPr>
                      <a:r>
                        <a:rPr sz="2700" spc="5" dirty="0">
                          <a:latin typeface="Times New Roman" panose="02020603050405020304"/>
                          <a:cs typeface="Times New Roman" panose="02020603050405020304"/>
                        </a:rPr>
                        <a:t>20</a:t>
                      </a:r>
                      <a:r>
                        <a:rPr lang="en-US" sz="2700" spc="5" dirty="0">
                          <a:latin typeface="Times New Roman" panose="02020603050405020304"/>
                          <a:cs typeface="Times New Roman" panose="02020603050405020304"/>
                        </a:rPr>
                        <a:t>23</a:t>
                      </a:r>
                      <a:endParaRPr sz="2700" dirty="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5D9CC"/>
                    </a:solidFill>
                  </a:tcPr>
                </a:tc>
                <a:tc>
                  <a:txBody>
                    <a:bodyPr/>
                    <a:lstStyle/>
                    <a:p>
                      <a:pPr marL="92075" marR="368935">
                        <a:lnSpc>
                          <a:spcPct val="100000"/>
                        </a:lnSpc>
                        <a:spcBef>
                          <a:spcPts val="265"/>
                        </a:spcBef>
                      </a:pPr>
                      <a:r>
                        <a:rPr sz="2700" dirty="0">
                          <a:latin typeface="Times New Roman" panose="02020603050405020304"/>
                          <a:cs typeface="Times New Roman" panose="02020603050405020304"/>
                        </a:rPr>
                        <a:t>Computer security </a:t>
                      </a:r>
                      <a:r>
                        <a:rPr sz="2700" spc="-5" dirty="0">
                          <a:latin typeface="Times New Roman" panose="02020603050405020304"/>
                          <a:cs typeface="Times New Roman" panose="02020603050405020304"/>
                        </a:rPr>
                        <a:t>has </a:t>
                      </a:r>
                      <a:r>
                        <a:rPr sz="2700" dirty="0">
                          <a:latin typeface="Times New Roman" panose="02020603050405020304"/>
                          <a:cs typeface="Times New Roman" panose="02020603050405020304"/>
                        </a:rPr>
                        <a:t> become</a:t>
                      </a:r>
                      <a:r>
                        <a:rPr sz="2700" spc="-25" dirty="0">
                          <a:latin typeface="Times New Roman" panose="02020603050405020304"/>
                          <a:cs typeface="Times New Roman" panose="02020603050405020304"/>
                        </a:rPr>
                        <a:t> </a:t>
                      </a:r>
                      <a:r>
                        <a:rPr sz="2700" dirty="0">
                          <a:latin typeface="Times New Roman" panose="02020603050405020304"/>
                          <a:cs typeface="Times New Roman" panose="02020603050405020304"/>
                        </a:rPr>
                        <a:t>a</a:t>
                      </a:r>
                      <a:r>
                        <a:rPr sz="2700" spc="-15"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major</a:t>
                      </a:r>
                      <a:r>
                        <a:rPr sz="2700" spc="-10" dirty="0">
                          <a:latin typeface="Times New Roman" panose="02020603050405020304"/>
                          <a:cs typeface="Times New Roman" panose="02020603050405020304"/>
                        </a:rPr>
                        <a:t> </a:t>
                      </a:r>
                      <a:r>
                        <a:rPr sz="2700" dirty="0">
                          <a:latin typeface="Times New Roman" panose="02020603050405020304"/>
                          <a:cs typeface="Times New Roman" panose="02020603050405020304"/>
                        </a:rPr>
                        <a:t>problem</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in </a:t>
                      </a:r>
                      <a:r>
                        <a:rPr sz="2700" spc="-660" dirty="0">
                          <a:latin typeface="Times New Roman" panose="02020603050405020304"/>
                          <a:cs typeface="Times New Roman" panose="02020603050405020304"/>
                        </a:rPr>
                        <a:t> </a:t>
                      </a:r>
                      <a:r>
                        <a:rPr sz="2700" dirty="0">
                          <a:latin typeface="Times New Roman" panose="02020603050405020304"/>
                          <a:cs typeface="Times New Roman" panose="02020603050405020304"/>
                        </a:rPr>
                        <a:t>our </a:t>
                      </a:r>
                      <a:r>
                        <a:rPr sz="2700" spc="-15" dirty="0">
                          <a:latin typeface="Times New Roman" panose="02020603050405020304"/>
                          <a:cs typeface="Times New Roman" panose="02020603050405020304"/>
                        </a:rPr>
                        <a:t>society.computer </a:t>
                      </a:r>
                      <a:r>
                        <a:rPr sz="2700" spc="-10" dirty="0">
                          <a:latin typeface="Times New Roman" panose="02020603050405020304"/>
                          <a:cs typeface="Times New Roman" panose="02020603050405020304"/>
                        </a:rPr>
                        <a:t> </a:t>
                      </a:r>
                      <a:r>
                        <a:rPr sz="2700" dirty="0">
                          <a:latin typeface="Times New Roman" panose="02020603050405020304"/>
                          <a:cs typeface="Times New Roman" panose="02020603050405020304"/>
                        </a:rPr>
                        <a:t>network security </a:t>
                      </a:r>
                      <a:r>
                        <a:rPr sz="2700" spc="-5" dirty="0">
                          <a:latin typeface="Times New Roman" panose="02020603050405020304"/>
                          <a:cs typeface="Times New Roman" panose="02020603050405020304"/>
                        </a:rPr>
                        <a:t>is </a:t>
                      </a:r>
                      <a:r>
                        <a:rPr sz="2700" dirty="0">
                          <a:latin typeface="Times New Roman" panose="02020603050405020304"/>
                          <a:cs typeface="Times New Roman" panose="02020603050405020304"/>
                        </a:rPr>
                        <a:t> concerned with preventing </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 intrusion of an </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unauthorized person into a </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network</a:t>
                      </a:r>
                      <a:r>
                        <a:rPr sz="2700" spc="-10" dirty="0">
                          <a:latin typeface="Times New Roman" panose="02020603050405020304"/>
                          <a:cs typeface="Times New Roman" panose="02020603050405020304"/>
                        </a:rPr>
                        <a:t> </a:t>
                      </a:r>
                      <a:r>
                        <a:rPr sz="2700" dirty="0">
                          <a:latin typeface="Times New Roman" panose="02020603050405020304"/>
                          <a:cs typeface="Times New Roman" panose="02020603050405020304"/>
                        </a:rPr>
                        <a:t>of</a:t>
                      </a:r>
                      <a:r>
                        <a:rPr sz="2700" spc="-20" dirty="0">
                          <a:latin typeface="Times New Roman" panose="02020603050405020304"/>
                          <a:cs typeface="Times New Roman" panose="02020603050405020304"/>
                        </a:rPr>
                        <a:t> </a:t>
                      </a:r>
                      <a:r>
                        <a:rPr sz="2700" dirty="0">
                          <a:latin typeface="Times New Roman" panose="02020603050405020304"/>
                          <a:cs typeface="Times New Roman" panose="02020603050405020304"/>
                        </a:rPr>
                        <a:t>computers.</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5D9CC"/>
                    </a:solidFill>
                  </a:tcPr>
                </a:tc>
                <a:extLst>
                  <a:ext uri="{0D108BD9-81ED-4DB2-BD59-A6C34878D82A}">
                    <a16:rowId xmlns:a16="http://schemas.microsoft.com/office/drawing/2014/main" val="10001"/>
                  </a:ext>
                </a:extLst>
              </a:tr>
              <a:tr h="3105277">
                <a:tc>
                  <a:txBody>
                    <a:bodyPr/>
                    <a:lstStyle/>
                    <a:p>
                      <a:pPr marL="91440">
                        <a:lnSpc>
                          <a:spcPct val="100000"/>
                        </a:lnSpc>
                        <a:spcBef>
                          <a:spcPts val="270"/>
                        </a:spcBef>
                      </a:pPr>
                      <a:r>
                        <a:rPr sz="2700" dirty="0">
                          <a:latin typeface="Times New Roman" panose="02020603050405020304"/>
                          <a:cs typeface="Times New Roman" panose="02020603050405020304"/>
                        </a:rPr>
                        <a:t>Martuza</a:t>
                      </a:r>
                      <a:r>
                        <a:rPr sz="2700" spc="-170"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Ahmed,Rima Pal</a:t>
                      </a:r>
                      <a:endParaRPr sz="2700">
                        <a:latin typeface="Times New Roman" panose="02020603050405020304"/>
                        <a:cs typeface="Times New Roman" panose="02020603050405020304"/>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ECE7"/>
                    </a:solidFill>
                  </a:tcPr>
                </a:tc>
                <a:tc>
                  <a:txBody>
                    <a:bodyPr/>
                    <a:lstStyle/>
                    <a:p>
                      <a:pPr marL="91440" marR="647700">
                        <a:lnSpc>
                          <a:spcPct val="100000"/>
                        </a:lnSpc>
                        <a:spcBef>
                          <a:spcPts val="270"/>
                        </a:spcBef>
                      </a:pPr>
                      <a:r>
                        <a:rPr sz="2700" spc="-5" dirty="0">
                          <a:latin typeface="Times New Roman" panose="02020603050405020304"/>
                          <a:cs typeface="Times New Roman" panose="02020603050405020304"/>
                        </a:rPr>
                        <a:t>NIDS: A </a:t>
                      </a:r>
                      <a:r>
                        <a:rPr sz="2700" dirty="0">
                          <a:latin typeface="Times New Roman" panose="02020603050405020304"/>
                          <a:cs typeface="Times New Roman" panose="02020603050405020304"/>
                        </a:rPr>
                        <a:t>Network Based </a:t>
                      </a:r>
                      <a:r>
                        <a:rPr sz="2700" spc="-660" dirty="0">
                          <a:latin typeface="Times New Roman" panose="02020603050405020304"/>
                          <a:cs typeface="Times New Roman" panose="02020603050405020304"/>
                        </a:rPr>
                        <a:t> </a:t>
                      </a:r>
                      <a:r>
                        <a:rPr sz="2700" dirty="0">
                          <a:latin typeface="Times New Roman" panose="02020603050405020304"/>
                          <a:cs typeface="Times New Roman" panose="02020603050405020304"/>
                        </a:rPr>
                        <a:t>Approach to Intrusion </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Detection</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and</a:t>
                      </a:r>
                      <a:r>
                        <a:rPr sz="2700" spc="-20" dirty="0">
                          <a:latin typeface="Times New Roman" panose="02020603050405020304"/>
                          <a:cs typeface="Times New Roman" panose="02020603050405020304"/>
                        </a:rPr>
                        <a:t> </a:t>
                      </a:r>
                      <a:r>
                        <a:rPr sz="2700" dirty="0">
                          <a:latin typeface="Times New Roman" panose="02020603050405020304"/>
                          <a:cs typeface="Times New Roman" panose="02020603050405020304"/>
                        </a:rPr>
                        <a:t>Prevention</a:t>
                      </a:r>
                      <a:endParaRPr sz="2700">
                        <a:latin typeface="Times New Roman" panose="02020603050405020304"/>
                        <a:cs typeface="Times New Roman" panose="02020603050405020304"/>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ECE7"/>
                    </a:solidFill>
                  </a:tcPr>
                </a:tc>
                <a:tc>
                  <a:txBody>
                    <a:bodyPr/>
                    <a:lstStyle/>
                    <a:p>
                      <a:pPr marL="92075">
                        <a:lnSpc>
                          <a:spcPct val="100000"/>
                        </a:lnSpc>
                        <a:spcBef>
                          <a:spcPts val="270"/>
                        </a:spcBef>
                      </a:pPr>
                      <a:r>
                        <a:rPr sz="2700" spc="5" dirty="0">
                          <a:latin typeface="Times New Roman" panose="02020603050405020304"/>
                          <a:cs typeface="Times New Roman" panose="02020603050405020304"/>
                        </a:rPr>
                        <a:t>20</a:t>
                      </a:r>
                      <a:r>
                        <a:rPr lang="en-US" sz="2700" spc="5" dirty="0">
                          <a:latin typeface="Times New Roman" panose="02020603050405020304"/>
                          <a:cs typeface="Times New Roman" panose="02020603050405020304"/>
                        </a:rPr>
                        <a:t>23</a:t>
                      </a:r>
                      <a:endParaRPr sz="2700" dirty="0">
                        <a:latin typeface="Times New Roman" panose="02020603050405020304"/>
                        <a:cs typeface="Times New Roman" panose="02020603050405020304"/>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ECE7"/>
                    </a:solidFill>
                  </a:tcPr>
                </a:tc>
                <a:tc>
                  <a:txBody>
                    <a:bodyPr/>
                    <a:lstStyle/>
                    <a:p>
                      <a:pPr marL="92075" marR="130175">
                        <a:lnSpc>
                          <a:spcPct val="100000"/>
                        </a:lnSpc>
                        <a:spcBef>
                          <a:spcPts val="270"/>
                        </a:spcBef>
                      </a:pPr>
                      <a:r>
                        <a:rPr sz="2700" dirty="0">
                          <a:latin typeface="Times New Roman" panose="02020603050405020304"/>
                          <a:cs typeface="Times New Roman" panose="02020603050405020304"/>
                        </a:rPr>
                        <a:t>The techniques used </a:t>
                      </a:r>
                      <a:r>
                        <a:rPr sz="2700" spc="-10" dirty="0">
                          <a:latin typeface="Times New Roman" panose="02020603050405020304"/>
                          <a:cs typeface="Times New Roman" panose="02020603050405020304"/>
                        </a:rPr>
                        <a:t>for </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intrusion</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detection</a:t>
                      </a:r>
                      <a:r>
                        <a:rPr sz="2700" spc="-35" dirty="0">
                          <a:latin typeface="Times New Roman" panose="02020603050405020304"/>
                          <a:cs typeface="Times New Roman" panose="02020603050405020304"/>
                        </a:rPr>
                        <a:t> </a:t>
                      </a:r>
                      <a:r>
                        <a:rPr sz="2700" dirty="0">
                          <a:latin typeface="Times New Roman" panose="02020603050405020304"/>
                          <a:cs typeface="Times New Roman" panose="02020603050405020304"/>
                        </a:rPr>
                        <a:t>have</a:t>
                      </a:r>
                      <a:r>
                        <a:rPr sz="2700" spc="-30"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their </a:t>
                      </a:r>
                      <a:r>
                        <a:rPr sz="2700" spc="-660" dirty="0">
                          <a:latin typeface="Times New Roman" panose="02020603050405020304"/>
                          <a:cs typeface="Times New Roman" panose="02020603050405020304"/>
                        </a:rPr>
                        <a:t> </a:t>
                      </a:r>
                      <a:r>
                        <a:rPr sz="2700" dirty="0">
                          <a:latin typeface="Times New Roman" panose="02020603050405020304"/>
                          <a:cs typeface="Times New Roman" panose="02020603050405020304"/>
                        </a:rPr>
                        <a:t>par</a:t>
                      </a:r>
                      <a:r>
                        <a:rPr sz="2700" spc="5" dirty="0">
                          <a:latin typeface="Times New Roman" panose="02020603050405020304"/>
                          <a:cs typeface="Times New Roman" panose="02020603050405020304"/>
                        </a:rPr>
                        <a:t>t</a:t>
                      </a:r>
                      <a:r>
                        <a:rPr sz="2700" dirty="0">
                          <a:latin typeface="Times New Roman" panose="02020603050405020304"/>
                          <a:cs typeface="Times New Roman" panose="02020603050405020304"/>
                        </a:rPr>
                        <a:t>ic</a:t>
                      </a:r>
                      <a:r>
                        <a:rPr sz="2700" spc="5" dirty="0">
                          <a:latin typeface="Times New Roman" panose="02020603050405020304"/>
                          <a:cs typeface="Times New Roman" panose="02020603050405020304"/>
                        </a:rPr>
                        <a:t>u</a:t>
                      </a:r>
                      <a:r>
                        <a:rPr sz="2700" dirty="0">
                          <a:latin typeface="Times New Roman" panose="02020603050405020304"/>
                          <a:cs typeface="Times New Roman" panose="02020603050405020304"/>
                        </a:rPr>
                        <a:t>lar</a:t>
                      </a:r>
                      <a:r>
                        <a:rPr sz="2700" spc="-25" dirty="0">
                          <a:latin typeface="Times New Roman" panose="02020603050405020304"/>
                          <a:cs typeface="Times New Roman" panose="02020603050405020304"/>
                        </a:rPr>
                        <a:t> </a:t>
                      </a:r>
                      <a:r>
                        <a:rPr sz="2700" dirty="0">
                          <a:latin typeface="Times New Roman" panose="02020603050405020304"/>
                          <a:cs typeface="Times New Roman" panose="02020603050405020304"/>
                        </a:rPr>
                        <a:t>pr</a:t>
                      </a:r>
                      <a:r>
                        <a:rPr sz="2700" spc="5" dirty="0">
                          <a:latin typeface="Times New Roman" panose="02020603050405020304"/>
                          <a:cs typeface="Times New Roman" panose="02020603050405020304"/>
                        </a:rPr>
                        <a:t>o</a:t>
                      </a:r>
                      <a:r>
                        <a:rPr sz="2700" dirty="0">
                          <a:latin typeface="Times New Roman" panose="02020603050405020304"/>
                          <a:cs typeface="Times New Roman" panose="02020603050405020304"/>
                        </a:rPr>
                        <a:t>b</a:t>
                      </a:r>
                      <a:r>
                        <a:rPr sz="2700" spc="5" dirty="0">
                          <a:latin typeface="Times New Roman" panose="02020603050405020304"/>
                          <a:cs typeface="Times New Roman" panose="02020603050405020304"/>
                        </a:rPr>
                        <a:t>l</a:t>
                      </a:r>
                      <a:r>
                        <a:rPr sz="2700" dirty="0">
                          <a:latin typeface="Times New Roman" panose="02020603050405020304"/>
                          <a:cs typeface="Times New Roman" panose="02020603050405020304"/>
                        </a:rPr>
                        <a:t>e</a:t>
                      </a:r>
                      <a:r>
                        <a:rPr sz="2700" spc="-15" dirty="0">
                          <a:latin typeface="Times New Roman" panose="02020603050405020304"/>
                          <a:cs typeface="Times New Roman" panose="02020603050405020304"/>
                        </a:rPr>
                        <a:t>m</a:t>
                      </a:r>
                      <a:r>
                        <a:rPr sz="2700" dirty="0">
                          <a:latin typeface="Times New Roman" panose="02020603050405020304"/>
                          <a:cs typeface="Times New Roman" panose="02020603050405020304"/>
                        </a:rPr>
                        <a:t>s.</a:t>
                      </a:r>
                      <a:r>
                        <a:rPr sz="2700" spc="-170" dirty="0">
                          <a:latin typeface="Times New Roman" panose="02020603050405020304"/>
                          <a:cs typeface="Times New Roman" panose="02020603050405020304"/>
                        </a:rPr>
                        <a:t> </a:t>
                      </a:r>
                      <a:r>
                        <a:rPr sz="2700" dirty="0">
                          <a:latin typeface="Times New Roman" panose="02020603050405020304"/>
                          <a:cs typeface="Times New Roman" panose="02020603050405020304"/>
                        </a:rPr>
                        <a:t>Any of  the Intrusion Detection </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Systems proposed </a:t>
                      </a:r>
                      <a:r>
                        <a:rPr sz="2700" spc="-5" dirty="0">
                          <a:latin typeface="Times New Roman" panose="02020603050405020304"/>
                          <a:cs typeface="Times New Roman" panose="02020603050405020304"/>
                        </a:rPr>
                        <a:t>so far is </a:t>
                      </a:r>
                      <a:r>
                        <a:rPr sz="2700" dirty="0">
                          <a:latin typeface="Times New Roman" panose="02020603050405020304"/>
                          <a:cs typeface="Times New Roman" panose="02020603050405020304"/>
                        </a:rPr>
                        <a:t> not</a:t>
                      </a:r>
                      <a:r>
                        <a:rPr sz="2700" spc="-20" dirty="0">
                          <a:latin typeface="Times New Roman" panose="02020603050405020304"/>
                          <a:cs typeface="Times New Roman" panose="02020603050405020304"/>
                        </a:rPr>
                        <a:t> </a:t>
                      </a:r>
                      <a:r>
                        <a:rPr sz="2700" dirty="0">
                          <a:latin typeface="Times New Roman" panose="02020603050405020304"/>
                          <a:cs typeface="Times New Roman" panose="02020603050405020304"/>
                        </a:rPr>
                        <a:t>completely</a:t>
                      </a:r>
                      <a:r>
                        <a:rPr sz="2700" spc="-25" dirty="0">
                          <a:latin typeface="Times New Roman" panose="02020603050405020304"/>
                          <a:cs typeface="Times New Roman" panose="02020603050405020304"/>
                        </a:rPr>
                        <a:t> </a:t>
                      </a:r>
                      <a:r>
                        <a:rPr sz="2700" spc="-5" dirty="0">
                          <a:latin typeface="Times New Roman" panose="02020603050405020304"/>
                          <a:cs typeface="Times New Roman" panose="02020603050405020304"/>
                        </a:rPr>
                        <a:t>flawless.</a:t>
                      </a:r>
                      <a:endParaRPr sz="2700">
                        <a:latin typeface="Times New Roman" panose="02020603050405020304"/>
                        <a:cs typeface="Times New Roman" panose="02020603050405020304"/>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9ECE7"/>
                    </a:solidFill>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EDD2789D-BBBB-4371-9D96-4152F8F5696B}" type="datetime4">
              <a:rPr lang="en-US" smtClean="0"/>
              <a:t>May 3, 2024</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7" name="Slide Number Placeholder 6"/>
          <p:cNvSpPr>
            <a:spLocks noGrp="1"/>
          </p:cNvSpPr>
          <p:nvPr>
            <p:ph type="sldNum" sz="quarter" idx="7"/>
          </p:nvPr>
        </p:nvSpPr>
        <p:spPr/>
        <p:txBody>
          <a:bodyPr/>
          <a:lstStyle/>
          <a:p>
            <a:pPr marL="38100">
              <a:lnSpc>
                <a:spcPts val="1590"/>
              </a:lnSpc>
            </a:pPr>
            <a:fld id="{81D60167-4931-47E6-BA6A-407CBD079E47}" type="slidenum">
              <a:rPr lang="en-IN" spc="10" smtClean="0"/>
              <a:t>8</a:t>
            </a:fld>
            <a:endParaRPr lang="en-IN"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1547" y="477976"/>
            <a:ext cx="7161530" cy="574675"/>
          </a:xfrm>
          <a:prstGeom prst="rect">
            <a:avLst/>
          </a:prstGeom>
        </p:spPr>
        <p:txBody>
          <a:bodyPr vert="horz" wrap="square" lIns="0" tIns="12700" rIns="0" bIns="0" rtlCol="0">
            <a:spAutoFit/>
          </a:bodyPr>
          <a:lstStyle/>
          <a:p>
            <a:pPr marL="12700">
              <a:lnSpc>
                <a:spcPct val="100000"/>
              </a:lnSpc>
              <a:spcBef>
                <a:spcPts val="100"/>
              </a:spcBef>
            </a:pPr>
            <a:r>
              <a:rPr dirty="0"/>
              <a:t>DESIGN</a:t>
            </a:r>
            <a:r>
              <a:rPr spc="-220" dirty="0"/>
              <a:t> </a:t>
            </a:r>
            <a:r>
              <a:rPr dirty="0"/>
              <a:t>AND ME</a:t>
            </a:r>
            <a:r>
              <a:rPr spc="-15" dirty="0"/>
              <a:t>T</a:t>
            </a:r>
            <a:r>
              <a:rPr dirty="0"/>
              <a:t>H</a:t>
            </a:r>
            <a:r>
              <a:rPr spc="-15" dirty="0"/>
              <a:t>O</a:t>
            </a:r>
            <a:r>
              <a:rPr dirty="0"/>
              <a:t>DOL</a:t>
            </a:r>
            <a:r>
              <a:rPr spc="-15" dirty="0"/>
              <a:t>O</a:t>
            </a:r>
            <a:r>
              <a:rPr dirty="0"/>
              <a:t>GIES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fld id="{52AE7CD5-D6BA-4A8A-B7BA-AF809B98CD5F}" type="datetime4">
              <a:rPr lang="en-US" smtClean="0"/>
              <a:t>May 3, 2024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lang="en-US" spc="-15"/>
              <a:t>DEPARTMENT OF INFORMATION TECHNOLOGY  / INTRUSION DETECTION USING MACHINE LEARNING TECHNIQUES</a:t>
            </a:r>
            <a:endParaRPr spc="-5" dirty="0"/>
          </a:p>
        </p:txBody>
      </p:sp>
      <p:sp>
        <p:nvSpPr>
          <p:cNvPr id="3" name="object 3"/>
          <p:cNvSpPr txBox="1"/>
          <p:nvPr/>
        </p:nvSpPr>
        <p:spPr>
          <a:xfrm>
            <a:off x="1261491" y="1943100"/>
            <a:ext cx="15196819" cy="6029215"/>
          </a:xfrm>
          <a:prstGeom prst="rect">
            <a:avLst/>
          </a:prstGeom>
        </p:spPr>
        <p:txBody>
          <a:bodyPr vert="horz" wrap="square" lIns="0" tIns="12065" rIns="0" bIns="0" rtlCol="0">
            <a:spAutoFit/>
          </a:bodyPr>
          <a:lstStyle/>
          <a:p>
            <a:pPr marL="469900" indent="-457200" algn="just">
              <a:lnSpc>
                <a:spcPct val="100000"/>
              </a:lnSpc>
              <a:spcBef>
                <a:spcPts val="95"/>
              </a:spcBef>
              <a:buFont typeface="Wingdings" panose="05000000000000000000"/>
              <a:buChar char=""/>
              <a:tabLst>
                <a:tab pos="469265" algn="l"/>
                <a:tab pos="469900" algn="l"/>
              </a:tabLst>
            </a:pPr>
            <a:r>
              <a:rPr sz="2800" spc="-5" dirty="0">
                <a:latin typeface="Times New Roman" panose="02020603050405020304"/>
                <a:cs typeface="Times New Roman" panose="02020603050405020304"/>
              </a:rPr>
              <a:t>MODULE</a:t>
            </a:r>
            <a:r>
              <a:rPr sz="2800" spc="3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1:</a:t>
            </a:r>
            <a:r>
              <a:rPr sz="2800" spc="-420" dirty="0">
                <a:latin typeface="Times New Roman" panose="02020603050405020304"/>
                <a:cs typeface="Times New Roman" panose="02020603050405020304"/>
              </a:rPr>
              <a:t> </a:t>
            </a:r>
            <a:r>
              <a:rPr sz="2800" b="1" spc="-5">
                <a:latin typeface="Times New Roman" panose="02020603050405020304"/>
                <a:cs typeface="Times New Roman" panose="02020603050405020304"/>
              </a:rPr>
              <a:t>Intrusion</a:t>
            </a:r>
            <a:r>
              <a:rPr sz="2800" b="1">
                <a:latin typeface="Times New Roman" panose="02020603050405020304"/>
                <a:cs typeface="Times New Roman" panose="02020603050405020304"/>
              </a:rPr>
              <a:t> </a:t>
            </a:r>
            <a:r>
              <a:rPr sz="2800" b="1" spc="-5">
                <a:latin typeface="Times New Roman" panose="02020603050405020304"/>
                <a:cs typeface="Times New Roman" panose="02020603050405020304"/>
              </a:rPr>
              <a:t>Detection</a:t>
            </a:r>
            <a:r>
              <a:rPr lang="en-US" sz="2800" b="1" spc="20" dirty="0">
                <a:latin typeface="Times New Roman" panose="02020603050405020304"/>
                <a:cs typeface="Times New Roman" panose="02020603050405020304"/>
              </a:rPr>
              <a:t> </a:t>
            </a:r>
            <a:r>
              <a:rPr sz="2800" b="1" spc="-10">
                <a:latin typeface="Times New Roman" panose="02020603050405020304"/>
                <a:cs typeface="Times New Roman" panose="02020603050405020304"/>
              </a:rPr>
              <a:t>with</a:t>
            </a:r>
            <a:r>
              <a:rPr sz="2800" b="1" spc="45">
                <a:latin typeface="Times New Roman" panose="02020603050405020304"/>
                <a:cs typeface="Times New Roman" panose="02020603050405020304"/>
              </a:rPr>
              <a:t> </a:t>
            </a:r>
            <a:r>
              <a:rPr sz="2800" b="1" spc="-5" dirty="0">
                <a:latin typeface="Times New Roman" panose="02020603050405020304"/>
                <a:cs typeface="Times New Roman" panose="02020603050405020304"/>
              </a:rPr>
              <a:t>Decision</a:t>
            </a:r>
            <a:r>
              <a:rPr sz="2800" b="1" spc="-35" dirty="0">
                <a:latin typeface="Times New Roman" panose="02020603050405020304"/>
                <a:cs typeface="Times New Roman" panose="02020603050405020304"/>
              </a:rPr>
              <a:t> </a:t>
            </a:r>
            <a:r>
              <a:rPr sz="2800" b="1" spc="-25" dirty="0">
                <a:latin typeface="Times New Roman" panose="02020603050405020304"/>
                <a:cs typeface="Times New Roman" panose="02020603050405020304"/>
              </a:rPr>
              <a:t>Tree-Based</a:t>
            </a:r>
            <a:r>
              <a:rPr sz="2800" b="1" spc="15"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Pattern</a:t>
            </a:r>
            <a:r>
              <a:rPr sz="2800" b="1" spc="20"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Recognition</a:t>
            </a:r>
            <a:endParaRPr sz="2800" dirty="0">
              <a:latin typeface="Times New Roman" panose="02020603050405020304"/>
              <a:cs typeface="Times New Roman" panose="02020603050405020304"/>
            </a:endParaRPr>
          </a:p>
          <a:p>
            <a:pPr algn="just">
              <a:lnSpc>
                <a:spcPct val="100000"/>
              </a:lnSpc>
              <a:spcBef>
                <a:spcPts val="25"/>
              </a:spcBef>
            </a:pPr>
            <a:endParaRPr sz="2900" dirty="0">
              <a:latin typeface="Times New Roman" panose="02020603050405020304"/>
              <a:cs typeface="Times New Roman" panose="02020603050405020304"/>
            </a:endParaRPr>
          </a:p>
          <a:p>
            <a:pPr marL="137160" indent="-125095" algn="just">
              <a:lnSpc>
                <a:spcPct val="100000"/>
              </a:lnSpc>
              <a:buSzPct val="96000"/>
              <a:buFont typeface="Arial MT"/>
              <a:buChar char="•"/>
              <a:tabLst>
                <a:tab pos="137795" algn="l"/>
              </a:tabLst>
            </a:pPr>
            <a:r>
              <a:rPr sz="2800" b="1" spc="-5" dirty="0">
                <a:latin typeface="Times New Roman" panose="02020603050405020304"/>
                <a:cs typeface="Times New Roman" panose="02020603050405020304"/>
              </a:rPr>
              <a:t>Algorithm</a:t>
            </a:r>
            <a:r>
              <a:rPr sz="2800" spc="-5" dirty="0">
                <a:latin typeface="Times New Roman" panose="02020603050405020304"/>
                <a:cs typeface="Times New Roman" panose="02020603050405020304"/>
              </a:rPr>
              <a:t>:</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Decision</a:t>
            </a:r>
            <a:r>
              <a:rPr sz="2800" spc="-50" dirty="0">
                <a:latin typeface="Times New Roman" panose="02020603050405020304"/>
                <a:cs typeface="Times New Roman" panose="02020603050405020304"/>
              </a:rPr>
              <a:t> </a:t>
            </a:r>
            <a:r>
              <a:rPr sz="2800" spc="-30" dirty="0">
                <a:latin typeface="Times New Roman" panose="02020603050405020304"/>
                <a:cs typeface="Times New Roman" panose="02020603050405020304"/>
              </a:rPr>
              <a:t>Tree</a:t>
            </a:r>
            <a:endParaRPr sz="2800" dirty="0">
              <a:latin typeface="Times New Roman" panose="02020603050405020304"/>
              <a:cs typeface="Times New Roman" panose="02020603050405020304"/>
            </a:endParaRPr>
          </a:p>
          <a:p>
            <a:pPr marL="12700" marR="5080" algn="just">
              <a:lnSpc>
                <a:spcPct val="100000"/>
              </a:lnSpc>
              <a:buSzPct val="96000"/>
              <a:buFont typeface="Arial MT"/>
              <a:buChar char="•"/>
              <a:tabLst>
                <a:tab pos="137795" algn="l"/>
              </a:tabLst>
            </a:pPr>
            <a:r>
              <a:rPr sz="2800" b="1" spc="-5" dirty="0">
                <a:latin typeface="Times New Roman" panose="02020603050405020304"/>
                <a:cs typeface="Times New Roman" panose="02020603050405020304"/>
              </a:rPr>
              <a:t>Description</a:t>
            </a:r>
            <a:r>
              <a:rPr sz="2800" spc="-5" dirty="0">
                <a:latin typeface="Times New Roman" panose="02020603050405020304"/>
                <a:cs typeface="Times New Roman" panose="02020603050405020304"/>
              </a:rPr>
              <a:t>: This module </a:t>
            </a:r>
            <a:r>
              <a:rPr sz="2800" spc="-10" dirty="0">
                <a:latin typeface="Times New Roman" panose="02020603050405020304"/>
                <a:cs typeface="Times New Roman" panose="02020603050405020304"/>
              </a:rPr>
              <a:t>aims </a:t>
            </a:r>
            <a:r>
              <a:rPr sz="2800" spc="-5" dirty="0">
                <a:latin typeface="Times New Roman" panose="02020603050405020304"/>
                <a:cs typeface="Times New Roman" panose="02020603050405020304"/>
              </a:rPr>
              <a:t>to enhance </a:t>
            </a:r>
            <a:r>
              <a:rPr sz="2800" dirty="0">
                <a:latin typeface="Times New Roman" panose="02020603050405020304"/>
                <a:cs typeface="Times New Roman" panose="02020603050405020304"/>
              </a:rPr>
              <a:t>intrusion </a:t>
            </a:r>
            <a:r>
              <a:rPr sz="2800" spc="-5" dirty="0">
                <a:latin typeface="Times New Roman" panose="02020603050405020304"/>
                <a:cs typeface="Times New Roman" panose="02020603050405020304"/>
              </a:rPr>
              <a:t>detection and prevention capabilities by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implementing</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Decision</a:t>
            </a:r>
            <a:r>
              <a:rPr sz="2800" spc="-45" dirty="0">
                <a:latin typeface="Times New Roman" panose="02020603050405020304"/>
                <a:cs typeface="Times New Roman" panose="02020603050405020304"/>
              </a:rPr>
              <a:t> </a:t>
            </a:r>
            <a:r>
              <a:rPr sz="2800" spc="-30" dirty="0">
                <a:latin typeface="Times New Roman" panose="02020603050405020304"/>
                <a:cs typeface="Times New Roman" panose="02020603050405020304"/>
              </a:rPr>
              <a:t>Tree</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algorithm</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for</a:t>
            </a:r>
            <a:r>
              <a:rPr sz="2800" spc="2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recognizing</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patterns associated</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with</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known</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cyberattacks.</a:t>
            </a:r>
            <a:r>
              <a:rPr sz="2800" spc="-5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The </a:t>
            </a:r>
            <a:r>
              <a:rPr sz="2800" spc="-68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Decision</a:t>
            </a:r>
            <a:r>
              <a:rPr sz="2800" spc="-50" dirty="0">
                <a:latin typeface="Times New Roman" panose="02020603050405020304"/>
                <a:cs typeface="Times New Roman" panose="02020603050405020304"/>
              </a:rPr>
              <a:t> </a:t>
            </a:r>
            <a:r>
              <a:rPr sz="2800" spc="-30" dirty="0">
                <a:latin typeface="Times New Roman" panose="02020603050405020304"/>
                <a:cs typeface="Times New Roman" panose="02020603050405020304"/>
              </a:rPr>
              <a:t>Tree</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algorithm,</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with</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its</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ability</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to</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make</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informed</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decisions</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based</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on </a:t>
            </a:r>
            <a:r>
              <a:rPr sz="2800" spc="-5" dirty="0">
                <a:latin typeface="Times New Roman" panose="02020603050405020304"/>
                <a:cs typeface="Times New Roman" panose="02020603050405020304"/>
              </a:rPr>
              <a:t>hierarchical</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nodes, serves</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as </a:t>
            </a:r>
            <a:r>
              <a:rPr sz="2800" spc="-68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powerful</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tool</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real-time threat</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categorization</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and identification.</a:t>
            </a:r>
            <a:endParaRPr sz="2800" dirty="0">
              <a:latin typeface="Times New Roman" panose="02020603050405020304"/>
              <a:cs typeface="Times New Roman" panose="02020603050405020304"/>
            </a:endParaRPr>
          </a:p>
          <a:p>
            <a:pPr algn="just">
              <a:lnSpc>
                <a:spcPct val="100000"/>
              </a:lnSpc>
              <a:spcBef>
                <a:spcPts val="5"/>
              </a:spcBef>
            </a:pPr>
            <a:endParaRPr sz="2500" dirty="0">
              <a:latin typeface="Times New Roman" panose="02020603050405020304"/>
              <a:cs typeface="Times New Roman" panose="02020603050405020304"/>
            </a:endParaRPr>
          </a:p>
          <a:p>
            <a:pPr marL="382905" indent="-370840" algn="just">
              <a:lnSpc>
                <a:spcPct val="100000"/>
              </a:lnSpc>
              <a:buFont typeface="Wingdings" panose="05000000000000000000"/>
              <a:buChar char=""/>
              <a:tabLst>
                <a:tab pos="383540" algn="l"/>
              </a:tabLst>
            </a:pPr>
            <a:r>
              <a:rPr sz="2800" spc="-5" dirty="0">
                <a:latin typeface="Times New Roman" panose="02020603050405020304"/>
                <a:cs typeface="Times New Roman" panose="02020603050405020304"/>
              </a:rPr>
              <a:t>MODULE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2</a:t>
            </a:r>
            <a:r>
              <a:rPr sz="2400" dirty="0">
                <a:latin typeface="Times New Roman" panose="02020603050405020304"/>
                <a:cs typeface="Times New Roman" panose="02020603050405020304"/>
              </a:rPr>
              <a:t>:</a:t>
            </a:r>
            <a:r>
              <a:rPr sz="2800" b="1" dirty="0">
                <a:latin typeface="Times New Roman" panose="02020603050405020304"/>
                <a:cs typeface="Times New Roman" panose="02020603050405020304"/>
              </a:rPr>
              <a:t>Adaptive</a:t>
            </a:r>
            <a:r>
              <a:rPr sz="2800" b="1" spc="-60" dirty="0">
                <a:latin typeface="Times New Roman" panose="02020603050405020304"/>
                <a:cs typeface="Times New Roman" panose="02020603050405020304"/>
              </a:rPr>
              <a:t> </a:t>
            </a:r>
            <a:r>
              <a:rPr sz="2800" b="1" spc="-15" dirty="0">
                <a:latin typeface="Times New Roman" panose="02020603050405020304"/>
                <a:cs typeface="Times New Roman" panose="02020603050405020304"/>
              </a:rPr>
              <a:t>Threat</a:t>
            </a:r>
            <a:r>
              <a:rPr sz="2800" b="1" spc="-140"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Analysis</a:t>
            </a:r>
            <a:r>
              <a:rPr sz="2800" b="1" spc="5"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Engine</a:t>
            </a:r>
            <a:r>
              <a:rPr sz="2800" b="1" spc="5"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for</a:t>
            </a:r>
            <a:r>
              <a:rPr sz="2800" b="1" spc="-40"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Intrusion</a:t>
            </a:r>
            <a:r>
              <a:rPr sz="2800" b="1" spc="5" dirty="0">
                <a:latin typeface="Times New Roman" panose="02020603050405020304"/>
                <a:cs typeface="Times New Roman" panose="02020603050405020304"/>
              </a:rPr>
              <a:t> </a:t>
            </a:r>
            <a:r>
              <a:rPr sz="2800" b="1" spc="-5">
                <a:latin typeface="Times New Roman" panose="02020603050405020304"/>
                <a:cs typeface="Times New Roman" panose="02020603050405020304"/>
              </a:rPr>
              <a:t>Detection</a:t>
            </a:r>
            <a:r>
              <a:rPr sz="2800" b="1" spc="20">
                <a:latin typeface="Times New Roman" panose="02020603050405020304"/>
                <a:cs typeface="Times New Roman" panose="02020603050405020304"/>
              </a:rPr>
              <a:t> </a:t>
            </a:r>
            <a:endParaRPr sz="2800" dirty="0">
              <a:latin typeface="Times New Roman" panose="02020603050405020304"/>
              <a:cs typeface="Times New Roman" panose="02020603050405020304"/>
            </a:endParaRPr>
          </a:p>
          <a:p>
            <a:pPr algn="just">
              <a:lnSpc>
                <a:spcPct val="100000"/>
              </a:lnSpc>
              <a:spcBef>
                <a:spcPts val="30"/>
              </a:spcBef>
            </a:pPr>
            <a:endParaRPr sz="2900" dirty="0">
              <a:latin typeface="Times New Roman" panose="02020603050405020304"/>
              <a:cs typeface="Times New Roman" panose="02020603050405020304"/>
            </a:endParaRPr>
          </a:p>
          <a:p>
            <a:pPr marL="299085" indent="-287020" algn="just">
              <a:lnSpc>
                <a:spcPct val="100000"/>
              </a:lnSpc>
              <a:buFont typeface="Arial MT"/>
              <a:buChar char="•"/>
              <a:tabLst>
                <a:tab pos="299085" algn="l"/>
                <a:tab pos="299720" algn="l"/>
              </a:tabLst>
            </a:pPr>
            <a:r>
              <a:rPr sz="2800" b="1" spc="-5" dirty="0">
                <a:latin typeface="Times New Roman" panose="02020603050405020304"/>
                <a:cs typeface="Times New Roman" panose="02020603050405020304"/>
              </a:rPr>
              <a:t>Algorithm</a:t>
            </a:r>
            <a:r>
              <a:rPr sz="2800" spc="-5" dirty="0">
                <a:latin typeface="Times New Roman" panose="02020603050405020304"/>
                <a:cs typeface="Times New Roman" panose="02020603050405020304"/>
              </a:rPr>
              <a:t>:</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Neural</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Network</a:t>
            </a:r>
            <a:endParaRPr sz="2800" dirty="0">
              <a:latin typeface="Times New Roman" panose="02020603050405020304"/>
              <a:cs typeface="Times New Roman" panose="02020603050405020304"/>
            </a:endParaRPr>
          </a:p>
          <a:p>
            <a:pPr marL="299085" marR="798195" indent="-287020" algn="just">
              <a:lnSpc>
                <a:spcPct val="100000"/>
              </a:lnSpc>
              <a:buFont typeface="Arial MT"/>
              <a:buChar char="•"/>
              <a:tabLst>
                <a:tab pos="299085" algn="l"/>
                <a:tab pos="299720" algn="l"/>
              </a:tabLst>
            </a:pPr>
            <a:r>
              <a:rPr sz="2800" b="1" spc="-5" dirty="0">
                <a:latin typeface="Times New Roman" panose="02020603050405020304"/>
                <a:cs typeface="Times New Roman" panose="02020603050405020304"/>
              </a:rPr>
              <a:t>Description</a:t>
            </a:r>
            <a:r>
              <a:rPr sz="2800" spc="-5" dirty="0">
                <a:latin typeface="Times New Roman" panose="02020603050405020304"/>
                <a:cs typeface="Times New Roman" panose="02020603050405020304"/>
              </a:rPr>
              <a:t>:The Dynamic Threat Analysis Engine </a:t>
            </a:r>
            <a:r>
              <a:rPr sz="2800" dirty="0">
                <a:latin typeface="Times New Roman" panose="02020603050405020304"/>
                <a:cs typeface="Times New Roman" panose="02020603050405020304"/>
              </a:rPr>
              <a:t>for Intrusion </a:t>
            </a:r>
            <a:r>
              <a:rPr sz="2800" spc="-5" dirty="0">
                <a:latin typeface="Times New Roman" panose="02020603050405020304"/>
                <a:cs typeface="Times New Roman" panose="02020603050405020304"/>
              </a:rPr>
              <a:t>Detection and Prevention (IDP)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leverages a</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Neural</a:t>
            </a:r>
            <a:r>
              <a:rPr sz="2800" spc="2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Network</a:t>
            </a:r>
            <a:r>
              <a:rPr sz="2800" spc="2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algorithm</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to</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dynamically analyze</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real-time</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data</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and</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identify</a:t>
            </a:r>
            <a:r>
              <a:rPr sz="2800" spc="-1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emerging </a:t>
            </a:r>
            <a:r>
              <a:rPr sz="2800" spc="-68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cyberattack</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patterns.</a:t>
            </a:r>
            <a:endParaRPr sz="2800" dirty="0">
              <a:latin typeface="Times New Roman" panose="02020603050405020304"/>
              <a:cs typeface="Times New Roman" panose="02020603050405020304"/>
            </a:endParaRPr>
          </a:p>
        </p:txBody>
      </p:sp>
      <p:sp>
        <p:nvSpPr>
          <p:cNvPr id="8" name="Slide Number Placeholder 7"/>
          <p:cNvSpPr>
            <a:spLocks noGrp="1"/>
          </p:cNvSpPr>
          <p:nvPr>
            <p:ph type="sldNum" sz="quarter" idx="7"/>
          </p:nvPr>
        </p:nvSpPr>
        <p:spPr/>
        <p:txBody>
          <a:bodyPr/>
          <a:lstStyle/>
          <a:p>
            <a:pPr marL="38100">
              <a:lnSpc>
                <a:spcPts val="1590"/>
              </a:lnSpc>
            </a:pPr>
            <a:fld id="{81D60167-4931-47E6-BA6A-407CBD079E47}" type="slidenum">
              <a:rPr lang="en-IN" spc="10" smtClean="0"/>
              <a:t>9</a:t>
            </a:fld>
            <a:endParaRPr lang="en-IN"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2991</Words>
  <Application>Microsoft Office PowerPoint</Application>
  <PresentationFormat>Custom</PresentationFormat>
  <Paragraphs>284</Paragraphs>
  <Slides>33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MT</vt:lpstr>
      <vt:lpstr>Calibri</vt:lpstr>
      <vt:lpstr>Times New Roman</vt:lpstr>
      <vt:lpstr>Wingdings</vt:lpstr>
      <vt:lpstr>Office Theme</vt:lpstr>
      <vt:lpstr>PowerPoint Presentation</vt:lpstr>
      <vt:lpstr>OVERVIEW</vt:lpstr>
      <vt:lpstr>ABSTRACT</vt:lpstr>
      <vt:lpstr>OBJECTIVES</vt:lpstr>
      <vt:lpstr>TIMELINE OF THE PROJECT</vt:lpstr>
      <vt:lpstr>INTRODUCTION</vt:lpstr>
      <vt:lpstr>LITERATURE REVIEW</vt:lpstr>
      <vt:lpstr>PowerPoint Presentation</vt:lpstr>
      <vt:lpstr>DESIGN AND METHODOLOGIES</vt:lpstr>
      <vt:lpstr>PowerPoint Presentation</vt:lpstr>
      <vt:lpstr>Step 2: Processing the data</vt:lpstr>
      <vt:lpstr>Module 2- Adaptive Threat Analysis Engine for Intrusion Detection and Prevention</vt:lpstr>
      <vt:lpstr>Step 3: Neural Algorithm</vt:lpstr>
      <vt:lpstr>Step 4: The output</vt:lpstr>
      <vt:lpstr>IMPLEMENTATION</vt:lpstr>
      <vt:lpstr>Architecture Diagram</vt:lpstr>
      <vt:lpstr>Data –Flow Diagram</vt:lpstr>
      <vt:lpstr>Use Case Diagram</vt:lpstr>
      <vt:lpstr>Class Diagram</vt:lpstr>
      <vt:lpstr>Activity Diagram</vt:lpstr>
      <vt:lpstr>Sequence Diagram</vt:lpstr>
      <vt:lpstr>E-R Diagram</vt:lpstr>
      <vt:lpstr>Collaboration Diagram(If applicable)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jeevan official</cp:lastModifiedBy>
  <cp:revision>13</cp:revision>
  <dcterms:created xsi:type="dcterms:W3CDTF">2024-04-04T05:17:00Z</dcterms:created>
  <dcterms:modified xsi:type="dcterms:W3CDTF">2024-05-03T03:36:56Z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2024-02-14T16:30:00Z</vt:filetime>
  </property>
  <property fmtid="{D5CDD505-2E9C-101B-9397-08002B2CF9AE}" pid="3" name="Creator">
    <vt:lpwstr>Microsoft® PowerPoint® 2021</vt:lpwstr>
  </property>
  <property fmtid="{D5CDD505-2E9C-101B-9397-08002B2CF9AE}" pid="4" name="LastSaved">
    <vt:filetime>2024-04-04T16:30:00Z</vt:filetime>
  </property>
  <property fmtid="{D5CDD505-2E9C-101B-9397-08002B2CF9AE}" pid="5" name="ICV">
    <vt:lpwstr>19996EC5983648858BC6EA7E150CA2A5_12</vt:lpwstr>
  </property>
  <property fmtid="{D5CDD505-2E9C-101B-9397-08002B2CF9AE}" pid="6" name="KSOProductBuildVer">
    <vt:lpwstr>1033-12.2.0.13472</vt:lpwstr>
  </property>
</Properties>
</file>