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g"/>
  <Override PartName="/ppt/media/image1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3" r:id="rId16"/>
    <p:sldId id="274" r:id="rId17"/>
    <p:sldId id="275" r:id="rId18"/>
    <p:sldId id="289" r:id="rId19"/>
    <p:sldId id="290" r:id="rId20"/>
    <p:sldId id="291" r:id="rId21"/>
    <p:sldId id="282" r:id="rId22"/>
    <p:sldId id="283" r:id="rId23"/>
    <p:sldId id="285" r:id="rId24"/>
    <p:sldId id="286" r:id="rId25"/>
    <p:sldId id="287" r:id="rId26"/>
    <p:sldId id="288"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4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59687" y="647776"/>
            <a:ext cx="9072625" cy="514350"/>
          </a:xfrm>
          <a:prstGeom prst="rect">
            <a:avLst/>
          </a:prstGeom>
        </p:spPr>
        <p:txBody>
          <a:bodyPr wrap="square" lIns="0" tIns="0" rIns="0" bIns="0">
            <a:spAutoFit/>
          </a:bodyPr>
          <a:lstStyle>
            <a:lvl1pPr>
              <a:defRPr sz="3200" b="0" i="0">
                <a:solidFill>
                  <a:srgbClr val="252525"/>
                </a:solidFill>
                <a:latin typeface="Gothic Uralic"/>
                <a:cs typeface="Gothic Uralic"/>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52525"/>
                </a:solidFill>
                <a:latin typeface="Gothic Uralic"/>
                <a:cs typeface="Gothic Uralic"/>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52525"/>
                </a:solidFill>
                <a:latin typeface="Gothic Uralic"/>
                <a:cs typeface="Gothic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52525"/>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10000"/>
            <a:lum/>
            <a:extLst>
              <a:ext uri="{BEBA8EAE-BF5A-486C-A8C5-ECC9F3942E4B}">
                <a14:imgProps xmlns:a14="http://schemas.microsoft.com/office/drawing/2010/main">
                  <a14:imgLayer r:embed="rId8">
                    <a14:imgEffect>
                      <a14:artisticMarker trans="67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9" cstate="print"/>
            <a:stretch>
              <a:fillRect/>
            </a:stretch>
          </a:blipFill>
        </p:spPr>
        <p:txBody>
          <a:bodyPr wrap="square" lIns="0" tIns="0" rIns="0" bIns="0" rtlCol="0"/>
          <a:lstStyle/>
          <a:p>
            <a:endParaRPr/>
          </a:p>
        </p:txBody>
      </p:sp>
      <p:sp>
        <p:nvSpPr>
          <p:cNvPr id="17" name="bg object 17"/>
          <p:cNvSpPr/>
          <p:nvPr/>
        </p:nvSpPr>
        <p:spPr>
          <a:xfrm>
            <a:off x="0" y="0"/>
            <a:ext cx="2851404" cy="6859521"/>
          </a:xfrm>
          <a:prstGeom prst="rect">
            <a:avLst/>
          </a:prstGeom>
          <a:blipFill>
            <a:blip r:embed="rId10" cstate="print"/>
            <a:stretch>
              <a:fillRect/>
            </a:stretch>
          </a:blipFill>
        </p:spPr>
        <p:txBody>
          <a:bodyPr wrap="square" lIns="0" tIns="0" rIns="0" bIns="0" rtlCol="0"/>
          <a:lstStyle/>
          <a:p>
            <a:endParaRPr/>
          </a:p>
        </p:txBody>
      </p:sp>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a:xfrm>
            <a:off x="2303779" y="445134"/>
            <a:ext cx="7959725" cy="513715"/>
          </a:xfrm>
          <a:prstGeom prst="rect">
            <a:avLst/>
          </a:prstGeom>
        </p:spPr>
        <p:txBody>
          <a:bodyPr wrap="square" lIns="0" tIns="0" rIns="0" bIns="0">
            <a:spAutoFit/>
          </a:bodyPr>
          <a:lstStyle>
            <a:lvl1pPr>
              <a:defRPr sz="3200" b="0" i="0">
                <a:solidFill>
                  <a:srgbClr val="252525"/>
                </a:solidFill>
                <a:latin typeface="Gothic Uralic"/>
                <a:cs typeface="Gothic Uralic"/>
              </a:defRPr>
            </a:lvl1pPr>
          </a:lstStyle>
          <a:p>
            <a:endParaRPr/>
          </a:p>
        </p:txBody>
      </p:sp>
      <p:sp>
        <p:nvSpPr>
          <p:cNvPr id="3" name="Holder 3"/>
          <p:cNvSpPr>
            <a:spLocks noGrp="1"/>
          </p:cNvSpPr>
          <p:nvPr>
            <p:ph type="body" idx="1"/>
          </p:nvPr>
        </p:nvSpPr>
        <p:spPr>
          <a:xfrm>
            <a:off x="2568320" y="1275823"/>
            <a:ext cx="9547225" cy="2210435"/>
          </a:xfrm>
          <a:prstGeom prst="rect">
            <a:avLst/>
          </a:prstGeom>
        </p:spPr>
        <p:txBody>
          <a:bodyPr wrap="square" lIns="0" tIns="0" rIns="0" bIns="0">
            <a:spAutoFit/>
          </a:bodyPr>
          <a:lstStyle>
            <a:lvl1pPr>
              <a:defRPr sz="1800" b="1"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 Id="rId4" Type="http://schemas.openxmlformats.org/officeDocument/2006/relationships/hyperlink" Target="http://pandas.pydata.or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aravinda-raman-1402/" TargetMode="External"/><Relationship Id="rId2" Type="http://schemas.openxmlformats.org/officeDocument/2006/relationships/hyperlink" Target="https://github.com/aravinda-140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698" y="-1905"/>
            <a:ext cx="12192000" cy="6859905"/>
            <a:chOff x="0" y="0"/>
            <a:chExt cx="12192000" cy="6859905"/>
          </a:xfrm>
          <a:blipFill dpi="0" rotWithShape="1">
            <a:blip r:embed="rId2">
              <a:alphaModFix amt="4000"/>
            </a:blip>
            <a:srcRect/>
            <a:tile tx="0" ty="0" sx="100000" sy="100000" flip="none" algn="tl"/>
          </a:blipFill>
        </p:grpSpPr>
        <p:sp>
          <p:nvSpPr>
            <p:cNvPr id="3" name="object 3"/>
            <p:cNvSpPr/>
            <p:nvPr/>
          </p:nvSpPr>
          <p:spPr>
            <a:xfrm>
              <a:off x="0" y="0"/>
              <a:ext cx="12192000" cy="6858000"/>
            </a:xfrm>
            <a:prstGeom prst="rect">
              <a:avLst/>
            </a:prstGeom>
            <a:grpFill/>
          </p:spPr>
          <p:txBody>
            <a:bodyPr wrap="square" lIns="0" tIns="0" rIns="0" bIns="0" rtlCol="0"/>
            <a:lstStyle/>
            <a:p>
              <a:endParaRPr/>
            </a:p>
          </p:txBody>
        </p:sp>
        <p:sp>
          <p:nvSpPr>
            <p:cNvPr id="4" name="object 4"/>
            <p:cNvSpPr/>
            <p:nvPr/>
          </p:nvSpPr>
          <p:spPr>
            <a:xfrm>
              <a:off x="0" y="0"/>
              <a:ext cx="2851404" cy="6859521"/>
            </a:xfrm>
            <a:prstGeom prst="rect">
              <a:avLst/>
            </a:prstGeom>
            <a:grpFill/>
          </p:spPr>
          <p:txBody>
            <a:bodyPr wrap="square" lIns="0" tIns="0" rIns="0" bIns="0" rtlCol="0"/>
            <a:lstStyle/>
            <a:p>
              <a:endParaRPr/>
            </a:p>
          </p:txBody>
        </p:sp>
        <p:sp>
          <p:nvSpPr>
            <p:cNvPr id="5" name="object 5"/>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grpFill/>
          </p:spPr>
          <p:txBody>
            <a:bodyPr wrap="square" lIns="0" tIns="0" rIns="0" bIns="0" rtlCol="0"/>
            <a:lstStyle/>
            <a:p>
              <a:endParaRPr/>
            </a:p>
          </p:txBody>
        </p:sp>
      </p:grpSp>
      <p:sp>
        <p:nvSpPr>
          <p:cNvPr id="9" name="object 9"/>
          <p:cNvSpPr txBox="1">
            <a:spLocks noGrp="1"/>
          </p:cNvSpPr>
          <p:nvPr>
            <p:ph type="title"/>
          </p:nvPr>
        </p:nvSpPr>
        <p:spPr>
          <a:xfrm>
            <a:off x="7772400" y="972692"/>
            <a:ext cx="4114800" cy="1859483"/>
          </a:xfrm>
          <a:prstGeom prst="rect">
            <a:avLst/>
          </a:prstGeom>
        </p:spPr>
        <p:txBody>
          <a:bodyPr vert="horz" wrap="square" lIns="0" tIns="12700" rIns="0" bIns="0" rtlCol="0">
            <a:spAutoFit/>
          </a:bodyPr>
          <a:lstStyle/>
          <a:p>
            <a:pPr marL="12700" marR="5080" algn="ctr">
              <a:lnSpc>
                <a:spcPct val="100000"/>
              </a:lnSpc>
              <a:spcBef>
                <a:spcPts val="100"/>
              </a:spcBef>
            </a:pPr>
            <a:r>
              <a:rPr sz="6000" b="1" spc="-5" dirty="0">
                <a:effectLst>
                  <a:outerShdw blurRad="38100" dist="38100" dir="2700000" algn="tl">
                    <a:srgbClr val="000000">
                      <a:alpha val="43137"/>
                    </a:srgbClr>
                  </a:outerShdw>
                </a:effectLst>
              </a:rPr>
              <a:t>DIABETES  </a:t>
            </a:r>
            <a:r>
              <a:rPr lang="en-US" sz="6000" b="1" spc="-5" dirty="0">
                <a:effectLst>
                  <a:outerShdw blurRad="38100" dist="38100" dir="2700000" algn="tl">
                    <a:srgbClr val="000000">
                      <a:alpha val="43137"/>
                    </a:srgbClr>
                  </a:outerShdw>
                </a:effectLst>
              </a:rPr>
              <a:t>            </a:t>
            </a:r>
            <a:r>
              <a:rPr sz="6000" b="1" spc="-5" dirty="0">
                <a:effectLst>
                  <a:outerShdw blurRad="38100" dist="38100" dir="2700000" algn="tl">
                    <a:srgbClr val="000000">
                      <a:alpha val="43137"/>
                    </a:srgbClr>
                  </a:outerShdw>
                </a:effectLst>
              </a:rPr>
              <a:t>DETECTION</a:t>
            </a:r>
            <a:endParaRPr sz="6000" b="1" dirty="0">
              <a:effectLst>
                <a:outerShdw blurRad="38100" dist="38100" dir="2700000" algn="tl">
                  <a:srgbClr val="000000">
                    <a:alpha val="43137"/>
                  </a:srgbClr>
                </a:outerShdw>
              </a:effectLst>
            </a:endParaRPr>
          </a:p>
        </p:txBody>
      </p:sp>
      <p:sp>
        <p:nvSpPr>
          <p:cNvPr id="10" name="object 10"/>
          <p:cNvSpPr txBox="1"/>
          <p:nvPr/>
        </p:nvSpPr>
        <p:spPr>
          <a:xfrm>
            <a:off x="7619999" y="5127615"/>
            <a:ext cx="4559747" cy="1359796"/>
          </a:xfrm>
          <a:prstGeom prst="rect">
            <a:avLst/>
          </a:prstGeom>
        </p:spPr>
        <p:txBody>
          <a:bodyPr vert="horz" wrap="square" lIns="0" tIns="12700" rIns="0" bIns="0" rtlCol="0">
            <a:spAutoFit/>
          </a:bodyPr>
          <a:lstStyle/>
          <a:p>
            <a:pPr marL="12700" marR="1144905">
              <a:lnSpc>
                <a:spcPct val="110000"/>
              </a:lnSpc>
              <a:spcBef>
                <a:spcPts val="100"/>
              </a:spcBef>
            </a:pPr>
            <a:r>
              <a:rPr lang="en-US" sz="2800" b="1" dirty="0">
                <a:effectLst>
                  <a:outerShdw blurRad="38100" dist="38100" dir="2700000" algn="tl">
                    <a:srgbClr val="000000">
                      <a:alpha val="43137"/>
                    </a:srgbClr>
                  </a:outerShdw>
                </a:effectLst>
                <a:latin typeface="Carlito"/>
                <a:cs typeface="Carlito"/>
              </a:rPr>
              <a:t>    ARAVINDA RAMAN J</a:t>
            </a:r>
          </a:p>
          <a:p>
            <a:pPr marL="298450" marR="1144905" indent="-285750">
              <a:lnSpc>
                <a:spcPct val="110000"/>
              </a:lnSpc>
              <a:spcBef>
                <a:spcPts val="100"/>
              </a:spcBef>
              <a:buFont typeface="Arial" panose="020B0604020202020204" pitchFamily="34" charset="0"/>
              <a:buChar char="•"/>
            </a:pPr>
            <a:r>
              <a:rPr lang="en-US" b="1" dirty="0">
                <a:latin typeface="Carlito"/>
                <a:cs typeface="Carlito"/>
              </a:rPr>
              <a:t>  DATA SCIENCE AND ML INTERN </a:t>
            </a:r>
          </a:p>
          <a:p>
            <a:pPr marL="298450" marR="1144905" indent="-285750">
              <a:lnSpc>
                <a:spcPct val="110000"/>
              </a:lnSpc>
              <a:spcBef>
                <a:spcPts val="100"/>
              </a:spcBef>
              <a:buFont typeface="Arial" panose="020B0604020202020204" pitchFamily="34" charset="0"/>
              <a:buChar char="•"/>
            </a:pPr>
            <a:r>
              <a:rPr lang="en-US" b="1" dirty="0">
                <a:latin typeface="Carlito"/>
                <a:cs typeface="Carlito"/>
              </a:rPr>
              <a:t>  EXPOSYS DATA LABS</a:t>
            </a:r>
          </a:p>
          <a:p>
            <a:pPr marL="298450" marR="1144905" indent="-285750">
              <a:lnSpc>
                <a:spcPct val="110000"/>
              </a:lnSpc>
              <a:spcBef>
                <a:spcPts val="100"/>
              </a:spcBef>
              <a:buFont typeface="Arial" panose="020B0604020202020204" pitchFamily="34" charset="0"/>
              <a:buChar char="•"/>
            </a:pPr>
            <a:r>
              <a:rPr lang="en-US" sz="1400" b="1" dirty="0">
                <a:latin typeface="Carlito"/>
                <a:cs typeface="Carlito"/>
              </a:rPr>
              <a:t>   E-mail: aravindaraman04@gmail.com</a:t>
            </a:r>
          </a:p>
        </p:txBody>
      </p:sp>
      <p:pic>
        <p:nvPicPr>
          <p:cNvPr id="12" name="Picture 11">
            <a:extLst>
              <a:ext uri="{FF2B5EF4-FFF2-40B4-BE49-F238E27FC236}">
                <a16:creationId xmlns:a16="http://schemas.microsoft.com/office/drawing/2014/main" id="{2C6E4C9A-8AD8-40BF-BF88-8C58F8E63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 y="6438"/>
            <a:ext cx="7449313" cy="684512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2018304"/>
            <a:ext cx="10516870" cy="4133824"/>
          </a:xfrm>
          <a:prstGeom prst="rect">
            <a:avLst/>
          </a:prstGeom>
        </p:spPr>
        <p:txBody>
          <a:bodyPr vert="horz" wrap="square" lIns="0" tIns="156845" rIns="0" bIns="0" rtlCol="0">
            <a:spAutoFit/>
          </a:bodyPr>
          <a:lstStyle/>
          <a:p>
            <a:pPr marL="355600" indent="-342900">
              <a:lnSpc>
                <a:spcPct val="100000"/>
              </a:lnSpc>
              <a:spcBef>
                <a:spcPts val="1235"/>
              </a:spcBef>
              <a:buClr>
                <a:srgbClr val="A42F0F"/>
              </a:buClr>
              <a:buFont typeface="Arial"/>
              <a:buChar char=""/>
              <a:tabLst>
                <a:tab pos="354965" algn="l"/>
                <a:tab pos="355600" algn="l"/>
              </a:tabLst>
            </a:pPr>
            <a:r>
              <a:rPr sz="2000" b="1" spc="-5" dirty="0">
                <a:solidFill>
                  <a:srgbClr val="404040"/>
                </a:solidFill>
                <a:latin typeface="Gothic Uralic"/>
                <a:cs typeface="Gothic Uralic"/>
              </a:rPr>
              <a:t>Diabetes Pedigree</a:t>
            </a:r>
            <a:r>
              <a:rPr sz="2000" b="1" spc="-20" dirty="0">
                <a:solidFill>
                  <a:srgbClr val="404040"/>
                </a:solidFill>
                <a:latin typeface="Gothic Uralic"/>
                <a:cs typeface="Gothic Uralic"/>
              </a:rPr>
              <a:t> </a:t>
            </a:r>
            <a:r>
              <a:rPr sz="2000" b="1" dirty="0">
                <a:solidFill>
                  <a:srgbClr val="404040"/>
                </a:solidFill>
                <a:latin typeface="Gothic Uralic"/>
                <a:cs typeface="Gothic Uralic"/>
              </a:rPr>
              <a:t>Function</a:t>
            </a:r>
            <a:r>
              <a:rPr sz="2000" dirty="0">
                <a:solidFill>
                  <a:srgbClr val="404040"/>
                </a:solidFill>
                <a:latin typeface="Gothic Uralic"/>
                <a:cs typeface="Gothic Uralic"/>
              </a:rPr>
              <a:t>:</a:t>
            </a:r>
            <a:endParaRPr sz="2000" dirty="0">
              <a:latin typeface="Gothic Uralic"/>
              <a:cs typeface="Gothic Uralic"/>
            </a:endParaRPr>
          </a:p>
          <a:p>
            <a:pPr marL="12700" marR="287020">
              <a:lnSpc>
                <a:spcPct val="100000"/>
              </a:lnSpc>
              <a:spcBef>
                <a:spcPts val="1005"/>
              </a:spcBef>
            </a:pPr>
            <a:r>
              <a:rPr sz="2000" spc="5" dirty="0">
                <a:solidFill>
                  <a:srgbClr val="404040"/>
                </a:solidFill>
                <a:latin typeface="Gothic Uralic"/>
                <a:cs typeface="Gothic Uralic"/>
              </a:rPr>
              <a:t>It </a:t>
            </a:r>
            <a:r>
              <a:rPr sz="2000" spc="-5" dirty="0">
                <a:solidFill>
                  <a:srgbClr val="404040"/>
                </a:solidFill>
                <a:latin typeface="Gothic Uralic"/>
                <a:cs typeface="Gothic Uralic"/>
              </a:rPr>
              <a:t>provides information about </a:t>
            </a:r>
            <a:r>
              <a:rPr sz="2000" spc="-10" dirty="0">
                <a:solidFill>
                  <a:srgbClr val="404040"/>
                </a:solidFill>
                <a:latin typeface="Gothic Uralic"/>
                <a:cs typeface="Gothic Uralic"/>
              </a:rPr>
              <a:t>diabetes </a:t>
            </a:r>
            <a:r>
              <a:rPr sz="2000" spc="-5" dirty="0">
                <a:solidFill>
                  <a:srgbClr val="404040"/>
                </a:solidFill>
                <a:latin typeface="Gothic Uralic"/>
                <a:cs typeface="Gothic Uralic"/>
              </a:rPr>
              <a:t>history in relatives </a:t>
            </a:r>
            <a:r>
              <a:rPr sz="2000" spc="-10" dirty="0">
                <a:solidFill>
                  <a:srgbClr val="404040"/>
                </a:solidFill>
                <a:latin typeface="Gothic Uralic"/>
                <a:cs typeface="Gothic Uralic"/>
              </a:rPr>
              <a:t>and genetic </a:t>
            </a:r>
            <a:r>
              <a:rPr sz="2000" spc="-5" dirty="0">
                <a:solidFill>
                  <a:srgbClr val="404040"/>
                </a:solidFill>
                <a:latin typeface="Gothic Uralic"/>
                <a:cs typeface="Gothic Uralic"/>
              </a:rPr>
              <a:t>relationship of  </a:t>
            </a:r>
            <a:r>
              <a:rPr sz="2000" spc="-10" dirty="0">
                <a:solidFill>
                  <a:srgbClr val="404040"/>
                </a:solidFill>
                <a:latin typeface="Gothic Uralic"/>
                <a:cs typeface="Gothic Uralic"/>
              </a:rPr>
              <a:t>those </a:t>
            </a:r>
            <a:r>
              <a:rPr sz="2000" spc="-5" dirty="0">
                <a:solidFill>
                  <a:srgbClr val="404040"/>
                </a:solidFill>
                <a:latin typeface="Gothic Uralic"/>
                <a:cs typeface="Gothic Uralic"/>
              </a:rPr>
              <a:t>relatives </a:t>
            </a:r>
            <a:r>
              <a:rPr sz="2000" spc="-15" dirty="0">
                <a:solidFill>
                  <a:srgbClr val="404040"/>
                </a:solidFill>
                <a:latin typeface="Gothic Uralic"/>
                <a:cs typeface="Gothic Uralic"/>
              </a:rPr>
              <a:t>with </a:t>
            </a:r>
            <a:r>
              <a:rPr sz="2000" spc="-10" dirty="0">
                <a:solidFill>
                  <a:srgbClr val="404040"/>
                </a:solidFill>
                <a:latin typeface="Gothic Uralic"/>
                <a:cs typeface="Gothic Uralic"/>
              </a:rPr>
              <a:t>patients. Higher </a:t>
            </a:r>
            <a:r>
              <a:rPr sz="2000" spc="-5" dirty="0">
                <a:solidFill>
                  <a:srgbClr val="404040"/>
                </a:solidFill>
                <a:latin typeface="Gothic Uralic"/>
                <a:cs typeface="Gothic Uralic"/>
              </a:rPr>
              <a:t>Pedigree </a:t>
            </a:r>
            <a:r>
              <a:rPr sz="2000" spc="-10" dirty="0">
                <a:solidFill>
                  <a:srgbClr val="404040"/>
                </a:solidFill>
                <a:latin typeface="Gothic Uralic"/>
                <a:cs typeface="Gothic Uralic"/>
              </a:rPr>
              <a:t>Function </a:t>
            </a:r>
            <a:r>
              <a:rPr sz="2000" spc="-5" dirty="0">
                <a:solidFill>
                  <a:srgbClr val="404040"/>
                </a:solidFill>
                <a:latin typeface="Gothic Uralic"/>
                <a:cs typeface="Gothic Uralic"/>
              </a:rPr>
              <a:t>means patient is more </a:t>
            </a:r>
            <a:r>
              <a:rPr sz="2000" dirty="0">
                <a:solidFill>
                  <a:srgbClr val="404040"/>
                </a:solidFill>
                <a:latin typeface="Gothic Uralic"/>
                <a:cs typeface="Gothic Uralic"/>
              </a:rPr>
              <a:t>likely </a:t>
            </a:r>
            <a:r>
              <a:rPr sz="2000" spc="-10" dirty="0">
                <a:solidFill>
                  <a:srgbClr val="404040"/>
                </a:solidFill>
                <a:latin typeface="Gothic Uralic"/>
                <a:cs typeface="Gothic Uralic"/>
              </a:rPr>
              <a:t>to  </a:t>
            </a:r>
            <a:r>
              <a:rPr sz="2000" dirty="0">
                <a:solidFill>
                  <a:srgbClr val="404040"/>
                </a:solidFill>
                <a:latin typeface="Gothic Uralic"/>
                <a:cs typeface="Gothic Uralic"/>
              </a:rPr>
              <a:t>have</a:t>
            </a:r>
            <a:r>
              <a:rPr sz="2000" spc="-35" dirty="0">
                <a:solidFill>
                  <a:srgbClr val="404040"/>
                </a:solidFill>
                <a:latin typeface="Gothic Uralic"/>
                <a:cs typeface="Gothic Uralic"/>
              </a:rPr>
              <a:t> </a:t>
            </a:r>
            <a:r>
              <a:rPr sz="2000" spc="-10" dirty="0">
                <a:solidFill>
                  <a:srgbClr val="404040"/>
                </a:solidFill>
                <a:latin typeface="Gothic Uralic"/>
                <a:cs typeface="Gothic Uralic"/>
              </a:rPr>
              <a:t>diabetes.</a:t>
            </a:r>
            <a:endParaRPr lang="en-US" sz="2000" spc="-10" dirty="0">
              <a:solidFill>
                <a:srgbClr val="404040"/>
              </a:solidFill>
              <a:latin typeface="Gothic Uralic"/>
              <a:cs typeface="Gothic Uralic"/>
            </a:endParaRPr>
          </a:p>
          <a:p>
            <a:pPr marL="12700" marR="287020">
              <a:lnSpc>
                <a:spcPct val="100000"/>
              </a:lnSpc>
              <a:spcBef>
                <a:spcPts val="1005"/>
              </a:spcBef>
            </a:pPr>
            <a:endParaRPr sz="2000" dirty="0">
              <a:latin typeface="Gothic Uralic"/>
              <a:cs typeface="Gothic Uralic"/>
            </a:endParaRPr>
          </a:p>
          <a:p>
            <a:pPr marL="355600" indent="-342900">
              <a:lnSpc>
                <a:spcPct val="100000"/>
              </a:lnSpc>
              <a:spcBef>
                <a:spcPts val="1000"/>
              </a:spcBef>
              <a:buClr>
                <a:srgbClr val="A42F0F"/>
              </a:buClr>
              <a:buFont typeface="Arial"/>
              <a:buChar char=""/>
              <a:tabLst>
                <a:tab pos="354965" algn="l"/>
                <a:tab pos="355600" algn="l"/>
              </a:tabLst>
            </a:pPr>
            <a:r>
              <a:rPr sz="2000" b="1" dirty="0">
                <a:solidFill>
                  <a:srgbClr val="404040"/>
                </a:solidFill>
                <a:latin typeface="Gothic Uralic"/>
                <a:cs typeface="Gothic Uralic"/>
              </a:rPr>
              <a:t>Age </a:t>
            </a:r>
            <a:r>
              <a:rPr sz="2000" spc="-10" dirty="0">
                <a:solidFill>
                  <a:srgbClr val="404040"/>
                </a:solidFill>
                <a:latin typeface="Gothic Uralic"/>
                <a:cs typeface="Gothic Uralic"/>
              </a:rPr>
              <a:t>(in</a:t>
            </a:r>
            <a:r>
              <a:rPr sz="2000" spc="10" dirty="0">
                <a:solidFill>
                  <a:srgbClr val="404040"/>
                </a:solidFill>
                <a:latin typeface="Gothic Uralic"/>
                <a:cs typeface="Gothic Uralic"/>
              </a:rPr>
              <a:t> </a:t>
            </a:r>
            <a:r>
              <a:rPr sz="2000" spc="-5" dirty="0">
                <a:solidFill>
                  <a:srgbClr val="404040"/>
                </a:solidFill>
                <a:latin typeface="Gothic Uralic"/>
                <a:cs typeface="Gothic Uralic"/>
              </a:rPr>
              <a:t>years)</a:t>
            </a:r>
            <a:endParaRPr lang="en-US" sz="2000" spc="-5" dirty="0">
              <a:solidFill>
                <a:srgbClr val="404040"/>
              </a:solidFill>
              <a:latin typeface="Gothic Uralic"/>
              <a:cs typeface="Gothic Uralic"/>
            </a:endParaRPr>
          </a:p>
          <a:p>
            <a:pPr marL="355600" indent="-342900">
              <a:lnSpc>
                <a:spcPct val="100000"/>
              </a:lnSpc>
              <a:spcBef>
                <a:spcPts val="1000"/>
              </a:spcBef>
              <a:buClr>
                <a:srgbClr val="A42F0F"/>
              </a:buClr>
              <a:buFont typeface="Arial"/>
              <a:buChar char=""/>
              <a:tabLst>
                <a:tab pos="354965" algn="l"/>
                <a:tab pos="355600" algn="l"/>
              </a:tabLst>
            </a:pPr>
            <a:endParaRPr sz="2000" dirty="0">
              <a:latin typeface="Gothic Uralic"/>
              <a:cs typeface="Gothic Uralic"/>
            </a:endParaRPr>
          </a:p>
          <a:p>
            <a:pPr marL="355600" indent="-342900">
              <a:lnSpc>
                <a:spcPct val="100000"/>
              </a:lnSpc>
              <a:spcBef>
                <a:spcPts val="994"/>
              </a:spcBef>
              <a:buClr>
                <a:srgbClr val="A42F0F"/>
              </a:buClr>
              <a:buFont typeface="Arial"/>
              <a:buChar char=""/>
              <a:tabLst>
                <a:tab pos="354965" algn="l"/>
                <a:tab pos="355600" algn="l"/>
              </a:tabLst>
            </a:pPr>
            <a:r>
              <a:rPr sz="2000" b="1" dirty="0">
                <a:solidFill>
                  <a:srgbClr val="404040"/>
                </a:solidFill>
                <a:latin typeface="Gothic Uralic"/>
                <a:cs typeface="Gothic Uralic"/>
              </a:rPr>
              <a:t>Outcome</a:t>
            </a:r>
            <a:r>
              <a:rPr sz="2000" dirty="0">
                <a:solidFill>
                  <a:srgbClr val="404040"/>
                </a:solidFill>
                <a:latin typeface="Gothic Uralic"/>
                <a:cs typeface="Gothic Uralic"/>
              </a:rPr>
              <a:t>:</a:t>
            </a:r>
            <a:endParaRPr sz="2000" dirty="0">
              <a:latin typeface="Gothic Uralic"/>
              <a:cs typeface="Gothic Uralic"/>
            </a:endParaRPr>
          </a:p>
          <a:p>
            <a:pPr marL="12700">
              <a:lnSpc>
                <a:spcPct val="100000"/>
              </a:lnSpc>
              <a:spcBef>
                <a:spcPts val="1005"/>
              </a:spcBef>
            </a:pPr>
            <a:r>
              <a:rPr sz="2000" spc="-5" dirty="0">
                <a:solidFill>
                  <a:srgbClr val="404040"/>
                </a:solidFill>
                <a:latin typeface="Gothic Uralic"/>
                <a:cs typeface="Gothic Uralic"/>
              </a:rPr>
              <a:t>Class Variable </a:t>
            </a:r>
            <a:r>
              <a:rPr sz="2000" spc="-25" dirty="0">
                <a:solidFill>
                  <a:srgbClr val="404040"/>
                </a:solidFill>
                <a:latin typeface="Gothic Uralic"/>
                <a:cs typeface="Gothic Uralic"/>
              </a:rPr>
              <a:t>(0 </a:t>
            </a:r>
            <a:r>
              <a:rPr sz="2000" spc="-5" dirty="0">
                <a:solidFill>
                  <a:srgbClr val="404040"/>
                </a:solidFill>
                <a:latin typeface="Gothic Uralic"/>
                <a:cs typeface="Gothic Uralic"/>
              </a:rPr>
              <a:t>or 1) </a:t>
            </a:r>
            <a:r>
              <a:rPr sz="2000" spc="-15" dirty="0">
                <a:solidFill>
                  <a:srgbClr val="404040"/>
                </a:solidFill>
                <a:latin typeface="Gothic Uralic"/>
                <a:cs typeface="Gothic Uralic"/>
              </a:rPr>
              <a:t>where </a:t>
            </a:r>
            <a:r>
              <a:rPr sz="2000" dirty="0">
                <a:solidFill>
                  <a:srgbClr val="404040"/>
                </a:solidFill>
                <a:latin typeface="Gothic Uralic"/>
                <a:cs typeface="Gothic Uralic"/>
              </a:rPr>
              <a:t>‘</a:t>
            </a:r>
            <a:r>
              <a:rPr sz="2000" b="1" dirty="0">
                <a:solidFill>
                  <a:srgbClr val="404040"/>
                </a:solidFill>
                <a:latin typeface="Gothic Uralic"/>
                <a:cs typeface="Gothic Uralic"/>
              </a:rPr>
              <a:t>0</a:t>
            </a:r>
            <a:r>
              <a:rPr sz="2000" dirty="0">
                <a:solidFill>
                  <a:srgbClr val="404040"/>
                </a:solidFill>
                <a:latin typeface="Gothic Uralic"/>
                <a:cs typeface="Gothic Uralic"/>
              </a:rPr>
              <a:t>’ </a:t>
            </a:r>
            <a:r>
              <a:rPr sz="2000" spc="-10" dirty="0">
                <a:solidFill>
                  <a:srgbClr val="404040"/>
                </a:solidFill>
                <a:latin typeface="Gothic Uralic"/>
                <a:cs typeface="Gothic Uralic"/>
              </a:rPr>
              <a:t>denotes patient </a:t>
            </a:r>
            <a:r>
              <a:rPr sz="2000" spc="-5" dirty="0">
                <a:solidFill>
                  <a:srgbClr val="404040"/>
                </a:solidFill>
                <a:latin typeface="Gothic Uralic"/>
                <a:cs typeface="Gothic Uralic"/>
              </a:rPr>
              <a:t>is not </a:t>
            </a:r>
            <a:r>
              <a:rPr sz="2000" dirty="0">
                <a:solidFill>
                  <a:srgbClr val="404040"/>
                </a:solidFill>
                <a:latin typeface="Gothic Uralic"/>
                <a:cs typeface="Gothic Uralic"/>
              </a:rPr>
              <a:t>having </a:t>
            </a:r>
            <a:r>
              <a:rPr sz="2000" spc="-10" dirty="0">
                <a:solidFill>
                  <a:srgbClr val="404040"/>
                </a:solidFill>
                <a:latin typeface="Gothic Uralic"/>
                <a:cs typeface="Gothic Uralic"/>
              </a:rPr>
              <a:t>diabetes and </a:t>
            </a:r>
            <a:r>
              <a:rPr sz="2000" dirty="0">
                <a:solidFill>
                  <a:srgbClr val="404040"/>
                </a:solidFill>
                <a:latin typeface="Gothic Uralic"/>
                <a:cs typeface="Gothic Uralic"/>
              </a:rPr>
              <a:t>‘</a:t>
            </a:r>
            <a:r>
              <a:rPr sz="2000" b="1" dirty="0">
                <a:solidFill>
                  <a:srgbClr val="404040"/>
                </a:solidFill>
                <a:latin typeface="Gothic Uralic"/>
                <a:cs typeface="Gothic Uralic"/>
              </a:rPr>
              <a:t>1</a:t>
            </a:r>
            <a:r>
              <a:rPr sz="2000" dirty="0">
                <a:solidFill>
                  <a:srgbClr val="404040"/>
                </a:solidFill>
                <a:latin typeface="Gothic Uralic"/>
                <a:cs typeface="Gothic Uralic"/>
              </a:rPr>
              <a:t>’</a:t>
            </a:r>
            <a:r>
              <a:rPr sz="2000" spc="235" dirty="0">
                <a:solidFill>
                  <a:srgbClr val="404040"/>
                </a:solidFill>
                <a:latin typeface="Gothic Uralic"/>
                <a:cs typeface="Gothic Uralic"/>
              </a:rPr>
              <a:t> </a:t>
            </a:r>
            <a:r>
              <a:rPr sz="2000" spc="-10" dirty="0">
                <a:solidFill>
                  <a:srgbClr val="404040"/>
                </a:solidFill>
                <a:latin typeface="Gothic Uralic"/>
                <a:cs typeface="Gothic Uralic"/>
              </a:rPr>
              <a:t>denotes</a:t>
            </a:r>
            <a:endParaRPr sz="2000" dirty="0">
              <a:latin typeface="Gothic Uralic"/>
              <a:cs typeface="Gothic Uralic"/>
            </a:endParaRPr>
          </a:p>
          <a:p>
            <a:pPr marL="12700">
              <a:lnSpc>
                <a:spcPct val="100000"/>
              </a:lnSpc>
            </a:pPr>
            <a:r>
              <a:rPr sz="2000" spc="-10" dirty="0">
                <a:solidFill>
                  <a:srgbClr val="404040"/>
                </a:solidFill>
                <a:latin typeface="Gothic Uralic"/>
                <a:cs typeface="Gothic Uralic"/>
              </a:rPr>
              <a:t>patient </a:t>
            </a:r>
            <a:r>
              <a:rPr sz="2000" dirty="0">
                <a:solidFill>
                  <a:srgbClr val="404040"/>
                </a:solidFill>
                <a:latin typeface="Gothic Uralic"/>
                <a:cs typeface="Gothic Uralic"/>
              </a:rPr>
              <a:t>having</a:t>
            </a:r>
            <a:r>
              <a:rPr sz="2000" spc="-35" dirty="0">
                <a:solidFill>
                  <a:srgbClr val="404040"/>
                </a:solidFill>
                <a:latin typeface="Gothic Uralic"/>
                <a:cs typeface="Gothic Uralic"/>
              </a:rPr>
              <a:t> </a:t>
            </a:r>
            <a:r>
              <a:rPr sz="2000" spc="-10" dirty="0">
                <a:solidFill>
                  <a:srgbClr val="404040"/>
                </a:solidFill>
                <a:latin typeface="Gothic Uralic"/>
                <a:cs typeface="Gothic Uralic"/>
              </a:rPr>
              <a:t>diabetes.</a:t>
            </a:r>
            <a:endParaRPr sz="2000" dirty="0">
              <a:latin typeface="Gothic Uralic"/>
              <a:cs typeface="Gothic Uralic"/>
            </a:endParaRPr>
          </a:p>
          <a:p>
            <a:pPr marL="12700">
              <a:lnSpc>
                <a:spcPct val="100000"/>
              </a:lnSpc>
              <a:spcBef>
                <a:spcPts val="1005"/>
              </a:spcBef>
            </a:pPr>
            <a:r>
              <a:rPr sz="2000" spc="-10" dirty="0">
                <a:solidFill>
                  <a:srgbClr val="404040"/>
                </a:solidFill>
                <a:latin typeface="Gothic Uralic"/>
                <a:cs typeface="Gothic Uralic"/>
              </a:rPr>
              <a:t>The </a:t>
            </a:r>
            <a:r>
              <a:rPr sz="2000" b="1" spc="-5" dirty="0">
                <a:solidFill>
                  <a:srgbClr val="404040"/>
                </a:solidFill>
                <a:latin typeface="Gothic Uralic"/>
                <a:cs typeface="Gothic Uralic"/>
              </a:rPr>
              <a:t>dependent variable </a:t>
            </a:r>
            <a:r>
              <a:rPr sz="2000" spc="10" dirty="0">
                <a:solidFill>
                  <a:srgbClr val="404040"/>
                </a:solidFill>
                <a:latin typeface="Gothic Uralic"/>
                <a:cs typeface="Gothic Uralic"/>
              </a:rPr>
              <a:t>is </a:t>
            </a:r>
            <a:r>
              <a:rPr sz="2000" spc="-10" dirty="0">
                <a:solidFill>
                  <a:srgbClr val="404040"/>
                </a:solidFill>
                <a:latin typeface="Gothic Uralic"/>
                <a:cs typeface="Gothic Uralic"/>
              </a:rPr>
              <a:t>whether the </a:t>
            </a:r>
            <a:r>
              <a:rPr sz="2000" spc="-5" dirty="0">
                <a:solidFill>
                  <a:srgbClr val="404040"/>
                </a:solidFill>
                <a:latin typeface="Gothic Uralic"/>
                <a:cs typeface="Gothic Uralic"/>
              </a:rPr>
              <a:t>patient </a:t>
            </a:r>
            <a:r>
              <a:rPr sz="2000" spc="10" dirty="0">
                <a:solidFill>
                  <a:srgbClr val="404040"/>
                </a:solidFill>
                <a:latin typeface="Gothic Uralic"/>
                <a:cs typeface="Gothic Uralic"/>
              </a:rPr>
              <a:t>is </a:t>
            </a:r>
            <a:r>
              <a:rPr sz="2000" dirty="0">
                <a:solidFill>
                  <a:srgbClr val="404040"/>
                </a:solidFill>
                <a:latin typeface="Gothic Uralic"/>
                <a:cs typeface="Gothic Uralic"/>
              </a:rPr>
              <a:t>having </a:t>
            </a:r>
            <a:r>
              <a:rPr sz="2000" spc="-5" dirty="0">
                <a:solidFill>
                  <a:srgbClr val="404040"/>
                </a:solidFill>
                <a:latin typeface="Gothic Uralic"/>
                <a:cs typeface="Gothic Uralic"/>
              </a:rPr>
              <a:t>diabetes or</a:t>
            </a:r>
            <a:r>
              <a:rPr sz="2000" spc="55" dirty="0">
                <a:solidFill>
                  <a:srgbClr val="404040"/>
                </a:solidFill>
                <a:latin typeface="Gothic Uralic"/>
                <a:cs typeface="Gothic Uralic"/>
              </a:rPr>
              <a:t> </a:t>
            </a:r>
            <a:r>
              <a:rPr sz="2000" spc="-10" dirty="0">
                <a:solidFill>
                  <a:srgbClr val="404040"/>
                </a:solidFill>
                <a:latin typeface="Gothic Uralic"/>
                <a:cs typeface="Gothic Uralic"/>
              </a:rPr>
              <a:t>not.</a:t>
            </a:r>
            <a:endParaRPr sz="2000" dirty="0">
              <a:latin typeface="Gothic Uralic"/>
              <a:cs typeface="Gothic Uralic"/>
            </a:endParaRPr>
          </a:p>
        </p:txBody>
      </p:sp>
      <p:sp>
        <p:nvSpPr>
          <p:cNvPr id="3" name="object 3"/>
          <p:cNvSpPr txBox="1">
            <a:spLocks noGrp="1"/>
          </p:cNvSpPr>
          <p:nvPr>
            <p:ph type="title"/>
          </p:nvPr>
        </p:nvSpPr>
        <p:spPr>
          <a:xfrm>
            <a:off x="762000" y="646252"/>
            <a:ext cx="7054087"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40"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UNDERSTANDING</a:t>
            </a:r>
            <a:endParaRPr sz="3600" b="1" dirty="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46252"/>
            <a:ext cx="6328282"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75" dirty="0">
                <a:effectLst>
                  <a:outerShdw blurRad="38100" dist="38100" dir="2700000" algn="tl">
                    <a:srgbClr val="000000">
                      <a:alpha val="43137"/>
                    </a:srgbClr>
                  </a:outerShdw>
                </a:effectLst>
              </a:rPr>
              <a:t> </a:t>
            </a:r>
            <a:r>
              <a:rPr sz="3600" b="1" dirty="0">
                <a:effectLst>
                  <a:outerShdw blurRad="38100" dist="38100" dir="2700000" algn="tl">
                    <a:srgbClr val="000000">
                      <a:alpha val="43137"/>
                    </a:srgbClr>
                  </a:outerShdw>
                </a:effectLst>
              </a:rPr>
              <a:t>PREPARATION</a:t>
            </a:r>
          </a:p>
        </p:txBody>
      </p:sp>
      <p:sp>
        <p:nvSpPr>
          <p:cNvPr id="3" name="object 3"/>
          <p:cNvSpPr txBox="1"/>
          <p:nvPr/>
        </p:nvSpPr>
        <p:spPr>
          <a:xfrm>
            <a:off x="762000" y="1315872"/>
            <a:ext cx="10500995" cy="1383071"/>
          </a:xfrm>
          <a:prstGeom prst="rect">
            <a:avLst/>
          </a:prstGeom>
        </p:spPr>
        <p:txBody>
          <a:bodyPr vert="horz" wrap="square" lIns="0" tIns="140335" rIns="0" bIns="0" rtlCol="0">
            <a:spAutoFit/>
          </a:bodyPr>
          <a:lstStyle/>
          <a:p>
            <a:pPr marL="355600" indent="-342900">
              <a:lnSpc>
                <a:spcPct val="100000"/>
              </a:lnSpc>
              <a:spcBef>
                <a:spcPts val="1105"/>
              </a:spcBef>
              <a:buClr>
                <a:srgbClr val="A42F0F"/>
              </a:buClr>
              <a:buFont typeface="Wingdings" panose="05000000000000000000" pitchFamily="2" charset="2"/>
              <a:buChar char="v"/>
              <a:tabLst>
                <a:tab pos="354965" algn="l"/>
                <a:tab pos="355600" algn="l"/>
              </a:tabLst>
            </a:pPr>
            <a:r>
              <a:rPr sz="1600" spc="-10" dirty="0">
                <a:solidFill>
                  <a:srgbClr val="404040"/>
                </a:solidFill>
                <a:latin typeface="Gothic Uralic"/>
                <a:cs typeface="Gothic Uralic"/>
              </a:rPr>
              <a:t>Data preparation stage </a:t>
            </a:r>
            <a:r>
              <a:rPr sz="1600" spc="-5" dirty="0">
                <a:solidFill>
                  <a:srgbClr val="404040"/>
                </a:solidFill>
                <a:latin typeface="Gothic Uralic"/>
                <a:cs typeface="Gothic Uralic"/>
              </a:rPr>
              <a:t>includes </a:t>
            </a:r>
            <a:r>
              <a:rPr sz="1600" spc="-10" dirty="0">
                <a:solidFill>
                  <a:srgbClr val="404040"/>
                </a:solidFill>
                <a:latin typeface="Gothic Uralic"/>
                <a:cs typeface="Gothic Uralic"/>
              </a:rPr>
              <a:t>data </a:t>
            </a:r>
            <a:r>
              <a:rPr sz="1600" spc="-5" dirty="0">
                <a:solidFill>
                  <a:srgbClr val="404040"/>
                </a:solidFill>
                <a:latin typeface="Gothic Uralic"/>
                <a:cs typeface="Gothic Uralic"/>
              </a:rPr>
              <a:t>cleaning </a:t>
            </a:r>
            <a:r>
              <a:rPr sz="1600" spc="-10" dirty="0">
                <a:solidFill>
                  <a:srgbClr val="404040"/>
                </a:solidFill>
                <a:latin typeface="Gothic Uralic"/>
                <a:cs typeface="Gothic Uralic"/>
              </a:rPr>
              <a:t>and </a:t>
            </a:r>
            <a:r>
              <a:rPr sz="1600" spc="-5" dirty="0">
                <a:solidFill>
                  <a:srgbClr val="404040"/>
                </a:solidFill>
                <a:latin typeface="Gothic Uralic"/>
                <a:cs typeface="Gothic Uralic"/>
              </a:rPr>
              <a:t>transforming </a:t>
            </a:r>
            <a:r>
              <a:rPr sz="1600" spc="-10" dirty="0">
                <a:solidFill>
                  <a:srgbClr val="404040"/>
                </a:solidFill>
                <a:latin typeface="Gothic Uralic"/>
                <a:cs typeface="Gothic Uralic"/>
              </a:rPr>
              <a:t>data </a:t>
            </a:r>
            <a:r>
              <a:rPr sz="1600" dirty="0">
                <a:solidFill>
                  <a:srgbClr val="404040"/>
                </a:solidFill>
                <a:latin typeface="Gothic Uralic"/>
                <a:cs typeface="Gothic Uralic"/>
              </a:rPr>
              <a:t>if</a:t>
            </a:r>
            <a:r>
              <a:rPr sz="1600" spc="150" dirty="0">
                <a:solidFill>
                  <a:srgbClr val="404040"/>
                </a:solidFill>
                <a:latin typeface="Gothic Uralic"/>
                <a:cs typeface="Gothic Uralic"/>
              </a:rPr>
              <a:t> </a:t>
            </a:r>
            <a:r>
              <a:rPr sz="1600" spc="-10" dirty="0">
                <a:solidFill>
                  <a:srgbClr val="404040"/>
                </a:solidFill>
                <a:latin typeface="Gothic Uralic"/>
                <a:cs typeface="Gothic Uralic"/>
              </a:rPr>
              <a:t>needed.</a:t>
            </a:r>
            <a:endParaRPr sz="1600" dirty="0">
              <a:latin typeface="Gothic Uralic"/>
              <a:cs typeface="Gothic Uralic"/>
            </a:endParaRPr>
          </a:p>
          <a:p>
            <a:pPr marL="355600" indent="-342900">
              <a:lnSpc>
                <a:spcPct val="100000"/>
              </a:lnSpc>
              <a:spcBef>
                <a:spcPts val="1010"/>
              </a:spcBef>
              <a:buClr>
                <a:srgbClr val="A42F0F"/>
              </a:buClr>
              <a:buFont typeface="Wingdings" panose="05000000000000000000" pitchFamily="2" charset="2"/>
              <a:buChar char="v"/>
              <a:tabLst>
                <a:tab pos="354965" algn="l"/>
                <a:tab pos="355600" algn="l"/>
              </a:tabLst>
            </a:pPr>
            <a:r>
              <a:rPr sz="1600" spc="-10" dirty="0">
                <a:solidFill>
                  <a:srgbClr val="404040"/>
                </a:solidFill>
                <a:latin typeface="Gothic Uralic"/>
                <a:cs typeface="Gothic Uralic"/>
              </a:rPr>
              <a:t>Various </a:t>
            </a:r>
            <a:r>
              <a:rPr sz="1600" spc="-5" dirty="0">
                <a:solidFill>
                  <a:srgbClr val="404040"/>
                </a:solidFill>
                <a:latin typeface="Gothic Uralic"/>
                <a:cs typeface="Gothic Uralic"/>
              </a:rPr>
              <a:t>things </a:t>
            </a:r>
            <a:r>
              <a:rPr sz="1600" dirty="0">
                <a:solidFill>
                  <a:srgbClr val="404040"/>
                </a:solidFill>
                <a:latin typeface="Gothic Uralic"/>
                <a:cs typeface="Gothic Uralic"/>
              </a:rPr>
              <a:t>have </a:t>
            </a:r>
            <a:r>
              <a:rPr sz="1600" spc="-10" dirty="0">
                <a:solidFill>
                  <a:srgbClr val="404040"/>
                </a:solidFill>
                <a:latin typeface="Gothic Uralic"/>
                <a:cs typeface="Gothic Uralic"/>
              </a:rPr>
              <a:t>to be taken into </a:t>
            </a:r>
            <a:r>
              <a:rPr sz="1600" spc="-5" dirty="0">
                <a:solidFill>
                  <a:srgbClr val="404040"/>
                </a:solidFill>
                <a:latin typeface="Gothic Uralic"/>
                <a:cs typeface="Gothic Uralic"/>
              </a:rPr>
              <a:t>consideration for </a:t>
            </a:r>
            <a:r>
              <a:rPr sz="1600" spc="-10" dirty="0">
                <a:solidFill>
                  <a:srgbClr val="404040"/>
                </a:solidFill>
                <a:latin typeface="Gothic Uralic"/>
                <a:cs typeface="Gothic Uralic"/>
              </a:rPr>
              <a:t>data </a:t>
            </a:r>
            <a:r>
              <a:rPr sz="1600" spc="-5" dirty="0">
                <a:solidFill>
                  <a:srgbClr val="404040"/>
                </a:solidFill>
                <a:latin typeface="Gothic Uralic"/>
                <a:cs typeface="Gothic Uralic"/>
              </a:rPr>
              <a:t>cleaning</a:t>
            </a:r>
            <a:r>
              <a:rPr sz="1600" spc="130" dirty="0">
                <a:solidFill>
                  <a:srgbClr val="404040"/>
                </a:solidFill>
                <a:latin typeface="Gothic Uralic"/>
                <a:cs typeface="Gothic Uralic"/>
              </a:rPr>
              <a:t> </a:t>
            </a:r>
            <a:r>
              <a:rPr sz="1600" dirty="0">
                <a:solidFill>
                  <a:srgbClr val="404040"/>
                </a:solidFill>
                <a:latin typeface="Gothic Uralic"/>
                <a:cs typeface="Gothic Uralic"/>
              </a:rPr>
              <a:t>like:</a:t>
            </a:r>
            <a:endParaRPr sz="1600" dirty="0">
              <a:latin typeface="Gothic Uralic"/>
              <a:cs typeface="Gothic Uralic"/>
            </a:endParaRPr>
          </a:p>
          <a:p>
            <a:pPr marL="355600" marR="5080" indent="-342900">
              <a:lnSpc>
                <a:spcPct val="100000"/>
              </a:lnSpc>
              <a:spcBef>
                <a:spcPts val="994"/>
              </a:spcBef>
              <a:buClr>
                <a:srgbClr val="A42F0F"/>
              </a:buClr>
              <a:buFont typeface="Wingdings"/>
              <a:buChar char=""/>
              <a:tabLst>
                <a:tab pos="354965" algn="l"/>
                <a:tab pos="355600" algn="l"/>
              </a:tabLst>
            </a:pPr>
            <a:r>
              <a:rPr sz="1600" b="1" u="sng" spc="-10" dirty="0">
                <a:solidFill>
                  <a:srgbClr val="404040"/>
                </a:solidFill>
                <a:latin typeface="Gothic Uralic"/>
                <a:cs typeface="Gothic Uralic"/>
              </a:rPr>
              <a:t>Handling Zero/Null Values </a:t>
            </a:r>
            <a:r>
              <a:rPr sz="1600" spc="-5" dirty="0">
                <a:solidFill>
                  <a:srgbClr val="404040"/>
                </a:solidFill>
                <a:latin typeface="Gothic Uralic"/>
                <a:cs typeface="Gothic Uralic"/>
              </a:rPr>
              <a:t>– </a:t>
            </a:r>
            <a:r>
              <a:rPr sz="1600" spc="-10" dirty="0">
                <a:solidFill>
                  <a:srgbClr val="404040"/>
                </a:solidFill>
                <a:latin typeface="Gothic Uralic"/>
                <a:cs typeface="Gothic Uralic"/>
              </a:rPr>
              <a:t>The zeroes </a:t>
            </a:r>
            <a:r>
              <a:rPr sz="1600" spc="-15" dirty="0">
                <a:solidFill>
                  <a:srgbClr val="404040"/>
                </a:solidFill>
                <a:latin typeface="Gothic Uralic"/>
                <a:cs typeface="Gothic Uralic"/>
              </a:rPr>
              <a:t>shown </a:t>
            </a:r>
            <a:r>
              <a:rPr sz="1600" spc="-5" dirty="0">
                <a:solidFill>
                  <a:srgbClr val="404040"/>
                </a:solidFill>
                <a:latin typeface="Gothic Uralic"/>
                <a:cs typeface="Gothic Uralic"/>
              </a:rPr>
              <a:t>in </a:t>
            </a:r>
            <a:r>
              <a:rPr sz="1600" spc="-10" dirty="0">
                <a:solidFill>
                  <a:srgbClr val="404040"/>
                </a:solidFill>
                <a:latin typeface="Gothic Uralic"/>
                <a:cs typeface="Gothic Uralic"/>
              </a:rPr>
              <a:t>the </a:t>
            </a:r>
            <a:r>
              <a:rPr sz="1600" spc="-5" dirty="0">
                <a:solidFill>
                  <a:srgbClr val="404040"/>
                </a:solidFill>
                <a:latin typeface="Gothic Uralic"/>
                <a:cs typeface="Gothic Uralic"/>
              </a:rPr>
              <a:t>table </a:t>
            </a:r>
            <a:r>
              <a:rPr sz="1600" spc="-10" dirty="0">
                <a:solidFill>
                  <a:srgbClr val="404040"/>
                </a:solidFill>
                <a:latin typeface="Gothic Uralic"/>
                <a:cs typeface="Gothic Uralic"/>
              </a:rPr>
              <a:t>are </a:t>
            </a:r>
            <a:r>
              <a:rPr sz="1600" spc="-5" dirty="0">
                <a:solidFill>
                  <a:srgbClr val="404040"/>
                </a:solidFill>
                <a:latin typeface="Gothic Uralic"/>
                <a:cs typeface="Gothic Uralic"/>
              </a:rPr>
              <a:t>not </a:t>
            </a:r>
            <a:r>
              <a:rPr sz="1600" spc="-10" dirty="0">
                <a:solidFill>
                  <a:srgbClr val="404040"/>
                </a:solidFill>
                <a:latin typeface="Gothic Uralic"/>
                <a:cs typeface="Gothic Uralic"/>
              </a:rPr>
              <a:t>zeroes </a:t>
            </a:r>
            <a:r>
              <a:rPr sz="1600" spc="-5" dirty="0">
                <a:solidFill>
                  <a:srgbClr val="404040"/>
                </a:solidFill>
                <a:latin typeface="Gothic Uralic"/>
                <a:cs typeface="Gothic Uralic"/>
              </a:rPr>
              <a:t>but </a:t>
            </a:r>
            <a:r>
              <a:rPr sz="1600" dirty="0">
                <a:solidFill>
                  <a:srgbClr val="404040"/>
                </a:solidFill>
                <a:latin typeface="Gothic Uralic"/>
                <a:cs typeface="Gothic Uralic"/>
              </a:rPr>
              <a:t>null  values </a:t>
            </a:r>
            <a:r>
              <a:rPr sz="1600" spc="-5" dirty="0">
                <a:solidFill>
                  <a:srgbClr val="404040"/>
                </a:solidFill>
                <a:latin typeface="Gothic Uralic"/>
                <a:cs typeface="Gothic Uralic"/>
              </a:rPr>
              <a:t>. </a:t>
            </a:r>
            <a:r>
              <a:rPr sz="1600" spc="-30" dirty="0">
                <a:solidFill>
                  <a:srgbClr val="404040"/>
                </a:solidFill>
                <a:latin typeface="Gothic Uralic"/>
                <a:cs typeface="Gothic Uralic"/>
              </a:rPr>
              <a:t>We </a:t>
            </a:r>
            <a:r>
              <a:rPr sz="1600" dirty="0">
                <a:solidFill>
                  <a:srgbClr val="404040"/>
                </a:solidFill>
                <a:latin typeface="Gothic Uralic"/>
                <a:cs typeface="Gothic Uralic"/>
              </a:rPr>
              <a:t>have </a:t>
            </a:r>
            <a:r>
              <a:rPr sz="1600" spc="-10" dirty="0">
                <a:solidFill>
                  <a:srgbClr val="404040"/>
                </a:solidFill>
                <a:latin typeface="Gothic Uralic"/>
                <a:cs typeface="Gothic Uralic"/>
              </a:rPr>
              <a:t>deduced this </a:t>
            </a:r>
            <a:r>
              <a:rPr sz="1600" spc="-5" dirty="0">
                <a:solidFill>
                  <a:srgbClr val="404040"/>
                </a:solidFill>
                <a:latin typeface="Gothic Uralic"/>
                <a:cs typeface="Gothic Uralic"/>
              </a:rPr>
              <a:t>based upon our inference </a:t>
            </a:r>
            <a:r>
              <a:rPr sz="1600" spc="-10" dirty="0">
                <a:solidFill>
                  <a:srgbClr val="404040"/>
                </a:solidFill>
                <a:latin typeface="Gothic Uralic"/>
                <a:cs typeface="Gothic Uralic"/>
              </a:rPr>
              <a:t>that certain attributes </a:t>
            </a:r>
            <a:r>
              <a:rPr sz="1600" dirty="0">
                <a:solidFill>
                  <a:srgbClr val="404040"/>
                </a:solidFill>
                <a:latin typeface="Gothic Uralic"/>
                <a:cs typeface="Gothic Uralic"/>
              </a:rPr>
              <a:t>like  </a:t>
            </a:r>
            <a:r>
              <a:rPr sz="1600" spc="-5" dirty="0">
                <a:solidFill>
                  <a:srgbClr val="404040"/>
                </a:solidFill>
                <a:latin typeface="Gothic Uralic"/>
                <a:cs typeface="Gothic Uralic"/>
              </a:rPr>
              <a:t>skin thickness, insulin, </a:t>
            </a:r>
            <a:r>
              <a:rPr sz="1600" spc="-10" dirty="0">
                <a:solidFill>
                  <a:srgbClr val="404040"/>
                </a:solidFill>
                <a:latin typeface="Gothic Uralic"/>
                <a:cs typeface="Gothic Uralic"/>
              </a:rPr>
              <a:t>BMI etc </a:t>
            </a:r>
            <a:r>
              <a:rPr sz="1600" spc="-5" dirty="0">
                <a:solidFill>
                  <a:srgbClr val="404040"/>
                </a:solidFill>
                <a:latin typeface="Gothic Uralic"/>
                <a:cs typeface="Gothic Uralic"/>
              </a:rPr>
              <a:t>cannot be</a:t>
            </a:r>
            <a:r>
              <a:rPr sz="1600" spc="20" dirty="0">
                <a:solidFill>
                  <a:srgbClr val="404040"/>
                </a:solidFill>
                <a:latin typeface="Gothic Uralic"/>
                <a:cs typeface="Gothic Uralic"/>
              </a:rPr>
              <a:t> </a:t>
            </a:r>
            <a:r>
              <a:rPr sz="1600" spc="-5" dirty="0">
                <a:solidFill>
                  <a:srgbClr val="404040"/>
                </a:solidFill>
                <a:latin typeface="Gothic Uralic"/>
                <a:cs typeface="Gothic Uralic"/>
              </a:rPr>
              <a:t>zero.</a:t>
            </a:r>
            <a:endParaRPr sz="1600" dirty="0">
              <a:latin typeface="Gothic Uralic"/>
              <a:cs typeface="Gothic Uralic"/>
            </a:endParaRPr>
          </a:p>
        </p:txBody>
      </p:sp>
      <p:sp>
        <p:nvSpPr>
          <p:cNvPr id="4" name="object 4"/>
          <p:cNvSpPr/>
          <p:nvPr/>
        </p:nvSpPr>
        <p:spPr>
          <a:xfrm>
            <a:off x="590105" y="3307291"/>
            <a:ext cx="5422392" cy="2759753"/>
          </a:xfrm>
          <a:prstGeom prst="rect">
            <a:avLst/>
          </a:prstGeom>
          <a:blipFill>
            <a:blip r:embed="rId2" cstate="print"/>
            <a:stretch>
              <a:fillRect/>
            </a:stretch>
          </a:blipFill>
          <a:ln>
            <a:solidFill>
              <a:schemeClr val="bg1">
                <a:lumMod val="85000"/>
              </a:schemeClr>
            </a:solidFill>
          </a:ln>
        </p:spPr>
        <p:txBody>
          <a:bodyPr wrap="square" lIns="0" tIns="0" rIns="0" bIns="0" rtlCol="0"/>
          <a:lstStyle/>
          <a:p>
            <a:endParaRPr/>
          </a:p>
        </p:txBody>
      </p:sp>
      <p:sp>
        <p:nvSpPr>
          <p:cNvPr id="5" name="object 5"/>
          <p:cNvSpPr/>
          <p:nvPr/>
        </p:nvSpPr>
        <p:spPr>
          <a:xfrm>
            <a:off x="7007035" y="3307291"/>
            <a:ext cx="4594860" cy="2756916"/>
          </a:xfrm>
          <a:prstGeom prst="rect">
            <a:avLst/>
          </a:prstGeom>
          <a:blipFill>
            <a:blip r:embed="rId3" cstate="print"/>
            <a:stretch>
              <a:fillRect/>
            </a:stretch>
          </a:blipFill>
          <a:ln>
            <a:solidFill>
              <a:schemeClr val="bg1">
                <a:lumMod val="85000"/>
              </a:schemeClr>
            </a:solidFill>
          </a:ln>
        </p:spPr>
        <p:txBody>
          <a:bodyPr wrap="square" lIns="0" tIns="0" rIns="0" bIns="0" rtlCol="0"/>
          <a:lstStyle/>
          <a:p>
            <a:endParaRPr/>
          </a:p>
        </p:txBody>
      </p:sp>
      <p:sp>
        <p:nvSpPr>
          <p:cNvPr id="6" name="object 6"/>
          <p:cNvSpPr txBox="1"/>
          <p:nvPr/>
        </p:nvSpPr>
        <p:spPr>
          <a:xfrm>
            <a:off x="7509129" y="6216497"/>
            <a:ext cx="3773170" cy="452755"/>
          </a:xfrm>
          <a:prstGeom prst="rect">
            <a:avLst/>
          </a:prstGeom>
        </p:spPr>
        <p:txBody>
          <a:bodyPr vert="horz" wrap="square" lIns="0" tIns="12700" rIns="0" bIns="0" rtlCol="0">
            <a:spAutoFit/>
          </a:bodyPr>
          <a:lstStyle/>
          <a:p>
            <a:pPr marL="12700" marR="5080">
              <a:lnSpc>
                <a:spcPct val="100000"/>
              </a:lnSpc>
              <a:spcBef>
                <a:spcPts val="100"/>
              </a:spcBef>
            </a:pPr>
            <a:r>
              <a:rPr sz="1400" b="1" dirty="0">
                <a:latin typeface="Gothic Uralic"/>
                <a:cs typeface="Gothic Uralic"/>
              </a:rPr>
              <a:t>The zero </a:t>
            </a:r>
            <a:r>
              <a:rPr sz="1400" b="1" spc="-5" dirty="0">
                <a:latin typeface="Gothic Uralic"/>
                <a:cs typeface="Gothic Uralic"/>
              </a:rPr>
              <a:t>values have been replaced </a:t>
            </a:r>
            <a:r>
              <a:rPr sz="1400" b="1" dirty="0">
                <a:latin typeface="Gothic Uralic"/>
                <a:cs typeface="Gothic Uralic"/>
              </a:rPr>
              <a:t>by the  mean </a:t>
            </a:r>
            <a:r>
              <a:rPr sz="1400" b="1" spc="-5" dirty="0">
                <a:latin typeface="Gothic Uralic"/>
                <a:cs typeface="Gothic Uralic"/>
              </a:rPr>
              <a:t>of that</a:t>
            </a:r>
            <a:r>
              <a:rPr sz="1400" b="1" spc="-35" dirty="0">
                <a:latin typeface="Gothic Uralic"/>
                <a:cs typeface="Gothic Uralic"/>
              </a:rPr>
              <a:t> </a:t>
            </a:r>
            <a:r>
              <a:rPr sz="1400" b="1" dirty="0">
                <a:latin typeface="Gothic Uralic"/>
                <a:cs typeface="Gothic Uralic"/>
              </a:rPr>
              <a:t>column.</a:t>
            </a:r>
            <a:endParaRPr sz="1400">
              <a:latin typeface="Gothic Uralic"/>
              <a:cs typeface="Gothic Uralic"/>
            </a:endParaRPr>
          </a:p>
        </p:txBody>
      </p:sp>
      <p:sp>
        <p:nvSpPr>
          <p:cNvPr id="7" name="object 7"/>
          <p:cNvSpPr txBox="1"/>
          <p:nvPr/>
        </p:nvSpPr>
        <p:spPr>
          <a:xfrm>
            <a:off x="1648205" y="6214973"/>
            <a:ext cx="312801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Gothic Uralic"/>
                <a:cs typeface="Gothic Uralic"/>
              </a:rPr>
              <a:t>The </a:t>
            </a:r>
            <a:r>
              <a:rPr sz="1400" b="1" spc="-5" dirty="0">
                <a:latin typeface="Gothic Uralic"/>
                <a:cs typeface="Gothic Uralic"/>
              </a:rPr>
              <a:t>dataset had </a:t>
            </a:r>
            <a:r>
              <a:rPr sz="1400" b="1" dirty="0">
                <a:latin typeface="Gothic Uralic"/>
                <a:cs typeface="Gothic Uralic"/>
              </a:rPr>
              <a:t>a lot </a:t>
            </a:r>
            <a:r>
              <a:rPr sz="1400" b="1" spc="-5" dirty="0">
                <a:latin typeface="Gothic Uralic"/>
                <a:cs typeface="Gothic Uralic"/>
              </a:rPr>
              <a:t>of </a:t>
            </a:r>
            <a:r>
              <a:rPr sz="1400" b="1" dirty="0">
                <a:latin typeface="Gothic Uralic"/>
                <a:cs typeface="Gothic Uralic"/>
              </a:rPr>
              <a:t>zero</a:t>
            </a:r>
            <a:r>
              <a:rPr sz="1400" b="1" spc="-45" dirty="0">
                <a:latin typeface="Gothic Uralic"/>
                <a:cs typeface="Gothic Uralic"/>
              </a:rPr>
              <a:t> </a:t>
            </a:r>
            <a:r>
              <a:rPr sz="1400" b="1" spc="-5" dirty="0">
                <a:latin typeface="Gothic Uralic"/>
                <a:cs typeface="Gothic Uralic"/>
              </a:rPr>
              <a:t>values</a:t>
            </a:r>
            <a:r>
              <a:rPr sz="1400" spc="-5" dirty="0">
                <a:latin typeface="Gothic Uralic"/>
                <a:cs typeface="Gothic Uralic"/>
              </a:rPr>
              <a:t>.</a:t>
            </a:r>
            <a:endParaRPr sz="1400">
              <a:latin typeface="Gothic Uralic"/>
              <a:cs typeface="Gothic Ural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1642612"/>
            <a:ext cx="11000105" cy="3859390"/>
          </a:xfrm>
          <a:prstGeom prst="rect">
            <a:avLst/>
          </a:prstGeom>
        </p:spPr>
        <p:txBody>
          <a:bodyPr vert="horz" wrap="square" lIns="0" tIns="139065" rIns="0" bIns="0" rtlCol="0">
            <a:spAutoFit/>
          </a:bodyPr>
          <a:lstStyle/>
          <a:p>
            <a:pPr marL="355600" indent="-342900" algn="just">
              <a:lnSpc>
                <a:spcPct val="100000"/>
              </a:lnSpc>
              <a:spcBef>
                <a:spcPts val="1095"/>
              </a:spcBef>
              <a:buClr>
                <a:srgbClr val="A42F0F"/>
              </a:buClr>
              <a:buFont typeface="Arial"/>
              <a:buChar char=""/>
              <a:tabLst>
                <a:tab pos="355600" algn="l"/>
              </a:tabLst>
            </a:pPr>
            <a:r>
              <a:rPr sz="2000" b="1" dirty="0">
                <a:solidFill>
                  <a:srgbClr val="404040"/>
                </a:solidFill>
                <a:latin typeface="Gothic Uralic"/>
                <a:cs typeface="Gothic Uralic"/>
              </a:rPr>
              <a:t>Select </a:t>
            </a:r>
            <a:r>
              <a:rPr sz="2000" b="1" spc="-5" dirty="0">
                <a:solidFill>
                  <a:srgbClr val="404040"/>
                </a:solidFill>
                <a:latin typeface="Gothic Uralic"/>
                <a:cs typeface="Gothic Uralic"/>
              </a:rPr>
              <a:t>appropriate attributes for</a:t>
            </a:r>
            <a:r>
              <a:rPr sz="2000" b="1" spc="-40" dirty="0">
                <a:solidFill>
                  <a:srgbClr val="404040"/>
                </a:solidFill>
                <a:latin typeface="Gothic Uralic"/>
                <a:cs typeface="Gothic Uralic"/>
              </a:rPr>
              <a:t> </a:t>
            </a:r>
            <a:r>
              <a:rPr sz="2000" b="1" spc="-5" dirty="0">
                <a:solidFill>
                  <a:srgbClr val="404040"/>
                </a:solidFill>
                <a:latin typeface="Gothic Uralic"/>
                <a:cs typeface="Gothic Uralic"/>
              </a:rPr>
              <a:t>analysis</a:t>
            </a:r>
            <a:endParaRPr sz="2000" dirty="0">
              <a:latin typeface="Gothic Uralic"/>
              <a:cs typeface="Gothic Uralic"/>
            </a:endParaRPr>
          </a:p>
          <a:p>
            <a:pPr marL="12700" marR="7620" algn="just">
              <a:lnSpc>
                <a:spcPct val="100000"/>
              </a:lnSpc>
              <a:spcBef>
                <a:spcPts val="994"/>
              </a:spcBef>
            </a:pPr>
            <a:r>
              <a:rPr sz="2000" spc="-10" dirty="0">
                <a:solidFill>
                  <a:srgbClr val="404040"/>
                </a:solidFill>
                <a:latin typeface="Gothic Uralic"/>
                <a:cs typeface="Gothic Uralic"/>
              </a:rPr>
              <a:t>The </a:t>
            </a:r>
            <a:r>
              <a:rPr sz="2000" spc="-5" dirty="0">
                <a:solidFill>
                  <a:srgbClr val="404040"/>
                </a:solidFill>
                <a:latin typeface="Gothic Uralic"/>
                <a:cs typeface="Gothic Uralic"/>
              </a:rPr>
              <a:t>dataset consist of </a:t>
            </a:r>
            <a:r>
              <a:rPr sz="2000" dirty="0">
                <a:solidFill>
                  <a:srgbClr val="404040"/>
                </a:solidFill>
                <a:latin typeface="Gothic Uralic"/>
                <a:cs typeface="Gothic Uralic"/>
              </a:rPr>
              <a:t>9 </a:t>
            </a:r>
            <a:r>
              <a:rPr sz="2000" spc="-5" dirty="0">
                <a:solidFill>
                  <a:srgbClr val="404040"/>
                </a:solidFill>
                <a:latin typeface="Gothic Uralic"/>
                <a:cs typeface="Gothic Uralic"/>
              </a:rPr>
              <a:t>attributes </a:t>
            </a:r>
            <a:r>
              <a:rPr sz="2000" dirty="0">
                <a:solidFill>
                  <a:srgbClr val="404040"/>
                </a:solidFill>
                <a:latin typeface="Gothic Uralic"/>
                <a:cs typeface="Gothic Uralic"/>
              </a:rPr>
              <a:t>i.e. </a:t>
            </a:r>
            <a:r>
              <a:rPr sz="2000" b="1" spc="-10" dirty="0">
                <a:solidFill>
                  <a:srgbClr val="404040"/>
                </a:solidFill>
                <a:latin typeface="Gothic Uralic"/>
                <a:cs typeface="Gothic Uralic"/>
              </a:rPr>
              <a:t>Pregnancies, </a:t>
            </a:r>
            <a:r>
              <a:rPr sz="2000" b="1" spc="-5" dirty="0">
                <a:solidFill>
                  <a:srgbClr val="404040"/>
                </a:solidFill>
                <a:latin typeface="Gothic Uralic"/>
                <a:cs typeface="Gothic Uralic"/>
              </a:rPr>
              <a:t>Glucose, Blood </a:t>
            </a:r>
            <a:r>
              <a:rPr sz="2000" b="1" spc="-10" dirty="0">
                <a:solidFill>
                  <a:srgbClr val="404040"/>
                </a:solidFill>
                <a:latin typeface="Gothic Uralic"/>
                <a:cs typeface="Gothic Uralic"/>
              </a:rPr>
              <a:t>Pressure,  </a:t>
            </a:r>
            <a:r>
              <a:rPr sz="2000" b="1" spc="-5" dirty="0">
                <a:solidFill>
                  <a:srgbClr val="404040"/>
                </a:solidFill>
                <a:latin typeface="Gothic Uralic"/>
                <a:cs typeface="Gothic Uralic"/>
              </a:rPr>
              <a:t>Diabetes </a:t>
            </a:r>
            <a:r>
              <a:rPr sz="2000" b="1" spc="-10" dirty="0">
                <a:solidFill>
                  <a:srgbClr val="404040"/>
                </a:solidFill>
                <a:latin typeface="Gothic Uralic"/>
                <a:cs typeface="Gothic Uralic"/>
              </a:rPr>
              <a:t>Pedigree Function, </a:t>
            </a:r>
            <a:r>
              <a:rPr sz="2000" b="1" dirty="0">
                <a:solidFill>
                  <a:srgbClr val="404040"/>
                </a:solidFill>
                <a:latin typeface="Gothic Uralic"/>
                <a:cs typeface="Gothic Uralic"/>
              </a:rPr>
              <a:t>Age, Skin </a:t>
            </a:r>
            <a:r>
              <a:rPr sz="2000" b="1" spc="-5" dirty="0">
                <a:solidFill>
                  <a:srgbClr val="404040"/>
                </a:solidFill>
                <a:latin typeface="Gothic Uralic"/>
                <a:cs typeface="Gothic Uralic"/>
              </a:rPr>
              <a:t>Thickness, </a:t>
            </a:r>
            <a:r>
              <a:rPr sz="2000" b="1" spc="-10" dirty="0">
                <a:solidFill>
                  <a:srgbClr val="404040"/>
                </a:solidFill>
                <a:latin typeface="Gothic Uralic"/>
                <a:cs typeface="Gothic Uralic"/>
              </a:rPr>
              <a:t>Insulin, </a:t>
            </a:r>
            <a:r>
              <a:rPr sz="2000" b="1" spc="-5" dirty="0">
                <a:solidFill>
                  <a:srgbClr val="404040"/>
                </a:solidFill>
                <a:latin typeface="Gothic Uralic"/>
                <a:cs typeface="Gothic Uralic"/>
              </a:rPr>
              <a:t>BMI. </a:t>
            </a:r>
            <a:r>
              <a:rPr sz="2000" spc="-10" dirty="0">
                <a:solidFill>
                  <a:srgbClr val="404040"/>
                </a:solidFill>
                <a:latin typeface="Gothic Uralic"/>
                <a:cs typeface="Gothic Uralic"/>
              </a:rPr>
              <a:t>These </a:t>
            </a:r>
            <a:r>
              <a:rPr sz="2000" dirty="0">
                <a:solidFill>
                  <a:srgbClr val="404040"/>
                </a:solidFill>
                <a:latin typeface="Gothic Uralic"/>
                <a:cs typeface="Gothic Uralic"/>
              </a:rPr>
              <a:t>8 </a:t>
            </a:r>
            <a:r>
              <a:rPr sz="2000" spc="-5" dirty="0">
                <a:solidFill>
                  <a:srgbClr val="404040"/>
                </a:solidFill>
                <a:latin typeface="Gothic Uralic"/>
                <a:cs typeface="Gothic Uralic"/>
              </a:rPr>
              <a:t>are  independent </a:t>
            </a:r>
            <a:r>
              <a:rPr sz="2000" spc="-10" dirty="0">
                <a:solidFill>
                  <a:srgbClr val="404040"/>
                </a:solidFill>
                <a:latin typeface="Gothic Uralic"/>
                <a:cs typeface="Gothic Uralic"/>
              </a:rPr>
              <a:t>attributes and </a:t>
            </a:r>
            <a:r>
              <a:rPr sz="2000" spc="-5" dirty="0">
                <a:solidFill>
                  <a:srgbClr val="404040"/>
                </a:solidFill>
                <a:latin typeface="Gothic Uralic"/>
                <a:cs typeface="Gothic Uralic"/>
              </a:rPr>
              <a:t>one i.e. </a:t>
            </a:r>
            <a:r>
              <a:rPr sz="2000" b="1" dirty="0">
                <a:solidFill>
                  <a:srgbClr val="404040"/>
                </a:solidFill>
                <a:latin typeface="Gothic Uralic"/>
                <a:cs typeface="Gothic Uralic"/>
              </a:rPr>
              <a:t>Outcome </a:t>
            </a:r>
            <a:r>
              <a:rPr sz="2000" spc="10" dirty="0">
                <a:solidFill>
                  <a:srgbClr val="404040"/>
                </a:solidFill>
                <a:latin typeface="Gothic Uralic"/>
                <a:cs typeface="Gothic Uralic"/>
              </a:rPr>
              <a:t>is </a:t>
            </a:r>
            <a:r>
              <a:rPr sz="2000" spc="-10" dirty="0">
                <a:solidFill>
                  <a:srgbClr val="404040"/>
                </a:solidFill>
                <a:latin typeface="Gothic Uralic"/>
                <a:cs typeface="Gothic Uralic"/>
              </a:rPr>
              <a:t>the dependent</a:t>
            </a:r>
            <a:r>
              <a:rPr sz="2000" spc="200" dirty="0">
                <a:solidFill>
                  <a:srgbClr val="404040"/>
                </a:solidFill>
                <a:latin typeface="Gothic Uralic"/>
                <a:cs typeface="Gothic Uralic"/>
              </a:rPr>
              <a:t> </a:t>
            </a:r>
            <a:r>
              <a:rPr sz="2000" spc="-10" dirty="0">
                <a:solidFill>
                  <a:srgbClr val="404040"/>
                </a:solidFill>
                <a:latin typeface="Gothic Uralic"/>
                <a:cs typeface="Gothic Uralic"/>
              </a:rPr>
              <a:t>attribute.</a:t>
            </a:r>
            <a:endParaRPr sz="2000" dirty="0">
              <a:latin typeface="Gothic Uralic"/>
              <a:cs typeface="Gothic Uralic"/>
            </a:endParaRPr>
          </a:p>
          <a:p>
            <a:pPr marL="12700" marR="5080" algn="just">
              <a:lnSpc>
                <a:spcPct val="100000"/>
              </a:lnSpc>
              <a:spcBef>
                <a:spcPts val="1000"/>
              </a:spcBef>
            </a:pPr>
            <a:r>
              <a:rPr sz="2000" spc="5" dirty="0">
                <a:solidFill>
                  <a:srgbClr val="404040"/>
                </a:solidFill>
                <a:latin typeface="Gothic Uralic"/>
                <a:cs typeface="Gothic Uralic"/>
              </a:rPr>
              <a:t>As </a:t>
            </a:r>
            <a:r>
              <a:rPr sz="2000" spc="-10" dirty="0">
                <a:solidFill>
                  <a:srgbClr val="404040"/>
                </a:solidFill>
                <a:latin typeface="Gothic Uralic"/>
                <a:cs typeface="Gothic Uralic"/>
              </a:rPr>
              <a:t>all </a:t>
            </a:r>
            <a:r>
              <a:rPr sz="2000" spc="-5" dirty="0">
                <a:solidFill>
                  <a:srgbClr val="404040"/>
                </a:solidFill>
                <a:latin typeface="Gothic Uralic"/>
                <a:cs typeface="Gothic Uralic"/>
              </a:rPr>
              <a:t>these attributes affect diabetes so we </a:t>
            </a:r>
            <a:r>
              <a:rPr sz="2000" dirty="0">
                <a:solidFill>
                  <a:srgbClr val="404040"/>
                </a:solidFill>
                <a:latin typeface="Gothic Uralic"/>
                <a:cs typeface="Gothic Uralic"/>
              </a:rPr>
              <a:t>decided </a:t>
            </a:r>
            <a:r>
              <a:rPr sz="2000" spc="-5" dirty="0">
                <a:solidFill>
                  <a:srgbClr val="404040"/>
                </a:solidFill>
                <a:latin typeface="Gothic Uralic"/>
                <a:cs typeface="Gothic Uralic"/>
              </a:rPr>
              <a:t>to </a:t>
            </a:r>
            <a:r>
              <a:rPr sz="2000" dirty="0">
                <a:solidFill>
                  <a:srgbClr val="404040"/>
                </a:solidFill>
                <a:latin typeface="Gothic Uralic"/>
                <a:cs typeface="Gothic Uralic"/>
              </a:rPr>
              <a:t>keep all </a:t>
            </a:r>
            <a:r>
              <a:rPr sz="2000" spc="-10" dirty="0">
                <a:solidFill>
                  <a:srgbClr val="404040"/>
                </a:solidFill>
                <a:latin typeface="Gothic Uralic"/>
                <a:cs typeface="Gothic Uralic"/>
              </a:rPr>
              <a:t>the </a:t>
            </a:r>
            <a:r>
              <a:rPr sz="2000" dirty="0">
                <a:solidFill>
                  <a:srgbClr val="404040"/>
                </a:solidFill>
                <a:latin typeface="Gothic Uralic"/>
                <a:cs typeface="Gothic Uralic"/>
              </a:rPr>
              <a:t>independent  </a:t>
            </a:r>
            <a:r>
              <a:rPr sz="2000" spc="-5" dirty="0">
                <a:solidFill>
                  <a:srgbClr val="404040"/>
                </a:solidFill>
                <a:latin typeface="Gothic Uralic"/>
                <a:cs typeface="Gothic Uralic"/>
              </a:rPr>
              <a:t>variables for </a:t>
            </a:r>
            <a:r>
              <a:rPr sz="2000" spc="-10" dirty="0">
                <a:solidFill>
                  <a:srgbClr val="404040"/>
                </a:solidFill>
                <a:latin typeface="Gothic Uralic"/>
                <a:cs typeface="Gothic Uralic"/>
              </a:rPr>
              <a:t>data </a:t>
            </a:r>
            <a:r>
              <a:rPr sz="2000" dirty="0">
                <a:solidFill>
                  <a:srgbClr val="404040"/>
                </a:solidFill>
                <a:latin typeface="Gothic Uralic"/>
                <a:cs typeface="Gothic Uralic"/>
              </a:rPr>
              <a:t>mining</a:t>
            </a:r>
            <a:r>
              <a:rPr sz="2000" spc="-15" dirty="0">
                <a:solidFill>
                  <a:srgbClr val="404040"/>
                </a:solidFill>
                <a:latin typeface="Gothic Uralic"/>
                <a:cs typeface="Gothic Uralic"/>
              </a:rPr>
              <a:t> </a:t>
            </a:r>
            <a:r>
              <a:rPr sz="2000" spc="-10" dirty="0">
                <a:solidFill>
                  <a:srgbClr val="404040"/>
                </a:solidFill>
                <a:latin typeface="Gothic Uralic"/>
                <a:cs typeface="Gothic Uralic"/>
              </a:rPr>
              <a:t>process.</a:t>
            </a:r>
            <a:endParaRPr lang="en-US" sz="2000" spc="-10" dirty="0">
              <a:solidFill>
                <a:srgbClr val="404040"/>
              </a:solidFill>
              <a:latin typeface="Gothic Uralic"/>
              <a:cs typeface="Gothic Uralic"/>
            </a:endParaRPr>
          </a:p>
          <a:p>
            <a:pPr marL="12700" marR="5080" algn="just">
              <a:lnSpc>
                <a:spcPct val="100000"/>
              </a:lnSpc>
              <a:spcBef>
                <a:spcPts val="1000"/>
              </a:spcBef>
            </a:pPr>
            <a:endParaRPr sz="2000" dirty="0">
              <a:latin typeface="Gothic Uralic"/>
              <a:cs typeface="Gothic Uralic"/>
            </a:endParaRPr>
          </a:p>
          <a:p>
            <a:pPr marL="355600" indent="-342900" algn="just">
              <a:lnSpc>
                <a:spcPct val="100000"/>
              </a:lnSpc>
              <a:spcBef>
                <a:spcPts val="1005"/>
              </a:spcBef>
              <a:buClr>
                <a:srgbClr val="A42F0F"/>
              </a:buClr>
              <a:buFont typeface="Arial"/>
              <a:buChar char=""/>
              <a:tabLst>
                <a:tab pos="355600" algn="l"/>
              </a:tabLst>
            </a:pPr>
            <a:r>
              <a:rPr sz="2000" b="1" spc="-5" dirty="0">
                <a:solidFill>
                  <a:srgbClr val="404040"/>
                </a:solidFill>
                <a:latin typeface="Gothic Uralic"/>
                <a:cs typeface="Gothic Uralic"/>
              </a:rPr>
              <a:t>Data</a:t>
            </a:r>
            <a:r>
              <a:rPr sz="2000" b="1" spc="-10" dirty="0">
                <a:solidFill>
                  <a:srgbClr val="404040"/>
                </a:solidFill>
                <a:latin typeface="Gothic Uralic"/>
                <a:cs typeface="Gothic Uralic"/>
              </a:rPr>
              <a:t> </a:t>
            </a:r>
            <a:r>
              <a:rPr sz="2000" b="1" dirty="0">
                <a:solidFill>
                  <a:srgbClr val="404040"/>
                </a:solidFill>
                <a:latin typeface="Gothic Uralic"/>
                <a:cs typeface="Gothic Uralic"/>
              </a:rPr>
              <a:t>Splitting</a:t>
            </a:r>
            <a:r>
              <a:rPr sz="2000" dirty="0">
                <a:solidFill>
                  <a:srgbClr val="404040"/>
                </a:solidFill>
                <a:latin typeface="Gothic Uralic"/>
                <a:cs typeface="Gothic Uralic"/>
              </a:rPr>
              <a:t>:</a:t>
            </a:r>
            <a:endParaRPr sz="2000" dirty="0">
              <a:latin typeface="Gothic Uralic"/>
              <a:cs typeface="Gothic Uralic"/>
            </a:endParaRPr>
          </a:p>
          <a:p>
            <a:pPr marL="355600" marR="344805" indent="-342900">
              <a:lnSpc>
                <a:spcPct val="100000"/>
              </a:lnSpc>
              <a:spcBef>
                <a:spcPts val="994"/>
              </a:spcBef>
              <a:buClr>
                <a:srgbClr val="A42F0F"/>
              </a:buClr>
              <a:buFont typeface="Wingdings"/>
              <a:buChar char=""/>
              <a:tabLst>
                <a:tab pos="354965" algn="l"/>
                <a:tab pos="355600" algn="l"/>
              </a:tabLst>
            </a:pPr>
            <a:r>
              <a:rPr sz="2000" spc="-10" dirty="0">
                <a:solidFill>
                  <a:srgbClr val="404040"/>
                </a:solidFill>
                <a:latin typeface="Gothic Uralic"/>
                <a:cs typeface="Gothic Uralic"/>
              </a:rPr>
              <a:t>Data </a:t>
            </a:r>
            <a:r>
              <a:rPr sz="2000" spc="-15" dirty="0">
                <a:solidFill>
                  <a:srgbClr val="404040"/>
                </a:solidFill>
                <a:latin typeface="Gothic Uralic"/>
                <a:cs typeface="Gothic Uralic"/>
              </a:rPr>
              <a:t>was </a:t>
            </a:r>
            <a:r>
              <a:rPr sz="2000" dirty="0">
                <a:solidFill>
                  <a:srgbClr val="404040"/>
                </a:solidFill>
                <a:latin typeface="Gothic Uralic"/>
                <a:cs typeface="Gothic Uralic"/>
              </a:rPr>
              <a:t>divided </a:t>
            </a:r>
            <a:r>
              <a:rPr sz="2000" spc="-5" dirty="0">
                <a:solidFill>
                  <a:srgbClr val="404040"/>
                </a:solidFill>
                <a:latin typeface="Gothic Uralic"/>
                <a:cs typeface="Gothic Uralic"/>
              </a:rPr>
              <a:t>into training </a:t>
            </a:r>
            <a:r>
              <a:rPr sz="2000" spc="-10" dirty="0">
                <a:solidFill>
                  <a:srgbClr val="404040"/>
                </a:solidFill>
                <a:latin typeface="Gothic Uralic"/>
                <a:cs typeface="Gothic Uralic"/>
              </a:rPr>
              <a:t>and testing data </a:t>
            </a:r>
            <a:r>
              <a:rPr sz="2000" spc="-5" dirty="0">
                <a:solidFill>
                  <a:srgbClr val="404040"/>
                </a:solidFill>
                <a:latin typeface="Gothic Uralic"/>
                <a:cs typeface="Gothic Uralic"/>
              </a:rPr>
              <a:t>into </a:t>
            </a:r>
            <a:r>
              <a:rPr lang="en-US" sz="2000" spc="-10" dirty="0">
                <a:solidFill>
                  <a:srgbClr val="404040"/>
                </a:solidFill>
                <a:latin typeface="Gothic Uralic"/>
                <a:cs typeface="Gothic Uralic"/>
              </a:rPr>
              <a:t>66.6:33.3</a:t>
            </a:r>
            <a:r>
              <a:rPr sz="2000" spc="-10" dirty="0">
                <a:solidFill>
                  <a:srgbClr val="404040"/>
                </a:solidFill>
                <a:latin typeface="Gothic Uralic"/>
                <a:cs typeface="Gothic Uralic"/>
              </a:rPr>
              <a:t> </a:t>
            </a:r>
            <a:r>
              <a:rPr sz="2000" spc="-5" dirty="0">
                <a:solidFill>
                  <a:srgbClr val="404040"/>
                </a:solidFill>
                <a:latin typeface="Gothic Uralic"/>
                <a:cs typeface="Gothic Uralic"/>
              </a:rPr>
              <a:t>ratio. </a:t>
            </a:r>
            <a:r>
              <a:rPr lang="en-US" sz="2000" spc="-5" dirty="0">
                <a:solidFill>
                  <a:srgbClr val="404040"/>
                </a:solidFill>
                <a:latin typeface="Gothic Uralic"/>
                <a:cs typeface="Gothic Uralic"/>
              </a:rPr>
              <a:t>2/3</a:t>
            </a:r>
            <a:r>
              <a:rPr lang="en-US" sz="2000" spc="-10" dirty="0">
                <a:solidFill>
                  <a:srgbClr val="404040"/>
                </a:solidFill>
                <a:latin typeface="Gothic Uralic"/>
                <a:cs typeface="Gothic Uralic"/>
              </a:rPr>
              <a:t>rd</a:t>
            </a:r>
            <a:r>
              <a:rPr sz="2000" spc="-10" dirty="0">
                <a:solidFill>
                  <a:srgbClr val="404040"/>
                </a:solidFill>
                <a:latin typeface="Gothic Uralic"/>
                <a:cs typeface="Gothic Uralic"/>
              </a:rPr>
              <a:t>  </a:t>
            </a:r>
            <a:r>
              <a:rPr sz="2000" spc="-15" dirty="0">
                <a:solidFill>
                  <a:srgbClr val="404040"/>
                </a:solidFill>
                <a:latin typeface="Gothic Uralic"/>
                <a:cs typeface="Gothic Uralic"/>
              </a:rPr>
              <a:t>was </a:t>
            </a:r>
            <a:r>
              <a:rPr sz="2000" spc="-5" dirty="0">
                <a:solidFill>
                  <a:srgbClr val="404040"/>
                </a:solidFill>
                <a:latin typeface="Gothic Uralic"/>
                <a:cs typeface="Gothic Uralic"/>
              </a:rPr>
              <a:t>training </a:t>
            </a:r>
            <a:r>
              <a:rPr sz="2000" spc="-10" dirty="0">
                <a:solidFill>
                  <a:srgbClr val="404040"/>
                </a:solidFill>
                <a:latin typeface="Gothic Uralic"/>
                <a:cs typeface="Gothic Uralic"/>
              </a:rPr>
              <a:t>data and </a:t>
            </a:r>
            <a:r>
              <a:rPr lang="en-US" sz="2000" spc="-10" dirty="0">
                <a:solidFill>
                  <a:srgbClr val="404040"/>
                </a:solidFill>
                <a:latin typeface="Gothic Uralic"/>
                <a:cs typeface="Gothic Uralic"/>
              </a:rPr>
              <a:t>1/3rd </a:t>
            </a:r>
            <a:r>
              <a:rPr sz="2000" spc="-15" dirty="0">
                <a:solidFill>
                  <a:srgbClr val="404040"/>
                </a:solidFill>
                <a:latin typeface="Gothic Uralic"/>
                <a:cs typeface="Gothic Uralic"/>
              </a:rPr>
              <a:t>was </a:t>
            </a:r>
            <a:r>
              <a:rPr sz="2000" spc="-10" dirty="0">
                <a:solidFill>
                  <a:srgbClr val="404040"/>
                </a:solidFill>
                <a:latin typeface="Gothic Uralic"/>
                <a:cs typeface="Gothic Uralic"/>
              </a:rPr>
              <a:t>testing</a:t>
            </a:r>
            <a:r>
              <a:rPr sz="2000" spc="210" dirty="0">
                <a:solidFill>
                  <a:srgbClr val="404040"/>
                </a:solidFill>
                <a:latin typeface="Gothic Uralic"/>
                <a:cs typeface="Gothic Uralic"/>
              </a:rPr>
              <a:t> </a:t>
            </a:r>
            <a:r>
              <a:rPr sz="2000" spc="-10" dirty="0">
                <a:solidFill>
                  <a:srgbClr val="404040"/>
                </a:solidFill>
                <a:latin typeface="Gothic Uralic"/>
                <a:cs typeface="Gothic Uralic"/>
              </a:rPr>
              <a:t>data.</a:t>
            </a:r>
            <a:endParaRPr sz="2000" dirty="0">
              <a:latin typeface="Gothic Uralic"/>
              <a:cs typeface="Gothic Uralic"/>
            </a:endParaRPr>
          </a:p>
        </p:txBody>
      </p:sp>
      <p:sp>
        <p:nvSpPr>
          <p:cNvPr id="3" name="object 3"/>
          <p:cNvSpPr txBox="1">
            <a:spLocks noGrp="1"/>
          </p:cNvSpPr>
          <p:nvPr>
            <p:ph type="title"/>
          </p:nvPr>
        </p:nvSpPr>
        <p:spPr>
          <a:xfrm>
            <a:off x="838200" y="646252"/>
            <a:ext cx="6252082"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75" dirty="0">
                <a:effectLst>
                  <a:outerShdw blurRad="38100" dist="38100" dir="2700000" algn="tl">
                    <a:srgbClr val="000000">
                      <a:alpha val="43137"/>
                    </a:srgbClr>
                  </a:outerShdw>
                </a:effectLst>
              </a:rPr>
              <a:t> </a:t>
            </a:r>
            <a:r>
              <a:rPr sz="3600" b="1" dirty="0">
                <a:effectLst>
                  <a:outerShdw blurRad="38100" dist="38100" dir="2700000" algn="tl">
                    <a:srgbClr val="000000">
                      <a:alpha val="43137"/>
                    </a:srgbClr>
                  </a:outerShdw>
                </a:effectLst>
              </a:rPr>
              <a:t>PREPARATION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46252"/>
            <a:ext cx="6328282"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75" dirty="0">
                <a:effectLst>
                  <a:outerShdw blurRad="38100" dist="38100" dir="2700000" algn="tl">
                    <a:srgbClr val="000000">
                      <a:alpha val="43137"/>
                    </a:srgbClr>
                  </a:outerShdw>
                </a:effectLst>
              </a:rPr>
              <a:t> </a:t>
            </a:r>
            <a:r>
              <a:rPr sz="3600" b="1" dirty="0">
                <a:effectLst>
                  <a:outerShdw blurRad="38100" dist="38100" dir="2700000" algn="tl">
                    <a:srgbClr val="000000">
                      <a:alpha val="43137"/>
                    </a:srgbClr>
                  </a:outerShdw>
                </a:effectLst>
              </a:rPr>
              <a:t>PREPARATION</a:t>
            </a:r>
          </a:p>
        </p:txBody>
      </p:sp>
      <p:graphicFrame>
        <p:nvGraphicFramePr>
          <p:cNvPr id="3" name="object 3"/>
          <p:cNvGraphicFramePr>
            <a:graphicFrameLocks noGrp="1"/>
          </p:cNvGraphicFramePr>
          <p:nvPr>
            <p:extLst>
              <p:ext uri="{D42A27DB-BD31-4B8C-83A1-F6EECF244321}">
                <p14:modId xmlns:p14="http://schemas.microsoft.com/office/powerpoint/2010/main" val="1567401451"/>
              </p:ext>
            </p:extLst>
          </p:nvPr>
        </p:nvGraphicFramePr>
        <p:xfrm>
          <a:off x="990600" y="3220718"/>
          <a:ext cx="7203439" cy="607567"/>
        </p:xfrm>
        <a:graphic>
          <a:graphicData uri="http://schemas.openxmlformats.org/drawingml/2006/table">
            <a:tbl>
              <a:tblPr firstRow="1" bandRow="1">
                <a:tableStyleId>{2D5ABB26-0587-4C30-8999-92F81FD0307C}</a:tableStyleId>
              </a:tblPr>
              <a:tblGrid>
                <a:gridCol w="2056130">
                  <a:extLst>
                    <a:ext uri="{9D8B030D-6E8A-4147-A177-3AD203B41FA5}">
                      <a16:colId xmlns:a16="http://schemas.microsoft.com/office/drawing/2014/main" val="20000"/>
                    </a:ext>
                  </a:extLst>
                </a:gridCol>
                <a:gridCol w="1715770">
                  <a:extLst>
                    <a:ext uri="{9D8B030D-6E8A-4147-A177-3AD203B41FA5}">
                      <a16:colId xmlns:a16="http://schemas.microsoft.com/office/drawing/2014/main" val="20001"/>
                    </a:ext>
                  </a:extLst>
                </a:gridCol>
                <a:gridCol w="1630679">
                  <a:extLst>
                    <a:ext uri="{9D8B030D-6E8A-4147-A177-3AD203B41FA5}">
                      <a16:colId xmlns:a16="http://schemas.microsoft.com/office/drawing/2014/main" val="20002"/>
                    </a:ext>
                  </a:extLst>
                </a:gridCol>
                <a:gridCol w="1800860">
                  <a:extLst>
                    <a:ext uri="{9D8B030D-6E8A-4147-A177-3AD203B41FA5}">
                      <a16:colId xmlns:a16="http://schemas.microsoft.com/office/drawing/2014/main" val="20003"/>
                    </a:ext>
                  </a:extLst>
                </a:gridCol>
              </a:tblGrid>
              <a:tr h="202437">
                <a:tc>
                  <a:txBody>
                    <a:bodyPr/>
                    <a:lstStyle/>
                    <a:p>
                      <a:pPr marL="68580">
                        <a:lnSpc>
                          <a:spcPts val="1210"/>
                        </a:lnSpc>
                      </a:pPr>
                      <a:r>
                        <a:rPr sz="1050" b="1" dirty="0">
                          <a:solidFill>
                            <a:srgbClr val="FFFFFF"/>
                          </a:solidFill>
                          <a:latin typeface="Gothic Uralic"/>
                          <a:cs typeface="Gothic Uralic"/>
                        </a:rPr>
                        <a:t>Plasma Glucose</a:t>
                      </a:r>
                      <a:r>
                        <a:rPr sz="1050" b="1" spc="-60" dirty="0">
                          <a:solidFill>
                            <a:srgbClr val="FFFFFF"/>
                          </a:solidFill>
                          <a:latin typeface="Gothic Uralic"/>
                          <a:cs typeface="Gothic Uralic"/>
                        </a:rPr>
                        <a:t> </a:t>
                      </a:r>
                      <a:r>
                        <a:rPr sz="1050" b="1" dirty="0">
                          <a:solidFill>
                            <a:srgbClr val="FFFFFF"/>
                          </a:solidFill>
                          <a:latin typeface="Gothic Uralic"/>
                          <a:cs typeface="Gothic Uralic"/>
                        </a:rPr>
                        <a:t>Test</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 algn="ctr">
                        <a:lnSpc>
                          <a:spcPts val="1210"/>
                        </a:lnSpc>
                      </a:pPr>
                      <a:r>
                        <a:rPr sz="1050" b="1" dirty="0">
                          <a:solidFill>
                            <a:srgbClr val="FFFFFF"/>
                          </a:solidFill>
                          <a:latin typeface="Gothic Uralic"/>
                          <a:cs typeface="Gothic Uralic"/>
                        </a:rPr>
                        <a:t>Normal</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431165">
                        <a:lnSpc>
                          <a:spcPts val="1210"/>
                        </a:lnSpc>
                      </a:pPr>
                      <a:r>
                        <a:rPr sz="1050" b="1" spc="-5" dirty="0">
                          <a:solidFill>
                            <a:srgbClr val="FFFFFF"/>
                          </a:solidFill>
                          <a:latin typeface="Gothic Uralic"/>
                          <a:cs typeface="Gothic Uralic"/>
                        </a:rPr>
                        <a:t>Prediabetes</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905" algn="ctr">
                        <a:lnSpc>
                          <a:spcPts val="1210"/>
                        </a:lnSpc>
                      </a:pPr>
                      <a:r>
                        <a:rPr sz="1050" b="1" dirty="0">
                          <a:solidFill>
                            <a:srgbClr val="FFFFFF"/>
                          </a:solidFill>
                          <a:latin typeface="Gothic Uralic"/>
                          <a:cs typeface="Gothic Uralic"/>
                        </a:rPr>
                        <a:t>Diabetes</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05130">
                <a:tc>
                  <a:txBody>
                    <a:bodyPr/>
                    <a:lstStyle/>
                    <a:p>
                      <a:pPr marL="68580">
                        <a:lnSpc>
                          <a:spcPts val="1210"/>
                        </a:lnSpc>
                      </a:pPr>
                      <a:r>
                        <a:rPr sz="1050" b="1" dirty="0">
                          <a:solidFill>
                            <a:srgbClr val="FFFFFF"/>
                          </a:solidFill>
                          <a:latin typeface="Gothic Uralic"/>
                          <a:cs typeface="Gothic Uralic"/>
                        </a:rPr>
                        <a:t>2 </a:t>
                      </a:r>
                      <a:r>
                        <a:rPr sz="1050" b="1" spc="-5" dirty="0">
                          <a:solidFill>
                            <a:srgbClr val="FFFFFF"/>
                          </a:solidFill>
                          <a:latin typeface="Gothic Uralic"/>
                          <a:cs typeface="Gothic Uralic"/>
                        </a:rPr>
                        <a:t>hour</a:t>
                      </a:r>
                      <a:r>
                        <a:rPr sz="1050" b="1" spc="-25" dirty="0">
                          <a:solidFill>
                            <a:srgbClr val="FFFFFF"/>
                          </a:solidFill>
                          <a:latin typeface="Gothic Uralic"/>
                          <a:cs typeface="Gothic Uralic"/>
                        </a:rPr>
                        <a:t> </a:t>
                      </a:r>
                      <a:r>
                        <a:rPr sz="1050" b="1" spc="-5" dirty="0">
                          <a:solidFill>
                            <a:srgbClr val="FFFFFF"/>
                          </a:solidFill>
                          <a:latin typeface="Gothic Uralic"/>
                          <a:cs typeface="Gothic Uralic"/>
                        </a:rPr>
                        <a:t>post-prandial</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42F0F"/>
                    </a:solidFill>
                  </a:tcPr>
                </a:tc>
                <a:tc>
                  <a:txBody>
                    <a:bodyPr/>
                    <a:lstStyle/>
                    <a:p>
                      <a:pPr algn="ctr">
                        <a:lnSpc>
                          <a:spcPts val="1280"/>
                        </a:lnSpc>
                      </a:pPr>
                      <a:r>
                        <a:rPr sz="1100" b="1" spc="-5" dirty="0">
                          <a:latin typeface="Gothic Uralic"/>
                          <a:cs typeface="Gothic Uralic"/>
                        </a:rPr>
                        <a:t>Below </a:t>
                      </a:r>
                      <a:r>
                        <a:rPr sz="1100" b="1" dirty="0">
                          <a:latin typeface="Gothic Uralic"/>
                          <a:cs typeface="Gothic Uralic"/>
                        </a:rPr>
                        <a:t>140</a:t>
                      </a:r>
                      <a:r>
                        <a:rPr sz="1100" b="1" spc="-55" dirty="0">
                          <a:latin typeface="Gothic Uralic"/>
                          <a:cs typeface="Gothic Uralic"/>
                        </a:rPr>
                        <a:t> </a:t>
                      </a:r>
                      <a:r>
                        <a:rPr sz="1100" b="1" spc="-5" dirty="0">
                          <a:latin typeface="Gothic Uralic"/>
                          <a:cs typeface="Gothic Uralic"/>
                        </a:rPr>
                        <a:t>mg/dl</a:t>
                      </a:r>
                      <a:endParaRPr sz="1100">
                        <a:latin typeface="Gothic Uralic"/>
                        <a:cs typeface="Gothic Uralic"/>
                      </a:endParaRPr>
                    </a:p>
                    <a:p>
                      <a:pPr marL="635" algn="ctr">
                        <a:lnSpc>
                          <a:spcPts val="1295"/>
                        </a:lnSpc>
                      </a:pPr>
                      <a:r>
                        <a:rPr sz="1100" b="1" dirty="0">
                          <a:latin typeface="Carlito"/>
                          <a:cs typeface="Carlito"/>
                        </a:rPr>
                        <a:t>(0)</a:t>
                      </a:r>
                      <a:endParaRPr sz="110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ts val="1280"/>
                        </a:lnSpc>
                      </a:pPr>
                      <a:r>
                        <a:rPr sz="1100" b="1" dirty="0">
                          <a:latin typeface="Gothic Uralic"/>
                          <a:cs typeface="Gothic Uralic"/>
                        </a:rPr>
                        <a:t>140 to 199</a:t>
                      </a:r>
                      <a:r>
                        <a:rPr sz="1100" b="1" spc="-90" dirty="0">
                          <a:latin typeface="Gothic Uralic"/>
                          <a:cs typeface="Gothic Uralic"/>
                        </a:rPr>
                        <a:t> </a:t>
                      </a:r>
                      <a:r>
                        <a:rPr sz="1100" b="1" spc="-5" dirty="0">
                          <a:latin typeface="Gothic Uralic"/>
                          <a:cs typeface="Gothic Uralic"/>
                        </a:rPr>
                        <a:t>mg/dl</a:t>
                      </a:r>
                      <a:endParaRPr sz="1100">
                        <a:latin typeface="Gothic Uralic"/>
                        <a:cs typeface="Gothic Uralic"/>
                      </a:endParaRPr>
                    </a:p>
                    <a:p>
                      <a:pPr marL="1270" algn="ctr">
                        <a:lnSpc>
                          <a:spcPts val="1295"/>
                        </a:lnSpc>
                      </a:pPr>
                      <a:r>
                        <a:rPr sz="1100" b="1" dirty="0">
                          <a:latin typeface="Carlito"/>
                          <a:cs typeface="Carlito"/>
                        </a:rPr>
                        <a:t>(1)</a:t>
                      </a:r>
                      <a:endParaRPr sz="110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ts val="1280"/>
                        </a:lnSpc>
                      </a:pPr>
                      <a:r>
                        <a:rPr sz="1100" b="1" dirty="0">
                          <a:latin typeface="Gothic Uralic"/>
                          <a:cs typeface="Gothic Uralic"/>
                        </a:rPr>
                        <a:t>200 </a:t>
                      </a:r>
                      <a:r>
                        <a:rPr sz="1100" b="1" spc="-5" dirty="0">
                          <a:latin typeface="Gothic Uralic"/>
                          <a:cs typeface="Gothic Uralic"/>
                        </a:rPr>
                        <a:t>mg/dl or</a:t>
                      </a:r>
                      <a:r>
                        <a:rPr sz="1100" b="1" spc="-60" dirty="0">
                          <a:latin typeface="Gothic Uralic"/>
                          <a:cs typeface="Gothic Uralic"/>
                        </a:rPr>
                        <a:t> </a:t>
                      </a:r>
                      <a:r>
                        <a:rPr sz="1100" b="1" dirty="0">
                          <a:latin typeface="Gothic Uralic"/>
                          <a:cs typeface="Gothic Uralic"/>
                        </a:rPr>
                        <a:t>more</a:t>
                      </a:r>
                      <a:endParaRPr sz="1100" dirty="0">
                        <a:latin typeface="Gothic Uralic"/>
                        <a:cs typeface="Gothic Uralic"/>
                      </a:endParaRPr>
                    </a:p>
                    <a:p>
                      <a:pPr marL="635" algn="ctr">
                        <a:lnSpc>
                          <a:spcPts val="1295"/>
                        </a:lnSpc>
                      </a:pPr>
                      <a:r>
                        <a:rPr sz="1100" b="1" dirty="0">
                          <a:latin typeface="Carlito"/>
                          <a:cs typeface="Carlito"/>
                        </a:rPr>
                        <a:t>(2)</a:t>
                      </a:r>
                      <a:endParaRPr sz="1100" dirty="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685800" y="1375028"/>
            <a:ext cx="10427335" cy="1659889"/>
          </a:xfrm>
          <a:prstGeom prst="rect">
            <a:avLst/>
          </a:prstGeom>
        </p:spPr>
        <p:txBody>
          <a:bodyPr vert="horz" wrap="square" lIns="0" tIns="12700" rIns="0" bIns="0" rtlCol="0">
            <a:spAutoFit/>
          </a:bodyPr>
          <a:lstStyle/>
          <a:p>
            <a:pPr marL="355600" marR="5080" indent="-342900">
              <a:lnSpc>
                <a:spcPct val="100000"/>
              </a:lnSpc>
              <a:spcBef>
                <a:spcPts val="100"/>
              </a:spcBef>
              <a:buClr>
                <a:srgbClr val="A42F0F"/>
              </a:buClr>
              <a:buFont typeface="Arial"/>
              <a:buChar char=""/>
              <a:tabLst>
                <a:tab pos="354965" algn="l"/>
                <a:tab pos="355600" algn="l"/>
              </a:tabLst>
            </a:pPr>
            <a:r>
              <a:rPr sz="1800" spc="-5" dirty="0">
                <a:solidFill>
                  <a:srgbClr val="404040"/>
                </a:solidFill>
                <a:latin typeface="Gothic Uralic"/>
                <a:cs typeface="Gothic Uralic"/>
              </a:rPr>
              <a:t>Different ranges </a:t>
            </a:r>
            <a:r>
              <a:rPr sz="1800" spc="-15" dirty="0">
                <a:solidFill>
                  <a:srgbClr val="404040"/>
                </a:solidFill>
                <a:latin typeface="Gothic Uralic"/>
                <a:cs typeface="Gothic Uralic"/>
              </a:rPr>
              <a:t>were </a:t>
            </a:r>
            <a:r>
              <a:rPr sz="1800" spc="-5" dirty="0">
                <a:solidFill>
                  <a:srgbClr val="404040"/>
                </a:solidFill>
                <a:latin typeface="Gothic Uralic"/>
                <a:cs typeface="Gothic Uralic"/>
              </a:rPr>
              <a:t>found out for each continuous variable </a:t>
            </a:r>
            <a:r>
              <a:rPr sz="1800" spc="10" dirty="0">
                <a:solidFill>
                  <a:srgbClr val="404040"/>
                </a:solidFill>
                <a:latin typeface="Gothic Uralic"/>
                <a:cs typeface="Gothic Uralic"/>
              </a:rPr>
              <a:t>in </a:t>
            </a:r>
            <a:r>
              <a:rPr sz="1800" spc="-10" dirty="0">
                <a:solidFill>
                  <a:srgbClr val="404040"/>
                </a:solidFill>
                <a:latin typeface="Gothic Uralic"/>
                <a:cs typeface="Gothic Uralic"/>
              </a:rPr>
              <a:t>the data  set. Based </a:t>
            </a:r>
            <a:r>
              <a:rPr sz="1800" spc="-5" dirty="0">
                <a:solidFill>
                  <a:srgbClr val="404040"/>
                </a:solidFill>
                <a:latin typeface="Gothic Uralic"/>
                <a:cs typeface="Gothic Uralic"/>
              </a:rPr>
              <a:t>upon </a:t>
            </a:r>
            <a:r>
              <a:rPr sz="1800" spc="-10" dirty="0">
                <a:solidFill>
                  <a:srgbClr val="404040"/>
                </a:solidFill>
                <a:latin typeface="Gothic Uralic"/>
                <a:cs typeface="Gothic Uralic"/>
              </a:rPr>
              <a:t>these ranges </a:t>
            </a:r>
            <a:r>
              <a:rPr sz="1800" spc="-5" dirty="0">
                <a:solidFill>
                  <a:srgbClr val="404040"/>
                </a:solidFill>
                <a:latin typeface="Gothic Uralic"/>
                <a:cs typeface="Gothic Uralic"/>
              </a:rPr>
              <a:t>categorization </a:t>
            </a:r>
            <a:r>
              <a:rPr sz="1800" spc="-15" dirty="0">
                <a:solidFill>
                  <a:srgbClr val="404040"/>
                </a:solidFill>
                <a:latin typeface="Gothic Uralic"/>
                <a:cs typeface="Gothic Uralic"/>
              </a:rPr>
              <a:t>was</a:t>
            </a:r>
            <a:r>
              <a:rPr sz="1800" spc="175" dirty="0">
                <a:solidFill>
                  <a:srgbClr val="404040"/>
                </a:solidFill>
                <a:latin typeface="Gothic Uralic"/>
                <a:cs typeface="Gothic Uralic"/>
              </a:rPr>
              <a:t> </a:t>
            </a:r>
            <a:r>
              <a:rPr sz="1800" spc="-10" dirty="0">
                <a:solidFill>
                  <a:srgbClr val="404040"/>
                </a:solidFill>
                <a:latin typeface="Gothic Uralic"/>
                <a:cs typeface="Gothic Uralic"/>
              </a:rPr>
              <a:t>done.</a:t>
            </a:r>
            <a:endParaRPr sz="1800" dirty="0">
              <a:latin typeface="Gothic Uralic"/>
              <a:cs typeface="Gothic Uralic"/>
            </a:endParaRPr>
          </a:p>
          <a:p>
            <a:pPr marL="355600" indent="-342900">
              <a:lnSpc>
                <a:spcPct val="100000"/>
              </a:lnSpc>
              <a:spcBef>
                <a:spcPts val="994"/>
              </a:spcBef>
              <a:buClr>
                <a:srgbClr val="A42F0F"/>
              </a:buClr>
              <a:buFont typeface="Arial"/>
              <a:buChar char=""/>
              <a:tabLst>
                <a:tab pos="354965" algn="l"/>
                <a:tab pos="355600" algn="l"/>
              </a:tabLst>
            </a:pPr>
            <a:r>
              <a:rPr sz="1800" spc="-10" dirty="0">
                <a:solidFill>
                  <a:srgbClr val="404040"/>
                </a:solidFill>
                <a:latin typeface="Gothic Uralic"/>
                <a:cs typeface="Gothic Uralic"/>
              </a:rPr>
              <a:t>The features </a:t>
            </a:r>
            <a:r>
              <a:rPr sz="1800" spc="-15" dirty="0">
                <a:solidFill>
                  <a:srgbClr val="404040"/>
                </a:solidFill>
                <a:latin typeface="Gothic Uralic"/>
                <a:cs typeface="Gothic Uralic"/>
              </a:rPr>
              <a:t>were </a:t>
            </a:r>
            <a:r>
              <a:rPr sz="1800" spc="-5" dirty="0">
                <a:solidFill>
                  <a:srgbClr val="404040"/>
                </a:solidFill>
                <a:latin typeface="Gothic Uralic"/>
                <a:cs typeface="Gothic Uralic"/>
              </a:rPr>
              <a:t>categorized as </a:t>
            </a:r>
            <a:r>
              <a:rPr sz="1800" spc="-10" dirty="0">
                <a:solidFill>
                  <a:srgbClr val="404040"/>
                </a:solidFill>
                <a:latin typeface="Gothic Uralic"/>
                <a:cs typeface="Gothic Uralic"/>
              </a:rPr>
              <a:t>per the </a:t>
            </a:r>
            <a:r>
              <a:rPr sz="1800" spc="-5" dirty="0">
                <a:solidFill>
                  <a:srgbClr val="404040"/>
                </a:solidFill>
                <a:latin typeface="Gothic Uralic"/>
                <a:cs typeface="Gothic Uralic"/>
              </a:rPr>
              <a:t>below mentioned </a:t>
            </a:r>
            <a:r>
              <a:rPr sz="1800" spc="-10" dirty="0">
                <a:solidFill>
                  <a:srgbClr val="404040"/>
                </a:solidFill>
                <a:latin typeface="Gothic Uralic"/>
                <a:cs typeface="Gothic Uralic"/>
              </a:rPr>
              <a:t>ranges</a:t>
            </a:r>
            <a:r>
              <a:rPr sz="1800" spc="315" dirty="0">
                <a:solidFill>
                  <a:srgbClr val="404040"/>
                </a:solidFill>
                <a:latin typeface="Gothic Uralic"/>
                <a:cs typeface="Gothic Uralic"/>
              </a:rPr>
              <a:t> </a:t>
            </a:r>
            <a:r>
              <a:rPr sz="1800" spc="-10" dirty="0">
                <a:solidFill>
                  <a:srgbClr val="404040"/>
                </a:solidFill>
                <a:latin typeface="Gothic Uralic"/>
                <a:cs typeface="Gothic Uralic"/>
              </a:rPr>
              <a:t>and</a:t>
            </a:r>
            <a:endParaRPr sz="1800" dirty="0">
              <a:latin typeface="Gothic Uralic"/>
              <a:cs typeface="Gothic Uralic"/>
            </a:endParaRPr>
          </a:p>
          <a:p>
            <a:pPr marL="355600">
              <a:lnSpc>
                <a:spcPct val="100000"/>
              </a:lnSpc>
            </a:pPr>
            <a:r>
              <a:rPr sz="1800" spc="-10" dirty="0">
                <a:solidFill>
                  <a:srgbClr val="404040"/>
                </a:solidFill>
                <a:latin typeface="Gothic Uralic"/>
                <a:cs typeface="Gothic Uralic"/>
              </a:rPr>
              <a:t>were denoted </a:t>
            </a:r>
            <a:r>
              <a:rPr sz="1800" spc="-5" dirty="0">
                <a:solidFill>
                  <a:srgbClr val="404040"/>
                </a:solidFill>
                <a:latin typeface="Gothic Uralic"/>
                <a:cs typeface="Gothic Uralic"/>
              </a:rPr>
              <a:t>by </a:t>
            </a:r>
            <a:r>
              <a:rPr sz="1800" spc="-10" dirty="0">
                <a:solidFill>
                  <a:srgbClr val="404040"/>
                </a:solidFill>
                <a:latin typeface="Gothic Uralic"/>
                <a:cs typeface="Gothic Uralic"/>
              </a:rPr>
              <a:t>0,1, </a:t>
            </a:r>
            <a:r>
              <a:rPr sz="1800" dirty="0">
                <a:solidFill>
                  <a:srgbClr val="404040"/>
                </a:solidFill>
                <a:latin typeface="Gothic Uralic"/>
                <a:cs typeface="Gothic Uralic"/>
              </a:rPr>
              <a:t>2 &amp; </a:t>
            </a:r>
            <a:r>
              <a:rPr sz="1800" spc="-5" dirty="0">
                <a:solidFill>
                  <a:srgbClr val="404040"/>
                </a:solidFill>
                <a:latin typeface="Gothic Uralic"/>
                <a:cs typeface="Gothic Uralic"/>
              </a:rPr>
              <a:t>3, </a:t>
            </a:r>
            <a:r>
              <a:rPr sz="1800" spc="10" dirty="0">
                <a:solidFill>
                  <a:srgbClr val="404040"/>
                </a:solidFill>
                <a:latin typeface="Gothic Uralic"/>
                <a:cs typeface="Gothic Uralic"/>
              </a:rPr>
              <a:t>in </a:t>
            </a:r>
            <a:r>
              <a:rPr sz="1800" spc="-5" dirty="0">
                <a:solidFill>
                  <a:srgbClr val="404040"/>
                </a:solidFill>
                <a:latin typeface="Gothic Uralic"/>
                <a:cs typeface="Gothic Uralic"/>
              </a:rPr>
              <a:t>order to use </a:t>
            </a:r>
            <a:r>
              <a:rPr sz="1800" spc="-10" dirty="0">
                <a:solidFill>
                  <a:srgbClr val="404040"/>
                </a:solidFill>
                <a:latin typeface="Gothic Uralic"/>
                <a:cs typeface="Gothic Uralic"/>
              </a:rPr>
              <a:t>them </a:t>
            </a:r>
            <a:r>
              <a:rPr sz="1800" spc="-5" dirty="0">
                <a:solidFill>
                  <a:srgbClr val="404040"/>
                </a:solidFill>
                <a:latin typeface="Gothic Uralic"/>
                <a:cs typeface="Gothic Uralic"/>
              </a:rPr>
              <a:t>for</a:t>
            </a:r>
            <a:r>
              <a:rPr sz="1800" spc="145" dirty="0">
                <a:solidFill>
                  <a:srgbClr val="404040"/>
                </a:solidFill>
                <a:latin typeface="Gothic Uralic"/>
                <a:cs typeface="Gothic Uralic"/>
              </a:rPr>
              <a:t> </a:t>
            </a:r>
            <a:r>
              <a:rPr sz="1800" dirty="0">
                <a:solidFill>
                  <a:srgbClr val="404040"/>
                </a:solidFill>
                <a:latin typeface="Gothic Uralic"/>
                <a:cs typeface="Gothic Uralic"/>
              </a:rPr>
              <a:t>classification.</a:t>
            </a:r>
            <a:endParaRPr lang="en-IN" sz="1800" dirty="0">
              <a:latin typeface="Gothic Uralic"/>
              <a:cs typeface="Gothic Uralic"/>
            </a:endParaRPr>
          </a:p>
          <a:p>
            <a:pPr marL="406400">
              <a:lnSpc>
                <a:spcPct val="100000"/>
              </a:lnSpc>
              <a:spcBef>
                <a:spcPts val="1550"/>
              </a:spcBef>
            </a:pPr>
            <a:r>
              <a:rPr lang="en-IN" sz="1400" b="1" spc="-5" dirty="0">
                <a:latin typeface="Gothic Uralic"/>
                <a:cs typeface="Gothic Uralic"/>
              </a:rPr>
              <a:t>Glucose</a:t>
            </a:r>
            <a:endParaRPr lang="en-IN" sz="1400" dirty="0">
              <a:latin typeface="Gothic Uralic"/>
              <a:cs typeface="Gothic Uralic"/>
            </a:endParaRPr>
          </a:p>
        </p:txBody>
      </p:sp>
      <p:sp>
        <p:nvSpPr>
          <p:cNvPr id="5" name="object 5"/>
          <p:cNvSpPr txBox="1"/>
          <p:nvPr/>
        </p:nvSpPr>
        <p:spPr>
          <a:xfrm>
            <a:off x="990600" y="3958715"/>
            <a:ext cx="213550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Gothic Uralic"/>
                <a:cs typeface="Gothic Uralic"/>
              </a:rPr>
              <a:t>Blood</a:t>
            </a:r>
            <a:r>
              <a:rPr sz="1400" b="1" spc="-40" dirty="0">
                <a:latin typeface="Gothic Uralic"/>
                <a:cs typeface="Gothic Uralic"/>
              </a:rPr>
              <a:t> </a:t>
            </a:r>
            <a:r>
              <a:rPr sz="1400" b="1" spc="-5" dirty="0">
                <a:latin typeface="Gothic Uralic"/>
                <a:cs typeface="Gothic Uralic"/>
              </a:rPr>
              <a:t>Pressure(Diastolic)</a:t>
            </a:r>
            <a:endParaRPr sz="1400" dirty="0">
              <a:latin typeface="Gothic Uralic"/>
              <a:cs typeface="Gothic Uralic"/>
            </a:endParaRPr>
          </a:p>
        </p:txBody>
      </p:sp>
      <p:graphicFrame>
        <p:nvGraphicFramePr>
          <p:cNvPr id="6" name="object 6"/>
          <p:cNvGraphicFramePr>
            <a:graphicFrameLocks noGrp="1"/>
          </p:cNvGraphicFramePr>
          <p:nvPr>
            <p:extLst>
              <p:ext uri="{D42A27DB-BD31-4B8C-83A1-F6EECF244321}">
                <p14:modId xmlns:p14="http://schemas.microsoft.com/office/powerpoint/2010/main" val="2308571845"/>
              </p:ext>
            </p:extLst>
          </p:nvPr>
        </p:nvGraphicFramePr>
        <p:xfrm>
          <a:off x="1015999" y="4336965"/>
          <a:ext cx="7178040" cy="889888"/>
        </p:xfrm>
        <a:graphic>
          <a:graphicData uri="http://schemas.openxmlformats.org/drawingml/2006/table">
            <a:tbl>
              <a:tblPr firstRow="1" bandRow="1">
                <a:tableStyleId>{2D5ABB26-0587-4C30-8999-92F81FD0307C}</a:tableStyleId>
              </a:tblPr>
              <a:tblGrid>
                <a:gridCol w="1794510">
                  <a:extLst>
                    <a:ext uri="{9D8B030D-6E8A-4147-A177-3AD203B41FA5}">
                      <a16:colId xmlns:a16="http://schemas.microsoft.com/office/drawing/2014/main" val="20000"/>
                    </a:ext>
                  </a:extLst>
                </a:gridCol>
                <a:gridCol w="1794510">
                  <a:extLst>
                    <a:ext uri="{9D8B030D-6E8A-4147-A177-3AD203B41FA5}">
                      <a16:colId xmlns:a16="http://schemas.microsoft.com/office/drawing/2014/main" val="20001"/>
                    </a:ext>
                  </a:extLst>
                </a:gridCol>
                <a:gridCol w="1794510">
                  <a:extLst>
                    <a:ext uri="{9D8B030D-6E8A-4147-A177-3AD203B41FA5}">
                      <a16:colId xmlns:a16="http://schemas.microsoft.com/office/drawing/2014/main" val="20002"/>
                    </a:ext>
                  </a:extLst>
                </a:gridCol>
                <a:gridCol w="1794510">
                  <a:extLst>
                    <a:ext uri="{9D8B030D-6E8A-4147-A177-3AD203B41FA5}">
                      <a16:colId xmlns:a16="http://schemas.microsoft.com/office/drawing/2014/main" val="20003"/>
                    </a:ext>
                  </a:extLst>
                </a:gridCol>
              </a:tblGrid>
              <a:tr h="432688">
                <a:tc>
                  <a:txBody>
                    <a:bodyPr/>
                    <a:lstStyle/>
                    <a:p>
                      <a:pPr marL="92075">
                        <a:lnSpc>
                          <a:spcPct val="100000"/>
                        </a:lnSpc>
                        <a:spcBef>
                          <a:spcPts val="340"/>
                        </a:spcBef>
                      </a:pPr>
                      <a:r>
                        <a:rPr sz="1200" b="1" spc="-5" dirty="0">
                          <a:solidFill>
                            <a:srgbClr val="FFFFFF"/>
                          </a:solidFill>
                          <a:latin typeface="Gothic Uralic"/>
                          <a:cs typeface="Gothic Uralic"/>
                        </a:rPr>
                        <a:t>Ranges</a:t>
                      </a:r>
                      <a:endParaRPr sz="1200" dirty="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635" algn="ctr">
                        <a:lnSpc>
                          <a:spcPct val="100000"/>
                        </a:lnSpc>
                        <a:spcBef>
                          <a:spcPts val="345"/>
                        </a:spcBef>
                      </a:pPr>
                      <a:r>
                        <a:rPr sz="1100" b="1" spc="-5" dirty="0">
                          <a:solidFill>
                            <a:srgbClr val="FFFFFF"/>
                          </a:solidFill>
                          <a:latin typeface="Gothic Uralic"/>
                          <a:cs typeface="Gothic Uralic"/>
                        </a:rPr>
                        <a:t>Low</a:t>
                      </a:r>
                      <a:endParaRPr sz="11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 algn="ctr">
                        <a:lnSpc>
                          <a:spcPct val="100000"/>
                        </a:lnSpc>
                        <a:spcBef>
                          <a:spcPts val="345"/>
                        </a:spcBef>
                      </a:pPr>
                      <a:r>
                        <a:rPr sz="1100" b="1" spc="-5" dirty="0">
                          <a:solidFill>
                            <a:srgbClr val="FFFFFF"/>
                          </a:solidFill>
                          <a:latin typeface="Gothic Uralic"/>
                          <a:cs typeface="Gothic Uralic"/>
                        </a:rPr>
                        <a:t>Normal</a:t>
                      </a:r>
                      <a:endParaRPr sz="11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905" algn="ctr">
                        <a:lnSpc>
                          <a:spcPct val="100000"/>
                        </a:lnSpc>
                        <a:spcBef>
                          <a:spcPts val="345"/>
                        </a:spcBef>
                      </a:pPr>
                      <a:r>
                        <a:rPr sz="1100" b="1" dirty="0">
                          <a:solidFill>
                            <a:srgbClr val="FFFFFF"/>
                          </a:solidFill>
                          <a:latin typeface="Gothic Uralic"/>
                          <a:cs typeface="Gothic Uralic"/>
                        </a:rPr>
                        <a:t>High</a:t>
                      </a:r>
                      <a:endParaRPr sz="11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57200">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5"/>
                        </a:spcBef>
                      </a:pPr>
                      <a:r>
                        <a:rPr sz="1200" b="1" spc="-5" dirty="0">
                          <a:latin typeface="Gothic Uralic"/>
                          <a:cs typeface="Gothic Uralic"/>
                        </a:rPr>
                        <a:t>Below</a:t>
                      </a:r>
                      <a:r>
                        <a:rPr sz="1200" b="1" spc="-10" dirty="0">
                          <a:latin typeface="Gothic Uralic"/>
                          <a:cs typeface="Gothic Uralic"/>
                        </a:rPr>
                        <a:t> </a:t>
                      </a:r>
                      <a:r>
                        <a:rPr sz="1200" b="1" spc="-5" dirty="0">
                          <a:latin typeface="Gothic Uralic"/>
                          <a:cs typeface="Gothic Uralic"/>
                        </a:rPr>
                        <a:t>60</a:t>
                      </a:r>
                      <a:endParaRPr sz="1200" dirty="0">
                        <a:latin typeface="Gothic Uralic"/>
                        <a:cs typeface="Gothic Uralic"/>
                      </a:endParaRPr>
                    </a:p>
                    <a:p>
                      <a:pPr algn="ctr">
                        <a:lnSpc>
                          <a:spcPct val="100000"/>
                        </a:lnSpc>
                      </a:pPr>
                      <a:r>
                        <a:rPr sz="1200" b="1" spc="-5" dirty="0">
                          <a:latin typeface="Gothic Uralic"/>
                          <a:cs typeface="Gothic Uralic"/>
                        </a:rPr>
                        <a:t>(0)</a:t>
                      </a:r>
                      <a:endParaRPr sz="12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5"/>
                        </a:spcBef>
                      </a:pPr>
                      <a:r>
                        <a:rPr sz="1200" b="1" spc="-5" dirty="0">
                          <a:latin typeface="Gothic Uralic"/>
                          <a:cs typeface="Gothic Uralic"/>
                        </a:rPr>
                        <a:t>60-90</a:t>
                      </a:r>
                      <a:endParaRPr sz="1200">
                        <a:latin typeface="Gothic Uralic"/>
                        <a:cs typeface="Gothic Uralic"/>
                      </a:endParaRPr>
                    </a:p>
                    <a:p>
                      <a:pPr algn="ctr">
                        <a:lnSpc>
                          <a:spcPct val="100000"/>
                        </a:lnSpc>
                      </a:pPr>
                      <a:r>
                        <a:rPr sz="1200" b="1" spc="-5" dirty="0">
                          <a:latin typeface="Gothic Uralic"/>
                          <a:cs typeface="Gothic Uralic"/>
                        </a:rPr>
                        <a:t>(1)</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 algn="ctr">
                        <a:lnSpc>
                          <a:spcPct val="100000"/>
                        </a:lnSpc>
                        <a:spcBef>
                          <a:spcPts val="345"/>
                        </a:spcBef>
                      </a:pPr>
                      <a:r>
                        <a:rPr sz="1200" b="1" spc="-5" dirty="0">
                          <a:latin typeface="Gothic Uralic"/>
                          <a:cs typeface="Gothic Uralic"/>
                        </a:rPr>
                        <a:t>90 or </a:t>
                      </a:r>
                      <a:r>
                        <a:rPr sz="1200" b="1" dirty="0">
                          <a:latin typeface="Gothic Uralic"/>
                          <a:cs typeface="Gothic Uralic"/>
                        </a:rPr>
                        <a:t>more</a:t>
                      </a:r>
                      <a:endParaRPr sz="1200" dirty="0">
                        <a:latin typeface="Gothic Uralic"/>
                        <a:cs typeface="Gothic Uralic"/>
                      </a:endParaRPr>
                    </a:p>
                    <a:p>
                      <a:pPr algn="ctr">
                        <a:lnSpc>
                          <a:spcPct val="100000"/>
                        </a:lnSpc>
                      </a:pPr>
                      <a:r>
                        <a:rPr sz="1200" b="1" spc="-5" dirty="0">
                          <a:latin typeface="Gothic Uralic"/>
                          <a:cs typeface="Gothic Uralic"/>
                        </a:rPr>
                        <a:t>(2)</a:t>
                      </a:r>
                      <a:endParaRPr sz="12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2059056729"/>
              </p:ext>
            </p:extLst>
          </p:nvPr>
        </p:nvGraphicFramePr>
        <p:xfrm>
          <a:off x="965583" y="5899259"/>
          <a:ext cx="7228456" cy="786585"/>
        </p:xfrm>
        <a:graphic>
          <a:graphicData uri="http://schemas.openxmlformats.org/drawingml/2006/table">
            <a:tbl>
              <a:tblPr firstRow="1" bandRow="1">
                <a:tableStyleId>{2D5ABB26-0587-4C30-8999-92F81FD0307C}</a:tableStyleId>
              </a:tblPr>
              <a:tblGrid>
                <a:gridCol w="1807114">
                  <a:extLst>
                    <a:ext uri="{9D8B030D-6E8A-4147-A177-3AD203B41FA5}">
                      <a16:colId xmlns:a16="http://schemas.microsoft.com/office/drawing/2014/main" val="20000"/>
                    </a:ext>
                  </a:extLst>
                </a:gridCol>
                <a:gridCol w="1807114">
                  <a:extLst>
                    <a:ext uri="{9D8B030D-6E8A-4147-A177-3AD203B41FA5}">
                      <a16:colId xmlns:a16="http://schemas.microsoft.com/office/drawing/2014/main" val="20001"/>
                    </a:ext>
                  </a:extLst>
                </a:gridCol>
                <a:gridCol w="1807114">
                  <a:extLst>
                    <a:ext uri="{9D8B030D-6E8A-4147-A177-3AD203B41FA5}">
                      <a16:colId xmlns:a16="http://schemas.microsoft.com/office/drawing/2014/main" val="20002"/>
                    </a:ext>
                  </a:extLst>
                </a:gridCol>
                <a:gridCol w="1807114">
                  <a:extLst>
                    <a:ext uri="{9D8B030D-6E8A-4147-A177-3AD203B41FA5}">
                      <a16:colId xmlns:a16="http://schemas.microsoft.com/office/drawing/2014/main" val="20003"/>
                    </a:ext>
                  </a:extLst>
                </a:gridCol>
              </a:tblGrid>
              <a:tr h="329386">
                <a:tc>
                  <a:txBody>
                    <a:bodyPr/>
                    <a:lstStyle/>
                    <a:p>
                      <a:pPr marL="91440">
                        <a:lnSpc>
                          <a:spcPct val="100000"/>
                        </a:lnSpc>
                        <a:spcBef>
                          <a:spcPts val="340"/>
                        </a:spcBef>
                      </a:pPr>
                      <a:r>
                        <a:rPr sz="1200" b="1" spc="-5" dirty="0">
                          <a:solidFill>
                            <a:srgbClr val="FFFFFF"/>
                          </a:solidFill>
                          <a:latin typeface="Gothic Uralic"/>
                          <a:cs typeface="Gothic Uralic"/>
                        </a:rPr>
                        <a:t>Ranges</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algn="ctr">
                        <a:lnSpc>
                          <a:spcPct val="100000"/>
                        </a:lnSpc>
                        <a:spcBef>
                          <a:spcPts val="340"/>
                        </a:spcBef>
                      </a:pPr>
                      <a:r>
                        <a:rPr sz="1200" b="1" spc="-5" dirty="0">
                          <a:solidFill>
                            <a:srgbClr val="FFFFFF"/>
                          </a:solidFill>
                          <a:latin typeface="Gothic Uralic"/>
                          <a:cs typeface="Gothic Uralic"/>
                        </a:rPr>
                        <a:t>Low</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algn="ctr">
                        <a:lnSpc>
                          <a:spcPct val="100000"/>
                        </a:lnSpc>
                        <a:spcBef>
                          <a:spcPts val="340"/>
                        </a:spcBef>
                      </a:pPr>
                      <a:r>
                        <a:rPr sz="1200" b="1" spc="-5" dirty="0">
                          <a:solidFill>
                            <a:srgbClr val="FFFFFF"/>
                          </a:solidFill>
                          <a:latin typeface="Gothic Uralic"/>
                          <a:cs typeface="Gothic Uralic"/>
                        </a:rPr>
                        <a:t>Normal</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635" algn="ctr">
                        <a:lnSpc>
                          <a:spcPct val="100000"/>
                        </a:lnSpc>
                        <a:spcBef>
                          <a:spcPts val="340"/>
                        </a:spcBef>
                      </a:pPr>
                      <a:r>
                        <a:rPr sz="1200" b="1" spc="-5" dirty="0">
                          <a:solidFill>
                            <a:srgbClr val="FFFFFF"/>
                          </a:solidFill>
                          <a:latin typeface="Gothic Uralic"/>
                          <a:cs typeface="Gothic Uralic"/>
                        </a:rPr>
                        <a:t>High</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5719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5"/>
                        </a:spcBef>
                      </a:pPr>
                      <a:r>
                        <a:rPr sz="1200" b="1" spc="-5" dirty="0">
                          <a:latin typeface="Gothic Uralic"/>
                          <a:cs typeface="Gothic Uralic"/>
                        </a:rPr>
                        <a:t>&lt;23</a:t>
                      </a:r>
                      <a:endParaRPr sz="1200">
                        <a:latin typeface="Gothic Uralic"/>
                        <a:cs typeface="Gothic Uralic"/>
                      </a:endParaRPr>
                    </a:p>
                    <a:p>
                      <a:pPr algn="ctr">
                        <a:lnSpc>
                          <a:spcPct val="100000"/>
                        </a:lnSpc>
                      </a:pPr>
                      <a:r>
                        <a:rPr sz="1200" b="1" spc="-5" dirty="0">
                          <a:latin typeface="Gothic Uralic"/>
                          <a:cs typeface="Gothic Uralic"/>
                        </a:rPr>
                        <a:t>(0)</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5"/>
                        </a:spcBef>
                      </a:pPr>
                      <a:r>
                        <a:rPr sz="1200" b="1" spc="-5" dirty="0">
                          <a:latin typeface="Gothic Uralic"/>
                          <a:cs typeface="Gothic Uralic"/>
                        </a:rPr>
                        <a:t>23</a:t>
                      </a:r>
                      <a:endParaRPr sz="1200">
                        <a:latin typeface="Gothic Uralic"/>
                        <a:cs typeface="Gothic Uralic"/>
                      </a:endParaRPr>
                    </a:p>
                    <a:p>
                      <a:pPr algn="ctr">
                        <a:lnSpc>
                          <a:spcPct val="100000"/>
                        </a:lnSpc>
                      </a:pPr>
                      <a:r>
                        <a:rPr sz="1200" b="1" spc="-5" dirty="0">
                          <a:latin typeface="Gothic Uralic"/>
                          <a:cs typeface="Gothic Uralic"/>
                        </a:rPr>
                        <a:t>(1)</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635" algn="ctr">
                        <a:lnSpc>
                          <a:spcPct val="100000"/>
                        </a:lnSpc>
                        <a:spcBef>
                          <a:spcPts val="345"/>
                        </a:spcBef>
                      </a:pPr>
                      <a:r>
                        <a:rPr sz="1200" b="1" spc="-5" dirty="0">
                          <a:latin typeface="Gothic Uralic"/>
                          <a:cs typeface="Gothic Uralic"/>
                        </a:rPr>
                        <a:t>&gt;23</a:t>
                      </a:r>
                      <a:endParaRPr sz="1200" dirty="0">
                        <a:latin typeface="Gothic Uralic"/>
                        <a:cs typeface="Gothic Uralic"/>
                      </a:endParaRPr>
                    </a:p>
                    <a:p>
                      <a:pPr marL="635" algn="ctr">
                        <a:lnSpc>
                          <a:spcPct val="100000"/>
                        </a:lnSpc>
                      </a:pPr>
                      <a:r>
                        <a:rPr sz="1200" b="1" spc="-5" dirty="0">
                          <a:latin typeface="Gothic Uralic"/>
                          <a:cs typeface="Gothic Uralic"/>
                        </a:rPr>
                        <a:t>(2)</a:t>
                      </a:r>
                      <a:endParaRPr sz="12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8" name="object 8"/>
          <p:cNvSpPr txBox="1"/>
          <p:nvPr/>
        </p:nvSpPr>
        <p:spPr>
          <a:xfrm>
            <a:off x="1038697" y="5529434"/>
            <a:ext cx="123825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Gothic Uralic"/>
                <a:cs typeface="Gothic Uralic"/>
              </a:rPr>
              <a:t>Skin</a:t>
            </a:r>
            <a:r>
              <a:rPr sz="1400" b="1" spc="-70" dirty="0">
                <a:latin typeface="Gothic Uralic"/>
                <a:cs typeface="Gothic Uralic"/>
              </a:rPr>
              <a:t> </a:t>
            </a:r>
            <a:r>
              <a:rPr sz="1400" b="1" spc="-5" dirty="0">
                <a:latin typeface="Gothic Uralic"/>
                <a:cs typeface="Gothic Uralic"/>
              </a:rPr>
              <a:t>Thickness</a:t>
            </a:r>
            <a:endParaRPr sz="1400">
              <a:latin typeface="Gothic Uralic"/>
              <a:cs typeface="Gothic Ural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70612698"/>
              </p:ext>
            </p:extLst>
          </p:nvPr>
        </p:nvGraphicFramePr>
        <p:xfrm>
          <a:off x="839821" y="1481025"/>
          <a:ext cx="8331200" cy="741679"/>
        </p:xfrm>
        <a:graphic>
          <a:graphicData uri="http://schemas.openxmlformats.org/drawingml/2006/table">
            <a:tbl>
              <a:tblPr firstRow="1" bandRow="1">
                <a:tableStyleId>{2D5ABB26-0587-4C30-8999-92F81FD0307C}</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gridCol w="2082800">
                  <a:extLst>
                    <a:ext uri="{9D8B030D-6E8A-4147-A177-3AD203B41FA5}">
                      <a16:colId xmlns:a16="http://schemas.microsoft.com/office/drawing/2014/main" val="20003"/>
                    </a:ext>
                  </a:extLst>
                </a:gridCol>
              </a:tblGrid>
              <a:tr h="274319">
                <a:tc>
                  <a:txBody>
                    <a:bodyPr/>
                    <a:lstStyle/>
                    <a:p>
                      <a:pPr marL="1270" algn="ctr">
                        <a:lnSpc>
                          <a:spcPct val="100000"/>
                        </a:lnSpc>
                        <a:spcBef>
                          <a:spcPts val="335"/>
                        </a:spcBef>
                      </a:pPr>
                      <a:r>
                        <a:rPr sz="1200" b="1" spc="-5" dirty="0">
                          <a:solidFill>
                            <a:srgbClr val="FFFFFF"/>
                          </a:solidFill>
                          <a:latin typeface="Gothic Uralic"/>
                          <a:cs typeface="Gothic Uralic"/>
                        </a:rPr>
                        <a:t>Ranges</a:t>
                      </a:r>
                      <a:endParaRPr sz="1200">
                        <a:latin typeface="Gothic Uralic"/>
                        <a:cs typeface="Gothic Uralic"/>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 algn="ctr">
                        <a:lnSpc>
                          <a:spcPct val="100000"/>
                        </a:lnSpc>
                        <a:spcBef>
                          <a:spcPts val="335"/>
                        </a:spcBef>
                      </a:pPr>
                      <a:r>
                        <a:rPr sz="1200" b="1" dirty="0">
                          <a:solidFill>
                            <a:srgbClr val="FFFFFF"/>
                          </a:solidFill>
                          <a:latin typeface="Gothic Uralic"/>
                          <a:cs typeface="Gothic Uralic"/>
                        </a:rPr>
                        <a:t>Low</a:t>
                      </a:r>
                      <a:endParaRPr sz="1200">
                        <a:latin typeface="Gothic Uralic"/>
                        <a:cs typeface="Gothic Uralic"/>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905" algn="ctr">
                        <a:lnSpc>
                          <a:spcPct val="100000"/>
                        </a:lnSpc>
                        <a:spcBef>
                          <a:spcPts val="335"/>
                        </a:spcBef>
                      </a:pPr>
                      <a:r>
                        <a:rPr sz="1200" b="1" spc="-5" dirty="0">
                          <a:solidFill>
                            <a:srgbClr val="FFFFFF"/>
                          </a:solidFill>
                          <a:latin typeface="Gothic Uralic"/>
                          <a:cs typeface="Gothic Uralic"/>
                        </a:rPr>
                        <a:t>Normal</a:t>
                      </a:r>
                      <a:endParaRPr sz="1200">
                        <a:latin typeface="Gothic Uralic"/>
                        <a:cs typeface="Gothic Uralic"/>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905" algn="ctr">
                        <a:lnSpc>
                          <a:spcPct val="100000"/>
                        </a:lnSpc>
                        <a:spcBef>
                          <a:spcPts val="335"/>
                        </a:spcBef>
                      </a:pPr>
                      <a:r>
                        <a:rPr sz="1200" b="1" spc="-5" dirty="0">
                          <a:solidFill>
                            <a:srgbClr val="FFFFFF"/>
                          </a:solidFill>
                          <a:latin typeface="Gothic Uralic"/>
                          <a:cs typeface="Gothic Uralic"/>
                        </a:rPr>
                        <a:t>High</a:t>
                      </a:r>
                      <a:endParaRPr sz="1200">
                        <a:latin typeface="Gothic Uralic"/>
                        <a:cs typeface="Gothic Uralic"/>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67360">
                <a:tc>
                  <a:txBody>
                    <a:bodyPr/>
                    <a:lstStyle/>
                    <a:p>
                      <a:pPr marL="130175">
                        <a:lnSpc>
                          <a:spcPts val="1420"/>
                        </a:lnSpc>
                      </a:pPr>
                      <a:r>
                        <a:rPr sz="1200" b="1" dirty="0">
                          <a:latin typeface="Gothic Uralic"/>
                          <a:cs typeface="Gothic Uralic"/>
                        </a:rPr>
                        <a:t>2 </a:t>
                      </a:r>
                      <a:r>
                        <a:rPr sz="1200" b="1" spc="-5" dirty="0">
                          <a:latin typeface="Gothic Uralic"/>
                          <a:cs typeface="Gothic Uralic"/>
                        </a:rPr>
                        <a:t>Hours After</a:t>
                      </a:r>
                      <a:r>
                        <a:rPr sz="1200" b="1" spc="-25" dirty="0">
                          <a:latin typeface="Gothic Uralic"/>
                          <a:cs typeface="Gothic Uralic"/>
                        </a:rPr>
                        <a:t> </a:t>
                      </a:r>
                      <a:r>
                        <a:rPr sz="1200" b="1" dirty="0">
                          <a:latin typeface="Gothic Uralic"/>
                          <a:cs typeface="Gothic Uralic"/>
                        </a:rPr>
                        <a:t>Glucose</a:t>
                      </a:r>
                      <a:endParaRPr sz="120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R="38735" algn="ctr">
                        <a:lnSpc>
                          <a:spcPts val="1420"/>
                        </a:lnSpc>
                      </a:pPr>
                      <a:r>
                        <a:rPr sz="1200" b="1" spc="-5" dirty="0">
                          <a:latin typeface="Gothic Uralic"/>
                          <a:cs typeface="Gothic Uralic"/>
                        </a:rPr>
                        <a:t>&lt;16</a:t>
                      </a:r>
                      <a:r>
                        <a:rPr sz="1200" b="1" dirty="0">
                          <a:latin typeface="Gothic Uralic"/>
                          <a:cs typeface="Gothic Uralic"/>
                        </a:rPr>
                        <a:t> mIU/L</a:t>
                      </a:r>
                      <a:endParaRPr sz="1200">
                        <a:latin typeface="Gothic Uralic"/>
                        <a:cs typeface="Gothic Uralic"/>
                      </a:endParaRPr>
                    </a:p>
                    <a:p>
                      <a:pPr marR="40005" algn="ctr">
                        <a:lnSpc>
                          <a:spcPts val="1355"/>
                        </a:lnSpc>
                        <a:spcBef>
                          <a:spcPts val="805"/>
                        </a:spcBef>
                      </a:pPr>
                      <a:r>
                        <a:rPr sz="1200" b="1" spc="-5" dirty="0">
                          <a:latin typeface="Gothic Uralic"/>
                          <a:cs typeface="Gothic Uralic"/>
                        </a:rPr>
                        <a:t>(0)</a:t>
                      </a:r>
                      <a:endParaRPr sz="120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0"/>
                        </a:spcBef>
                      </a:pPr>
                      <a:r>
                        <a:rPr sz="1200" b="1" spc="-5" dirty="0">
                          <a:latin typeface="Gothic Uralic"/>
                          <a:cs typeface="Gothic Uralic"/>
                        </a:rPr>
                        <a:t>16-166</a:t>
                      </a:r>
                      <a:r>
                        <a:rPr sz="1200" b="1" dirty="0">
                          <a:latin typeface="Gothic Uralic"/>
                          <a:cs typeface="Gothic Uralic"/>
                        </a:rPr>
                        <a:t> mIU/L</a:t>
                      </a:r>
                      <a:endParaRPr sz="1200">
                        <a:latin typeface="Gothic Uralic"/>
                        <a:cs typeface="Gothic Uralic"/>
                      </a:endParaRPr>
                    </a:p>
                    <a:p>
                      <a:pPr marL="1905" algn="ctr">
                        <a:lnSpc>
                          <a:spcPct val="100000"/>
                        </a:lnSpc>
                      </a:pPr>
                      <a:r>
                        <a:rPr sz="1200" b="1" spc="-5" dirty="0">
                          <a:latin typeface="Gothic Uralic"/>
                          <a:cs typeface="Gothic Uralic"/>
                        </a:rPr>
                        <a:t>(1)</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635" algn="ctr">
                        <a:lnSpc>
                          <a:spcPct val="100000"/>
                        </a:lnSpc>
                        <a:spcBef>
                          <a:spcPts val="340"/>
                        </a:spcBef>
                      </a:pPr>
                      <a:r>
                        <a:rPr sz="1200" b="1" spc="-5" dirty="0">
                          <a:latin typeface="Gothic Uralic"/>
                          <a:cs typeface="Gothic Uralic"/>
                        </a:rPr>
                        <a:t>&gt;166</a:t>
                      </a:r>
                      <a:r>
                        <a:rPr sz="1200" b="1" dirty="0">
                          <a:latin typeface="Gothic Uralic"/>
                          <a:cs typeface="Gothic Uralic"/>
                        </a:rPr>
                        <a:t> mIU/L</a:t>
                      </a:r>
                      <a:endParaRPr sz="1200" dirty="0">
                        <a:latin typeface="Gothic Uralic"/>
                        <a:cs typeface="Gothic Uralic"/>
                      </a:endParaRPr>
                    </a:p>
                    <a:p>
                      <a:pPr marL="2540" algn="ctr">
                        <a:lnSpc>
                          <a:spcPct val="100000"/>
                        </a:lnSpc>
                      </a:pPr>
                      <a:r>
                        <a:rPr sz="1200" b="1" spc="-5" dirty="0">
                          <a:latin typeface="Gothic Uralic"/>
                          <a:cs typeface="Gothic Uralic"/>
                        </a:rPr>
                        <a:t>(2)</a:t>
                      </a:r>
                      <a:endParaRPr sz="1200" dirty="0">
                        <a:latin typeface="Gothic Uralic"/>
                        <a:cs typeface="Gothic Uralic"/>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762000" y="259460"/>
            <a:ext cx="6071869" cy="574040"/>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55"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PREPARATION</a:t>
            </a:r>
            <a:endParaRPr sz="3600" b="1" dirty="0">
              <a:effectLst>
                <a:outerShdw blurRad="38100" dist="38100" dir="2700000" algn="tl">
                  <a:srgbClr val="000000">
                    <a:alpha val="43137"/>
                  </a:srgbClr>
                </a:outerShdw>
              </a:effectLst>
            </a:endParaRPr>
          </a:p>
        </p:txBody>
      </p:sp>
      <p:graphicFrame>
        <p:nvGraphicFramePr>
          <p:cNvPr id="4" name="object 4"/>
          <p:cNvGraphicFramePr>
            <a:graphicFrameLocks noGrp="1"/>
          </p:cNvGraphicFramePr>
          <p:nvPr>
            <p:extLst>
              <p:ext uri="{D42A27DB-BD31-4B8C-83A1-F6EECF244321}">
                <p14:modId xmlns:p14="http://schemas.microsoft.com/office/powerpoint/2010/main" val="444238883"/>
              </p:ext>
            </p:extLst>
          </p:nvPr>
        </p:nvGraphicFramePr>
        <p:xfrm>
          <a:off x="835414" y="2606610"/>
          <a:ext cx="8331196" cy="731520"/>
        </p:xfrm>
        <a:graphic>
          <a:graphicData uri="http://schemas.openxmlformats.org/drawingml/2006/table">
            <a:tbl>
              <a:tblPr firstRow="1" bandRow="1">
                <a:tableStyleId>{2D5ABB26-0587-4C30-8999-92F81FD0307C}</a:tableStyleId>
              </a:tblPr>
              <a:tblGrid>
                <a:gridCol w="1666239">
                  <a:extLst>
                    <a:ext uri="{9D8B030D-6E8A-4147-A177-3AD203B41FA5}">
                      <a16:colId xmlns:a16="http://schemas.microsoft.com/office/drawing/2014/main" val="20000"/>
                    </a:ext>
                  </a:extLst>
                </a:gridCol>
                <a:gridCol w="1666239">
                  <a:extLst>
                    <a:ext uri="{9D8B030D-6E8A-4147-A177-3AD203B41FA5}">
                      <a16:colId xmlns:a16="http://schemas.microsoft.com/office/drawing/2014/main" val="20001"/>
                    </a:ext>
                  </a:extLst>
                </a:gridCol>
                <a:gridCol w="1666239">
                  <a:extLst>
                    <a:ext uri="{9D8B030D-6E8A-4147-A177-3AD203B41FA5}">
                      <a16:colId xmlns:a16="http://schemas.microsoft.com/office/drawing/2014/main" val="20002"/>
                    </a:ext>
                  </a:extLst>
                </a:gridCol>
                <a:gridCol w="1666239">
                  <a:extLst>
                    <a:ext uri="{9D8B030D-6E8A-4147-A177-3AD203B41FA5}">
                      <a16:colId xmlns:a16="http://schemas.microsoft.com/office/drawing/2014/main" val="20003"/>
                    </a:ext>
                  </a:extLst>
                </a:gridCol>
                <a:gridCol w="1666240">
                  <a:extLst>
                    <a:ext uri="{9D8B030D-6E8A-4147-A177-3AD203B41FA5}">
                      <a16:colId xmlns:a16="http://schemas.microsoft.com/office/drawing/2014/main" val="20004"/>
                    </a:ext>
                  </a:extLst>
                </a:gridCol>
              </a:tblGrid>
              <a:tr h="274320">
                <a:tc>
                  <a:txBody>
                    <a:bodyPr/>
                    <a:lstStyle/>
                    <a:p>
                      <a:pPr algn="ctr">
                        <a:lnSpc>
                          <a:spcPct val="100000"/>
                        </a:lnSpc>
                        <a:spcBef>
                          <a:spcPts val="340"/>
                        </a:spcBef>
                      </a:pPr>
                      <a:r>
                        <a:rPr sz="1200" b="1" spc="-5" dirty="0">
                          <a:solidFill>
                            <a:srgbClr val="FFFFFF"/>
                          </a:solidFill>
                          <a:latin typeface="Gothic Uralic"/>
                          <a:cs typeface="Gothic Uralic"/>
                        </a:rPr>
                        <a:t>Ranges</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35915">
                        <a:lnSpc>
                          <a:spcPct val="100000"/>
                        </a:lnSpc>
                        <a:spcBef>
                          <a:spcPts val="340"/>
                        </a:spcBef>
                      </a:pPr>
                      <a:r>
                        <a:rPr sz="1200" b="1" spc="-5" dirty="0">
                          <a:solidFill>
                            <a:srgbClr val="FFFFFF"/>
                          </a:solidFill>
                          <a:latin typeface="Gothic Uralic"/>
                          <a:cs typeface="Gothic Uralic"/>
                        </a:rPr>
                        <a:t>Under-weight</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algn="ctr">
                        <a:lnSpc>
                          <a:spcPct val="100000"/>
                        </a:lnSpc>
                        <a:spcBef>
                          <a:spcPts val="340"/>
                        </a:spcBef>
                      </a:pPr>
                      <a:r>
                        <a:rPr sz="1200" b="1" spc="-5" dirty="0">
                          <a:solidFill>
                            <a:srgbClr val="FFFFFF"/>
                          </a:solidFill>
                          <a:latin typeface="Gothic Uralic"/>
                          <a:cs typeface="Gothic Uralic"/>
                        </a:rPr>
                        <a:t>Normal</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74650">
                        <a:lnSpc>
                          <a:spcPct val="100000"/>
                        </a:lnSpc>
                        <a:spcBef>
                          <a:spcPts val="340"/>
                        </a:spcBef>
                      </a:pPr>
                      <a:r>
                        <a:rPr sz="1200" b="1" spc="-5" dirty="0">
                          <a:solidFill>
                            <a:srgbClr val="FFFFFF"/>
                          </a:solidFill>
                          <a:latin typeface="Gothic Uralic"/>
                          <a:cs typeface="Gothic Uralic"/>
                        </a:rPr>
                        <a:t>Over-weight</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635" algn="ctr">
                        <a:lnSpc>
                          <a:spcPct val="100000"/>
                        </a:lnSpc>
                        <a:spcBef>
                          <a:spcPts val="340"/>
                        </a:spcBef>
                      </a:pPr>
                      <a:r>
                        <a:rPr sz="1200" b="1" dirty="0">
                          <a:solidFill>
                            <a:srgbClr val="FFFFFF"/>
                          </a:solidFill>
                          <a:latin typeface="Gothic Uralic"/>
                          <a:cs typeface="Gothic Uralic"/>
                        </a:rPr>
                        <a:t>Obese</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5720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0"/>
                        </a:spcBef>
                      </a:pPr>
                      <a:r>
                        <a:rPr sz="1200" b="1" spc="-5" dirty="0">
                          <a:latin typeface="Gothic Uralic"/>
                          <a:cs typeface="Gothic Uralic"/>
                        </a:rPr>
                        <a:t>&lt;18.5</a:t>
                      </a:r>
                      <a:endParaRPr sz="1200">
                        <a:latin typeface="Gothic Uralic"/>
                        <a:cs typeface="Gothic Uralic"/>
                      </a:endParaRPr>
                    </a:p>
                    <a:p>
                      <a:pPr algn="ctr">
                        <a:lnSpc>
                          <a:spcPct val="100000"/>
                        </a:lnSpc>
                      </a:pPr>
                      <a:r>
                        <a:rPr sz="1200" b="1" spc="-5" dirty="0">
                          <a:latin typeface="Gothic Uralic"/>
                          <a:cs typeface="Gothic Uralic"/>
                        </a:rPr>
                        <a:t>(0)</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40"/>
                        </a:spcBef>
                      </a:pPr>
                      <a:r>
                        <a:rPr sz="1200" b="1" spc="-5" dirty="0">
                          <a:latin typeface="Gothic Uralic"/>
                          <a:cs typeface="Gothic Uralic"/>
                        </a:rPr>
                        <a:t>18.5-25</a:t>
                      </a:r>
                      <a:endParaRPr sz="1200">
                        <a:latin typeface="Gothic Uralic"/>
                        <a:cs typeface="Gothic Uralic"/>
                      </a:endParaRPr>
                    </a:p>
                    <a:p>
                      <a:pPr algn="ctr">
                        <a:lnSpc>
                          <a:spcPct val="100000"/>
                        </a:lnSpc>
                      </a:pPr>
                      <a:r>
                        <a:rPr sz="1200" b="1" spc="-5" dirty="0">
                          <a:latin typeface="Gothic Uralic"/>
                          <a:cs typeface="Gothic Uralic"/>
                        </a:rPr>
                        <a:t>(1)</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635" algn="ctr">
                        <a:lnSpc>
                          <a:spcPct val="100000"/>
                        </a:lnSpc>
                        <a:spcBef>
                          <a:spcPts val="340"/>
                        </a:spcBef>
                      </a:pPr>
                      <a:r>
                        <a:rPr sz="1200" b="1" spc="-5" dirty="0">
                          <a:latin typeface="Gothic Uralic"/>
                          <a:cs typeface="Gothic Uralic"/>
                        </a:rPr>
                        <a:t>25-30</a:t>
                      </a:r>
                      <a:endParaRPr sz="1200">
                        <a:latin typeface="Gothic Uralic"/>
                        <a:cs typeface="Gothic Uralic"/>
                      </a:endParaRPr>
                    </a:p>
                    <a:p>
                      <a:pPr marL="635" algn="ctr">
                        <a:lnSpc>
                          <a:spcPct val="100000"/>
                        </a:lnSpc>
                      </a:pPr>
                      <a:r>
                        <a:rPr sz="1200" b="1" spc="-5" dirty="0">
                          <a:latin typeface="Gothic Uralic"/>
                          <a:cs typeface="Gothic Uralic"/>
                        </a:rPr>
                        <a:t>(2)</a:t>
                      </a:r>
                      <a:endParaRPr sz="1200">
                        <a:latin typeface="Gothic Uralic"/>
                        <a:cs typeface="Gothic Uralic"/>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635" algn="ctr">
                        <a:lnSpc>
                          <a:spcPct val="100000"/>
                        </a:lnSpc>
                        <a:spcBef>
                          <a:spcPts val="340"/>
                        </a:spcBef>
                      </a:pPr>
                      <a:r>
                        <a:rPr sz="1200" b="1" spc="-5" dirty="0">
                          <a:latin typeface="Gothic Uralic"/>
                          <a:cs typeface="Gothic Uralic"/>
                        </a:rPr>
                        <a:t>&gt;30</a:t>
                      </a:r>
                      <a:endParaRPr sz="1200" dirty="0">
                        <a:latin typeface="Gothic Uralic"/>
                        <a:cs typeface="Gothic Uralic"/>
                      </a:endParaRPr>
                    </a:p>
                    <a:p>
                      <a:pPr marL="635" algn="ctr">
                        <a:lnSpc>
                          <a:spcPct val="100000"/>
                        </a:lnSpc>
                      </a:pPr>
                      <a:r>
                        <a:rPr sz="1200" b="1" spc="-5" dirty="0">
                          <a:latin typeface="Gothic Uralic"/>
                          <a:cs typeface="Gothic Uralic"/>
                        </a:rPr>
                        <a:t>(3)</a:t>
                      </a:r>
                      <a:endParaRPr sz="1200" dirty="0">
                        <a:latin typeface="Gothic Uralic"/>
                        <a:cs typeface="Gothic Uralic"/>
                      </a:endParaRPr>
                    </a:p>
                  </a:txBody>
                  <a:tcPr marL="0" marR="0" marT="431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extLst>
              <p:ext uri="{D42A27DB-BD31-4B8C-83A1-F6EECF244321}">
                <p14:modId xmlns:p14="http://schemas.microsoft.com/office/powerpoint/2010/main" val="44844961"/>
              </p:ext>
            </p:extLst>
          </p:nvPr>
        </p:nvGraphicFramePr>
        <p:xfrm>
          <a:off x="835410" y="3783215"/>
          <a:ext cx="8331200" cy="822959"/>
        </p:xfrm>
        <a:graphic>
          <a:graphicData uri="http://schemas.openxmlformats.org/drawingml/2006/table">
            <a:tbl>
              <a:tblPr firstRow="1" bandRow="1">
                <a:tableStyleId>{2D5ABB26-0587-4C30-8999-92F81FD0307C}</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gridCol w="2082800">
                  <a:extLst>
                    <a:ext uri="{9D8B030D-6E8A-4147-A177-3AD203B41FA5}">
                      <a16:colId xmlns:a16="http://schemas.microsoft.com/office/drawing/2014/main" val="20003"/>
                    </a:ext>
                  </a:extLst>
                </a:gridCol>
              </a:tblGrid>
              <a:tr h="365759">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algn="ctr">
                        <a:lnSpc>
                          <a:spcPct val="100000"/>
                        </a:lnSpc>
                        <a:spcBef>
                          <a:spcPts val="350"/>
                        </a:spcBef>
                      </a:pPr>
                      <a:r>
                        <a:rPr sz="1050" b="1" dirty="0">
                          <a:solidFill>
                            <a:srgbClr val="FFFFFF"/>
                          </a:solidFill>
                          <a:latin typeface="Gothic Uralic"/>
                          <a:cs typeface="Gothic Uralic"/>
                        </a:rPr>
                        <a:t>Low</a:t>
                      </a:r>
                      <a:endParaRPr sz="1050">
                        <a:latin typeface="Gothic Uralic"/>
                        <a:cs typeface="Gothic Uralic"/>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 algn="ctr">
                        <a:lnSpc>
                          <a:spcPct val="100000"/>
                        </a:lnSpc>
                        <a:spcBef>
                          <a:spcPts val="350"/>
                        </a:spcBef>
                      </a:pPr>
                      <a:r>
                        <a:rPr sz="1050" b="1" spc="-5" dirty="0">
                          <a:solidFill>
                            <a:srgbClr val="FFFFFF"/>
                          </a:solidFill>
                          <a:latin typeface="Gothic Uralic"/>
                          <a:cs typeface="Gothic Uralic"/>
                        </a:rPr>
                        <a:t>Medium</a:t>
                      </a:r>
                      <a:endParaRPr sz="1050">
                        <a:latin typeface="Gothic Uralic"/>
                        <a:cs typeface="Gothic Uralic"/>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38735" algn="ctr">
                        <a:lnSpc>
                          <a:spcPct val="100000"/>
                        </a:lnSpc>
                        <a:spcBef>
                          <a:spcPts val="350"/>
                        </a:spcBef>
                      </a:pPr>
                      <a:r>
                        <a:rPr sz="1050" b="1" spc="-5" dirty="0">
                          <a:solidFill>
                            <a:srgbClr val="FFFFFF"/>
                          </a:solidFill>
                          <a:latin typeface="Gothic Uralic"/>
                          <a:cs typeface="Gothic Uralic"/>
                        </a:rPr>
                        <a:t>High</a:t>
                      </a:r>
                      <a:endParaRPr sz="1050">
                        <a:latin typeface="Gothic Uralic"/>
                        <a:cs typeface="Gothic Uralic"/>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57200">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 algn="ctr">
                        <a:lnSpc>
                          <a:spcPct val="100000"/>
                        </a:lnSpc>
                        <a:spcBef>
                          <a:spcPts val="345"/>
                        </a:spcBef>
                      </a:pPr>
                      <a:r>
                        <a:rPr sz="1200" b="1" spc="-5" dirty="0">
                          <a:latin typeface="Gothic Uralic"/>
                          <a:cs typeface="Gothic Uralic"/>
                        </a:rPr>
                        <a:t>0-0.78</a:t>
                      </a:r>
                      <a:endParaRPr sz="1200">
                        <a:latin typeface="Gothic Uralic"/>
                        <a:cs typeface="Gothic Uralic"/>
                      </a:endParaRPr>
                    </a:p>
                    <a:p>
                      <a:pPr marL="1270" algn="ctr">
                        <a:lnSpc>
                          <a:spcPct val="100000"/>
                        </a:lnSpc>
                      </a:pPr>
                      <a:r>
                        <a:rPr sz="1200" b="1" spc="-5" dirty="0">
                          <a:latin typeface="Gothic Uralic"/>
                          <a:cs typeface="Gothic Uralic"/>
                        </a:rPr>
                        <a:t>(0)</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905" algn="ctr">
                        <a:lnSpc>
                          <a:spcPct val="100000"/>
                        </a:lnSpc>
                        <a:spcBef>
                          <a:spcPts val="345"/>
                        </a:spcBef>
                      </a:pPr>
                      <a:r>
                        <a:rPr sz="1200" b="1" spc="-5" dirty="0">
                          <a:latin typeface="Gothic Uralic"/>
                          <a:cs typeface="Gothic Uralic"/>
                        </a:rPr>
                        <a:t>0.79-1.561</a:t>
                      </a:r>
                      <a:endParaRPr sz="1200">
                        <a:latin typeface="Gothic Uralic"/>
                        <a:cs typeface="Gothic Uralic"/>
                      </a:endParaRPr>
                    </a:p>
                    <a:p>
                      <a:pPr marL="1905" algn="ctr">
                        <a:lnSpc>
                          <a:spcPct val="100000"/>
                        </a:lnSpc>
                      </a:pPr>
                      <a:r>
                        <a:rPr sz="1200" b="1" spc="-5" dirty="0">
                          <a:latin typeface="Gothic Uralic"/>
                          <a:cs typeface="Gothic Uralic"/>
                        </a:rPr>
                        <a:t>(1)</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2540" algn="ctr">
                        <a:lnSpc>
                          <a:spcPct val="100000"/>
                        </a:lnSpc>
                        <a:spcBef>
                          <a:spcPts val="345"/>
                        </a:spcBef>
                      </a:pPr>
                      <a:r>
                        <a:rPr sz="1200" b="1" spc="-5" dirty="0">
                          <a:latin typeface="Gothic Uralic"/>
                          <a:cs typeface="Gothic Uralic"/>
                        </a:rPr>
                        <a:t>&gt;1.57</a:t>
                      </a:r>
                      <a:endParaRPr sz="1200" dirty="0">
                        <a:latin typeface="Gothic Uralic"/>
                        <a:cs typeface="Gothic Uralic"/>
                      </a:endParaRPr>
                    </a:p>
                    <a:p>
                      <a:pPr marL="2540" algn="ctr">
                        <a:lnSpc>
                          <a:spcPct val="100000"/>
                        </a:lnSpc>
                      </a:pPr>
                      <a:r>
                        <a:rPr sz="1200" b="1" spc="-5" dirty="0">
                          <a:latin typeface="Gothic Uralic"/>
                          <a:cs typeface="Gothic Uralic"/>
                        </a:rPr>
                        <a:t>(2)</a:t>
                      </a:r>
                      <a:endParaRPr sz="12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2136885547"/>
              </p:ext>
            </p:extLst>
          </p:nvPr>
        </p:nvGraphicFramePr>
        <p:xfrm>
          <a:off x="812307" y="4977842"/>
          <a:ext cx="8331200" cy="762000"/>
        </p:xfrm>
        <a:graphic>
          <a:graphicData uri="http://schemas.openxmlformats.org/drawingml/2006/table">
            <a:tbl>
              <a:tblPr firstRow="1" bandRow="1">
                <a:tableStyleId>{2D5ABB26-0587-4C30-8999-92F81FD0307C}</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gridCol w="2082800">
                  <a:extLst>
                    <a:ext uri="{9D8B030D-6E8A-4147-A177-3AD203B41FA5}">
                      <a16:colId xmlns:a16="http://schemas.microsoft.com/office/drawing/2014/main" val="20003"/>
                    </a:ext>
                  </a:extLst>
                </a:gridCol>
              </a:tblGrid>
              <a:tr h="304800">
                <a:tc>
                  <a:txBody>
                    <a:bodyPr/>
                    <a:lstStyle/>
                    <a:p>
                      <a:pPr marL="91440">
                        <a:lnSpc>
                          <a:spcPct val="100000"/>
                        </a:lnSpc>
                        <a:spcBef>
                          <a:spcPts val="345"/>
                        </a:spcBef>
                      </a:pPr>
                      <a:r>
                        <a:rPr sz="1400" b="1" spc="-5" dirty="0">
                          <a:solidFill>
                            <a:srgbClr val="FFFFFF"/>
                          </a:solidFill>
                          <a:latin typeface="Gothic Uralic"/>
                          <a:cs typeface="Gothic Uralic"/>
                        </a:rPr>
                        <a:t>Ranges</a:t>
                      </a:r>
                      <a:endParaRPr sz="14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 algn="ctr">
                        <a:lnSpc>
                          <a:spcPct val="100000"/>
                        </a:lnSpc>
                        <a:spcBef>
                          <a:spcPts val="345"/>
                        </a:spcBef>
                      </a:pPr>
                      <a:r>
                        <a:rPr sz="1200" b="1" spc="-5" dirty="0">
                          <a:solidFill>
                            <a:srgbClr val="FFFFFF"/>
                          </a:solidFill>
                          <a:latin typeface="Gothic Uralic"/>
                          <a:cs typeface="Gothic Uralic"/>
                        </a:rPr>
                        <a:t>Young</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905" algn="ctr">
                        <a:lnSpc>
                          <a:spcPct val="100000"/>
                        </a:lnSpc>
                        <a:spcBef>
                          <a:spcPts val="345"/>
                        </a:spcBef>
                      </a:pPr>
                      <a:r>
                        <a:rPr sz="1200" b="1" spc="-5" dirty="0">
                          <a:solidFill>
                            <a:srgbClr val="FFFFFF"/>
                          </a:solidFill>
                          <a:latin typeface="Gothic Uralic"/>
                          <a:cs typeface="Gothic Uralic"/>
                        </a:rPr>
                        <a:t>Adult</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2540" algn="ctr">
                        <a:lnSpc>
                          <a:spcPct val="100000"/>
                        </a:lnSpc>
                        <a:spcBef>
                          <a:spcPts val="345"/>
                        </a:spcBef>
                      </a:pPr>
                      <a:r>
                        <a:rPr sz="1200" b="1" spc="-5" dirty="0">
                          <a:solidFill>
                            <a:srgbClr val="FFFFFF"/>
                          </a:solidFill>
                          <a:latin typeface="Gothic Uralic"/>
                          <a:cs typeface="Gothic Uralic"/>
                        </a:rPr>
                        <a:t>Old</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457200">
                <a:tc>
                  <a:txBody>
                    <a:bodyPr/>
                    <a:lstStyle/>
                    <a:p>
                      <a:pPr>
                        <a:lnSpc>
                          <a:spcPct val="100000"/>
                        </a:lnSpc>
                      </a:pPr>
                      <a:endParaRPr sz="1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 algn="ctr">
                        <a:lnSpc>
                          <a:spcPct val="100000"/>
                        </a:lnSpc>
                        <a:spcBef>
                          <a:spcPts val="345"/>
                        </a:spcBef>
                      </a:pPr>
                      <a:r>
                        <a:rPr sz="1200" b="1" spc="-5" dirty="0">
                          <a:latin typeface="Gothic Uralic"/>
                          <a:cs typeface="Gothic Uralic"/>
                        </a:rPr>
                        <a:t>20-44</a:t>
                      </a:r>
                      <a:endParaRPr sz="1200" dirty="0">
                        <a:latin typeface="Gothic Uralic"/>
                        <a:cs typeface="Gothic Uralic"/>
                      </a:endParaRPr>
                    </a:p>
                    <a:p>
                      <a:pPr marL="1270" algn="ctr">
                        <a:lnSpc>
                          <a:spcPct val="100000"/>
                        </a:lnSpc>
                      </a:pPr>
                      <a:r>
                        <a:rPr sz="1200" b="1" spc="-5" dirty="0">
                          <a:latin typeface="Gothic Uralic"/>
                          <a:cs typeface="Gothic Uralic"/>
                        </a:rPr>
                        <a:t>(0)</a:t>
                      </a:r>
                      <a:endParaRPr sz="12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905" algn="ctr">
                        <a:lnSpc>
                          <a:spcPct val="100000"/>
                        </a:lnSpc>
                        <a:spcBef>
                          <a:spcPts val="345"/>
                        </a:spcBef>
                      </a:pPr>
                      <a:r>
                        <a:rPr sz="1200" b="1" spc="-5" dirty="0">
                          <a:latin typeface="Gothic Uralic"/>
                          <a:cs typeface="Gothic Uralic"/>
                        </a:rPr>
                        <a:t>44-64</a:t>
                      </a:r>
                      <a:endParaRPr sz="1200">
                        <a:latin typeface="Gothic Uralic"/>
                        <a:cs typeface="Gothic Uralic"/>
                      </a:endParaRPr>
                    </a:p>
                    <a:p>
                      <a:pPr marL="1905" algn="ctr">
                        <a:lnSpc>
                          <a:spcPct val="100000"/>
                        </a:lnSpc>
                      </a:pPr>
                      <a:r>
                        <a:rPr sz="1200" b="1" spc="-5" dirty="0">
                          <a:latin typeface="Gothic Uralic"/>
                          <a:cs typeface="Gothic Uralic"/>
                        </a:rPr>
                        <a:t>(1)</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2540" algn="ctr">
                        <a:lnSpc>
                          <a:spcPct val="100000"/>
                        </a:lnSpc>
                        <a:spcBef>
                          <a:spcPts val="345"/>
                        </a:spcBef>
                      </a:pPr>
                      <a:r>
                        <a:rPr sz="1200" b="1" spc="-5" dirty="0">
                          <a:latin typeface="Gothic Uralic"/>
                          <a:cs typeface="Gothic Uralic"/>
                        </a:rPr>
                        <a:t>64-100</a:t>
                      </a:r>
                      <a:endParaRPr sz="1200" dirty="0">
                        <a:latin typeface="Gothic Uralic"/>
                        <a:cs typeface="Gothic Uralic"/>
                      </a:endParaRPr>
                    </a:p>
                    <a:p>
                      <a:pPr marL="2540" algn="ctr">
                        <a:lnSpc>
                          <a:spcPct val="100000"/>
                        </a:lnSpc>
                      </a:pPr>
                      <a:r>
                        <a:rPr sz="1200" b="1" spc="-5" dirty="0">
                          <a:latin typeface="Gothic Uralic"/>
                          <a:cs typeface="Gothic Uralic"/>
                        </a:rPr>
                        <a:t>(2)</a:t>
                      </a:r>
                      <a:endParaRPr sz="12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7" name="object 7"/>
          <p:cNvSpPr txBox="1"/>
          <p:nvPr/>
        </p:nvSpPr>
        <p:spPr>
          <a:xfrm>
            <a:off x="838200" y="1065829"/>
            <a:ext cx="55943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Gothic Uralic"/>
                <a:cs typeface="Gothic Uralic"/>
              </a:rPr>
              <a:t>Insulin</a:t>
            </a:r>
            <a:endParaRPr sz="1400" dirty="0">
              <a:latin typeface="Gothic Uralic"/>
              <a:cs typeface="Gothic Uralic"/>
            </a:endParaRPr>
          </a:p>
        </p:txBody>
      </p:sp>
      <p:sp>
        <p:nvSpPr>
          <p:cNvPr id="8" name="object 8"/>
          <p:cNvSpPr txBox="1"/>
          <p:nvPr/>
        </p:nvSpPr>
        <p:spPr>
          <a:xfrm>
            <a:off x="838200" y="2278807"/>
            <a:ext cx="2727960" cy="239395"/>
          </a:xfrm>
          <a:prstGeom prst="rect">
            <a:avLst/>
          </a:prstGeom>
        </p:spPr>
        <p:txBody>
          <a:bodyPr vert="horz" wrap="square" lIns="0" tIns="13335" rIns="0" bIns="0" rtlCol="0">
            <a:spAutoFit/>
          </a:bodyPr>
          <a:lstStyle/>
          <a:p>
            <a:pPr marL="38100">
              <a:lnSpc>
                <a:spcPct val="100000"/>
              </a:lnSpc>
              <a:spcBef>
                <a:spcPts val="105"/>
              </a:spcBef>
            </a:pPr>
            <a:r>
              <a:rPr sz="1400" b="1" spc="-5" dirty="0">
                <a:latin typeface="Gothic Uralic"/>
                <a:cs typeface="Gothic Uralic"/>
              </a:rPr>
              <a:t>BMI(weight </a:t>
            </a:r>
            <a:r>
              <a:rPr sz="1400" b="1" dirty="0">
                <a:latin typeface="Gothic Uralic"/>
                <a:cs typeface="Gothic Uralic"/>
              </a:rPr>
              <a:t>in </a:t>
            </a:r>
            <a:r>
              <a:rPr sz="1400" b="1" spc="-5" dirty="0">
                <a:latin typeface="Gothic Uralic"/>
                <a:cs typeface="Gothic Uralic"/>
              </a:rPr>
              <a:t>kg/ height </a:t>
            </a:r>
            <a:r>
              <a:rPr sz="1400" b="1" dirty="0">
                <a:latin typeface="Gothic Uralic"/>
                <a:cs typeface="Gothic Uralic"/>
              </a:rPr>
              <a:t>in</a:t>
            </a:r>
            <a:r>
              <a:rPr sz="1400" b="1" spc="-40" dirty="0">
                <a:latin typeface="Gothic Uralic"/>
                <a:cs typeface="Gothic Uralic"/>
              </a:rPr>
              <a:t> </a:t>
            </a:r>
            <a:r>
              <a:rPr sz="1400" b="1" spc="5" dirty="0">
                <a:latin typeface="Gothic Uralic"/>
                <a:cs typeface="Gothic Uralic"/>
              </a:rPr>
              <a:t>m</a:t>
            </a:r>
            <a:r>
              <a:rPr sz="1350" b="1" spc="7" baseline="24691" dirty="0">
                <a:latin typeface="Gothic Uralic"/>
                <a:cs typeface="Gothic Uralic"/>
              </a:rPr>
              <a:t>2</a:t>
            </a:r>
            <a:r>
              <a:rPr sz="1400" b="1" spc="5" dirty="0">
                <a:latin typeface="Gothic Uralic"/>
                <a:cs typeface="Gothic Uralic"/>
              </a:rPr>
              <a:t>)</a:t>
            </a:r>
            <a:endParaRPr sz="1400" dirty="0">
              <a:latin typeface="Gothic Uralic"/>
              <a:cs typeface="Gothic Uralic"/>
            </a:endParaRPr>
          </a:p>
        </p:txBody>
      </p:sp>
      <p:sp>
        <p:nvSpPr>
          <p:cNvPr id="9" name="object 9"/>
          <p:cNvSpPr txBox="1"/>
          <p:nvPr/>
        </p:nvSpPr>
        <p:spPr>
          <a:xfrm>
            <a:off x="894969" y="3413441"/>
            <a:ext cx="2393950"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Gothic Uralic"/>
                <a:cs typeface="Gothic Uralic"/>
              </a:rPr>
              <a:t>Diabetes Pedigree</a:t>
            </a:r>
            <a:r>
              <a:rPr sz="1400" b="1" spc="-40" dirty="0">
                <a:latin typeface="Gothic Uralic"/>
                <a:cs typeface="Gothic Uralic"/>
              </a:rPr>
              <a:t> </a:t>
            </a:r>
            <a:r>
              <a:rPr sz="1400" b="1" spc="-5" dirty="0">
                <a:latin typeface="Gothic Uralic"/>
                <a:cs typeface="Gothic Uralic"/>
              </a:rPr>
              <a:t>Function</a:t>
            </a:r>
            <a:endParaRPr sz="1400" dirty="0">
              <a:latin typeface="Gothic Uralic"/>
              <a:cs typeface="Gothic Uralic"/>
            </a:endParaRPr>
          </a:p>
        </p:txBody>
      </p:sp>
      <p:sp>
        <p:nvSpPr>
          <p:cNvPr id="10" name="object 10"/>
          <p:cNvSpPr txBox="1"/>
          <p:nvPr/>
        </p:nvSpPr>
        <p:spPr>
          <a:xfrm>
            <a:off x="894969" y="4681638"/>
            <a:ext cx="38989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Gothic Uralic"/>
                <a:cs typeface="Gothic Uralic"/>
              </a:rPr>
              <a:t>A</a:t>
            </a:r>
            <a:r>
              <a:rPr sz="1400" b="1" spc="-5" dirty="0">
                <a:latin typeface="Gothic Uralic"/>
                <a:cs typeface="Gothic Uralic"/>
              </a:rPr>
              <a:t>ge</a:t>
            </a:r>
            <a:endParaRPr sz="1400" dirty="0">
              <a:latin typeface="Gothic Uralic"/>
              <a:cs typeface="Gothic Uralic"/>
            </a:endParaRPr>
          </a:p>
        </p:txBody>
      </p:sp>
      <p:graphicFrame>
        <p:nvGraphicFramePr>
          <p:cNvPr id="11" name="object 11"/>
          <p:cNvGraphicFramePr>
            <a:graphicFrameLocks noGrp="1"/>
          </p:cNvGraphicFramePr>
          <p:nvPr>
            <p:extLst>
              <p:ext uri="{D42A27DB-BD31-4B8C-83A1-F6EECF244321}">
                <p14:modId xmlns:p14="http://schemas.microsoft.com/office/powerpoint/2010/main" val="2689830629"/>
              </p:ext>
            </p:extLst>
          </p:nvPr>
        </p:nvGraphicFramePr>
        <p:xfrm>
          <a:off x="794426" y="6046702"/>
          <a:ext cx="8331200" cy="775970"/>
        </p:xfrm>
        <a:graphic>
          <a:graphicData uri="http://schemas.openxmlformats.org/drawingml/2006/table">
            <a:tbl>
              <a:tblPr firstRow="1" bandRow="1">
                <a:tableStyleId>{2D5ABB26-0587-4C30-8999-92F81FD0307C}</a:tableStyleId>
              </a:tblPr>
              <a:tblGrid>
                <a:gridCol w="2083293">
                  <a:extLst>
                    <a:ext uri="{9D8B030D-6E8A-4147-A177-3AD203B41FA5}">
                      <a16:colId xmlns:a16="http://schemas.microsoft.com/office/drawing/2014/main" val="20000"/>
                    </a:ext>
                  </a:extLst>
                </a:gridCol>
                <a:gridCol w="2082307">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gridCol w="2082800">
                  <a:extLst>
                    <a:ext uri="{9D8B030D-6E8A-4147-A177-3AD203B41FA5}">
                      <a16:colId xmlns:a16="http://schemas.microsoft.com/office/drawing/2014/main" val="20003"/>
                    </a:ext>
                  </a:extLst>
                </a:gridCol>
              </a:tblGrid>
              <a:tr h="304800">
                <a:tc>
                  <a:txBody>
                    <a:bodyPr/>
                    <a:lstStyle/>
                    <a:p>
                      <a:pPr marL="91440">
                        <a:lnSpc>
                          <a:spcPct val="100000"/>
                        </a:lnSpc>
                        <a:spcBef>
                          <a:spcPts val="345"/>
                        </a:spcBef>
                      </a:pPr>
                      <a:r>
                        <a:rPr sz="1400" b="1" spc="-5" dirty="0">
                          <a:solidFill>
                            <a:srgbClr val="FFFFFF"/>
                          </a:solidFill>
                          <a:latin typeface="Gothic Uralic"/>
                          <a:cs typeface="Gothic Uralic"/>
                        </a:rPr>
                        <a:t>Ranges</a:t>
                      </a:r>
                      <a:endParaRPr sz="1400" dirty="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1270" algn="ctr">
                        <a:lnSpc>
                          <a:spcPct val="100000"/>
                        </a:lnSpc>
                        <a:spcBef>
                          <a:spcPts val="345"/>
                        </a:spcBef>
                      </a:pPr>
                      <a:r>
                        <a:rPr sz="1200" b="1" spc="-5" dirty="0">
                          <a:solidFill>
                            <a:srgbClr val="FFFFFF"/>
                          </a:solidFill>
                          <a:latin typeface="Gothic Uralic"/>
                          <a:cs typeface="Gothic Uralic"/>
                        </a:rPr>
                        <a:t>Normal</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504190">
                        <a:lnSpc>
                          <a:spcPct val="100000"/>
                        </a:lnSpc>
                        <a:spcBef>
                          <a:spcPts val="345"/>
                        </a:spcBef>
                      </a:pPr>
                      <a:r>
                        <a:rPr sz="1200" b="1" dirty="0">
                          <a:solidFill>
                            <a:srgbClr val="FFFFFF"/>
                          </a:solidFill>
                          <a:latin typeface="Gothic Uralic"/>
                          <a:cs typeface="Gothic Uralic"/>
                        </a:rPr>
                        <a:t>Above</a:t>
                      </a:r>
                      <a:r>
                        <a:rPr sz="1200" b="1" spc="-25" dirty="0">
                          <a:solidFill>
                            <a:srgbClr val="FFFFFF"/>
                          </a:solidFill>
                          <a:latin typeface="Gothic Uralic"/>
                          <a:cs typeface="Gothic Uralic"/>
                        </a:rPr>
                        <a:t> </a:t>
                      </a:r>
                      <a:r>
                        <a:rPr sz="1200" b="1" spc="-5" dirty="0">
                          <a:solidFill>
                            <a:srgbClr val="FFFFFF"/>
                          </a:solidFill>
                          <a:latin typeface="Gothic Uralic"/>
                          <a:cs typeface="Gothic Uralic"/>
                        </a:rPr>
                        <a:t>Normal</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2540" algn="ctr">
                        <a:lnSpc>
                          <a:spcPct val="100000"/>
                        </a:lnSpc>
                        <a:spcBef>
                          <a:spcPts val="345"/>
                        </a:spcBef>
                      </a:pPr>
                      <a:r>
                        <a:rPr sz="1200" b="1" spc="-5" dirty="0">
                          <a:solidFill>
                            <a:srgbClr val="FFFFFF"/>
                          </a:solidFill>
                          <a:latin typeface="Gothic Uralic"/>
                          <a:cs typeface="Gothic Uralic"/>
                        </a:rPr>
                        <a:t>Highest</a:t>
                      </a:r>
                      <a:endParaRPr sz="1200">
                        <a:latin typeface="Gothic Uralic"/>
                        <a:cs typeface="Gothic Uralic"/>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285904">
                <a:tc>
                  <a:txBody>
                    <a:bodyPr/>
                    <a:lstStyle/>
                    <a:p>
                      <a:pPr>
                        <a:lnSpc>
                          <a:spcPct val="100000"/>
                        </a:lnSpc>
                      </a:pP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50"/>
                        </a:spcBef>
                      </a:pPr>
                      <a:r>
                        <a:rPr sz="1400" b="1" spc="-5" dirty="0">
                          <a:latin typeface="Gothic Uralic"/>
                          <a:cs typeface="Gothic Uralic"/>
                        </a:rPr>
                        <a:t>&lt;6</a:t>
                      </a:r>
                      <a:endParaRPr sz="1400">
                        <a:latin typeface="Gothic Uralic"/>
                        <a:cs typeface="Gothic Uralic"/>
                      </a:endParaRPr>
                    </a:p>
                    <a:p>
                      <a:pPr marL="1905" algn="ctr">
                        <a:lnSpc>
                          <a:spcPct val="100000"/>
                        </a:lnSpc>
                      </a:pPr>
                      <a:r>
                        <a:rPr sz="1400" b="1" spc="-5" dirty="0">
                          <a:latin typeface="Gothic Uralic"/>
                          <a:cs typeface="Gothic Uralic"/>
                        </a:rPr>
                        <a:t>(0)</a:t>
                      </a:r>
                      <a:endParaRPr sz="1400">
                        <a:latin typeface="Gothic Uralic"/>
                        <a:cs typeface="Gothic Uralic"/>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algn="ctr">
                        <a:lnSpc>
                          <a:spcPct val="100000"/>
                        </a:lnSpc>
                        <a:spcBef>
                          <a:spcPts val="350"/>
                        </a:spcBef>
                      </a:pPr>
                      <a:r>
                        <a:rPr sz="1400" b="1" dirty="0">
                          <a:latin typeface="Gothic Uralic"/>
                          <a:cs typeface="Gothic Uralic"/>
                        </a:rPr>
                        <a:t>6-12</a:t>
                      </a:r>
                      <a:endParaRPr sz="1400">
                        <a:latin typeface="Gothic Uralic"/>
                        <a:cs typeface="Gothic Uralic"/>
                      </a:endParaRPr>
                    </a:p>
                    <a:p>
                      <a:pPr marL="1905" algn="ctr">
                        <a:lnSpc>
                          <a:spcPct val="100000"/>
                        </a:lnSpc>
                      </a:pPr>
                      <a:r>
                        <a:rPr sz="1400" b="1" spc="-5" dirty="0">
                          <a:latin typeface="Gothic Uralic"/>
                          <a:cs typeface="Gothic Uralic"/>
                        </a:rPr>
                        <a:t>(1)</a:t>
                      </a:r>
                      <a:endParaRPr sz="1400">
                        <a:latin typeface="Gothic Uralic"/>
                        <a:cs typeface="Gothic Uralic"/>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1270" algn="ctr">
                        <a:lnSpc>
                          <a:spcPct val="100000"/>
                        </a:lnSpc>
                        <a:spcBef>
                          <a:spcPts val="350"/>
                        </a:spcBef>
                      </a:pPr>
                      <a:r>
                        <a:rPr sz="1400" b="1" spc="-5" dirty="0">
                          <a:latin typeface="Gothic Uralic"/>
                          <a:cs typeface="Gothic Uralic"/>
                        </a:rPr>
                        <a:t>&gt;12</a:t>
                      </a:r>
                      <a:endParaRPr sz="1400" dirty="0">
                        <a:latin typeface="Gothic Uralic"/>
                        <a:cs typeface="Gothic Uralic"/>
                      </a:endParaRPr>
                    </a:p>
                    <a:p>
                      <a:pPr marL="3175" algn="ctr">
                        <a:lnSpc>
                          <a:spcPct val="100000"/>
                        </a:lnSpc>
                      </a:pPr>
                      <a:r>
                        <a:rPr sz="1400" b="1" spc="-5" dirty="0">
                          <a:latin typeface="Gothic Uralic"/>
                          <a:cs typeface="Gothic Uralic"/>
                        </a:rPr>
                        <a:t>(2)</a:t>
                      </a:r>
                      <a:endParaRPr sz="1400" dirty="0">
                        <a:latin typeface="Gothic Uralic"/>
                        <a:cs typeface="Gothic Uralic"/>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
        <p:nvSpPr>
          <p:cNvPr id="12" name="object 12"/>
          <p:cNvSpPr txBox="1"/>
          <p:nvPr/>
        </p:nvSpPr>
        <p:spPr>
          <a:xfrm>
            <a:off x="835410" y="5787852"/>
            <a:ext cx="160147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Gothic Uralic"/>
                <a:cs typeface="Gothic Uralic"/>
              </a:rPr>
              <a:t>No.of</a:t>
            </a:r>
            <a:r>
              <a:rPr sz="1400" b="1" spc="-70" dirty="0">
                <a:latin typeface="Gothic Uralic"/>
                <a:cs typeface="Gothic Uralic"/>
              </a:rPr>
              <a:t> </a:t>
            </a:r>
            <a:r>
              <a:rPr sz="1400" b="1" spc="-5" dirty="0">
                <a:latin typeface="Gothic Uralic"/>
                <a:cs typeface="Gothic Uralic"/>
              </a:rPr>
              <a:t>Pregnancies</a:t>
            </a:r>
            <a:endParaRPr sz="1400" dirty="0">
              <a:latin typeface="Gothic Uralic"/>
              <a:cs typeface="Gothic Ural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46252"/>
            <a:ext cx="4239132" cy="843821"/>
          </a:xfrm>
          <a:prstGeom prst="rect">
            <a:avLst/>
          </a:prstGeom>
        </p:spPr>
        <p:txBody>
          <a:bodyPr vert="horz" wrap="square" lIns="0" tIns="12700" rIns="0" bIns="0" rtlCol="0">
            <a:spAutoFit/>
          </a:bodyPr>
          <a:lstStyle/>
          <a:p>
            <a:pPr marL="12700">
              <a:lnSpc>
                <a:spcPct val="100000"/>
              </a:lnSpc>
              <a:spcBef>
                <a:spcPts val="100"/>
              </a:spcBef>
            </a:pPr>
            <a:r>
              <a:rPr sz="5400" b="1" dirty="0">
                <a:effectLst>
                  <a:outerShdw blurRad="38100" dist="38100" dir="2700000" algn="tl">
                    <a:srgbClr val="000000">
                      <a:alpha val="43137"/>
                    </a:srgbClr>
                  </a:outerShdw>
                </a:effectLst>
              </a:rPr>
              <a:t>MODELING</a:t>
            </a:r>
          </a:p>
        </p:txBody>
      </p:sp>
      <p:sp>
        <p:nvSpPr>
          <p:cNvPr id="3" name="object 3"/>
          <p:cNvSpPr txBox="1"/>
          <p:nvPr/>
        </p:nvSpPr>
        <p:spPr>
          <a:xfrm>
            <a:off x="692785" y="2286000"/>
            <a:ext cx="10806430" cy="3251531"/>
          </a:xfrm>
          <a:prstGeom prst="rect">
            <a:avLst/>
          </a:prstGeom>
        </p:spPr>
        <p:txBody>
          <a:bodyPr vert="horz" wrap="square" lIns="0" tIns="139065" rIns="0" bIns="0" rtlCol="0">
            <a:spAutoFit/>
          </a:bodyPr>
          <a:lstStyle/>
          <a:p>
            <a:pPr marL="355600" indent="-342900" algn="just">
              <a:lnSpc>
                <a:spcPct val="100000"/>
              </a:lnSpc>
              <a:spcBef>
                <a:spcPts val="1095"/>
              </a:spcBef>
              <a:buClr>
                <a:srgbClr val="A42F0F"/>
              </a:buClr>
              <a:buFont typeface="Arial"/>
              <a:buChar char=""/>
              <a:tabLst>
                <a:tab pos="355600" algn="l"/>
              </a:tabLst>
            </a:pPr>
            <a:r>
              <a:rPr sz="2400" spc="-5" dirty="0">
                <a:solidFill>
                  <a:srgbClr val="404040"/>
                </a:solidFill>
                <a:latin typeface="Gothic Uralic"/>
                <a:cs typeface="Gothic Uralic"/>
              </a:rPr>
              <a:t>This </a:t>
            </a:r>
            <a:r>
              <a:rPr sz="2400" spc="-10" dirty="0">
                <a:solidFill>
                  <a:srgbClr val="404040"/>
                </a:solidFill>
                <a:latin typeface="Gothic Uralic"/>
                <a:cs typeface="Gothic Uralic"/>
              </a:rPr>
              <a:t>phase </a:t>
            </a:r>
            <a:r>
              <a:rPr sz="2400" dirty="0">
                <a:solidFill>
                  <a:srgbClr val="404040"/>
                </a:solidFill>
                <a:latin typeface="Gothic Uralic"/>
                <a:cs typeface="Gothic Uralic"/>
              </a:rPr>
              <a:t>includes application </a:t>
            </a:r>
            <a:r>
              <a:rPr sz="2400" spc="-5" dirty="0">
                <a:solidFill>
                  <a:srgbClr val="404040"/>
                </a:solidFill>
                <a:latin typeface="Gothic Uralic"/>
                <a:cs typeface="Gothic Uralic"/>
              </a:rPr>
              <a:t>of appropriate </a:t>
            </a:r>
            <a:r>
              <a:rPr sz="2400" dirty="0">
                <a:solidFill>
                  <a:srgbClr val="404040"/>
                </a:solidFill>
                <a:latin typeface="Gothic Uralic"/>
                <a:cs typeface="Gothic Uralic"/>
              </a:rPr>
              <a:t>model </a:t>
            </a:r>
            <a:r>
              <a:rPr sz="2400" spc="-10" dirty="0">
                <a:solidFill>
                  <a:srgbClr val="404040"/>
                </a:solidFill>
                <a:latin typeface="Gothic Uralic"/>
                <a:cs typeface="Gothic Uralic"/>
              </a:rPr>
              <a:t>to the</a:t>
            </a:r>
            <a:r>
              <a:rPr sz="2400" spc="50" dirty="0">
                <a:solidFill>
                  <a:srgbClr val="404040"/>
                </a:solidFill>
                <a:latin typeface="Gothic Uralic"/>
                <a:cs typeface="Gothic Uralic"/>
              </a:rPr>
              <a:t> </a:t>
            </a:r>
            <a:r>
              <a:rPr sz="2400" spc="-10" dirty="0">
                <a:solidFill>
                  <a:srgbClr val="404040"/>
                </a:solidFill>
                <a:latin typeface="Gothic Uralic"/>
                <a:cs typeface="Gothic Uralic"/>
              </a:rPr>
              <a:t>data.</a:t>
            </a:r>
            <a:endParaRPr lang="en-US" sz="2400" spc="-10" dirty="0">
              <a:solidFill>
                <a:srgbClr val="404040"/>
              </a:solidFill>
              <a:latin typeface="Gothic Uralic"/>
              <a:cs typeface="Gothic Uralic"/>
            </a:endParaRPr>
          </a:p>
          <a:p>
            <a:pPr marL="355600" indent="-342900" algn="just">
              <a:lnSpc>
                <a:spcPct val="100000"/>
              </a:lnSpc>
              <a:spcBef>
                <a:spcPts val="1095"/>
              </a:spcBef>
              <a:buClr>
                <a:srgbClr val="A42F0F"/>
              </a:buClr>
              <a:buFont typeface="Arial"/>
              <a:buChar char=""/>
              <a:tabLst>
                <a:tab pos="355600" algn="l"/>
              </a:tabLst>
            </a:pPr>
            <a:endParaRPr sz="2400" dirty="0">
              <a:latin typeface="Gothic Uralic"/>
              <a:cs typeface="Gothic Uralic"/>
            </a:endParaRPr>
          </a:p>
          <a:p>
            <a:pPr marL="355600" indent="-342900" algn="just">
              <a:lnSpc>
                <a:spcPct val="100000"/>
              </a:lnSpc>
              <a:spcBef>
                <a:spcPts val="994"/>
              </a:spcBef>
              <a:buClr>
                <a:srgbClr val="A42F0F"/>
              </a:buClr>
              <a:buFont typeface="Arial"/>
              <a:buChar char=""/>
              <a:tabLst>
                <a:tab pos="355600" algn="l"/>
              </a:tabLst>
            </a:pPr>
            <a:r>
              <a:rPr sz="2400" dirty="0">
                <a:solidFill>
                  <a:srgbClr val="404040"/>
                </a:solidFill>
                <a:latin typeface="Gothic Uralic"/>
                <a:cs typeface="Gothic Uralic"/>
              </a:rPr>
              <a:t>Machine </a:t>
            </a:r>
            <a:r>
              <a:rPr sz="2400" spc="-5" dirty="0">
                <a:solidFill>
                  <a:srgbClr val="404040"/>
                </a:solidFill>
                <a:latin typeface="Gothic Uralic"/>
                <a:cs typeface="Gothic Uralic"/>
              </a:rPr>
              <a:t>Learning </a:t>
            </a:r>
            <a:r>
              <a:rPr sz="2400" dirty="0">
                <a:solidFill>
                  <a:srgbClr val="404040"/>
                </a:solidFill>
                <a:latin typeface="Gothic Uralic"/>
                <a:cs typeface="Gothic Uralic"/>
              </a:rPr>
              <a:t>Algorithms </a:t>
            </a:r>
            <a:r>
              <a:rPr sz="2400" spc="-15" dirty="0">
                <a:solidFill>
                  <a:srgbClr val="404040"/>
                </a:solidFill>
                <a:latin typeface="Gothic Uralic"/>
                <a:cs typeface="Gothic Uralic"/>
              </a:rPr>
              <a:t>were </a:t>
            </a:r>
            <a:r>
              <a:rPr sz="2400" spc="-5" dirty="0">
                <a:solidFill>
                  <a:srgbClr val="404040"/>
                </a:solidFill>
                <a:latin typeface="Gothic Uralic"/>
                <a:cs typeface="Gothic Uralic"/>
              </a:rPr>
              <a:t>used for</a:t>
            </a:r>
            <a:r>
              <a:rPr sz="2400" spc="70" dirty="0">
                <a:solidFill>
                  <a:srgbClr val="404040"/>
                </a:solidFill>
                <a:latin typeface="Gothic Uralic"/>
                <a:cs typeface="Gothic Uralic"/>
              </a:rPr>
              <a:t> </a:t>
            </a:r>
            <a:r>
              <a:rPr sz="2400" dirty="0">
                <a:solidFill>
                  <a:srgbClr val="404040"/>
                </a:solidFill>
                <a:latin typeface="Gothic Uralic"/>
                <a:cs typeface="Gothic Uralic"/>
              </a:rPr>
              <a:t>modeling.</a:t>
            </a:r>
            <a:endParaRPr lang="en-US" sz="2400" dirty="0">
              <a:solidFill>
                <a:srgbClr val="404040"/>
              </a:solidFill>
              <a:latin typeface="Gothic Uralic"/>
              <a:cs typeface="Gothic Uralic"/>
            </a:endParaRPr>
          </a:p>
          <a:p>
            <a:pPr marL="355600" indent="-342900" algn="just">
              <a:lnSpc>
                <a:spcPct val="100000"/>
              </a:lnSpc>
              <a:spcBef>
                <a:spcPts val="994"/>
              </a:spcBef>
              <a:buClr>
                <a:srgbClr val="A42F0F"/>
              </a:buClr>
              <a:buFont typeface="Arial"/>
              <a:buChar char=""/>
              <a:tabLst>
                <a:tab pos="355600" algn="l"/>
              </a:tabLst>
            </a:pPr>
            <a:endParaRPr sz="2400" dirty="0">
              <a:latin typeface="Gothic Uralic"/>
              <a:cs typeface="Gothic Uralic"/>
            </a:endParaRPr>
          </a:p>
          <a:p>
            <a:pPr marL="355600" marR="5080" indent="-342900" algn="just">
              <a:lnSpc>
                <a:spcPct val="100000"/>
              </a:lnSpc>
              <a:spcBef>
                <a:spcPts val="1000"/>
              </a:spcBef>
              <a:buClr>
                <a:srgbClr val="A42F0F"/>
              </a:buClr>
              <a:buFont typeface="Arial"/>
              <a:buChar char=""/>
              <a:tabLst>
                <a:tab pos="355600" algn="l"/>
              </a:tabLst>
            </a:pPr>
            <a:r>
              <a:rPr lang="en-US" sz="2400" dirty="0"/>
              <a:t>As we have to classify the data into patients having diabetes or not, I have chosen </a:t>
            </a:r>
            <a:r>
              <a:rPr lang="en-US" sz="2400" b="1" dirty="0"/>
              <a:t>K-nearest neighbors (KNN)</a:t>
            </a:r>
            <a:r>
              <a:rPr lang="en-US" sz="2400" dirty="0"/>
              <a:t>, </a:t>
            </a:r>
            <a:r>
              <a:rPr lang="en-US" sz="2400" b="1" dirty="0"/>
              <a:t>Random decision forests </a:t>
            </a:r>
            <a:r>
              <a:rPr lang="en-US" sz="2400" dirty="0"/>
              <a:t>and </a:t>
            </a:r>
            <a:r>
              <a:rPr lang="en-US" sz="2400" b="1" dirty="0"/>
              <a:t>Artificial neural networks (ANN) </a:t>
            </a:r>
            <a:r>
              <a:rPr lang="en-US" sz="2400" dirty="0"/>
              <a:t>to see which one provides us with the best accuracy.</a:t>
            </a:r>
            <a:endParaRPr sz="2400" dirty="0">
              <a:latin typeface="Gothic Uralic"/>
              <a:cs typeface="Gothic Uralic"/>
            </a:endParaRPr>
          </a:p>
        </p:txBody>
      </p:sp>
      <p:pic>
        <p:nvPicPr>
          <p:cNvPr id="5" name="Picture 4">
            <a:extLst>
              <a:ext uri="{FF2B5EF4-FFF2-40B4-BE49-F238E27FC236}">
                <a16:creationId xmlns:a16="http://schemas.microsoft.com/office/drawing/2014/main" id="{6E4C3BCB-FD31-4A6D-AB33-61193864A30A}"/>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trans="28000" smoothness="10"/>
                    </a14:imgEffect>
                    <a14:imgEffect>
                      <a14:sharpenSoften amount="25000"/>
                    </a14:imgEffect>
                    <a14:imgEffect>
                      <a14:brightnessContrast bright="-1000"/>
                    </a14:imgEffect>
                  </a14:imgLayer>
                </a14:imgProps>
              </a:ext>
              <a:ext uri="{28A0092B-C50C-407E-A947-70E740481C1C}">
                <a14:useLocalDpi xmlns:a14="http://schemas.microsoft.com/office/drawing/2010/main" val="0"/>
              </a:ext>
            </a:extLst>
          </a:blip>
          <a:stretch>
            <a:fillRect/>
          </a:stretch>
        </p:blipFill>
        <p:spPr>
          <a:xfrm>
            <a:off x="8395814" y="411661"/>
            <a:ext cx="3095625" cy="1476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0"/>
          </a:effectLst>
          <a:scene3d>
            <a:camera prst="orthographicFront"/>
            <a:lightRig rig="threePt" dir="t"/>
          </a:scene3d>
          <a:sp3d extrusionH="127000">
            <a:bevelT w="0"/>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46252"/>
            <a:ext cx="4391532" cy="689932"/>
          </a:xfrm>
          <a:prstGeom prst="rect">
            <a:avLst/>
          </a:prstGeom>
        </p:spPr>
        <p:txBody>
          <a:bodyPr vert="horz" wrap="square" lIns="0" tIns="12700" rIns="0" bIns="0" rtlCol="0">
            <a:spAutoFit/>
          </a:bodyPr>
          <a:lstStyle/>
          <a:p>
            <a:pPr marL="12700">
              <a:lnSpc>
                <a:spcPct val="100000"/>
              </a:lnSpc>
              <a:spcBef>
                <a:spcPts val="100"/>
              </a:spcBef>
            </a:pPr>
            <a:r>
              <a:rPr sz="4400" b="1" dirty="0">
                <a:effectLst>
                  <a:outerShdw blurRad="38100" dist="38100" dir="2700000" algn="tl">
                    <a:srgbClr val="000000">
                      <a:alpha val="43137"/>
                    </a:srgbClr>
                  </a:outerShdw>
                </a:effectLst>
              </a:rPr>
              <a:t>MODELING</a:t>
            </a:r>
          </a:p>
        </p:txBody>
      </p:sp>
      <p:sp>
        <p:nvSpPr>
          <p:cNvPr id="3" name="object 3"/>
          <p:cNvSpPr txBox="1"/>
          <p:nvPr/>
        </p:nvSpPr>
        <p:spPr>
          <a:xfrm>
            <a:off x="685800" y="1616938"/>
            <a:ext cx="10708005" cy="3874779"/>
          </a:xfrm>
          <a:prstGeom prst="rect">
            <a:avLst/>
          </a:prstGeom>
        </p:spPr>
        <p:txBody>
          <a:bodyPr vert="horz" wrap="square" lIns="0" tIns="113665" rIns="0" bIns="0" rtlCol="0">
            <a:spAutoFit/>
          </a:bodyPr>
          <a:lstStyle/>
          <a:p>
            <a:pPr marL="12700">
              <a:lnSpc>
                <a:spcPct val="100000"/>
              </a:lnSpc>
              <a:spcBef>
                <a:spcPts val="895"/>
              </a:spcBef>
              <a:tabLst>
                <a:tab pos="354965" algn="l"/>
              </a:tabLst>
            </a:pPr>
            <a:r>
              <a:rPr sz="1700" spc="320" dirty="0">
                <a:solidFill>
                  <a:srgbClr val="A42F0F"/>
                </a:solidFill>
                <a:latin typeface="Arial"/>
                <a:cs typeface="Arial"/>
              </a:rPr>
              <a:t>	</a:t>
            </a:r>
            <a:r>
              <a:rPr sz="1700" b="1" dirty="0">
                <a:solidFill>
                  <a:srgbClr val="404040"/>
                </a:solidFill>
                <a:latin typeface="Gothic Uralic"/>
                <a:cs typeface="Gothic Uralic"/>
              </a:rPr>
              <a:t>Software</a:t>
            </a:r>
            <a:r>
              <a:rPr sz="1700" b="1" spc="-40" dirty="0">
                <a:solidFill>
                  <a:srgbClr val="404040"/>
                </a:solidFill>
                <a:latin typeface="Gothic Uralic"/>
                <a:cs typeface="Gothic Uralic"/>
              </a:rPr>
              <a:t> </a:t>
            </a:r>
            <a:r>
              <a:rPr sz="1700" b="1" dirty="0">
                <a:solidFill>
                  <a:srgbClr val="404040"/>
                </a:solidFill>
                <a:latin typeface="Gothic Uralic"/>
                <a:cs typeface="Gothic Uralic"/>
              </a:rPr>
              <a:t>Used</a:t>
            </a:r>
            <a:r>
              <a:rPr sz="1700" dirty="0">
                <a:solidFill>
                  <a:srgbClr val="404040"/>
                </a:solidFill>
                <a:latin typeface="Gothic Uralic"/>
                <a:cs typeface="Gothic Uralic"/>
              </a:rPr>
              <a:t>:</a:t>
            </a:r>
            <a:endParaRPr sz="1700" dirty="0">
              <a:latin typeface="Gothic Uralic"/>
              <a:cs typeface="Gothic Uralic"/>
            </a:endParaRPr>
          </a:p>
          <a:p>
            <a:pPr marL="355600" indent="-342900">
              <a:lnSpc>
                <a:spcPct val="100000"/>
              </a:lnSpc>
              <a:spcBef>
                <a:spcPts val="795"/>
              </a:spcBef>
              <a:buClr>
                <a:srgbClr val="A42F0F"/>
              </a:buClr>
              <a:buFont typeface="Wingdings"/>
              <a:buChar char=""/>
              <a:tabLst>
                <a:tab pos="354965" algn="l"/>
                <a:tab pos="355600" algn="l"/>
              </a:tabLst>
            </a:pPr>
            <a:r>
              <a:rPr sz="1700" dirty="0">
                <a:solidFill>
                  <a:srgbClr val="404040"/>
                </a:solidFill>
                <a:latin typeface="Gothic Uralic"/>
                <a:cs typeface="Gothic Uralic"/>
              </a:rPr>
              <a:t>Python-Scikit</a:t>
            </a:r>
            <a:r>
              <a:rPr sz="1700" spc="-35" dirty="0">
                <a:solidFill>
                  <a:srgbClr val="404040"/>
                </a:solidFill>
                <a:latin typeface="Gothic Uralic"/>
                <a:cs typeface="Gothic Uralic"/>
              </a:rPr>
              <a:t> </a:t>
            </a:r>
            <a:r>
              <a:rPr sz="1700" dirty="0">
                <a:solidFill>
                  <a:srgbClr val="404040"/>
                </a:solidFill>
                <a:latin typeface="Gothic Uralic"/>
                <a:cs typeface="Gothic Uralic"/>
              </a:rPr>
              <a:t>Learn</a:t>
            </a:r>
            <a:endParaRPr sz="1700" dirty="0">
              <a:latin typeface="Gothic Uralic"/>
              <a:cs typeface="Gothic Uralic"/>
            </a:endParaRPr>
          </a:p>
          <a:p>
            <a:pPr marL="355600" marR="5080" indent="-342900">
              <a:lnSpc>
                <a:spcPts val="1839"/>
              </a:lnSpc>
              <a:spcBef>
                <a:spcPts val="1020"/>
              </a:spcBef>
              <a:buClr>
                <a:srgbClr val="A42F0F"/>
              </a:buClr>
              <a:buFont typeface="Wingdings"/>
              <a:buChar char=""/>
              <a:tabLst>
                <a:tab pos="354965" algn="l"/>
                <a:tab pos="355600" algn="l"/>
              </a:tabLst>
            </a:pPr>
            <a:r>
              <a:rPr sz="1700" dirty="0">
                <a:solidFill>
                  <a:srgbClr val="404040"/>
                </a:solidFill>
                <a:latin typeface="Gothic Uralic"/>
                <a:cs typeface="Gothic Uralic"/>
              </a:rPr>
              <a:t>Scikit-learn </a:t>
            </a:r>
            <a:r>
              <a:rPr sz="1700" spc="-5" dirty="0">
                <a:solidFill>
                  <a:srgbClr val="404040"/>
                </a:solidFill>
                <a:latin typeface="Gothic Uralic"/>
                <a:cs typeface="Gothic Uralic"/>
              </a:rPr>
              <a:t>provides </a:t>
            </a:r>
            <a:r>
              <a:rPr sz="1700" dirty="0">
                <a:solidFill>
                  <a:srgbClr val="404040"/>
                </a:solidFill>
                <a:latin typeface="Gothic Uralic"/>
                <a:cs typeface="Gothic Uralic"/>
              </a:rPr>
              <a:t>a range of supervised and unsupervised </a:t>
            </a:r>
            <a:r>
              <a:rPr sz="1700" spc="-5" dirty="0">
                <a:solidFill>
                  <a:srgbClr val="404040"/>
                </a:solidFill>
                <a:latin typeface="Gothic Uralic"/>
                <a:cs typeface="Gothic Uralic"/>
              </a:rPr>
              <a:t>learning </a:t>
            </a:r>
            <a:r>
              <a:rPr sz="1700" dirty="0">
                <a:solidFill>
                  <a:srgbClr val="404040"/>
                </a:solidFill>
                <a:latin typeface="Gothic Uralic"/>
                <a:cs typeface="Gothic Uralic"/>
              </a:rPr>
              <a:t>algorithms  </a:t>
            </a:r>
            <a:r>
              <a:rPr sz="1700" spc="5" dirty="0">
                <a:solidFill>
                  <a:srgbClr val="404040"/>
                </a:solidFill>
                <a:latin typeface="Gothic Uralic"/>
                <a:cs typeface="Gothic Uralic"/>
              </a:rPr>
              <a:t>via </a:t>
            </a:r>
            <a:r>
              <a:rPr sz="1700" dirty="0">
                <a:solidFill>
                  <a:srgbClr val="404040"/>
                </a:solidFill>
                <a:latin typeface="Gothic Uralic"/>
                <a:cs typeface="Gothic Uralic"/>
              </a:rPr>
              <a:t>a </a:t>
            </a:r>
            <a:r>
              <a:rPr sz="1700" spc="-5" dirty="0">
                <a:solidFill>
                  <a:srgbClr val="404040"/>
                </a:solidFill>
                <a:latin typeface="Gothic Uralic"/>
                <a:cs typeface="Gothic Uralic"/>
              </a:rPr>
              <a:t>consistent </a:t>
            </a:r>
            <a:r>
              <a:rPr sz="1700" dirty="0">
                <a:solidFill>
                  <a:srgbClr val="404040"/>
                </a:solidFill>
                <a:latin typeface="Gothic Uralic"/>
                <a:cs typeface="Gothic Uralic"/>
              </a:rPr>
              <a:t>interface in</a:t>
            </a:r>
            <a:r>
              <a:rPr sz="1700" spc="-85" dirty="0">
                <a:solidFill>
                  <a:srgbClr val="404040"/>
                </a:solidFill>
                <a:latin typeface="Gothic Uralic"/>
                <a:cs typeface="Gothic Uralic"/>
              </a:rPr>
              <a:t> </a:t>
            </a:r>
            <a:r>
              <a:rPr sz="1700" dirty="0">
                <a:solidFill>
                  <a:srgbClr val="404040"/>
                </a:solidFill>
                <a:latin typeface="Gothic Uralic"/>
                <a:cs typeface="Gothic Uralic"/>
              </a:rPr>
              <a:t>Python.</a:t>
            </a:r>
            <a:endParaRPr sz="1700" dirty="0">
              <a:latin typeface="Gothic Uralic"/>
              <a:cs typeface="Gothic Uralic"/>
            </a:endParaRPr>
          </a:p>
          <a:p>
            <a:pPr marL="355600" indent="-342900">
              <a:lnSpc>
                <a:spcPts val="1939"/>
              </a:lnSpc>
              <a:spcBef>
                <a:spcPts val="770"/>
              </a:spcBef>
              <a:buClr>
                <a:srgbClr val="A42F0F"/>
              </a:buClr>
              <a:buFont typeface="Arial"/>
              <a:buChar char=""/>
              <a:tabLst>
                <a:tab pos="354965" algn="l"/>
                <a:tab pos="355600" algn="l"/>
              </a:tabLst>
            </a:pPr>
            <a:r>
              <a:rPr sz="1700" dirty="0">
                <a:solidFill>
                  <a:srgbClr val="404040"/>
                </a:solidFill>
                <a:latin typeface="Gothic Uralic"/>
                <a:cs typeface="Gothic Uralic"/>
              </a:rPr>
              <a:t>The library is built upon </a:t>
            </a:r>
            <a:r>
              <a:rPr sz="1700" spc="-5" dirty="0">
                <a:solidFill>
                  <a:srgbClr val="404040"/>
                </a:solidFill>
                <a:latin typeface="Gothic Uralic"/>
                <a:cs typeface="Gothic Uralic"/>
              </a:rPr>
              <a:t>the </a:t>
            </a:r>
            <a:r>
              <a:rPr sz="1700" dirty="0">
                <a:solidFill>
                  <a:srgbClr val="404040"/>
                </a:solidFill>
                <a:latin typeface="Gothic Uralic"/>
                <a:cs typeface="Gothic Uralic"/>
              </a:rPr>
              <a:t>SciPy </a:t>
            </a:r>
            <a:r>
              <a:rPr sz="1700" spc="-5" dirty="0">
                <a:solidFill>
                  <a:srgbClr val="404040"/>
                </a:solidFill>
                <a:latin typeface="Gothic Uralic"/>
                <a:cs typeface="Gothic Uralic"/>
              </a:rPr>
              <a:t>(Scientific Python) that must </a:t>
            </a:r>
            <a:r>
              <a:rPr sz="1700" dirty="0">
                <a:solidFill>
                  <a:srgbClr val="404040"/>
                </a:solidFill>
                <a:latin typeface="Gothic Uralic"/>
                <a:cs typeface="Gothic Uralic"/>
              </a:rPr>
              <a:t>be installed</a:t>
            </a:r>
            <a:r>
              <a:rPr sz="1700" spc="-60" dirty="0">
                <a:solidFill>
                  <a:srgbClr val="404040"/>
                </a:solidFill>
                <a:latin typeface="Gothic Uralic"/>
                <a:cs typeface="Gothic Uralic"/>
              </a:rPr>
              <a:t> </a:t>
            </a:r>
            <a:r>
              <a:rPr sz="1700" spc="-5" dirty="0">
                <a:solidFill>
                  <a:srgbClr val="404040"/>
                </a:solidFill>
                <a:latin typeface="Gothic Uralic"/>
                <a:cs typeface="Gothic Uralic"/>
              </a:rPr>
              <a:t>before</a:t>
            </a:r>
            <a:endParaRPr sz="1700" dirty="0">
              <a:latin typeface="Gothic Uralic"/>
              <a:cs typeface="Gothic Uralic"/>
            </a:endParaRPr>
          </a:p>
          <a:p>
            <a:pPr marL="355600">
              <a:lnSpc>
                <a:spcPts val="1939"/>
              </a:lnSpc>
            </a:pPr>
            <a:r>
              <a:rPr sz="1700" dirty="0">
                <a:solidFill>
                  <a:srgbClr val="404040"/>
                </a:solidFill>
                <a:latin typeface="Gothic Uralic"/>
                <a:cs typeface="Gothic Uralic"/>
              </a:rPr>
              <a:t>we can </a:t>
            </a:r>
            <a:r>
              <a:rPr sz="1700" spc="-5" dirty="0">
                <a:solidFill>
                  <a:srgbClr val="404040"/>
                </a:solidFill>
                <a:latin typeface="Gothic Uralic"/>
                <a:cs typeface="Gothic Uralic"/>
              </a:rPr>
              <a:t>use </a:t>
            </a:r>
            <a:r>
              <a:rPr sz="1700" dirty="0">
                <a:solidFill>
                  <a:srgbClr val="404040"/>
                </a:solidFill>
                <a:latin typeface="Gothic Uralic"/>
                <a:cs typeface="Gothic Uralic"/>
              </a:rPr>
              <a:t>scikit-learn. This </a:t>
            </a:r>
            <a:r>
              <a:rPr sz="1700" spc="-5" dirty="0">
                <a:solidFill>
                  <a:srgbClr val="404040"/>
                </a:solidFill>
                <a:latin typeface="Gothic Uralic"/>
                <a:cs typeface="Gothic Uralic"/>
              </a:rPr>
              <a:t>stack</a:t>
            </a:r>
            <a:r>
              <a:rPr sz="1700" spc="-80" dirty="0">
                <a:solidFill>
                  <a:srgbClr val="404040"/>
                </a:solidFill>
                <a:latin typeface="Gothic Uralic"/>
                <a:cs typeface="Gothic Uralic"/>
              </a:rPr>
              <a:t> </a:t>
            </a:r>
            <a:r>
              <a:rPr sz="1700" spc="-5" dirty="0">
                <a:solidFill>
                  <a:srgbClr val="404040"/>
                </a:solidFill>
                <a:latin typeface="Gothic Uralic"/>
                <a:cs typeface="Gothic Uralic"/>
              </a:rPr>
              <a:t>includes:</a:t>
            </a:r>
            <a:endParaRPr sz="1700" dirty="0">
              <a:latin typeface="Gothic Uralic"/>
              <a:cs typeface="Gothic Uralic"/>
            </a:endParaRPr>
          </a:p>
          <a:p>
            <a:pPr marL="355600" indent="-342900">
              <a:lnSpc>
                <a:spcPct val="100000"/>
              </a:lnSpc>
              <a:spcBef>
                <a:spcPts val="795"/>
              </a:spcBef>
              <a:buClr>
                <a:srgbClr val="A42F0F"/>
              </a:buClr>
              <a:buFont typeface="Arial"/>
              <a:buChar char=""/>
              <a:tabLst>
                <a:tab pos="354965" algn="l"/>
                <a:tab pos="355600" algn="l"/>
              </a:tabLst>
            </a:pPr>
            <a:r>
              <a:rPr sz="1700" b="1" spc="-5" dirty="0">
                <a:solidFill>
                  <a:srgbClr val="404040"/>
                </a:solidFill>
                <a:latin typeface="Gothic Uralic"/>
                <a:cs typeface="Gothic Uralic"/>
              </a:rPr>
              <a:t>NumPy</a:t>
            </a:r>
            <a:r>
              <a:rPr sz="1700" spc="-5" dirty="0">
                <a:solidFill>
                  <a:srgbClr val="404040"/>
                </a:solidFill>
                <a:latin typeface="Gothic Uralic"/>
                <a:cs typeface="Gothic Uralic"/>
              </a:rPr>
              <a:t>: </a:t>
            </a:r>
            <a:r>
              <a:rPr sz="1700" dirty="0">
                <a:solidFill>
                  <a:srgbClr val="404040"/>
                </a:solidFill>
                <a:latin typeface="Gothic Uralic"/>
                <a:cs typeface="Gothic Uralic"/>
              </a:rPr>
              <a:t>Base </a:t>
            </a:r>
            <a:r>
              <a:rPr sz="1700" spc="-5" dirty="0">
                <a:solidFill>
                  <a:srgbClr val="404040"/>
                </a:solidFill>
                <a:latin typeface="Gothic Uralic"/>
                <a:cs typeface="Gothic Uralic"/>
              </a:rPr>
              <a:t>n-dimensional array</a:t>
            </a:r>
            <a:r>
              <a:rPr sz="1700" spc="-20" dirty="0">
                <a:solidFill>
                  <a:srgbClr val="404040"/>
                </a:solidFill>
                <a:latin typeface="Gothic Uralic"/>
                <a:cs typeface="Gothic Uralic"/>
              </a:rPr>
              <a:t> </a:t>
            </a:r>
            <a:r>
              <a:rPr sz="1700" spc="-5" dirty="0">
                <a:solidFill>
                  <a:srgbClr val="404040"/>
                </a:solidFill>
                <a:latin typeface="Gothic Uralic"/>
                <a:cs typeface="Gothic Uralic"/>
              </a:rPr>
              <a:t>package</a:t>
            </a:r>
            <a:endParaRPr sz="1700" dirty="0">
              <a:latin typeface="Gothic Uralic"/>
              <a:cs typeface="Gothic Uralic"/>
            </a:endParaRPr>
          </a:p>
          <a:p>
            <a:pPr marL="355600" indent="-342900">
              <a:lnSpc>
                <a:spcPct val="100000"/>
              </a:lnSpc>
              <a:spcBef>
                <a:spcPts val="790"/>
              </a:spcBef>
              <a:buClr>
                <a:srgbClr val="A42F0F"/>
              </a:buClr>
              <a:buFont typeface="Arial"/>
              <a:buChar char=""/>
              <a:tabLst>
                <a:tab pos="354965" algn="l"/>
                <a:tab pos="355600" algn="l"/>
              </a:tabLst>
            </a:pPr>
            <a:r>
              <a:rPr sz="1700" b="1" dirty="0">
                <a:solidFill>
                  <a:srgbClr val="404040"/>
                </a:solidFill>
                <a:latin typeface="Gothic Uralic"/>
                <a:cs typeface="Gothic Uralic"/>
              </a:rPr>
              <a:t>SciPy</a:t>
            </a:r>
            <a:r>
              <a:rPr sz="1700" dirty="0">
                <a:solidFill>
                  <a:srgbClr val="404040"/>
                </a:solidFill>
                <a:latin typeface="Gothic Uralic"/>
                <a:cs typeface="Gothic Uralic"/>
              </a:rPr>
              <a:t>: Fundamental library for scientific</a:t>
            </a:r>
            <a:r>
              <a:rPr sz="1700" spc="-85" dirty="0">
                <a:solidFill>
                  <a:srgbClr val="404040"/>
                </a:solidFill>
                <a:latin typeface="Gothic Uralic"/>
                <a:cs typeface="Gothic Uralic"/>
              </a:rPr>
              <a:t> </a:t>
            </a:r>
            <a:r>
              <a:rPr sz="1700" dirty="0">
                <a:solidFill>
                  <a:srgbClr val="404040"/>
                </a:solidFill>
                <a:latin typeface="Gothic Uralic"/>
                <a:cs typeface="Gothic Uralic"/>
              </a:rPr>
              <a:t>computing</a:t>
            </a:r>
            <a:endParaRPr sz="1700" dirty="0">
              <a:latin typeface="Gothic Uralic"/>
              <a:cs typeface="Gothic Uralic"/>
            </a:endParaRPr>
          </a:p>
          <a:p>
            <a:pPr marL="355600" indent="-342900">
              <a:lnSpc>
                <a:spcPct val="100000"/>
              </a:lnSpc>
              <a:spcBef>
                <a:spcPts val="805"/>
              </a:spcBef>
              <a:buClr>
                <a:srgbClr val="A42F0F"/>
              </a:buClr>
              <a:buFont typeface="Arial"/>
              <a:buChar char=""/>
              <a:tabLst>
                <a:tab pos="354965" algn="l"/>
                <a:tab pos="355600" algn="l"/>
              </a:tabLst>
            </a:pPr>
            <a:r>
              <a:rPr sz="1700" b="1" dirty="0">
                <a:solidFill>
                  <a:srgbClr val="404040"/>
                </a:solidFill>
                <a:latin typeface="Gothic Uralic"/>
                <a:cs typeface="Gothic Uralic"/>
              </a:rPr>
              <a:t>Matplotlib</a:t>
            </a:r>
            <a:r>
              <a:rPr sz="1700" dirty="0">
                <a:solidFill>
                  <a:srgbClr val="404040"/>
                </a:solidFill>
                <a:latin typeface="Gothic Uralic"/>
                <a:cs typeface="Gothic Uralic"/>
              </a:rPr>
              <a:t>: Comprehensive </a:t>
            </a:r>
            <a:r>
              <a:rPr sz="1700" spc="-5" dirty="0">
                <a:solidFill>
                  <a:srgbClr val="404040"/>
                </a:solidFill>
                <a:latin typeface="Gothic Uralic"/>
                <a:cs typeface="Gothic Uralic"/>
              </a:rPr>
              <a:t>2D/3D</a:t>
            </a:r>
            <a:r>
              <a:rPr sz="1700" spc="-40" dirty="0">
                <a:solidFill>
                  <a:srgbClr val="404040"/>
                </a:solidFill>
                <a:latin typeface="Gothic Uralic"/>
                <a:cs typeface="Gothic Uralic"/>
              </a:rPr>
              <a:t> </a:t>
            </a:r>
            <a:r>
              <a:rPr sz="1700" spc="-5" dirty="0">
                <a:solidFill>
                  <a:srgbClr val="404040"/>
                </a:solidFill>
                <a:latin typeface="Gothic Uralic"/>
                <a:cs typeface="Gothic Uralic"/>
              </a:rPr>
              <a:t>plotting</a:t>
            </a:r>
            <a:endParaRPr sz="1700" dirty="0">
              <a:latin typeface="Gothic Uralic"/>
              <a:cs typeface="Gothic Uralic"/>
            </a:endParaRPr>
          </a:p>
          <a:p>
            <a:pPr marL="355600" indent="-342900">
              <a:lnSpc>
                <a:spcPct val="100000"/>
              </a:lnSpc>
              <a:spcBef>
                <a:spcPts val="790"/>
              </a:spcBef>
              <a:buClr>
                <a:srgbClr val="A42F0F"/>
              </a:buClr>
              <a:buFont typeface="Arial"/>
              <a:buChar char=""/>
              <a:tabLst>
                <a:tab pos="354965" algn="l"/>
                <a:tab pos="355600" algn="l"/>
              </a:tabLst>
            </a:pPr>
            <a:r>
              <a:rPr sz="1700" b="1" dirty="0">
                <a:solidFill>
                  <a:srgbClr val="404040"/>
                </a:solidFill>
                <a:latin typeface="Gothic Uralic"/>
                <a:cs typeface="Gothic Uralic"/>
              </a:rPr>
              <a:t>IPython</a:t>
            </a:r>
            <a:r>
              <a:rPr sz="1700" dirty="0">
                <a:solidFill>
                  <a:srgbClr val="404040"/>
                </a:solidFill>
                <a:latin typeface="Gothic Uralic"/>
                <a:cs typeface="Gothic Uralic"/>
              </a:rPr>
              <a:t>: Enhanced interactive</a:t>
            </a:r>
            <a:r>
              <a:rPr sz="1700" spc="-95" dirty="0">
                <a:solidFill>
                  <a:srgbClr val="404040"/>
                </a:solidFill>
                <a:latin typeface="Gothic Uralic"/>
                <a:cs typeface="Gothic Uralic"/>
              </a:rPr>
              <a:t> </a:t>
            </a:r>
            <a:r>
              <a:rPr sz="1700" spc="5" dirty="0">
                <a:solidFill>
                  <a:srgbClr val="404040"/>
                </a:solidFill>
                <a:latin typeface="Gothic Uralic"/>
                <a:cs typeface="Gothic Uralic"/>
              </a:rPr>
              <a:t>console</a:t>
            </a:r>
            <a:endParaRPr sz="1700" dirty="0">
              <a:latin typeface="Gothic Uralic"/>
              <a:cs typeface="Gothic Uralic"/>
            </a:endParaRPr>
          </a:p>
          <a:p>
            <a:pPr marL="355600" indent="-342900">
              <a:lnSpc>
                <a:spcPct val="100000"/>
              </a:lnSpc>
              <a:spcBef>
                <a:spcPts val="795"/>
              </a:spcBef>
              <a:buClr>
                <a:srgbClr val="A42F0F"/>
              </a:buClr>
              <a:buFont typeface="Arial"/>
              <a:buChar char=""/>
              <a:tabLst>
                <a:tab pos="354965" algn="l"/>
                <a:tab pos="355600" algn="l"/>
              </a:tabLst>
            </a:pPr>
            <a:r>
              <a:rPr sz="1700" b="1" spc="-5" dirty="0">
                <a:solidFill>
                  <a:srgbClr val="404040"/>
                </a:solidFill>
                <a:latin typeface="Gothic Uralic"/>
                <a:cs typeface="Gothic Uralic"/>
              </a:rPr>
              <a:t>Sympy</a:t>
            </a:r>
            <a:r>
              <a:rPr sz="1700" spc="-5" dirty="0">
                <a:solidFill>
                  <a:srgbClr val="404040"/>
                </a:solidFill>
                <a:latin typeface="Gothic Uralic"/>
                <a:cs typeface="Gothic Uralic"/>
              </a:rPr>
              <a:t>: </a:t>
            </a:r>
            <a:r>
              <a:rPr sz="1700" dirty="0">
                <a:solidFill>
                  <a:srgbClr val="404040"/>
                </a:solidFill>
                <a:latin typeface="Gothic Uralic"/>
                <a:cs typeface="Gothic Uralic"/>
              </a:rPr>
              <a:t>Symbolic</a:t>
            </a:r>
            <a:r>
              <a:rPr sz="1700" spc="-20" dirty="0">
                <a:solidFill>
                  <a:srgbClr val="404040"/>
                </a:solidFill>
                <a:latin typeface="Gothic Uralic"/>
                <a:cs typeface="Gothic Uralic"/>
              </a:rPr>
              <a:t> </a:t>
            </a:r>
            <a:r>
              <a:rPr sz="1700" dirty="0">
                <a:solidFill>
                  <a:srgbClr val="404040"/>
                </a:solidFill>
                <a:latin typeface="Gothic Uralic"/>
                <a:cs typeface="Gothic Uralic"/>
              </a:rPr>
              <a:t>mathematics</a:t>
            </a:r>
            <a:endParaRPr sz="1700" dirty="0">
              <a:latin typeface="Gothic Uralic"/>
              <a:cs typeface="Gothic Uralic"/>
            </a:endParaRPr>
          </a:p>
          <a:p>
            <a:pPr marL="355600" indent="-342900">
              <a:lnSpc>
                <a:spcPct val="100000"/>
              </a:lnSpc>
              <a:spcBef>
                <a:spcPts val="805"/>
              </a:spcBef>
              <a:buClr>
                <a:srgbClr val="A42F0F"/>
              </a:buClr>
              <a:buFont typeface="Arial"/>
              <a:buChar char=""/>
              <a:tabLst>
                <a:tab pos="354965" algn="l"/>
                <a:tab pos="355600" algn="l"/>
              </a:tabLst>
            </a:pPr>
            <a:r>
              <a:rPr sz="1700" b="1" dirty="0">
                <a:solidFill>
                  <a:srgbClr val="404040"/>
                </a:solidFill>
                <a:latin typeface="Gothic Uralic"/>
                <a:cs typeface="Gothic Uralic"/>
              </a:rPr>
              <a:t>Pandas</a:t>
            </a:r>
            <a:r>
              <a:rPr sz="1700" dirty="0">
                <a:solidFill>
                  <a:srgbClr val="404040"/>
                </a:solidFill>
                <a:latin typeface="Gothic Uralic"/>
                <a:cs typeface="Gothic Uralic"/>
              </a:rPr>
              <a:t>: </a:t>
            </a:r>
            <a:r>
              <a:rPr sz="1700" spc="-5" dirty="0">
                <a:solidFill>
                  <a:srgbClr val="404040"/>
                </a:solidFill>
                <a:latin typeface="Gothic Uralic"/>
                <a:cs typeface="Gothic Uralic"/>
              </a:rPr>
              <a:t>Data structures and</a:t>
            </a:r>
            <a:r>
              <a:rPr sz="1700" spc="10" dirty="0">
                <a:solidFill>
                  <a:srgbClr val="404040"/>
                </a:solidFill>
                <a:latin typeface="Gothic Uralic"/>
                <a:cs typeface="Gothic Uralic"/>
              </a:rPr>
              <a:t> </a:t>
            </a:r>
            <a:r>
              <a:rPr sz="1700" dirty="0">
                <a:solidFill>
                  <a:srgbClr val="404040"/>
                </a:solidFill>
                <a:latin typeface="Gothic Uralic"/>
                <a:cs typeface="Gothic Uralic"/>
              </a:rPr>
              <a:t>analysis</a:t>
            </a:r>
            <a:endParaRPr sz="1700" dirty="0">
              <a:latin typeface="Gothic Uralic"/>
              <a:cs typeface="Gothic Uralic"/>
            </a:endParaRPr>
          </a:p>
        </p:txBody>
      </p:sp>
      <p:pic>
        <p:nvPicPr>
          <p:cNvPr id="6" name="Picture 5">
            <a:extLst>
              <a:ext uri="{FF2B5EF4-FFF2-40B4-BE49-F238E27FC236}">
                <a16:creationId xmlns:a16="http://schemas.microsoft.com/office/drawing/2014/main" id="{297E49B4-0DC5-4B76-8EEC-C95EBB423A3C}"/>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6629400" y="3124200"/>
            <a:ext cx="5105400" cy="3581400"/>
          </a:xfrm>
          <a:prstGeom prst="rect">
            <a:avLst/>
          </a:prstGeom>
          <a:blipFill dpi="0" rotWithShape="1">
            <a:blip r:embed="rId4">
              <a:alphaModFix amt="0"/>
            </a:blip>
            <a:srcRect/>
            <a:tile tx="0" ty="0" sx="100000" sy="100000" flip="none" algn="tl"/>
          </a:blipFill>
          <a:ln>
            <a:noFill/>
          </a:ln>
          <a:scene3d>
            <a:camera prst="orthographicFront"/>
            <a:lightRig rig="threePt" dir="t"/>
          </a:scene3d>
          <a:sp3d extrusionH="76200">
            <a:extrusionClr>
              <a:schemeClr val="tx1"/>
            </a:extrusion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24000" y="647776"/>
            <a:ext cx="8305800" cy="514350"/>
          </a:xfrm>
          <a:prstGeom prst="rect">
            <a:avLst/>
          </a:prstGeom>
        </p:spPr>
        <p:txBody>
          <a:bodyPr vert="horz" wrap="square" lIns="0" tIns="13335" rIns="0" bIns="0" rtlCol="0">
            <a:spAutoFit/>
          </a:bodyPr>
          <a:lstStyle/>
          <a:p>
            <a:pPr marL="1124585" algn="l">
              <a:lnSpc>
                <a:spcPct val="100000"/>
              </a:lnSpc>
              <a:spcBef>
                <a:spcPts val="105"/>
              </a:spcBef>
            </a:pPr>
            <a:r>
              <a:rPr b="1" dirty="0">
                <a:effectLst>
                  <a:outerShdw blurRad="38100" dist="38100" dir="2700000" algn="tl">
                    <a:srgbClr val="000000">
                      <a:alpha val="43137"/>
                    </a:srgbClr>
                  </a:outerShdw>
                </a:effectLst>
              </a:rPr>
              <a:t>MODELING: USING PYTHON </a:t>
            </a:r>
            <a:r>
              <a:rPr b="1" spc="-5" dirty="0">
                <a:effectLst>
                  <a:outerShdw blurRad="38100" dist="38100" dir="2700000" algn="tl">
                    <a:srgbClr val="000000">
                      <a:alpha val="43137"/>
                    </a:srgbClr>
                  </a:outerShdw>
                </a:effectLst>
              </a:rPr>
              <a:t>SCIKIT</a:t>
            </a:r>
            <a:r>
              <a:rPr b="1" spc="-90" dirty="0">
                <a:effectLst>
                  <a:outerShdw blurRad="38100" dist="38100" dir="2700000" algn="tl">
                    <a:srgbClr val="000000">
                      <a:alpha val="43137"/>
                    </a:srgbClr>
                  </a:outerShdw>
                </a:effectLst>
              </a:rPr>
              <a:t> </a:t>
            </a:r>
            <a:r>
              <a:rPr b="1" dirty="0">
                <a:effectLst>
                  <a:outerShdw blurRad="38100" dist="38100" dir="2700000" algn="tl">
                    <a:srgbClr val="000000">
                      <a:alpha val="43137"/>
                    </a:srgbClr>
                  </a:outerShdw>
                </a:effectLst>
              </a:rPr>
              <a:t>LEARN</a:t>
            </a:r>
          </a:p>
        </p:txBody>
      </p:sp>
      <p:sp>
        <p:nvSpPr>
          <p:cNvPr id="3" name="object 3"/>
          <p:cNvSpPr txBox="1"/>
          <p:nvPr/>
        </p:nvSpPr>
        <p:spPr>
          <a:xfrm>
            <a:off x="2468457" y="1417484"/>
            <a:ext cx="568452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335" dirty="0">
                <a:solidFill>
                  <a:srgbClr val="A42F0F"/>
                </a:solidFill>
                <a:latin typeface="Arial"/>
                <a:cs typeface="Arial"/>
              </a:rPr>
              <a:t>	</a:t>
            </a:r>
            <a:r>
              <a:rPr sz="1800" spc="-10" dirty="0">
                <a:solidFill>
                  <a:srgbClr val="404040"/>
                </a:solidFill>
                <a:latin typeface="Gothic Uralic"/>
                <a:cs typeface="Gothic Uralic"/>
              </a:rPr>
              <a:t>The </a:t>
            </a:r>
            <a:r>
              <a:rPr sz="1800" spc="5" dirty="0">
                <a:solidFill>
                  <a:srgbClr val="404040"/>
                </a:solidFill>
                <a:latin typeface="Gothic Uralic"/>
                <a:cs typeface="Gothic Uralic"/>
              </a:rPr>
              <a:t>file </a:t>
            </a:r>
            <a:r>
              <a:rPr sz="1800" spc="-5" dirty="0">
                <a:solidFill>
                  <a:srgbClr val="404040"/>
                </a:solidFill>
                <a:latin typeface="Gothic Uralic"/>
                <a:cs typeface="Gothic Uralic"/>
              </a:rPr>
              <a:t>containing </a:t>
            </a:r>
            <a:r>
              <a:rPr sz="1800" spc="-10" dirty="0">
                <a:solidFill>
                  <a:srgbClr val="404040"/>
                </a:solidFill>
                <a:latin typeface="Gothic Uralic"/>
                <a:cs typeface="Gothic Uralic"/>
              </a:rPr>
              <a:t>data set </a:t>
            </a:r>
            <a:r>
              <a:rPr sz="1800" spc="10" dirty="0">
                <a:solidFill>
                  <a:srgbClr val="404040"/>
                </a:solidFill>
                <a:latin typeface="Gothic Uralic"/>
                <a:cs typeface="Gothic Uralic"/>
              </a:rPr>
              <a:t>is </a:t>
            </a:r>
            <a:r>
              <a:rPr sz="1800" dirty="0">
                <a:solidFill>
                  <a:srgbClr val="404040"/>
                </a:solidFill>
                <a:latin typeface="Gothic Uralic"/>
                <a:cs typeface="Gothic Uralic"/>
              </a:rPr>
              <a:t>loaded </a:t>
            </a:r>
            <a:r>
              <a:rPr sz="1800" spc="10" dirty="0">
                <a:solidFill>
                  <a:srgbClr val="404040"/>
                </a:solidFill>
                <a:latin typeface="Gothic Uralic"/>
                <a:cs typeface="Gothic Uralic"/>
              </a:rPr>
              <a:t>in</a:t>
            </a:r>
            <a:r>
              <a:rPr sz="1800" spc="20" dirty="0">
                <a:solidFill>
                  <a:srgbClr val="404040"/>
                </a:solidFill>
                <a:latin typeface="Gothic Uralic"/>
                <a:cs typeface="Gothic Uralic"/>
              </a:rPr>
              <a:t> </a:t>
            </a:r>
            <a:r>
              <a:rPr sz="1800" spc="-10" dirty="0">
                <a:solidFill>
                  <a:srgbClr val="404040"/>
                </a:solidFill>
                <a:latin typeface="Gothic Uralic"/>
                <a:cs typeface="Gothic Uralic"/>
              </a:rPr>
              <a:t>pandas.</a:t>
            </a:r>
            <a:endParaRPr sz="1800" dirty="0">
              <a:latin typeface="Gothic Uralic"/>
              <a:cs typeface="Gothic Uralic"/>
            </a:endParaRPr>
          </a:p>
        </p:txBody>
      </p:sp>
      <p:sp>
        <p:nvSpPr>
          <p:cNvPr id="4" name="object 4"/>
          <p:cNvSpPr/>
          <p:nvPr/>
        </p:nvSpPr>
        <p:spPr>
          <a:xfrm>
            <a:off x="2468457" y="2286000"/>
            <a:ext cx="7786116" cy="3998976"/>
          </a:xfrm>
          <a:prstGeom prst="rect">
            <a:avLst/>
          </a:prstGeom>
          <a:blipFill>
            <a:blip r:embed="rId2" cstate="print"/>
            <a:stretch>
              <a:fillRect/>
            </a:stretch>
          </a:blipFill>
          <a:scene3d>
            <a:camera prst="orthographicFront"/>
            <a:lightRig rig="threePt" dir="t"/>
          </a:scene3d>
          <a:sp3d extrusionH="158750">
            <a:extrusionClr>
              <a:schemeClr val="tx1"/>
            </a:extrusionClr>
          </a:sp3d>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813-4DD8-4229-B144-8C72B061FD07}"/>
              </a:ext>
            </a:extLst>
          </p:cNvPr>
          <p:cNvSpPr>
            <a:spLocks noGrp="1"/>
          </p:cNvSpPr>
          <p:nvPr>
            <p:ph type="title"/>
          </p:nvPr>
        </p:nvSpPr>
        <p:spPr>
          <a:xfrm>
            <a:off x="609600" y="304800"/>
            <a:ext cx="11277345" cy="738664"/>
          </a:xfrm>
        </p:spPr>
        <p:txBody>
          <a:bodyPr/>
          <a:lstStyle/>
          <a:p>
            <a:r>
              <a:rPr lang="en-US" sz="2400" b="1" dirty="0">
                <a:effectLst>
                  <a:outerShdw blurRad="38100" dist="38100" dir="2700000" algn="tl">
                    <a:srgbClr val="000000">
                      <a:alpha val="43137"/>
                    </a:srgbClr>
                  </a:outerShdw>
                </a:effectLst>
              </a:rPr>
              <a:t>Histograms explaining the variation of count with different attributes mentioned before</a:t>
            </a:r>
            <a:endParaRPr lang="en-IN" sz="24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8661835-E121-415B-B380-431FCEE6F054}"/>
              </a:ext>
            </a:extLst>
          </p:cNvPr>
          <p:cNvSpPr>
            <a:spLocks noGrp="1"/>
          </p:cNvSpPr>
          <p:nvPr>
            <p:ph type="body" idx="1"/>
          </p:nvPr>
        </p:nvSpPr>
        <p:spPr>
          <a:xfrm>
            <a:off x="2568320" y="1905000"/>
            <a:ext cx="9547225" cy="1581258"/>
          </a:xfrm>
        </p:spPr>
        <p:txBody>
          <a:bodyPr/>
          <a:lstStyle/>
          <a:p>
            <a:endParaRPr lang="en-IN" dirty="0"/>
          </a:p>
        </p:txBody>
      </p:sp>
      <p:pic>
        <p:nvPicPr>
          <p:cNvPr id="5" name="Picture 4">
            <a:extLst>
              <a:ext uri="{FF2B5EF4-FFF2-40B4-BE49-F238E27FC236}">
                <a16:creationId xmlns:a16="http://schemas.microsoft.com/office/drawing/2014/main" id="{251796C6-3F1C-4D08-B832-8BC1FEFE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62000"/>
            <a:ext cx="9372600" cy="6028691"/>
          </a:xfrm>
          <a:prstGeom prst="rect">
            <a:avLst/>
          </a:prstGeom>
        </p:spPr>
      </p:pic>
    </p:spTree>
    <p:extLst>
      <p:ext uri="{BB962C8B-B14F-4D97-AF65-F5344CB8AC3E}">
        <p14:creationId xmlns:p14="http://schemas.microsoft.com/office/powerpoint/2010/main" val="32428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229B-27C1-46F0-AFEE-A83BC0E6BBD2}"/>
              </a:ext>
            </a:extLst>
          </p:cNvPr>
          <p:cNvSpPr>
            <a:spLocks noGrp="1"/>
          </p:cNvSpPr>
          <p:nvPr>
            <p:ph type="title"/>
          </p:nvPr>
        </p:nvSpPr>
        <p:spPr>
          <a:xfrm>
            <a:off x="533400" y="228600"/>
            <a:ext cx="11734799" cy="430887"/>
          </a:xfrm>
        </p:spPr>
        <p:txBody>
          <a:bodyPr/>
          <a:lstStyle/>
          <a:p>
            <a:r>
              <a:rPr lang="en-US" sz="2800" b="1" dirty="0">
                <a:effectLst>
                  <a:outerShdw blurRad="38100" dist="38100" dir="2700000" algn="tl">
                    <a:srgbClr val="000000">
                      <a:alpha val="43137"/>
                    </a:srgbClr>
                  </a:outerShdw>
                </a:effectLst>
              </a:rPr>
              <a:t>Heatmap (using seaborn) explaining how each attribute is related to the other </a:t>
            </a:r>
            <a:endParaRPr lang="en-IN" sz="28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FB74EEB-8BB7-4483-9DDD-95E20613364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A3218F5-3D7E-4B92-B740-8010BF433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08653"/>
            <a:ext cx="8404226" cy="6019800"/>
          </a:xfrm>
          <a:prstGeom prst="rect">
            <a:avLst/>
          </a:prstGeom>
        </p:spPr>
      </p:pic>
    </p:spTree>
    <p:extLst>
      <p:ext uri="{BB962C8B-B14F-4D97-AF65-F5344CB8AC3E}">
        <p14:creationId xmlns:p14="http://schemas.microsoft.com/office/powerpoint/2010/main" val="101487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435170"/>
            <a:ext cx="9805988" cy="514350"/>
          </a:xfrm>
        </p:spPr>
        <p:txBody>
          <a:bodyPr vert="horz" wrap="square" lIns="0" tIns="12700" rIns="0" bIns="0" rtlCol="0">
            <a:spAutoFit/>
          </a:bodyPr>
          <a:lstStyle/>
          <a:p>
            <a:r>
              <a:rPr lang="en-IN" b="1" dirty="0">
                <a:effectLst>
                  <a:outerShdw blurRad="38100" dist="38100" dir="2700000" algn="tl">
                    <a:srgbClr val="000000">
                      <a:alpha val="43137"/>
                    </a:srgbClr>
                  </a:outerShdw>
                </a:effectLst>
              </a:rPr>
              <a:t>INTRODUCTION</a:t>
            </a:r>
          </a:p>
        </p:txBody>
      </p:sp>
      <p:sp>
        <p:nvSpPr>
          <p:cNvPr id="8" name="object 8"/>
          <p:cNvSpPr/>
          <p:nvPr/>
        </p:nvSpPr>
        <p:spPr>
          <a:xfrm>
            <a:off x="8042147" y="1447800"/>
            <a:ext cx="4073653" cy="4038599"/>
          </a:xfrm>
          <a:prstGeom prst="rect">
            <a:avLst/>
          </a:prstGeom>
          <a:blipFill>
            <a:blip r:embed="rId2" cstate="print"/>
            <a:stretch>
              <a:fillRect/>
            </a:stretch>
          </a:blipFill>
        </p:spPr>
        <p:txBody>
          <a:bodyPr wrap="square" lIns="0" tIns="0" rIns="0" bIns="0" rtlCol="0"/>
          <a:lstStyle/>
          <a:p>
            <a:endParaRPr/>
          </a:p>
        </p:txBody>
      </p:sp>
      <p:sp>
        <p:nvSpPr>
          <p:cNvPr id="9" name="object 4">
            <a:extLst>
              <a:ext uri="{FF2B5EF4-FFF2-40B4-BE49-F238E27FC236}">
                <a16:creationId xmlns:a16="http://schemas.microsoft.com/office/drawing/2014/main" id="{EDDAF7B4-1726-4C93-9428-35949DA56562}"/>
              </a:ext>
            </a:extLst>
          </p:cNvPr>
          <p:cNvSpPr txBox="1"/>
          <p:nvPr/>
        </p:nvSpPr>
        <p:spPr>
          <a:xfrm>
            <a:off x="1114145" y="2913125"/>
            <a:ext cx="4436745" cy="360680"/>
          </a:xfrm>
          <a:prstGeom prst="rect">
            <a:avLst/>
          </a:prstGeom>
        </p:spPr>
        <p:txBody>
          <a:bodyPr vert="horz" wrap="square" lIns="0" tIns="12065" rIns="0" bIns="0" rtlCol="0">
            <a:spAutoFit/>
          </a:bodyPr>
          <a:lstStyle/>
          <a:p>
            <a:pPr marL="12700">
              <a:lnSpc>
                <a:spcPct val="100000"/>
              </a:lnSpc>
              <a:spcBef>
                <a:spcPts val="95"/>
              </a:spcBef>
              <a:tabLst>
                <a:tab pos="1412875" algn="l"/>
                <a:tab pos="2473960" algn="l"/>
                <a:tab pos="2844800" algn="l"/>
                <a:tab pos="3504565" algn="l"/>
              </a:tabLst>
            </a:pPr>
            <a:endParaRPr sz="2200" dirty="0">
              <a:latin typeface="Carlito"/>
              <a:cs typeface="Carlito"/>
            </a:endParaRPr>
          </a:p>
        </p:txBody>
      </p:sp>
      <p:sp>
        <p:nvSpPr>
          <p:cNvPr id="10" name="object 4">
            <a:extLst>
              <a:ext uri="{FF2B5EF4-FFF2-40B4-BE49-F238E27FC236}">
                <a16:creationId xmlns:a16="http://schemas.microsoft.com/office/drawing/2014/main" id="{5D993860-6383-4D8A-92B6-6CBAAE3CFDA8}"/>
              </a:ext>
            </a:extLst>
          </p:cNvPr>
          <p:cNvSpPr txBox="1"/>
          <p:nvPr/>
        </p:nvSpPr>
        <p:spPr>
          <a:xfrm>
            <a:off x="1266545" y="3065525"/>
            <a:ext cx="4436745" cy="360680"/>
          </a:xfrm>
          <a:prstGeom prst="rect">
            <a:avLst/>
          </a:prstGeom>
        </p:spPr>
        <p:txBody>
          <a:bodyPr vert="horz" wrap="square" lIns="0" tIns="12065" rIns="0" bIns="0" rtlCol="0">
            <a:spAutoFit/>
          </a:bodyPr>
          <a:lstStyle/>
          <a:p>
            <a:pPr marL="12700">
              <a:lnSpc>
                <a:spcPct val="100000"/>
              </a:lnSpc>
              <a:spcBef>
                <a:spcPts val="95"/>
              </a:spcBef>
              <a:tabLst>
                <a:tab pos="1412875" algn="l"/>
                <a:tab pos="2473960" algn="l"/>
                <a:tab pos="2844800" algn="l"/>
                <a:tab pos="3504565" algn="l"/>
              </a:tabLst>
            </a:pPr>
            <a:endParaRPr sz="2200" dirty="0">
              <a:latin typeface="Carlito"/>
              <a:cs typeface="Carlito"/>
            </a:endParaRPr>
          </a:p>
        </p:txBody>
      </p:sp>
      <p:sp>
        <p:nvSpPr>
          <p:cNvPr id="13" name="object 4">
            <a:extLst>
              <a:ext uri="{FF2B5EF4-FFF2-40B4-BE49-F238E27FC236}">
                <a16:creationId xmlns:a16="http://schemas.microsoft.com/office/drawing/2014/main" id="{28D904A0-3D33-470E-852B-7960ABFCBE09}"/>
              </a:ext>
            </a:extLst>
          </p:cNvPr>
          <p:cNvSpPr txBox="1">
            <a:spLocks noGrp="1"/>
          </p:cNvSpPr>
          <p:nvPr>
            <p:ph type="body" idx="1"/>
          </p:nvPr>
        </p:nvSpPr>
        <p:spPr>
          <a:xfrm>
            <a:off x="263525" y="1216025"/>
            <a:ext cx="7661275" cy="5182829"/>
          </a:xfrm>
          <a:prstGeom prst="rect">
            <a:avLst/>
          </a:prstGeom>
        </p:spPr>
        <p:txBody>
          <a:bodyPr vert="horz" wrap="square" lIns="0" tIns="12065" rIns="0" bIns="0" rtlCol="0">
            <a:spAutoFit/>
          </a:bodyPr>
          <a:lstStyle/>
          <a:p>
            <a:pPr marL="285750" indent="-285750">
              <a:buFont typeface="Wingdings" panose="05000000000000000000" pitchFamily="2" charset="2"/>
              <a:buChar char="q"/>
            </a:pPr>
            <a:r>
              <a:rPr lang="en-US" sz="1600" b="0" dirty="0"/>
              <a:t>Diabetes is a disease that occurs when your blood glucose, also called blood sugar, is too high. Blood glucose is your main source of energy and comes from the food you eat. </a:t>
            </a:r>
          </a:p>
          <a:p>
            <a:pPr marL="285750" indent="-285750">
              <a:buFont typeface="Wingdings" panose="05000000000000000000" pitchFamily="2" charset="2"/>
              <a:buChar char="q"/>
            </a:pPr>
            <a:endParaRPr lang="en-US" sz="1600" b="0" dirty="0"/>
          </a:p>
          <a:p>
            <a:pPr marL="285750" indent="-285750">
              <a:buFont typeface="Wingdings" panose="05000000000000000000" pitchFamily="2" charset="2"/>
              <a:buChar char="q"/>
            </a:pPr>
            <a:r>
              <a:rPr lang="en-US" sz="1600" b="0" dirty="0"/>
              <a:t>Insulin, a hormone made by the pancreas, helps glucose from food get into your cells to be used for energy. Sometimes your body doesn’t make enough—or any—insulin or doesn’t use insulin well. Glucose then stays in your blood and doesn’t reach your cells.</a:t>
            </a:r>
          </a:p>
          <a:p>
            <a:pPr marL="285750" indent="-285750">
              <a:buFont typeface="Wingdings" panose="05000000000000000000" pitchFamily="2" charset="2"/>
              <a:buChar char="q"/>
            </a:pPr>
            <a:endParaRPr lang="en-US" sz="1600" b="0" dirty="0"/>
          </a:p>
          <a:p>
            <a:pPr marL="285750" indent="-285750">
              <a:buFont typeface="Wingdings" panose="05000000000000000000" pitchFamily="2" charset="2"/>
              <a:buChar char="q"/>
            </a:pPr>
            <a:r>
              <a:rPr lang="en-US" sz="1600" b="0" dirty="0"/>
              <a:t>Over time, having too much glucose in your blood can cause health problems. Although diabetes has no cure, you can take steps to manage your diabetes and stay healthy.</a:t>
            </a:r>
          </a:p>
          <a:p>
            <a:endParaRPr lang="en-US" sz="1600" b="0" dirty="0"/>
          </a:p>
          <a:p>
            <a:pPr marL="285750" indent="-285750">
              <a:buFont typeface="Wingdings" panose="05000000000000000000" pitchFamily="2" charset="2"/>
              <a:buChar char="q"/>
            </a:pPr>
            <a:r>
              <a:rPr lang="en-US" sz="1600" b="0" dirty="0"/>
              <a:t>Diabetes is also  creator  of different  kinds  of diseases like heart attack, blindness etc.. The normal identifying process is that the patients need to visit a diagnostic center, consult a doctor and sit tight for a day or more to get their reports</a:t>
            </a:r>
          </a:p>
          <a:p>
            <a:endParaRPr lang="en-US" sz="1600" b="0" dirty="0"/>
          </a:p>
          <a:p>
            <a:pPr marL="285750" indent="-285750">
              <a:buFont typeface="Wingdings" panose="05000000000000000000" pitchFamily="2" charset="2"/>
              <a:buChar char="q"/>
            </a:pPr>
            <a:r>
              <a:rPr lang="en-US" sz="1600" b="0" dirty="0"/>
              <a:t>Cause of diabetes vary depending on the genetic makeup, family history, ethnicity, health etc..</a:t>
            </a:r>
          </a:p>
          <a:p>
            <a:endParaRPr lang="en-US" sz="1600" b="0" dirty="0"/>
          </a:p>
          <a:p>
            <a:pPr marL="285750" indent="-285750">
              <a:buFont typeface="Wingdings" panose="05000000000000000000" pitchFamily="2" charset="2"/>
              <a:buChar char="q"/>
            </a:pPr>
            <a:r>
              <a:rPr lang="en-US" sz="1600" b="0" dirty="0"/>
              <a:t>Diabetes &amp; pre-diabetes is diagnosed by blood test.</a:t>
            </a:r>
            <a:endParaRPr lang="en-IN" sz="16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8F76-1E2D-41AA-813F-5AEEC53DFFF1}"/>
              </a:ext>
            </a:extLst>
          </p:cNvPr>
          <p:cNvSpPr>
            <a:spLocks noGrp="1"/>
          </p:cNvSpPr>
          <p:nvPr>
            <p:ph type="title"/>
          </p:nvPr>
        </p:nvSpPr>
        <p:spPr>
          <a:xfrm>
            <a:off x="457200" y="290938"/>
            <a:ext cx="11506199" cy="984885"/>
          </a:xfrm>
        </p:spPr>
        <p:txBody>
          <a:bodyPr/>
          <a:lstStyle/>
          <a:p>
            <a:r>
              <a:rPr lang="en-US" b="1" dirty="0">
                <a:effectLst>
                  <a:outerShdw blurRad="38100" dist="38100" dir="2700000" algn="tl">
                    <a:srgbClr val="000000">
                      <a:alpha val="43137"/>
                    </a:srgbClr>
                  </a:outerShdw>
                </a:effectLst>
              </a:rPr>
              <a:t>Graphs explaining the relationship between each of the parameters</a:t>
            </a:r>
            <a:endParaRPr lang="en-IN"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3A73E0A-96D2-4EB5-A17C-4A431C00EA0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96F0F72-4E44-4CF9-AB0D-B3CE1BB18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66800"/>
            <a:ext cx="7239000" cy="5638800"/>
          </a:xfrm>
          <a:prstGeom prst="rect">
            <a:avLst/>
          </a:prstGeom>
        </p:spPr>
      </p:pic>
    </p:spTree>
    <p:extLst>
      <p:ext uri="{BB962C8B-B14F-4D97-AF65-F5344CB8AC3E}">
        <p14:creationId xmlns:p14="http://schemas.microsoft.com/office/powerpoint/2010/main" val="30526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38734"/>
            <a:ext cx="4030725" cy="514350"/>
          </a:xfrm>
          <a:prstGeom prst="rect">
            <a:avLst/>
          </a:prstGeom>
        </p:spPr>
        <p:txBody>
          <a:bodyPr vert="horz" wrap="square" lIns="0" tIns="13335" rIns="0" bIns="0" rtlCol="0">
            <a:spAutoFit/>
          </a:bodyPr>
          <a:lstStyle/>
          <a:p>
            <a:pPr marL="12700">
              <a:lnSpc>
                <a:spcPct val="100000"/>
              </a:lnSpc>
              <a:spcBef>
                <a:spcPts val="105"/>
              </a:spcBef>
            </a:pPr>
            <a:r>
              <a:rPr b="1" spc="-5" dirty="0">
                <a:effectLst>
                  <a:outerShdw blurRad="38100" dist="38100" dir="2700000" algn="tl">
                    <a:srgbClr val="000000">
                      <a:alpha val="43137"/>
                    </a:srgbClr>
                  </a:outerShdw>
                </a:effectLst>
              </a:rPr>
              <a:t>EVA</a:t>
            </a:r>
            <a:r>
              <a:rPr b="1" spc="-15" dirty="0">
                <a:effectLst>
                  <a:outerShdw blurRad="38100" dist="38100" dir="2700000" algn="tl">
                    <a:srgbClr val="000000">
                      <a:alpha val="43137"/>
                    </a:srgbClr>
                  </a:outerShdw>
                </a:effectLst>
              </a:rPr>
              <a:t>L</a:t>
            </a:r>
            <a:r>
              <a:rPr b="1" dirty="0">
                <a:effectLst>
                  <a:outerShdw blurRad="38100" dist="38100" dir="2700000" algn="tl">
                    <a:srgbClr val="000000">
                      <a:alpha val="43137"/>
                    </a:srgbClr>
                  </a:outerShdw>
                </a:effectLst>
              </a:rPr>
              <a:t>UATION</a:t>
            </a:r>
          </a:p>
        </p:txBody>
      </p:sp>
      <p:graphicFrame>
        <p:nvGraphicFramePr>
          <p:cNvPr id="3" name="object 3"/>
          <p:cNvGraphicFramePr>
            <a:graphicFrameLocks noGrp="1"/>
          </p:cNvGraphicFramePr>
          <p:nvPr>
            <p:extLst>
              <p:ext uri="{D42A27DB-BD31-4B8C-83A1-F6EECF244321}">
                <p14:modId xmlns:p14="http://schemas.microsoft.com/office/powerpoint/2010/main" val="3853834195"/>
              </p:ext>
            </p:extLst>
          </p:nvPr>
        </p:nvGraphicFramePr>
        <p:xfrm>
          <a:off x="606170" y="1818623"/>
          <a:ext cx="3924300" cy="1667635"/>
        </p:xfrm>
        <a:graphic>
          <a:graphicData uri="http://schemas.openxmlformats.org/drawingml/2006/table">
            <a:tbl>
              <a:tblPr firstRow="1" bandRow="1">
                <a:tableStyleId>{93296810-A885-4BE3-A3E7-6D5BEEA58F35}</a:tableStyleId>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555879">
                <a:tc>
                  <a:txBody>
                    <a:bodyPr/>
                    <a:lstStyle/>
                    <a:p>
                      <a:pPr>
                        <a:lnSpc>
                          <a:spcPct val="100000"/>
                        </a:lnSpc>
                      </a:pPr>
                      <a:endParaRPr sz="1400">
                        <a:latin typeface="Times New Roman"/>
                        <a:cs typeface="Times New Roman"/>
                      </a:endParaRPr>
                    </a:p>
                  </a:txBody>
                  <a:tcPr marL="0" marR="0" marT="0" marB="0"/>
                </a:tc>
                <a:tc>
                  <a:txBody>
                    <a:bodyPr/>
                    <a:lstStyle/>
                    <a:p>
                      <a:pPr marL="91440" marR="320675">
                        <a:lnSpc>
                          <a:spcPct val="100000"/>
                        </a:lnSpc>
                        <a:spcBef>
                          <a:spcPts val="320"/>
                        </a:spcBef>
                      </a:pPr>
                      <a:r>
                        <a:rPr sz="1400" b="1" spc="-5" dirty="0"/>
                        <a:t>Pre</a:t>
                      </a:r>
                      <a:r>
                        <a:rPr sz="1400" b="1" spc="5" dirty="0"/>
                        <a:t>d</a:t>
                      </a:r>
                      <a:r>
                        <a:rPr sz="1400" b="1" spc="-5" dirty="0"/>
                        <a:t>ic</a:t>
                      </a:r>
                      <a:r>
                        <a:rPr sz="1400" b="1" dirty="0"/>
                        <a:t>ted  Yes</a:t>
                      </a:r>
                      <a:endParaRPr sz="1400">
                        <a:latin typeface="Georgia"/>
                        <a:cs typeface="Georgia"/>
                      </a:endParaRPr>
                    </a:p>
                  </a:txBody>
                  <a:tcPr marL="0" marR="0" marT="40640" marB="0"/>
                </a:tc>
                <a:tc>
                  <a:txBody>
                    <a:bodyPr/>
                    <a:lstStyle/>
                    <a:p>
                      <a:pPr marL="92075" marR="320675">
                        <a:lnSpc>
                          <a:spcPct val="100000"/>
                        </a:lnSpc>
                        <a:spcBef>
                          <a:spcPts val="320"/>
                        </a:spcBef>
                      </a:pPr>
                      <a:r>
                        <a:rPr sz="1400" b="1" spc="-5" dirty="0"/>
                        <a:t>Pre</a:t>
                      </a:r>
                      <a:r>
                        <a:rPr sz="1400" b="1" spc="5" dirty="0"/>
                        <a:t>d</a:t>
                      </a:r>
                      <a:r>
                        <a:rPr sz="1400" b="1" spc="-5" dirty="0"/>
                        <a:t>ic</a:t>
                      </a:r>
                      <a:r>
                        <a:rPr sz="1400" b="1" dirty="0"/>
                        <a:t>ted  </a:t>
                      </a:r>
                      <a:r>
                        <a:rPr sz="1400" b="1" spc="-5" dirty="0"/>
                        <a:t>No</a:t>
                      </a:r>
                      <a:endParaRPr sz="1400">
                        <a:latin typeface="Georgia"/>
                        <a:cs typeface="Georgia"/>
                      </a:endParaRPr>
                    </a:p>
                  </a:txBody>
                  <a:tcPr marL="0" marR="0" marT="40640" marB="0"/>
                </a:tc>
                <a:extLst>
                  <a:ext uri="{0D108BD9-81ED-4DB2-BD59-A6C34878D82A}">
                    <a16:rowId xmlns:a16="http://schemas.microsoft.com/office/drawing/2014/main" val="10000"/>
                  </a:ext>
                </a:extLst>
              </a:tr>
              <a:tr h="555878">
                <a:tc>
                  <a:txBody>
                    <a:bodyPr/>
                    <a:lstStyle/>
                    <a:p>
                      <a:pPr marL="91440" marR="618490">
                        <a:lnSpc>
                          <a:spcPct val="100000"/>
                        </a:lnSpc>
                        <a:spcBef>
                          <a:spcPts val="320"/>
                        </a:spcBef>
                      </a:pPr>
                      <a:r>
                        <a:rPr sz="1400" b="1" spc="-5" dirty="0"/>
                        <a:t>Ac</a:t>
                      </a:r>
                      <a:r>
                        <a:rPr sz="1400" b="1" spc="5" dirty="0"/>
                        <a:t>t</a:t>
                      </a:r>
                      <a:r>
                        <a:rPr sz="1400" b="1" dirty="0"/>
                        <a:t>ual  Yes</a:t>
                      </a:r>
                      <a:endParaRPr sz="1400">
                        <a:latin typeface="Georgia"/>
                        <a:cs typeface="Georgia"/>
                      </a:endParaRPr>
                    </a:p>
                  </a:txBody>
                  <a:tcPr marL="0" marR="0" marT="40640" marB="0"/>
                </a:tc>
                <a:tc>
                  <a:txBody>
                    <a:bodyPr/>
                    <a:lstStyle/>
                    <a:p>
                      <a:pPr marL="313055" marR="304800" indent="42545">
                        <a:lnSpc>
                          <a:spcPct val="100000"/>
                        </a:lnSpc>
                        <a:spcBef>
                          <a:spcPts val="320"/>
                        </a:spcBef>
                      </a:pPr>
                      <a:r>
                        <a:rPr sz="1400" spc="-5" dirty="0"/>
                        <a:t>tp (true  po</a:t>
                      </a:r>
                      <a:r>
                        <a:rPr sz="1400" spc="5" dirty="0"/>
                        <a:t>s</a:t>
                      </a:r>
                      <a:r>
                        <a:rPr sz="1400" dirty="0"/>
                        <a:t>i</a:t>
                      </a:r>
                      <a:r>
                        <a:rPr sz="1400" spc="-10" dirty="0"/>
                        <a:t>t</a:t>
                      </a:r>
                      <a:r>
                        <a:rPr sz="1400" dirty="0"/>
                        <a:t>i</a:t>
                      </a:r>
                      <a:r>
                        <a:rPr sz="1400" spc="-10" dirty="0"/>
                        <a:t>v</a:t>
                      </a:r>
                      <a:r>
                        <a:rPr sz="1400" dirty="0"/>
                        <a:t>e)</a:t>
                      </a:r>
                      <a:endParaRPr sz="1400">
                        <a:latin typeface="Georgia"/>
                        <a:cs typeface="Georgia"/>
                      </a:endParaRPr>
                    </a:p>
                  </a:txBody>
                  <a:tcPr marL="0" marR="0" marT="40640" marB="0"/>
                </a:tc>
                <a:tc>
                  <a:txBody>
                    <a:bodyPr/>
                    <a:lstStyle/>
                    <a:p>
                      <a:pPr marL="313055" marR="304800" indent="25400">
                        <a:lnSpc>
                          <a:spcPct val="100000"/>
                        </a:lnSpc>
                        <a:spcBef>
                          <a:spcPts val="320"/>
                        </a:spcBef>
                      </a:pPr>
                      <a:r>
                        <a:rPr sz="1400" spc="-5" dirty="0"/>
                        <a:t>fp </a:t>
                      </a:r>
                      <a:r>
                        <a:rPr sz="1400" dirty="0"/>
                        <a:t>(false  </a:t>
                      </a:r>
                      <a:r>
                        <a:rPr sz="1400" spc="-5" dirty="0"/>
                        <a:t>po</a:t>
                      </a:r>
                      <a:r>
                        <a:rPr sz="1400" spc="5" dirty="0"/>
                        <a:t>s</a:t>
                      </a:r>
                      <a:r>
                        <a:rPr sz="1400" dirty="0"/>
                        <a:t>i</a:t>
                      </a:r>
                      <a:r>
                        <a:rPr sz="1400" spc="-10" dirty="0"/>
                        <a:t>t</a:t>
                      </a:r>
                      <a:r>
                        <a:rPr sz="1400" dirty="0"/>
                        <a:t>i</a:t>
                      </a:r>
                      <a:r>
                        <a:rPr sz="1400" spc="-10" dirty="0"/>
                        <a:t>v</a:t>
                      </a:r>
                      <a:r>
                        <a:rPr sz="1400" dirty="0"/>
                        <a:t>e)</a:t>
                      </a:r>
                      <a:endParaRPr sz="1400">
                        <a:latin typeface="Georgia"/>
                        <a:cs typeface="Georgia"/>
                      </a:endParaRPr>
                    </a:p>
                  </a:txBody>
                  <a:tcPr marL="0" marR="0" marT="40640" marB="0"/>
                </a:tc>
                <a:extLst>
                  <a:ext uri="{0D108BD9-81ED-4DB2-BD59-A6C34878D82A}">
                    <a16:rowId xmlns:a16="http://schemas.microsoft.com/office/drawing/2014/main" val="10001"/>
                  </a:ext>
                </a:extLst>
              </a:tr>
              <a:tr h="555878">
                <a:tc>
                  <a:txBody>
                    <a:bodyPr/>
                    <a:lstStyle/>
                    <a:p>
                      <a:pPr marL="91440" marR="618490">
                        <a:lnSpc>
                          <a:spcPct val="100000"/>
                        </a:lnSpc>
                        <a:spcBef>
                          <a:spcPts val="320"/>
                        </a:spcBef>
                      </a:pPr>
                      <a:r>
                        <a:rPr sz="1400" b="1" spc="-5" dirty="0"/>
                        <a:t>Ac</a:t>
                      </a:r>
                      <a:r>
                        <a:rPr sz="1400" b="1" spc="5" dirty="0"/>
                        <a:t>t</a:t>
                      </a:r>
                      <a:r>
                        <a:rPr sz="1400" b="1" dirty="0"/>
                        <a:t>ual  </a:t>
                      </a:r>
                      <a:r>
                        <a:rPr sz="1400" b="1" spc="-5" dirty="0"/>
                        <a:t>No</a:t>
                      </a:r>
                      <a:endParaRPr sz="1400">
                        <a:latin typeface="Georgia"/>
                        <a:cs typeface="Georgia"/>
                      </a:endParaRPr>
                    </a:p>
                  </a:txBody>
                  <a:tcPr marL="0" marR="0" marT="40640" marB="0"/>
                </a:tc>
                <a:tc>
                  <a:txBody>
                    <a:bodyPr/>
                    <a:lstStyle/>
                    <a:p>
                      <a:pPr marL="290195" marR="281305" indent="46990">
                        <a:lnSpc>
                          <a:spcPct val="100000"/>
                        </a:lnSpc>
                        <a:spcBef>
                          <a:spcPts val="320"/>
                        </a:spcBef>
                      </a:pPr>
                      <a:r>
                        <a:rPr sz="1400" spc="-5" dirty="0"/>
                        <a:t>fn </a:t>
                      </a:r>
                      <a:r>
                        <a:rPr sz="1400" dirty="0"/>
                        <a:t>(false  ne</a:t>
                      </a:r>
                      <a:r>
                        <a:rPr sz="1400" spc="5" dirty="0"/>
                        <a:t>g</a:t>
                      </a:r>
                      <a:r>
                        <a:rPr sz="1400" dirty="0"/>
                        <a:t>at</a:t>
                      </a:r>
                      <a:r>
                        <a:rPr sz="1400" spc="-10" dirty="0"/>
                        <a:t>i</a:t>
                      </a:r>
                      <a:r>
                        <a:rPr sz="1400" dirty="0"/>
                        <a:t>ve)</a:t>
                      </a:r>
                      <a:endParaRPr sz="1400">
                        <a:latin typeface="Georgia"/>
                        <a:cs typeface="Georgia"/>
                      </a:endParaRPr>
                    </a:p>
                  </a:txBody>
                  <a:tcPr marL="0" marR="0" marT="40640" marB="0"/>
                </a:tc>
                <a:tc>
                  <a:txBody>
                    <a:bodyPr/>
                    <a:lstStyle/>
                    <a:p>
                      <a:pPr marL="290195" marR="281305" indent="63500">
                        <a:lnSpc>
                          <a:spcPct val="100000"/>
                        </a:lnSpc>
                        <a:spcBef>
                          <a:spcPts val="320"/>
                        </a:spcBef>
                      </a:pPr>
                      <a:r>
                        <a:rPr sz="1400" spc="-5" dirty="0"/>
                        <a:t>tn (true  </a:t>
                      </a:r>
                      <a:r>
                        <a:rPr sz="1400" dirty="0"/>
                        <a:t>ne</a:t>
                      </a:r>
                      <a:r>
                        <a:rPr sz="1400" spc="5" dirty="0"/>
                        <a:t>g</a:t>
                      </a:r>
                      <a:r>
                        <a:rPr sz="1400" dirty="0"/>
                        <a:t>at</a:t>
                      </a:r>
                      <a:r>
                        <a:rPr sz="1400" spc="-10" dirty="0"/>
                        <a:t>i</a:t>
                      </a:r>
                      <a:r>
                        <a:rPr sz="1400" dirty="0"/>
                        <a:t>ve)</a:t>
                      </a:r>
                      <a:endParaRPr sz="1400" dirty="0">
                        <a:latin typeface="Georgia"/>
                        <a:cs typeface="Georgia"/>
                      </a:endParaRPr>
                    </a:p>
                  </a:txBody>
                  <a:tcPr marL="0" marR="0" marT="40640" marB="0"/>
                </a:tc>
                <a:extLst>
                  <a:ext uri="{0D108BD9-81ED-4DB2-BD59-A6C34878D82A}">
                    <a16:rowId xmlns:a16="http://schemas.microsoft.com/office/drawing/2014/main" val="10002"/>
                  </a:ext>
                </a:extLst>
              </a:tr>
            </a:tbl>
          </a:graphicData>
        </a:graphic>
      </p:graphicFrame>
      <p:sp>
        <p:nvSpPr>
          <p:cNvPr id="4" name="object 4"/>
          <p:cNvSpPr txBox="1"/>
          <p:nvPr/>
        </p:nvSpPr>
        <p:spPr>
          <a:xfrm>
            <a:off x="8696959" y="3568395"/>
            <a:ext cx="1297940" cy="483234"/>
          </a:xfrm>
          <a:prstGeom prst="rect">
            <a:avLst/>
          </a:prstGeom>
        </p:spPr>
        <p:txBody>
          <a:bodyPr vert="horz" wrap="square" lIns="0" tIns="12700" rIns="0" bIns="0" rtlCol="0">
            <a:spAutoFit/>
          </a:bodyPr>
          <a:lstStyle/>
          <a:p>
            <a:pPr marL="12700">
              <a:lnSpc>
                <a:spcPct val="100000"/>
              </a:lnSpc>
              <a:spcBef>
                <a:spcPts val="100"/>
              </a:spcBef>
              <a:tabLst>
                <a:tab pos="1284605" algn="l"/>
              </a:tabLst>
            </a:pPr>
            <a:r>
              <a:rPr sz="1500" b="1" spc="5" dirty="0">
                <a:latin typeface="Georgia"/>
                <a:cs typeface="Georgia"/>
              </a:rPr>
              <a:t>Recall</a:t>
            </a:r>
            <a:r>
              <a:rPr sz="1500" b="1" u="sng" spc="5" dirty="0">
                <a:uFill>
                  <a:solidFill>
                    <a:srgbClr val="000000"/>
                  </a:solidFill>
                </a:uFill>
                <a:latin typeface="Georgia"/>
                <a:cs typeface="Georgia"/>
              </a:rPr>
              <a:t> </a:t>
            </a:r>
            <a:r>
              <a:rPr sz="1500" b="1" u="sng" dirty="0">
                <a:uFill>
                  <a:solidFill>
                    <a:srgbClr val="000000"/>
                  </a:solidFill>
                </a:uFill>
                <a:latin typeface="Georgia"/>
                <a:cs typeface="Georgia"/>
              </a:rPr>
              <a:t>=</a:t>
            </a:r>
            <a:r>
              <a:rPr sz="1500" b="1" u="sng" spc="195" dirty="0">
                <a:uFill>
                  <a:solidFill>
                    <a:srgbClr val="000000"/>
                  </a:solidFill>
                </a:uFill>
                <a:latin typeface="Georgia"/>
                <a:cs typeface="Georgia"/>
              </a:rPr>
              <a:t> </a:t>
            </a:r>
            <a:r>
              <a:rPr sz="1500" b="1" u="sng" spc="-5" dirty="0">
                <a:uFill>
                  <a:solidFill>
                    <a:srgbClr val="000000"/>
                  </a:solidFill>
                </a:uFill>
                <a:latin typeface="Georgia"/>
                <a:cs typeface="Georgia"/>
              </a:rPr>
              <a:t>tp	</a:t>
            </a:r>
            <a:endParaRPr sz="1500" b="1" dirty="0">
              <a:latin typeface="Georgia"/>
              <a:cs typeface="Georgia"/>
            </a:endParaRPr>
          </a:p>
          <a:p>
            <a:pPr marL="657225">
              <a:lnSpc>
                <a:spcPct val="100000"/>
              </a:lnSpc>
              <a:spcBef>
                <a:spcPts val="5"/>
              </a:spcBef>
            </a:pPr>
            <a:r>
              <a:rPr sz="1500" b="1" spc="-10" dirty="0">
                <a:latin typeface="Georgia"/>
                <a:cs typeface="Georgia"/>
              </a:rPr>
              <a:t>tp+fn</a:t>
            </a:r>
            <a:endParaRPr sz="1500" b="1" dirty="0">
              <a:latin typeface="Georgia"/>
              <a:cs typeface="Georgia"/>
            </a:endParaRPr>
          </a:p>
        </p:txBody>
      </p:sp>
      <p:sp>
        <p:nvSpPr>
          <p:cNvPr id="5" name="object 5"/>
          <p:cNvSpPr txBox="1"/>
          <p:nvPr/>
        </p:nvSpPr>
        <p:spPr>
          <a:xfrm>
            <a:off x="6096000" y="3568395"/>
            <a:ext cx="2600959" cy="936154"/>
          </a:xfrm>
          <a:prstGeom prst="rect">
            <a:avLst/>
          </a:prstGeom>
        </p:spPr>
        <p:txBody>
          <a:bodyPr vert="horz" wrap="square" lIns="0" tIns="12700" rIns="0" bIns="0" rtlCol="0">
            <a:spAutoFit/>
          </a:bodyPr>
          <a:lstStyle/>
          <a:p>
            <a:pPr marL="12700">
              <a:lnSpc>
                <a:spcPct val="100000"/>
              </a:lnSpc>
              <a:spcBef>
                <a:spcPts val="100"/>
              </a:spcBef>
              <a:tabLst>
                <a:tab pos="1821814" algn="l"/>
              </a:tabLst>
            </a:pPr>
            <a:r>
              <a:rPr sz="1500" b="1" dirty="0">
                <a:latin typeface="Georgia"/>
                <a:cs typeface="Georgia"/>
              </a:rPr>
              <a:t>Accuracy</a:t>
            </a:r>
            <a:r>
              <a:rPr sz="1500" b="1" u="sng" dirty="0">
                <a:uFill>
                  <a:solidFill>
                    <a:srgbClr val="000000"/>
                  </a:solidFill>
                </a:uFill>
                <a:latin typeface="Georgia"/>
                <a:cs typeface="Georgia"/>
              </a:rPr>
              <a:t> = </a:t>
            </a:r>
            <a:r>
              <a:rPr sz="1500" b="1" u="sng" spc="-5" dirty="0">
                <a:uFill>
                  <a:solidFill>
                    <a:srgbClr val="000000"/>
                  </a:solidFill>
                </a:uFill>
                <a:latin typeface="Georgia"/>
                <a:cs typeface="Georgia"/>
              </a:rPr>
              <a:t>tp </a:t>
            </a:r>
            <a:r>
              <a:rPr sz="1500" b="1" u="sng" dirty="0">
                <a:uFill>
                  <a:solidFill>
                    <a:srgbClr val="000000"/>
                  </a:solidFill>
                </a:uFill>
                <a:latin typeface="Georgia"/>
                <a:cs typeface="Georgia"/>
              </a:rPr>
              <a:t>+</a:t>
            </a:r>
            <a:r>
              <a:rPr sz="1500" b="1" u="sng" spc="-120" dirty="0">
                <a:uFill>
                  <a:solidFill>
                    <a:srgbClr val="000000"/>
                  </a:solidFill>
                </a:uFill>
                <a:latin typeface="Georgia"/>
                <a:cs typeface="Georgia"/>
              </a:rPr>
              <a:t> </a:t>
            </a:r>
            <a:r>
              <a:rPr sz="1500" b="1" u="sng" spc="-5" dirty="0">
                <a:uFill>
                  <a:solidFill>
                    <a:srgbClr val="000000"/>
                  </a:solidFill>
                </a:uFill>
                <a:latin typeface="Georgia"/>
                <a:cs typeface="Georgia"/>
              </a:rPr>
              <a:t>tn	</a:t>
            </a:r>
            <a:endParaRPr sz="1500" b="1" dirty="0">
              <a:latin typeface="Georgia"/>
              <a:cs typeface="Georgia"/>
            </a:endParaRPr>
          </a:p>
          <a:p>
            <a:pPr marL="12700" marR="14604" indent="735965">
              <a:lnSpc>
                <a:spcPct val="100000"/>
              </a:lnSpc>
              <a:spcBef>
                <a:spcPts val="5"/>
              </a:spcBef>
              <a:tabLst>
                <a:tab pos="1342390" algn="l"/>
              </a:tabLst>
            </a:pPr>
            <a:r>
              <a:rPr sz="1500" b="1" spc="-5" dirty="0">
                <a:latin typeface="Georgia"/>
                <a:cs typeface="Georgia"/>
              </a:rPr>
              <a:t>t</a:t>
            </a:r>
            <a:r>
              <a:rPr sz="1500" b="1" spc="-10" dirty="0">
                <a:latin typeface="Georgia"/>
                <a:cs typeface="Georgia"/>
              </a:rPr>
              <a:t>p</a:t>
            </a:r>
            <a:r>
              <a:rPr sz="1500" b="1" spc="-5" dirty="0">
                <a:latin typeface="Georgia"/>
                <a:cs typeface="Georgia"/>
              </a:rPr>
              <a:t>+</a:t>
            </a:r>
            <a:r>
              <a:rPr sz="1500" b="1" spc="-10" dirty="0">
                <a:latin typeface="Georgia"/>
                <a:cs typeface="Georgia"/>
              </a:rPr>
              <a:t>t</a:t>
            </a:r>
            <a:r>
              <a:rPr sz="1500" b="1" dirty="0">
                <a:latin typeface="Georgia"/>
                <a:cs typeface="Georgia"/>
              </a:rPr>
              <a:t>n+fp</a:t>
            </a:r>
            <a:r>
              <a:rPr sz="1500" b="1" spc="-10" dirty="0">
                <a:latin typeface="Georgia"/>
                <a:cs typeface="Georgia"/>
              </a:rPr>
              <a:t>+</a:t>
            </a:r>
            <a:r>
              <a:rPr sz="1500" b="1" dirty="0">
                <a:latin typeface="Georgia"/>
                <a:cs typeface="Georgia"/>
              </a:rPr>
              <a:t>fn  </a:t>
            </a:r>
            <a:r>
              <a:rPr sz="1500" b="1" spc="-15" dirty="0">
                <a:latin typeface="Georgia"/>
                <a:cs typeface="Georgia"/>
              </a:rPr>
              <a:t>Precision</a:t>
            </a:r>
            <a:r>
              <a:rPr sz="1500" b="1" u="sng" spc="-15" dirty="0">
                <a:uFill>
                  <a:solidFill>
                    <a:srgbClr val="000000"/>
                  </a:solidFill>
                </a:uFill>
                <a:latin typeface="Georgia"/>
                <a:cs typeface="Georgia"/>
              </a:rPr>
              <a:t> </a:t>
            </a:r>
            <a:r>
              <a:rPr sz="1500" b="1" u="sng" dirty="0">
                <a:uFill>
                  <a:solidFill>
                    <a:srgbClr val="000000"/>
                  </a:solidFill>
                </a:uFill>
                <a:latin typeface="Georgia"/>
                <a:cs typeface="Georgia"/>
              </a:rPr>
              <a:t>=</a:t>
            </a:r>
            <a:r>
              <a:rPr lang="en-US" sz="1500" b="1" u="sng" dirty="0">
                <a:uFill>
                  <a:solidFill>
                    <a:srgbClr val="000000"/>
                  </a:solidFill>
                </a:uFill>
                <a:latin typeface="Georgia"/>
                <a:cs typeface="Georgia"/>
              </a:rPr>
              <a:t> </a:t>
            </a:r>
            <a:r>
              <a:rPr sz="1500" b="1" u="sng" spc="5" dirty="0">
                <a:uFill>
                  <a:solidFill>
                    <a:srgbClr val="000000"/>
                  </a:solidFill>
                </a:uFill>
                <a:latin typeface="Georgia"/>
                <a:cs typeface="Georgia"/>
              </a:rPr>
              <a:t> </a:t>
            </a:r>
            <a:r>
              <a:rPr sz="1500" b="1" u="sng" spc="-5" dirty="0">
                <a:uFill>
                  <a:solidFill>
                    <a:srgbClr val="000000"/>
                  </a:solidFill>
                </a:uFill>
                <a:latin typeface="Georgia"/>
                <a:cs typeface="Georgia"/>
              </a:rPr>
              <a:t>tp	</a:t>
            </a:r>
            <a:endParaRPr sz="1500" b="1" dirty="0">
              <a:latin typeface="Georgia"/>
              <a:cs typeface="Georgia"/>
            </a:endParaRPr>
          </a:p>
          <a:p>
            <a:pPr marL="838200">
              <a:lnSpc>
                <a:spcPct val="100000"/>
              </a:lnSpc>
            </a:pPr>
            <a:r>
              <a:rPr lang="en-US" sz="1500" b="1" spc="-10" dirty="0">
                <a:latin typeface="Georgia"/>
                <a:cs typeface="Georgia"/>
              </a:rPr>
              <a:t>    </a:t>
            </a:r>
            <a:r>
              <a:rPr sz="1500" b="1" spc="-10" dirty="0" err="1">
                <a:latin typeface="Georgia"/>
                <a:cs typeface="Georgia"/>
              </a:rPr>
              <a:t>tp+fp</a:t>
            </a:r>
            <a:endParaRPr sz="1500" b="1" dirty="0">
              <a:latin typeface="Georgia"/>
              <a:cs typeface="Georgia"/>
            </a:endParaRPr>
          </a:p>
        </p:txBody>
      </p:sp>
      <p:graphicFrame>
        <p:nvGraphicFramePr>
          <p:cNvPr id="6" name="object 6"/>
          <p:cNvGraphicFramePr>
            <a:graphicFrameLocks noGrp="1"/>
          </p:cNvGraphicFramePr>
          <p:nvPr>
            <p:extLst>
              <p:ext uri="{D42A27DB-BD31-4B8C-83A1-F6EECF244321}">
                <p14:modId xmlns:p14="http://schemas.microsoft.com/office/powerpoint/2010/main" val="2049956315"/>
              </p:ext>
            </p:extLst>
          </p:nvPr>
        </p:nvGraphicFramePr>
        <p:xfrm>
          <a:off x="567978" y="3996433"/>
          <a:ext cx="3924300" cy="1680539"/>
        </p:xfrm>
        <a:graphic>
          <a:graphicData uri="http://schemas.openxmlformats.org/drawingml/2006/table">
            <a:tbl>
              <a:tblPr firstRow="1" bandRow="1">
                <a:tableStyleId>{93296810-A885-4BE3-A3E7-6D5BEEA58F35}</a:tableStyleId>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560196">
                <a:tc>
                  <a:txBody>
                    <a:bodyPr/>
                    <a:lstStyle/>
                    <a:p>
                      <a:pPr>
                        <a:lnSpc>
                          <a:spcPct val="100000"/>
                        </a:lnSpc>
                      </a:pPr>
                      <a:endParaRPr sz="1400" dirty="0">
                        <a:latin typeface="Times New Roman"/>
                        <a:cs typeface="Times New Roman"/>
                      </a:endParaRPr>
                    </a:p>
                  </a:txBody>
                  <a:tcPr marL="0" marR="0" marT="0" marB="0"/>
                </a:tc>
                <a:tc>
                  <a:txBody>
                    <a:bodyPr/>
                    <a:lstStyle/>
                    <a:p>
                      <a:pPr marL="91440">
                        <a:lnSpc>
                          <a:spcPct val="100000"/>
                        </a:lnSpc>
                        <a:spcBef>
                          <a:spcPts val="320"/>
                        </a:spcBef>
                      </a:pPr>
                      <a:r>
                        <a:rPr sz="1400" b="1" spc="-5" dirty="0"/>
                        <a:t>Predicted</a:t>
                      </a:r>
                      <a:endParaRPr sz="1400" dirty="0"/>
                    </a:p>
                    <a:p>
                      <a:pPr marL="91440">
                        <a:lnSpc>
                          <a:spcPct val="100000"/>
                        </a:lnSpc>
                      </a:pPr>
                      <a:r>
                        <a:rPr sz="1400" b="1" dirty="0"/>
                        <a:t>Diabetes</a:t>
                      </a:r>
                      <a:endParaRPr sz="1400" dirty="0">
                        <a:latin typeface="Georgia"/>
                        <a:cs typeface="Georgia"/>
                      </a:endParaRPr>
                    </a:p>
                  </a:txBody>
                  <a:tcPr marL="0" marR="0" marT="40640" marB="0"/>
                </a:tc>
                <a:tc>
                  <a:txBody>
                    <a:bodyPr/>
                    <a:lstStyle/>
                    <a:p>
                      <a:pPr marL="92075">
                        <a:lnSpc>
                          <a:spcPct val="100000"/>
                        </a:lnSpc>
                        <a:spcBef>
                          <a:spcPts val="320"/>
                        </a:spcBef>
                      </a:pPr>
                      <a:r>
                        <a:rPr sz="1400" b="1" spc="-5" dirty="0"/>
                        <a:t>Predicted</a:t>
                      </a:r>
                      <a:endParaRPr sz="1400"/>
                    </a:p>
                    <a:p>
                      <a:pPr marL="92075">
                        <a:lnSpc>
                          <a:spcPct val="100000"/>
                        </a:lnSpc>
                      </a:pPr>
                      <a:r>
                        <a:rPr sz="1400" b="1" dirty="0"/>
                        <a:t>No</a:t>
                      </a:r>
                      <a:r>
                        <a:rPr sz="1400" b="1" spc="-40" dirty="0"/>
                        <a:t> </a:t>
                      </a:r>
                      <a:r>
                        <a:rPr sz="1400" b="1" dirty="0"/>
                        <a:t>Diabetes</a:t>
                      </a:r>
                      <a:endParaRPr sz="1400">
                        <a:latin typeface="Georgia"/>
                        <a:cs typeface="Georgia"/>
                      </a:endParaRPr>
                    </a:p>
                  </a:txBody>
                  <a:tcPr marL="0" marR="0" marT="40640" marB="0"/>
                </a:tc>
                <a:extLst>
                  <a:ext uri="{0D108BD9-81ED-4DB2-BD59-A6C34878D82A}">
                    <a16:rowId xmlns:a16="http://schemas.microsoft.com/office/drawing/2014/main" val="10000"/>
                  </a:ext>
                </a:extLst>
              </a:tr>
              <a:tr h="560197">
                <a:tc>
                  <a:txBody>
                    <a:bodyPr/>
                    <a:lstStyle/>
                    <a:p>
                      <a:pPr marL="91440" marR="407034">
                        <a:lnSpc>
                          <a:spcPct val="100000"/>
                        </a:lnSpc>
                        <a:spcBef>
                          <a:spcPts val="320"/>
                        </a:spcBef>
                      </a:pPr>
                      <a:r>
                        <a:rPr sz="1400" b="1" dirty="0"/>
                        <a:t>Actual  D</a:t>
                      </a:r>
                      <a:r>
                        <a:rPr sz="1400" b="1" spc="-5" dirty="0"/>
                        <a:t>i</a:t>
                      </a:r>
                      <a:r>
                        <a:rPr sz="1400" b="1" dirty="0"/>
                        <a:t>a</a:t>
                      </a:r>
                      <a:r>
                        <a:rPr sz="1400" b="1" spc="5" dirty="0"/>
                        <a:t>b</a:t>
                      </a:r>
                      <a:r>
                        <a:rPr sz="1400" b="1" dirty="0"/>
                        <a:t>e</a:t>
                      </a:r>
                      <a:r>
                        <a:rPr sz="1400" b="1" spc="5" dirty="0"/>
                        <a:t>t</a:t>
                      </a:r>
                      <a:r>
                        <a:rPr sz="1400" b="1" dirty="0"/>
                        <a:t>es</a:t>
                      </a:r>
                      <a:endParaRPr sz="1400">
                        <a:latin typeface="Georgia"/>
                        <a:cs typeface="Georgia"/>
                      </a:endParaRPr>
                    </a:p>
                  </a:txBody>
                  <a:tcPr marL="0" marR="0" marT="40640" marB="0"/>
                </a:tc>
                <a:tc>
                  <a:txBody>
                    <a:bodyPr/>
                    <a:lstStyle/>
                    <a:p>
                      <a:pPr marR="475615" algn="r">
                        <a:lnSpc>
                          <a:spcPct val="100000"/>
                        </a:lnSpc>
                        <a:spcBef>
                          <a:spcPts val="315"/>
                        </a:spcBef>
                      </a:pPr>
                      <a:r>
                        <a:rPr lang="en-US" sz="1600" b="1" spc="-5" dirty="0"/>
                        <a:t>141</a:t>
                      </a:r>
                      <a:endParaRPr sz="1600" dirty="0">
                        <a:latin typeface="Georgia"/>
                        <a:cs typeface="Georgia"/>
                      </a:endParaRPr>
                    </a:p>
                  </a:txBody>
                  <a:tcPr marL="0" marR="0" marT="40005" marB="0"/>
                </a:tc>
                <a:tc>
                  <a:txBody>
                    <a:bodyPr/>
                    <a:lstStyle/>
                    <a:p>
                      <a:pPr algn="ctr">
                        <a:lnSpc>
                          <a:spcPct val="100000"/>
                        </a:lnSpc>
                        <a:spcBef>
                          <a:spcPts val="315"/>
                        </a:spcBef>
                      </a:pPr>
                      <a:r>
                        <a:rPr lang="en-US" sz="1600" b="1" spc="-10" dirty="0"/>
                        <a:t>29</a:t>
                      </a:r>
                      <a:endParaRPr sz="1600" dirty="0">
                        <a:latin typeface="Georgia"/>
                        <a:cs typeface="Georgia"/>
                      </a:endParaRPr>
                    </a:p>
                  </a:txBody>
                  <a:tcPr marL="0" marR="0" marT="40005" marB="0"/>
                </a:tc>
                <a:extLst>
                  <a:ext uri="{0D108BD9-81ED-4DB2-BD59-A6C34878D82A}">
                    <a16:rowId xmlns:a16="http://schemas.microsoft.com/office/drawing/2014/main" val="10001"/>
                  </a:ext>
                </a:extLst>
              </a:tr>
              <a:tr h="560146">
                <a:tc>
                  <a:txBody>
                    <a:bodyPr/>
                    <a:lstStyle/>
                    <a:p>
                      <a:pPr marL="91440">
                        <a:lnSpc>
                          <a:spcPct val="100000"/>
                        </a:lnSpc>
                        <a:spcBef>
                          <a:spcPts val="320"/>
                        </a:spcBef>
                      </a:pPr>
                      <a:r>
                        <a:rPr sz="1400" b="1" dirty="0"/>
                        <a:t>Actual</a:t>
                      </a:r>
                      <a:endParaRPr sz="1400"/>
                    </a:p>
                    <a:p>
                      <a:pPr marL="91440">
                        <a:lnSpc>
                          <a:spcPct val="100000"/>
                        </a:lnSpc>
                        <a:spcBef>
                          <a:spcPts val="5"/>
                        </a:spcBef>
                      </a:pPr>
                      <a:r>
                        <a:rPr sz="1400" b="1" dirty="0"/>
                        <a:t>No</a:t>
                      </a:r>
                      <a:r>
                        <a:rPr sz="1400" b="1" spc="-40" dirty="0"/>
                        <a:t> </a:t>
                      </a:r>
                      <a:r>
                        <a:rPr sz="1400" b="1" dirty="0"/>
                        <a:t>Diabetes</a:t>
                      </a:r>
                      <a:endParaRPr sz="1400">
                        <a:latin typeface="Georgia"/>
                        <a:cs typeface="Georgia"/>
                      </a:endParaRPr>
                    </a:p>
                  </a:txBody>
                  <a:tcPr marL="0" marR="0" marT="40640" marB="0"/>
                </a:tc>
                <a:tc>
                  <a:txBody>
                    <a:bodyPr/>
                    <a:lstStyle/>
                    <a:p>
                      <a:pPr marR="518159" algn="r">
                        <a:lnSpc>
                          <a:spcPct val="100000"/>
                        </a:lnSpc>
                        <a:spcBef>
                          <a:spcPts val="315"/>
                        </a:spcBef>
                      </a:pPr>
                      <a:r>
                        <a:rPr lang="en-US" sz="1600" b="1" spc="-5" dirty="0"/>
                        <a:t>39</a:t>
                      </a:r>
                      <a:endParaRPr sz="1600" dirty="0">
                        <a:latin typeface="Georgia"/>
                        <a:cs typeface="Georgia"/>
                      </a:endParaRPr>
                    </a:p>
                  </a:txBody>
                  <a:tcPr marL="0" marR="0" marT="40005" marB="0"/>
                </a:tc>
                <a:tc>
                  <a:txBody>
                    <a:bodyPr/>
                    <a:lstStyle/>
                    <a:p>
                      <a:pPr marL="635" algn="ctr">
                        <a:lnSpc>
                          <a:spcPct val="100000"/>
                        </a:lnSpc>
                        <a:spcBef>
                          <a:spcPts val="315"/>
                        </a:spcBef>
                      </a:pPr>
                      <a:r>
                        <a:rPr lang="en-US" sz="1600" b="1" spc="-10" dirty="0"/>
                        <a:t>47</a:t>
                      </a:r>
                      <a:endParaRPr sz="1600" dirty="0">
                        <a:latin typeface="Georgia"/>
                        <a:cs typeface="Georgia"/>
                      </a:endParaRPr>
                    </a:p>
                  </a:txBody>
                  <a:tcPr marL="0" marR="0" marT="40005" marB="0"/>
                </a:tc>
                <a:extLst>
                  <a:ext uri="{0D108BD9-81ED-4DB2-BD59-A6C34878D82A}">
                    <a16:rowId xmlns:a16="http://schemas.microsoft.com/office/drawing/2014/main" val="10002"/>
                  </a:ext>
                </a:extLst>
              </a:tr>
            </a:tbl>
          </a:graphicData>
        </a:graphic>
      </p:graphicFrame>
      <p:sp>
        <p:nvSpPr>
          <p:cNvPr id="7" name="object 7"/>
          <p:cNvSpPr txBox="1">
            <a:spLocks noGrp="1"/>
          </p:cNvSpPr>
          <p:nvPr>
            <p:ph type="body" idx="1"/>
          </p:nvPr>
        </p:nvSpPr>
        <p:spPr>
          <a:xfrm>
            <a:off x="1020001" y="1181028"/>
            <a:ext cx="9547225" cy="3079688"/>
          </a:xfrm>
          <a:prstGeom prst="rect">
            <a:avLst/>
          </a:prstGeom>
        </p:spPr>
        <p:txBody>
          <a:bodyPr vert="horz" wrap="square" lIns="0" tIns="126364" rIns="0" bIns="0" rtlCol="0">
            <a:spAutoFit/>
          </a:bodyPr>
          <a:lstStyle/>
          <a:p>
            <a:pPr marL="12700">
              <a:lnSpc>
                <a:spcPct val="100000"/>
              </a:lnSpc>
              <a:spcBef>
                <a:spcPts val="994"/>
              </a:spcBef>
            </a:pPr>
            <a:r>
              <a:rPr spc="-5" dirty="0"/>
              <a:t>CONFUSION</a:t>
            </a:r>
            <a:r>
              <a:rPr spc="-10" dirty="0"/>
              <a:t> </a:t>
            </a:r>
            <a:r>
              <a:rPr dirty="0"/>
              <a:t>MATRIX</a:t>
            </a:r>
          </a:p>
          <a:p>
            <a:pPr marL="4076700" marR="5715" lvl="1">
              <a:spcBef>
                <a:spcPts val="705"/>
              </a:spcBef>
              <a:buSzPct val="92857"/>
              <a:buFont typeface="Arial"/>
              <a:buChar char="•"/>
              <a:tabLst>
                <a:tab pos="3683635" algn="l"/>
              </a:tabLst>
            </a:pPr>
            <a:r>
              <a:rPr sz="1400" b="1" dirty="0">
                <a:latin typeface="Georgia"/>
                <a:cs typeface="Georgia"/>
              </a:rPr>
              <a:t>true </a:t>
            </a:r>
            <a:r>
              <a:rPr sz="1400" b="1" spc="-5" dirty="0">
                <a:latin typeface="Georgia"/>
                <a:cs typeface="Georgia"/>
              </a:rPr>
              <a:t>positives (TP): </a:t>
            </a:r>
            <a:r>
              <a:rPr sz="1400" b="0" spc="-10" dirty="0">
                <a:latin typeface="Georgia"/>
                <a:cs typeface="Georgia"/>
              </a:rPr>
              <a:t>These </a:t>
            </a:r>
            <a:r>
              <a:rPr sz="1400" b="0" dirty="0">
                <a:latin typeface="Georgia"/>
                <a:cs typeface="Georgia"/>
              </a:rPr>
              <a:t>are </a:t>
            </a:r>
            <a:r>
              <a:rPr sz="1400" b="0" spc="-10" dirty="0">
                <a:latin typeface="Georgia"/>
                <a:cs typeface="Georgia"/>
              </a:rPr>
              <a:t>cases </a:t>
            </a:r>
            <a:r>
              <a:rPr sz="1400" b="0" spc="-5" dirty="0">
                <a:latin typeface="Georgia"/>
                <a:cs typeface="Georgia"/>
              </a:rPr>
              <a:t>in which we correctly predicted  diabetes </a:t>
            </a:r>
            <a:r>
              <a:rPr sz="1400" b="0" dirty="0">
                <a:latin typeface="Georgia"/>
                <a:cs typeface="Georgia"/>
              </a:rPr>
              <a:t>as</a:t>
            </a:r>
            <a:r>
              <a:rPr sz="1400" b="0" spc="-40" dirty="0">
                <a:latin typeface="Georgia"/>
                <a:cs typeface="Georgia"/>
              </a:rPr>
              <a:t> </a:t>
            </a:r>
            <a:r>
              <a:rPr sz="1400" b="0" spc="-5" dirty="0">
                <a:latin typeface="Georgia"/>
                <a:cs typeface="Georgia"/>
              </a:rPr>
              <a:t>result.</a:t>
            </a:r>
            <a:endParaRPr sz="1400" dirty="0">
              <a:latin typeface="Georgia"/>
              <a:cs typeface="Georgia"/>
            </a:endParaRPr>
          </a:p>
          <a:p>
            <a:pPr marL="4076700" marR="5080" lvl="1">
              <a:buSzPct val="92857"/>
              <a:buFont typeface="Arial"/>
              <a:buChar char="•"/>
              <a:tabLst>
                <a:tab pos="3683635" algn="l"/>
              </a:tabLst>
            </a:pPr>
            <a:r>
              <a:rPr sz="1400" b="1" dirty="0">
                <a:latin typeface="Georgia"/>
                <a:cs typeface="Georgia"/>
              </a:rPr>
              <a:t>true </a:t>
            </a:r>
            <a:r>
              <a:rPr sz="1400" b="1" spc="-5" dirty="0">
                <a:latin typeface="Georgia"/>
                <a:cs typeface="Georgia"/>
              </a:rPr>
              <a:t>negatives (TN): </a:t>
            </a:r>
            <a:r>
              <a:rPr sz="1400" b="0" spc="-5" dirty="0">
                <a:latin typeface="Georgia"/>
                <a:cs typeface="Georgia"/>
              </a:rPr>
              <a:t>We correctly predicted </a:t>
            </a:r>
            <a:r>
              <a:rPr sz="1400" b="0" spc="-10" dirty="0">
                <a:latin typeface="Georgia"/>
                <a:cs typeface="Georgia"/>
              </a:rPr>
              <a:t>no diabetes </a:t>
            </a:r>
            <a:r>
              <a:rPr sz="1400" b="0" dirty="0">
                <a:latin typeface="Georgia"/>
                <a:cs typeface="Georgia"/>
              </a:rPr>
              <a:t>and </a:t>
            </a:r>
            <a:r>
              <a:rPr sz="1400" b="0" spc="-5" dirty="0">
                <a:latin typeface="Georgia"/>
                <a:cs typeface="Georgia"/>
              </a:rPr>
              <a:t>they don't  </a:t>
            </a:r>
            <a:r>
              <a:rPr sz="1400" b="0" dirty="0">
                <a:latin typeface="Georgia"/>
                <a:cs typeface="Georgia"/>
              </a:rPr>
              <a:t>have the</a:t>
            </a:r>
            <a:r>
              <a:rPr sz="1400" b="0" spc="-30" dirty="0">
                <a:latin typeface="Georgia"/>
                <a:cs typeface="Georgia"/>
              </a:rPr>
              <a:t> </a:t>
            </a:r>
            <a:r>
              <a:rPr sz="1400" b="0" spc="-5" dirty="0">
                <a:latin typeface="Georgia"/>
                <a:cs typeface="Georgia"/>
              </a:rPr>
              <a:t>disease.</a:t>
            </a:r>
            <a:endParaRPr sz="1400" dirty="0">
              <a:latin typeface="Georgia"/>
              <a:cs typeface="Georgia"/>
            </a:endParaRPr>
          </a:p>
          <a:p>
            <a:pPr marL="4076700" marR="6350" lvl="1">
              <a:buSzPct val="92857"/>
              <a:buFont typeface="Arial"/>
              <a:buChar char="•"/>
              <a:tabLst>
                <a:tab pos="3683635" algn="l"/>
              </a:tabLst>
            </a:pPr>
            <a:r>
              <a:rPr sz="1400" b="1" spc="-10" dirty="0">
                <a:latin typeface="Georgia"/>
                <a:cs typeface="Georgia"/>
              </a:rPr>
              <a:t>false </a:t>
            </a:r>
            <a:r>
              <a:rPr sz="1400" b="1" spc="-5" dirty="0">
                <a:latin typeface="Georgia"/>
                <a:cs typeface="Georgia"/>
              </a:rPr>
              <a:t>positives (FP): </a:t>
            </a:r>
            <a:r>
              <a:rPr sz="1400" b="0" spc="-5" dirty="0">
                <a:latin typeface="Georgia"/>
                <a:cs typeface="Georgia"/>
              </a:rPr>
              <a:t>We correctly predicted no diabetes, </a:t>
            </a:r>
            <a:r>
              <a:rPr sz="1400" b="0" dirty="0">
                <a:latin typeface="Georgia"/>
                <a:cs typeface="Georgia"/>
              </a:rPr>
              <a:t>but they </a:t>
            </a:r>
            <a:r>
              <a:rPr sz="1400" b="0" spc="-5" dirty="0">
                <a:latin typeface="Georgia"/>
                <a:cs typeface="Georgia"/>
              </a:rPr>
              <a:t>actually  </a:t>
            </a:r>
            <a:r>
              <a:rPr sz="1400" b="0" dirty="0">
                <a:latin typeface="Georgia"/>
                <a:cs typeface="Georgia"/>
              </a:rPr>
              <a:t>had the </a:t>
            </a:r>
            <a:r>
              <a:rPr sz="1400" b="0" spc="-5" dirty="0">
                <a:latin typeface="Georgia"/>
                <a:cs typeface="Georgia"/>
              </a:rPr>
              <a:t>disease. (Also </a:t>
            </a:r>
            <a:r>
              <a:rPr sz="1400" b="0" dirty="0">
                <a:latin typeface="Georgia"/>
                <a:cs typeface="Georgia"/>
              </a:rPr>
              <a:t>known as a </a:t>
            </a:r>
            <a:r>
              <a:rPr sz="1400" b="0" spc="-5" dirty="0">
                <a:latin typeface="Georgia"/>
                <a:cs typeface="Georgia"/>
              </a:rPr>
              <a:t>"Type </a:t>
            </a:r>
            <a:r>
              <a:rPr sz="1400" b="0" dirty="0">
                <a:latin typeface="Georgia"/>
                <a:cs typeface="Georgia"/>
              </a:rPr>
              <a:t>I</a:t>
            </a:r>
            <a:r>
              <a:rPr sz="1400" b="0" spc="-130" dirty="0">
                <a:latin typeface="Georgia"/>
                <a:cs typeface="Georgia"/>
              </a:rPr>
              <a:t> </a:t>
            </a:r>
            <a:r>
              <a:rPr sz="1400" b="0" dirty="0">
                <a:latin typeface="Georgia"/>
                <a:cs typeface="Georgia"/>
              </a:rPr>
              <a:t>error.")</a:t>
            </a:r>
            <a:endParaRPr sz="1400" dirty="0">
              <a:latin typeface="Georgia"/>
              <a:cs typeface="Georgia"/>
            </a:endParaRPr>
          </a:p>
          <a:p>
            <a:pPr marL="4140200" lvl="1" indent="-64135">
              <a:buSzPct val="92857"/>
              <a:buFont typeface="Arial"/>
              <a:buChar char="•"/>
              <a:tabLst>
                <a:tab pos="3683635" algn="l"/>
              </a:tabLst>
            </a:pPr>
            <a:r>
              <a:rPr sz="1400" b="1" spc="-10" dirty="0">
                <a:latin typeface="Georgia"/>
                <a:cs typeface="Georgia"/>
              </a:rPr>
              <a:t>false </a:t>
            </a:r>
            <a:r>
              <a:rPr sz="1400" b="1" spc="-5" dirty="0">
                <a:latin typeface="Georgia"/>
                <a:cs typeface="Georgia"/>
              </a:rPr>
              <a:t>negatives </a:t>
            </a:r>
            <a:r>
              <a:rPr sz="1400" b="1" dirty="0">
                <a:latin typeface="Georgia"/>
                <a:cs typeface="Georgia"/>
              </a:rPr>
              <a:t>(FN): </a:t>
            </a:r>
            <a:r>
              <a:rPr sz="1400" b="0" spc="-10" dirty="0">
                <a:latin typeface="Georgia"/>
                <a:cs typeface="Georgia"/>
              </a:rPr>
              <a:t>We </a:t>
            </a:r>
            <a:r>
              <a:rPr sz="1400" b="0" spc="-5" dirty="0">
                <a:latin typeface="Georgia"/>
                <a:cs typeface="Georgia"/>
              </a:rPr>
              <a:t>correctly predicted diabetes, </a:t>
            </a:r>
            <a:r>
              <a:rPr sz="1400" b="0" dirty="0">
                <a:latin typeface="Georgia"/>
                <a:cs typeface="Georgia"/>
              </a:rPr>
              <a:t>but they</a:t>
            </a:r>
            <a:r>
              <a:rPr sz="1400" b="0" spc="-10" dirty="0">
                <a:latin typeface="Georgia"/>
                <a:cs typeface="Georgia"/>
              </a:rPr>
              <a:t> </a:t>
            </a:r>
            <a:r>
              <a:rPr sz="1400" b="0" spc="-5" dirty="0">
                <a:latin typeface="Georgia"/>
                <a:cs typeface="Georgia"/>
              </a:rPr>
              <a:t>actually</a:t>
            </a:r>
            <a:r>
              <a:rPr lang="en-US" sz="1400" b="0" spc="-5" dirty="0">
                <a:latin typeface="Georgia"/>
                <a:cs typeface="Georgia"/>
              </a:rPr>
              <a:t> </a:t>
            </a:r>
            <a:r>
              <a:rPr sz="1400" b="0" dirty="0">
                <a:latin typeface="Georgia"/>
                <a:cs typeface="Georgia"/>
              </a:rPr>
              <a:t>had </a:t>
            </a:r>
            <a:r>
              <a:rPr sz="1400" b="0" spc="-5" dirty="0">
                <a:latin typeface="Georgia"/>
                <a:cs typeface="Georgia"/>
              </a:rPr>
              <a:t>no disease. (Also </a:t>
            </a:r>
            <a:r>
              <a:rPr sz="1400" b="0" dirty="0">
                <a:latin typeface="Georgia"/>
                <a:cs typeface="Georgia"/>
              </a:rPr>
              <a:t>known as a </a:t>
            </a:r>
            <a:r>
              <a:rPr sz="1400" b="0" spc="-5" dirty="0">
                <a:latin typeface="Georgia"/>
                <a:cs typeface="Georgia"/>
              </a:rPr>
              <a:t>"Type </a:t>
            </a:r>
            <a:r>
              <a:rPr sz="1400" b="0" dirty="0">
                <a:latin typeface="Georgia"/>
                <a:cs typeface="Georgia"/>
              </a:rPr>
              <a:t>II</a:t>
            </a:r>
            <a:r>
              <a:rPr sz="1400" b="0" spc="-140" dirty="0">
                <a:latin typeface="Georgia"/>
                <a:cs typeface="Georgia"/>
              </a:rPr>
              <a:t> </a:t>
            </a:r>
            <a:r>
              <a:rPr sz="1400" b="0" dirty="0">
                <a:latin typeface="Georgia"/>
                <a:cs typeface="Georgia"/>
              </a:rPr>
              <a:t>error.")</a:t>
            </a:r>
            <a:endParaRPr lang="en-US" sz="1400" b="0" dirty="0">
              <a:latin typeface="Georgia"/>
              <a:cs typeface="Georgia"/>
            </a:endParaRPr>
          </a:p>
          <a:p>
            <a:pPr marL="4076700" lvl="1"/>
            <a:endParaRPr lang="en-US" sz="1400" dirty="0">
              <a:latin typeface="Georgia"/>
              <a:cs typeface="Georgia"/>
            </a:endParaRPr>
          </a:p>
          <a:p>
            <a:pPr marL="4076700" lvl="1"/>
            <a:endParaRPr lang="en-US" sz="1400" dirty="0">
              <a:latin typeface="Georgia"/>
              <a:cs typeface="Georgia"/>
            </a:endParaRPr>
          </a:p>
          <a:p>
            <a:pPr marL="4076700" lvl="1"/>
            <a:endParaRPr lang="en-US" sz="1400" dirty="0">
              <a:latin typeface="Georgia"/>
              <a:cs typeface="Georgia"/>
            </a:endParaRPr>
          </a:p>
          <a:p>
            <a:pPr marL="4076700" lvl="1"/>
            <a:endParaRPr sz="1400" dirty="0">
              <a:latin typeface="Georgia"/>
              <a:cs typeface="Georgia"/>
            </a:endParaRPr>
          </a:p>
        </p:txBody>
      </p:sp>
      <p:sp>
        <p:nvSpPr>
          <p:cNvPr id="8" name="object 8"/>
          <p:cNvSpPr txBox="1"/>
          <p:nvPr/>
        </p:nvSpPr>
        <p:spPr>
          <a:xfrm>
            <a:off x="771905" y="3657582"/>
            <a:ext cx="359282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Georgia"/>
                <a:cs typeface="Georgia"/>
              </a:rPr>
              <a:t>Confusion </a:t>
            </a:r>
            <a:r>
              <a:rPr sz="1400" b="1" dirty="0">
                <a:latin typeface="Georgia"/>
                <a:cs typeface="Georgia"/>
              </a:rPr>
              <a:t>Matrix </a:t>
            </a:r>
            <a:r>
              <a:rPr sz="1400" b="1" spc="-5" dirty="0">
                <a:latin typeface="Georgia"/>
                <a:cs typeface="Georgia"/>
              </a:rPr>
              <a:t>fo</a:t>
            </a:r>
            <a:r>
              <a:rPr lang="en-US" sz="1400" b="1" spc="-5" dirty="0">
                <a:latin typeface="Georgia"/>
                <a:cs typeface="Georgia"/>
              </a:rPr>
              <a:t>r KNN</a:t>
            </a:r>
            <a:endParaRPr sz="1400" dirty="0">
              <a:latin typeface="Georgia"/>
              <a:cs typeface="Georgia"/>
            </a:endParaRPr>
          </a:p>
        </p:txBody>
      </p:sp>
      <p:sp>
        <p:nvSpPr>
          <p:cNvPr id="9" name="object 9"/>
          <p:cNvSpPr txBox="1"/>
          <p:nvPr/>
        </p:nvSpPr>
        <p:spPr>
          <a:xfrm>
            <a:off x="606170" y="5943090"/>
            <a:ext cx="5606415"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Georgia"/>
                <a:cs typeface="Georgia"/>
              </a:rPr>
              <a:t>The Accuracy for </a:t>
            </a:r>
            <a:r>
              <a:rPr lang="en-US" sz="1600" b="1" spc="-10" dirty="0">
                <a:latin typeface="Georgia"/>
                <a:cs typeface="Georgia"/>
              </a:rPr>
              <a:t>KNN</a:t>
            </a:r>
            <a:r>
              <a:rPr sz="1600" b="1" spc="-10" dirty="0">
                <a:latin typeface="Georgia"/>
                <a:cs typeface="Georgia"/>
              </a:rPr>
              <a:t> </a:t>
            </a:r>
            <a:r>
              <a:rPr sz="1600" b="1" spc="-5" dirty="0">
                <a:latin typeface="Georgia"/>
                <a:cs typeface="Georgia"/>
              </a:rPr>
              <a:t>is</a:t>
            </a:r>
            <a:r>
              <a:rPr sz="1600" b="1" spc="160" dirty="0">
                <a:latin typeface="Georgia"/>
                <a:cs typeface="Georgia"/>
              </a:rPr>
              <a:t> </a:t>
            </a:r>
            <a:r>
              <a:rPr sz="1600" b="1" spc="-10" dirty="0">
                <a:latin typeface="Georgia"/>
                <a:cs typeface="Georgia"/>
              </a:rPr>
              <a:t>7</a:t>
            </a:r>
            <a:r>
              <a:rPr lang="en-US" sz="1600" b="1" spc="-10" dirty="0">
                <a:latin typeface="Georgia"/>
                <a:cs typeface="Georgia"/>
              </a:rPr>
              <a:t>3</a:t>
            </a:r>
            <a:r>
              <a:rPr sz="1600" b="1" spc="-10" dirty="0">
                <a:latin typeface="Georgia"/>
                <a:cs typeface="Georgia"/>
              </a:rPr>
              <a:t>%</a:t>
            </a:r>
            <a:endParaRPr sz="1600" dirty="0">
              <a:latin typeface="Georgia"/>
              <a:cs typeface="Georgia"/>
            </a:endParaRPr>
          </a:p>
        </p:txBody>
      </p:sp>
      <p:pic>
        <p:nvPicPr>
          <p:cNvPr id="12" name="Picture 11">
            <a:extLst>
              <a:ext uri="{FF2B5EF4-FFF2-40B4-BE49-F238E27FC236}">
                <a16:creationId xmlns:a16="http://schemas.microsoft.com/office/drawing/2014/main" id="{EDD6CA06-598E-4D36-85E5-0716BD72F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4685762"/>
            <a:ext cx="4404742" cy="1668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611793"/>
            <a:ext cx="6598920" cy="514350"/>
          </a:xfrm>
          <a:prstGeom prst="rect">
            <a:avLst/>
          </a:prstGeom>
        </p:spPr>
        <p:txBody>
          <a:bodyPr vert="horz" wrap="square" lIns="0" tIns="13335" rIns="0" bIns="0" rtlCol="0">
            <a:spAutoFit/>
          </a:bodyPr>
          <a:lstStyle/>
          <a:p>
            <a:pPr marL="12700">
              <a:lnSpc>
                <a:spcPct val="100000"/>
              </a:lnSpc>
              <a:spcBef>
                <a:spcPts val="105"/>
              </a:spcBef>
            </a:pPr>
            <a:r>
              <a:rPr b="1" dirty="0">
                <a:effectLst>
                  <a:outerShdw blurRad="38100" dist="38100" dir="2700000" algn="tl">
                    <a:srgbClr val="000000">
                      <a:alpha val="43137"/>
                    </a:srgbClr>
                  </a:outerShdw>
                </a:effectLst>
              </a:rPr>
              <a:t>ALTERNATE MODEL</a:t>
            </a:r>
            <a:r>
              <a:rPr b="1" spc="-105" dirty="0">
                <a:effectLst>
                  <a:outerShdw blurRad="38100" dist="38100" dir="2700000" algn="tl">
                    <a:srgbClr val="000000">
                      <a:alpha val="43137"/>
                    </a:srgbClr>
                  </a:outerShdw>
                </a:effectLst>
              </a:rPr>
              <a:t> </a:t>
            </a:r>
            <a:r>
              <a:rPr b="1" dirty="0">
                <a:effectLst>
                  <a:outerShdw blurRad="38100" dist="38100" dir="2700000" algn="tl">
                    <a:srgbClr val="000000">
                      <a:alpha val="43137"/>
                    </a:srgbClr>
                  </a:outerShdw>
                </a:effectLst>
              </a:rPr>
              <a:t>COMPARISON</a:t>
            </a:r>
          </a:p>
        </p:txBody>
      </p:sp>
      <p:sp>
        <p:nvSpPr>
          <p:cNvPr id="3" name="object 3"/>
          <p:cNvSpPr txBox="1"/>
          <p:nvPr/>
        </p:nvSpPr>
        <p:spPr>
          <a:xfrm>
            <a:off x="530225" y="1307084"/>
            <a:ext cx="11226165" cy="827405"/>
          </a:xfrm>
          <a:prstGeom prst="rect">
            <a:avLst/>
          </a:prstGeom>
        </p:spPr>
        <p:txBody>
          <a:bodyPr vert="horz" wrap="square" lIns="0" tIns="139065" rIns="0" bIns="0" rtlCol="0">
            <a:spAutoFit/>
          </a:bodyPr>
          <a:lstStyle/>
          <a:p>
            <a:pPr marL="355600" indent="-342900">
              <a:lnSpc>
                <a:spcPct val="100000"/>
              </a:lnSpc>
              <a:spcBef>
                <a:spcPts val="1095"/>
              </a:spcBef>
              <a:buClr>
                <a:srgbClr val="A42F0F"/>
              </a:buClr>
              <a:buFont typeface="Arial"/>
              <a:buChar char=""/>
              <a:tabLst>
                <a:tab pos="354965" algn="l"/>
                <a:tab pos="355600" algn="l"/>
              </a:tabLst>
            </a:pPr>
            <a:r>
              <a:rPr sz="1800" spc="-30" dirty="0">
                <a:solidFill>
                  <a:srgbClr val="404040"/>
                </a:solidFill>
                <a:latin typeface="Gothic Uralic"/>
                <a:cs typeface="Gothic Uralic"/>
              </a:rPr>
              <a:t>We </a:t>
            </a:r>
            <a:r>
              <a:rPr sz="1800" spc="-5" dirty="0">
                <a:solidFill>
                  <a:srgbClr val="404040"/>
                </a:solidFill>
                <a:latin typeface="Gothic Uralic"/>
                <a:cs typeface="Gothic Uralic"/>
              </a:rPr>
              <a:t>tried </a:t>
            </a:r>
            <a:r>
              <a:rPr lang="en-US" spc="-10" dirty="0">
                <a:solidFill>
                  <a:srgbClr val="404040"/>
                </a:solidFill>
                <a:latin typeface="Gothic Uralic"/>
                <a:cs typeface="Gothic Uralic"/>
              </a:rPr>
              <a:t>alternate</a:t>
            </a:r>
            <a:r>
              <a:rPr sz="1800" spc="-5" dirty="0">
                <a:solidFill>
                  <a:srgbClr val="404040"/>
                </a:solidFill>
                <a:latin typeface="Gothic Uralic"/>
                <a:cs typeface="Gothic Uralic"/>
              </a:rPr>
              <a:t> algorithm</a:t>
            </a:r>
            <a:r>
              <a:rPr lang="en-US" sz="1800" spc="-5" dirty="0">
                <a:solidFill>
                  <a:srgbClr val="404040"/>
                </a:solidFill>
                <a:latin typeface="Gothic Uralic"/>
                <a:cs typeface="Gothic Uralic"/>
              </a:rPr>
              <a:t>s</a:t>
            </a:r>
            <a:r>
              <a:rPr sz="1800" spc="-5" dirty="0">
                <a:solidFill>
                  <a:srgbClr val="404040"/>
                </a:solidFill>
                <a:latin typeface="Gothic Uralic"/>
                <a:cs typeface="Gothic Uralic"/>
              </a:rPr>
              <a:t> </a:t>
            </a:r>
            <a:r>
              <a:rPr sz="1800" spc="-10" dirty="0">
                <a:solidFill>
                  <a:srgbClr val="404040"/>
                </a:solidFill>
                <a:latin typeface="Gothic Uralic"/>
                <a:cs typeface="Gothic Uralic"/>
              </a:rPr>
              <a:t>to </a:t>
            </a:r>
            <a:r>
              <a:rPr sz="1800" spc="-5" dirty="0">
                <a:solidFill>
                  <a:srgbClr val="404040"/>
                </a:solidFill>
                <a:latin typeface="Gothic Uralic"/>
                <a:cs typeface="Gothic Uralic"/>
              </a:rPr>
              <a:t>compare </a:t>
            </a:r>
            <a:r>
              <a:rPr sz="1800" spc="-10" dirty="0">
                <a:solidFill>
                  <a:srgbClr val="404040"/>
                </a:solidFill>
                <a:latin typeface="Gothic Uralic"/>
                <a:cs typeface="Gothic Uralic"/>
              </a:rPr>
              <a:t>the </a:t>
            </a:r>
            <a:r>
              <a:rPr sz="1800" spc="-5" dirty="0">
                <a:solidFill>
                  <a:srgbClr val="404040"/>
                </a:solidFill>
                <a:latin typeface="Gothic Uralic"/>
                <a:cs typeface="Gothic Uralic"/>
              </a:rPr>
              <a:t>accuracy of </a:t>
            </a:r>
            <a:r>
              <a:rPr sz="1800" spc="-10" dirty="0">
                <a:solidFill>
                  <a:srgbClr val="404040"/>
                </a:solidFill>
                <a:latin typeface="Gothic Uralic"/>
                <a:cs typeface="Gothic Uralic"/>
              </a:rPr>
              <a:t>the</a:t>
            </a:r>
            <a:r>
              <a:rPr sz="1800" spc="260" dirty="0">
                <a:solidFill>
                  <a:srgbClr val="404040"/>
                </a:solidFill>
                <a:latin typeface="Gothic Uralic"/>
                <a:cs typeface="Gothic Uralic"/>
              </a:rPr>
              <a:t> </a:t>
            </a:r>
            <a:r>
              <a:rPr sz="1800" dirty="0">
                <a:solidFill>
                  <a:srgbClr val="404040"/>
                </a:solidFill>
                <a:latin typeface="Gothic Uralic"/>
                <a:cs typeface="Gothic Uralic"/>
              </a:rPr>
              <a:t>model.</a:t>
            </a:r>
            <a:endParaRPr sz="1800" dirty="0">
              <a:latin typeface="Gothic Uralic"/>
              <a:cs typeface="Gothic Uralic"/>
            </a:endParaRPr>
          </a:p>
          <a:p>
            <a:pPr marL="355600" indent="-342900">
              <a:lnSpc>
                <a:spcPct val="100000"/>
              </a:lnSpc>
              <a:spcBef>
                <a:spcPts val="994"/>
              </a:spcBef>
              <a:buClr>
                <a:srgbClr val="A42F0F"/>
              </a:buClr>
              <a:buFont typeface="Arial"/>
              <a:buChar char=""/>
              <a:tabLst>
                <a:tab pos="354965" algn="l"/>
                <a:tab pos="355600" algn="l"/>
              </a:tabLst>
            </a:pPr>
            <a:r>
              <a:rPr sz="1800" spc="-30" dirty="0">
                <a:solidFill>
                  <a:srgbClr val="404040"/>
                </a:solidFill>
                <a:latin typeface="Gothic Uralic"/>
                <a:cs typeface="Gothic Uralic"/>
              </a:rPr>
              <a:t>We </a:t>
            </a:r>
            <a:r>
              <a:rPr sz="1800" spc="-5" dirty="0">
                <a:solidFill>
                  <a:srgbClr val="404040"/>
                </a:solidFill>
                <a:latin typeface="Gothic Uralic"/>
                <a:cs typeface="Gothic Uralic"/>
              </a:rPr>
              <a:t>used </a:t>
            </a:r>
            <a:r>
              <a:rPr lang="en-US" sz="1800" spc="-5" dirty="0">
                <a:solidFill>
                  <a:srgbClr val="404040"/>
                </a:solidFill>
                <a:latin typeface="Gothic Uralic"/>
                <a:cs typeface="Gothic Uralic"/>
              </a:rPr>
              <a:t>Random Forest Classifier and Artificial Neural Network. </a:t>
            </a:r>
            <a:r>
              <a:rPr sz="1800" spc="-10" dirty="0">
                <a:solidFill>
                  <a:srgbClr val="404040"/>
                </a:solidFill>
                <a:latin typeface="Gothic Uralic"/>
                <a:cs typeface="Gothic Uralic"/>
              </a:rPr>
              <a:t>The </a:t>
            </a:r>
            <a:r>
              <a:rPr sz="1800" spc="-5" dirty="0">
                <a:solidFill>
                  <a:srgbClr val="404040"/>
                </a:solidFill>
                <a:latin typeface="Gothic Uralic"/>
                <a:cs typeface="Gothic Uralic"/>
              </a:rPr>
              <a:t>results obtained are as</a:t>
            </a:r>
            <a:r>
              <a:rPr sz="1800" spc="200" dirty="0">
                <a:solidFill>
                  <a:srgbClr val="404040"/>
                </a:solidFill>
                <a:latin typeface="Gothic Uralic"/>
                <a:cs typeface="Gothic Uralic"/>
              </a:rPr>
              <a:t> </a:t>
            </a:r>
            <a:r>
              <a:rPr sz="1800" spc="-5" dirty="0">
                <a:solidFill>
                  <a:srgbClr val="404040"/>
                </a:solidFill>
                <a:latin typeface="Gothic Uralic"/>
                <a:cs typeface="Gothic Uralic"/>
              </a:rPr>
              <a:t>under:</a:t>
            </a:r>
            <a:endParaRPr sz="1800" dirty="0">
              <a:latin typeface="Gothic Uralic"/>
              <a:cs typeface="Gothic Uralic"/>
            </a:endParaRPr>
          </a:p>
        </p:txBody>
      </p:sp>
      <p:sp>
        <p:nvSpPr>
          <p:cNvPr id="4" name="object 4"/>
          <p:cNvSpPr txBox="1"/>
          <p:nvPr/>
        </p:nvSpPr>
        <p:spPr>
          <a:xfrm>
            <a:off x="530225" y="6175179"/>
            <a:ext cx="4801137"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Gothic Uralic"/>
                <a:cs typeface="Gothic Uralic"/>
              </a:rPr>
              <a:t>The </a:t>
            </a:r>
            <a:r>
              <a:rPr sz="1400" b="1" spc="-5" dirty="0">
                <a:latin typeface="Gothic Uralic"/>
                <a:cs typeface="Gothic Uralic"/>
              </a:rPr>
              <a:t>Accuracy of </a:t>
            </a:r>
            <a:r>
              <a:rPr lang="en-IN" sz="1400" b="1" spc="-105" dirty="0">
                <a:latin typeface="Georgia"/>
                <a:cs typeface="Georgia"/>
              </a:rPr>
              <a:t>Random Forest Classifier</a:t>
            </a:r>
            <a:r>
              <a:rPr sz="1400" b="1" dirty="0">
                <a:latin typeface="Gothic Uralic"/>
                <a:cs typeface="Gothic Uralic"/>
              </a:rPr>
              <a:t> Model is</a:t>
            </a:r>
            <a:r>
              <a:rPr sz="1400" b="1" spc="-100" dirty="0">
                <a:latin typeface="Gothic Uralic"/>
                <a:cs typeface="Gothic Uralic"/>
              </a:rPr>
              <a:t> </a:t>
            </a:r>
            <a:r>
              <a:rPr sz="1400" b="1" dirty="0">
                <a:latin typeface="Gothic Uralic"/>
                <a:cs typeface="Gothic Uralic"/>
              </a:rPr>
              <a:t>7</a:t>
            </a:r>
            <a:r>
              <a:rPr lang="en-US" sz="1400" b="1" dirty="0">
                <a:latin typeface="Gothic Uralic"/>
                <a:cs typeface="Gothic Uralic"/>
              </a:rPr>
              <a:t>3</a:t>
            </a:r>
            <a:r>
              <a:rPr sz="1400" b="1" dirty="0">
                <a:latin typeface="Gothic Uralic"/>
                <a:cs typeface="Gothic Uralic"/>
              </a:rPr>
              <a:t>%</a:t>
            </a:r>
            <a:endParaRPr sz="1400" dirty="0">
              <a:latin typeface="Gothic Uralic"/>
              <a:cs typeface="Gothic Uralic"/>
            </a:endParaRPr>
          </a:p>
        </p:txBody>
      </p:sp>
      <p:graphicFrame>
        <p:nvGraphicFramePr>
          <p:cNvPr id="5" name="object 5"/>
          <p:cNvGraphicFramePr>
            <a:graphicFrameLocks noGrp="1"/>
          </p:cNvGraphicFramePr>
          <p:nvPr>
            <p:extLst>
              <p:ext uri="{D42A27DB-BD31-4B8C-83A1-F6EECF244321}">
                <p14:modId xmlns:p14="http://schemas.microsoft.com/office/powerpoint/2010/main" val="685270995"/>
              </p:ext>
            </p:extLst>
          </p:nvPr>
        </p:nvGraphicFramePr>
        <p:xfrm>
          <a:off x="1219200" y="2743200"/>
          <a:ext cx="3507104" cy="1371600"/>
        </p:xfrm>
        <a:graphic>
          <a:graphicData uri="http://schemas.openxmlformats.org/drawingml/2006/table">
            <a:tbl>
              <a:tblPr firstRow="1" bandRow="1">
                <a:tableStyleId>{93296810-A885-4BE3-A3E7-6D5BEEA58F35}</a:tableStyleId>
              </a:tblPr>
              <a:tblGrid>
                <a:gridCol w="1169035">
                  <a:extLst>
                    <a:ext uri="{9D8B030D-6E8A-4147-A177-3AD203B41FA5}">
                      <a16:colId xmlns:a16="http://schemas.microsoft.com/office/drawing/2014/main" val="20000"/>
                    </a:ext>
                  </a:extLst>
                </a:gridCol>
                <a:gridCol w="1169035">
                  <a:extLst>
                    <a:ext uri="{9D8B030D-6E8A-4147-A177-3AD203B41FA5}">
                      <a16:colId xmlns:a16="http://schemas.microsoft.com/office/drawing/2014/main" val="20001"/>
                    </a:ext>
                  </a:extLst>
                </a:gridCol>
                <a:gridCol w="1169034">
                  <a:extLst>
                    <a:ext uri="{9D8B030D-6E8A-4147-A177-3AD203B41FA5}">
                      <a16:colId xmlns:a16="http://schemas.microsoft.com/office/drawing/2014/main" val="20002"/>
                    </a:ext>
                  </a:extLst>
                </a:gridCol>
              </a:tblGrid>
              <a:tr h="457200">
                <a:tc>
                  <a:txBody>
                    <a:bodyPr/>
                    <a:lstStyle/>
                    <a:p>
                      <a:pPr>
                        <a:lnSpc>
                          <a:spcPct val="100000"/>
                        </a:lnSpc>
                      </a:pPr>
                      <a:endParaRPr sz="1500" dirty="0">
                        <a:latin typeface="Times New Roman"/>
                        <a:cs typeface="Times New Roman"/>
                      </a:endParaRPr>
                    </a:p>
                  </a:txBody>
                  <a:tcPr marL="0" marR="0" marT="0" marB="0"/>
                </a:tc>
                <a:tc>
                  <a:txBody>
                    <a:bodyPr/>
                    <a:lstStyle/>
                    <a:p>
                      <a:pPr marL="92075">
                        <a:lnSpc>
                          <a:spcPct val="100000"/>
                        </a:lnSpc>
                        <a:spcBef>
                          <a:spcPts val="325"/>
                        </a:spcBef>
                      </a:pPr>
                      <a:r>
                        <a:rPr sz="1200" b="1" spc="-5" dirty="0"/>
                        <a:t>Predicted</a:t>
                      </a:r>
                      <a:endParaRPr sz="1200" dirty="0"/>
                    </a:p>
                    <a:p>
                      <a:pPr marL="92075">
                        <a:lnSpc>
                          <a:spcPct val="100000"/>
                        </a:lnSpc>
                        <a:spcBef>
                          <a:spcPts val="5"/>
                        </a:spcBef>
                      </a:pPr>
                      <a:r>
                        <a:rPr sz="1200" b="1" spc="-5" dirty="0"/>
                        <a:t>Diabetes</a:t>
                      </a:r>
                      <a:endParaRPr sz="1200" dirty="0">
                        <a:latin typeface="Georgia"/>
                        <a:cs typeface="Georgia"/>
                      </a:endParaRPr>
                    </a:p>
                  </a:txBody>
                  <a:tcPr marL="0" marR="0" marT="41275" marB="0"/>
                </a:tc>
                <a:tc>
                  <a:txBody>
                    <a:bodyPr/>
                    <a:lstStyle/>
                    <a:p>
                      <a:pPr marL="92075">
                        <a:lnSpc>
                          <a:spcPct val="100000"/>
                        </a:lnSpc>
                        <a:spcBef>
                          <a:spcPts val="325"/>
                        </a:spcBef>
                      </a:pPr>
                      <a:r>
                        <a:rPr sz="1200" b="1" spc="-5" dirty="0"/>
                        <a:t>Predicted</a:t>
                      </a:r>
                      <a:endParaRPr sz="1200"/>
                    </a:p>
                    <a:p>
                      <a:pPr marL="92075">
                        <a:lnSpc>
                          <a:spcPct val="100000"/>
                        </a:lnSpc>
                        <a:spcBef>
                          <a:spcPts val="5"/>
                        </a:spcBef>
                      </a:pPr>
                      <a:r>
                        <a:rPr sz="1200" b="1" spc="-5" dirty="0"/>
                        <a:t>No</a:t>
                      </a:r>
                      <a:r>
                        <a:rPr sz="1200" b="1" spc="-20" dirty="0"/>
                        <a:t> </a:t>
                      </a:r>
                      <a:r>
                        <a:rPr sz="1200" b="1" spc="-5" dirty="0"/>
                        <a:t>Diabetes</a:t>
                      </a:r>
                      <a:endParaRPr sz="1200">
                        <a:latin typeface="Georgia"/>
                        <a:cs typeface="Georgia"/>
                      </a:endParaRPr>
                    </a:p>
                  </a:txBody>
                  <a:tcPr marL="0" marR="0" marT="41275" marB="0"/>
                </a:tc>
                <a:extLst>
                  <a:ext uri="{0D108BD9-81ED-4DB2-BD59-A6C34878D82A}">
                    <a16:rowId xmlns:a16="http://schemas.microsoft.com/office/drawing/2014/main" val="10000"/>
                  </a:ext>
                </a:extLst>
              </a:tr>
              <a:tr h="457200">
                <a:tc>
                  <a:txBody>
                    <a:bodyPr/>
                    <a:lstStyle/>
                    <a:p>
                      <a:pPr marL="91440" marR="386080">
                        <a:lnSpc>
                          <a:spcPct val="100000"/>
                        </a:lnSpc>
                        <a:spcBef>
                          <a:spcPts val="330"/>
                        </a:spcBef>
                      </a:pPr>
                      <a:r>
                        <a:rPr sz="1200" b="1" spc="-5" dirty="0"/>
                        <a:t>Actual  Di</a:t>
                      </a:r>
                      <a:r>
                        <a:rPr sz="1200" b="1" dirty="0"/>
                        <a:t>abetes</a:t>
                      </a:r>
                      <a:endParaRPr sz="1200">
                        <a:latin typeface="Georgia"/>
                        <a:cs typeface="Georgia"/>
                      </a:endParaRPr>
                    </a:p>
                  </a:txBody>
                  <a:tcPr marL="0" marR="0" marT="41910" marB="0"/>
                </a:tc>
                <a:tc>
                  <a:txBody>
                    <a:bodyPr/>
                    <a:lstStyle/>
                    <a:p>
                      <a:pPr algn="ctr">
                        <a:lnSpc>
                          <a:spcPct val="100000"/>
                        </a:lnSpc>
                        <a:spcBef>
                          <a:spcPts val="320"/>
                        </a:spcBef>
                      </a:pPr>
                      <a:r>
                        <a:rPr lang="en-US" sz="1400" b="1" dirty="0"/>
                        <a:t>145</a:t>
                      </a:r>
                      <a:endParaRPr sz="1400" dirty="0">
                        <a:latin typeface="Georgia"/>
                        <a:cs typeface="Georgia"/>
                      </a:endParaRPr>
                    </a:p>
                  </a:txBody>
                  <a:tcPr marL="0" marR="0" marT="40640" marB="0"/>
                </a:tc>
                <a:tc>
                  <a:txBody>
                    <a:bodyPr/>
                    <a:lstStyle/>
                    <a:p>
                      <a:pPr algn="ctr">
                        <a:lnSpc>
                          <a:spcPct val="100000"/>
                        </a:lnSpc>
                        <a:spcBef>
                          <a:spcPts val="320"/>
                        </a:spcBef>
                      </a:pPr>
                      <a:r>
                        <a:rPr lang="en-US" sz="1400" b="1" spc="-5" dirty="0"/>
                        <a:t>25</a:t>
                      </a:r>
                      <a:endParaRPr sz="1400" dirty="0">
                        <a:latin typeface="Georgia"/>
                        <a:cs typeface="Georgia"/>
                      </a:endParaRPr>
                    </a:p>
                  </a:txBody>
                  <a:tcPr marL="0" marR="0" marT="40640" marB="0"/>
                </a:tc>
                <a:extLst>
                  <a:ext uri="{0D108BD9-81ED-4DB2-BD59-A6C34878D82A}">
                    <a16:rowId xmlns:a16="http://schemas.microsoft.com/office/drawing/2014/main" val="10001"/>
                  </a:ext>
                </a:extLst>
              </a:tr>
              <a:tr h="457200">
                <a:tc>
                  <a:txBody>
                    <a:bodyPr/>
                    <a:lstStyle/>
                    <a:p>
                      <a:pPr marL="91440">
                        <a:lnSpc>
                          <a:spcPct val="100000"/>
                        </a:lnSpc>
                        <a:spcBef>
                          <a:spcPts val="330"/>
                        </a:spcBef>
                      </a:pPr>
                      <a:r>
                        <a:rPr sz="1200" b="1" spc="-5" dirty="0"/>
                        <a:t>Actual</a:t>
                      </a:r>
                      <a:endParaRPr sz="1200"/>
                    </a:p>
                    <a:p>
                      <a:pPr marL="91440">
                        <a:lnSpc>
                          <a:spcPct val="100000"/>
                        </a:lnSpc>
                      </a:pPr>
                      <a:r>
                        <a:rPr sz="1200" b="1" spc="-5" dirty="0"/>
                        <a:t>No</a:t>
                      </a:r>
                      <a:r>
                        <a:rPr sz="1200" b="1" spc="-20" dirty="0"/>
                        <a:t> </a:t>
                      </a:r>
                      <a:r>
                        <a:rPr sz="1200" b="1" spc="-5" dirty="0"/>
                        <a:t>Diabetes</a:t>
                      </a:r>
                      <a:endParaRPr sz="1200">
                        <a:latin typeface="Georgia"/>
                        <a:cs typeface="Georgia"/>
                      </a:endParaRPr>
                    </a:p>
                  </a:txBody>
                  <a:tcPr marL="0" marR="0" marT="41910" marB="0"/>
                </a:tc>
                <a:tc>
                  <a:txBody>
                    <a:bodyPr/>
                    <a:lstStyle/>
                    <a:p>
                      <a:pPr marL="1270" algn="ctr">
                        <a:lnSpc>
                          <a:spcPct val="100000"/>
                        </a:lnSpc>
                        <a:spcBef>
                          <a:spcPts val="320"/>
                        </a:spcBef>
                      </a:pPr>
                      <a:r>
                        <a:rPr lang="en-US" sz="1400" b="1" spc="-5" dirty="0"/>
                        <a:t>42</a:t>
                      </a:r>
                      <a:endParaRPr sz="1400" dirty="0">
                        <a:latin typeface="Georgia"/>
                        <a:cs typeface="Georgia"/>
                      </a:endParaRPr>
                    </a:p>
                  </a:txBody>
                  <a:tcPr marL="0" marR="0" marT="40640" marB="0"/>
                </a:tc>
                <a:tc>
                  <a:txBody>
                    <a:bodyPr/>
                    <a:lstStyle/>
                    <a:p>
                      <a:pPr marL="1270" algn="ctr">
                        <a:lnSpc>
                          <a:spcPct val="100000"/>
                        </a:lnSpc>
                        <a:spcBef>
                          <a:spcPts val="320"/>
                        </a:spcBef>
                      </a:pPr>
                      <a:r>
                        <a:rPr lang="en-US" sz="1400" b="1" spc="-5" dirty="0"/>
                        <a:t>44</a:t>
                      </a:r>
                      <a:endParaRPr sz="1400" dirty="0">
                        <a:latin typeface="Georgia"/>
                        <a:cs typeface="Georgia"/>
                      </a:endParaRPr>
                    </a:p>
                  </a:txBody>
                  <a:tcPr marL="0" marR="0" marT="40640" marB="0"/>
                </a:tc>
                <a:extLst>
                  <a:ext uri="{0D108BD9-81ED-4DB2-BD59-A6C34878D82A}">
                    <a16:rowId xmlns:a16="http://schemas.microsoft.com/office/drawing/2014/main" val="10002"/>
                  </a:ext>
                </a:extLst>
              </a:tr>
            </a:tbl>
          </a:graphicData>
        </a:graphic>
      </p:graphicFrame>
      <p:sp>
        <p:nvSpPr>
          <p:cNvPr id="6" name="object 6"/>
          <p:cNvSpPr txBox="1"/>
          <p:nvPr/>
        </p:nvSpPr>
        <p:spPr>
          <a:xfrm>
            <a:off x="1219200" y="2358426"/>
            <a:ext cx="4279392"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Georgia"/>
                <a:cs typeface="Georgia"/>
              </a:rPr>
              <a:t>Confusion </a:t>
            </a:r>
            <a:r>
              <a:rPr lang="en-IN" sz="1400" b="1" dirty="0">
                <a:latin typeface="Georgia"/>
                <a:cs typeface="Georgia"/>
              </a:rPr>
              <a:t>Matrix</a:t>
            </a:r>
            <a:r>
              <a:rPr lang="en-IN" sz="1400" b="1" spc="-105" dirty="0">
                <a:latin typeface="Georgia"/>
                <a:cs typeface="Georgia"/>
              </a:rPr>
              <a:t> Random Forest Classifier</a:t>
            </a:r>
            <a:endParaRPr sz="1400" dirty="0">
              <a:latin typeface="Georgia"/>
              <a:cs typeface="Georgia"/>
            </a:endParaRPr>
          </a:p>
        </p:txBody>
      </p:sp>
      <p:graphicFrame>
        <p:nvGraphicFramePr>
          <p:cNvPr id="8" name="object 8"/>
          <p:cNvGraphicFramePr>
            <a:graphicFrameLocks noGrp="1"/>
          </p:cNvGraphicFramePr>
          <p:nvPr>
            <p:extLst>
              <p:ext uri="{D42A27DB-BD31-4B8C-83A1-F6EECF244321}">
                <p14:modId xmlns:p14="http://schemas.microsoft.com/office/powerpoint/2010/main" val="996852511"/>
              </p:ext>
            </p:extLst>
          </p:nvPr>
        </p:nvGraphicFramePr>
        <p:xfrm>
          <a:off x="7772400" y="2716072"/>
          <a:ext cx="3524250" cy="1371600"/>
        </p:xfrm>
        <a:graphic>
          <a:graphicData uri="http://schemas.openxmlformats.org/drawingml/2006/table">
            <a:tbl>
              <a:tblPr firstRow="1" bandRow="1">
                <a:tableStyleId>{93296810-A885-4BE3-A3E7-6D5BEEA58F35}</a:tableStyleId>
              </a:tblPr>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tblGrid>
              <a:tr h="457200">
                <a:tc>
                  <a:txBody>
                    <a:bodyPr/>
                    <a:lstStyle/>
                    <a:p>
                      <a:pPr>
                        <a:lnSpc>
                          <a:spcPct val="100000"/>
                        </a:lnSpc>
                      </a:pPr>
                      <a:endParaRPr sz="1500" dirty="0">
                        <a:latin typeface="Times New Roman"/>
                        <a:cs typeface="Times New Roman"/>
                      </a:endParaRPr>
                    </a:p>
                  </a:txBody>
                  <a:tcPr marL="0" marR="0" marT="0" marB="0"/>
                </a:tc>
                <a:tc>
                  <a:txBody>
                    <a:bodyPr/>
                    <a:lstStyle/>
                    <a:p>
                      <a:pPr marL="92710">
                        <a:lnSpc>
                          <a:spcPct val="100000"/>
                        </a:lnSpc>
                        <a:spcBef>
                          <a:spcPts val="325"/>
                        </a:spcBef>
                      </a:pPr>
                      <a:r>
                        <a:rPr sz="1200" b="1" spc="-5" dirty="0"/>
                        <a:t>Predicted</a:t>
                      </a:r>
                      <a:endParaRPr sz="1200" dirty="0"/>
                    </a:p>
                    <a:p>
                      <a:pPr marL="92710">
                        <a:lnSpc>
                          <a:spcPct val="100000"/>
                        </a:lnSpc>
                        <a:spcBef>
                          <a:spcPts val="5"/>
                        </a:spcBef>
                      </a:pPr>
                      <a:r>
                        <a:rPr sz="1200" b="1" spc="-5" dirty="0"/>
                        <a:t>Diabetes</a:t>
                      </a:r>
                      <a:endParaRPr sz="1200" dirty="0">
                        <a:latin typeface="Georgia"/>
                        <a:cs typeface="Georgia"/>
                      </a:endParaRPr>
                    </a:p>
                  </a:txBody>
                  <a:tcPr marL="0" marR="0" marT="41275" marB="0"/>
                </a:tc>
                <a:tc>
                  <a:txBody>
                    <a:bodyPr/>
                    <a:lstStyle/>
                    <a:p>
                      <a:pPr marL="92075">
                        <a:lnSpc>
                          <a:spcPct val="100000"/>
                        </a:lnSpc>
                        <a:spcBef>
                          <a:spcPts val="325"/>
                        </a:spcBef>
                      </a:pPr>
                      <a:r>
                        <a:rPr sz="1200" b="1" spc="-5" dirty="0"/>
                        <a:t>Predicted</a:t>
                      </a:r>
                      <a:endParaRPr sz="1200"/>
                    </a:p>
                    <a:p>
                      <a:pPr marL="92075">
                        <a:lnSpc>
                          <a:spcPct val="100000"/>
                        </a:lnSpc>
                        <a:spcBef>
                          <a:spcPts val="5"/>
                        </a:spcBef>
                      </a:pPr>
                      <a:r>
                        <a:rPr sz="1200" b="1" spc="-5" dirty="0"/>
                        <a:t>No</a:t>
                      </a:r>
                      <a:r>
                        <a:rPr sz="1200" b="1" spc="-20" dirty="0"/>
                        <a:t> </a:t>
                      </a:r>
                      <a:r>
                        <a:rPr sz="1200" b="1" spc="-5" dirty="0"/>
                        <a:t>Diabetes</a:t>
                      </a:r>
                      <a:endParaRPr sz="1200">
                        <a:latin typeface="Georgia"/>
                        <a:cs typeface="Georgia"/>
                      </a:endParaRPr>
                    </a:p>
                  </a:txBody>
                  <a:tcPr marL="0" marR="0" marT="41275" marB="0"/>
                </a:tc>
                <a:extLst>
                  <a:ext uri="{0D108BD9-81ED-4DB2-BD59-A6C34878D82A}">
                    <a16:rowId xmlns:a16="http://schemas.microsoft.com/office/drawing/2014/main" val="10000"/>
                  </a:ext>
                </a:extLst>
              </a:tr>
              <a:tr h="457200">
                <a:tc>
                  <a:txBody>
                    <a:bodyPr/>
                    <a:lstStyle/>
                    <a:p>
                      <a:pPr marL="92075" marR="391795">
                        <a:lnSpc>
                          <a:spcPct val="100000"/>
                        </a:lnSpc>
                        <a:spcBef>
                          <a:spcPts val="330"/>
                        </a:spcBef>
                      </a:pPr>
                      <a:r>
                        <a:rPr sz="1200" b="1" spc="-5" dirty="0"/>
                        <a:t>Actual  Di</a:t>
                      </a:r>
                      <a:r>
                        <a:rPr sz="1200" b="1" dirty="0"/>
                        <a:t>abetes</a:t>
                      </a:r>
                      <a:endParaRPr sz="1200">
                        <a:latin typeface="Georgia"/>
                        <a:cs typeface="Georgia"/>
                      </a:endParaRPr>
                    </a:p>
                  </a:txBody>
                  <a:tcPr marL="0" marR="0" marT="41910" marB="0"/>
                </a:tc>
                <a:tc>
                  <a:txBody>
                    <a:bodyPr/>
                    <a:lstStyle/>
                    <a:p>
                      <a:pPr marL="1905" algn="ctr">
                        <a:lnSpc>
                          <a:spcPct val="100000"/>
                        </a:lnSpc>
                        <a:spcBef>
                          <a:spcPts val="320"/>
                        </a:spcBef>
                      </a:pPr>
                      <a:r>
                        <a:rPr lang="en-US" sz="1400" b="1" spc="-5" dirty="0"/>
                        <a:t>145</a:t>
                      </a:r>
                      <a:endParaRPr sz="1400" dirty="0">
                        <a:latin typeface="Georgia"/>
                        <a:cs typeface="Georgia"/>
                      </a:endParaRPr>
                    </a:p>
                  </a:txBody>
                  <a:tcPr marL="0" marR="0" marT="40640" marB="0"/>
                </a:tc>
                <a:tc>
                  <a:txBody>
                    <a:bodyPr/>
                    <a:lstStyle/>
                    <a:p>
                      <a:pPr marL="486409">
                        <a:lnSpc>
                          <a:spcPct val="100000"/>
                        </a:lnSpc>
                        <a:spcBef>
                          <a:spcPts val="320"/>
                        </a:spcBef>
                      </a:pPr>
                      <a:r>
                        <a:rPr lang="en-US" sz="1400" b="1" spc="-5" dirty="0"/>
                        <a:t>25</a:t>
                      </a:r>
                      <a:endParaRPr sz="1400" dirty="0">
                        <a:latin typeface="Georgia"/>
                        <a:cs typeface="Georgia"/>
                      </a:endParaRPr>
                    </a:p>
                  </a:txBody>
                  <a:tcPr marL="0" marR="0" marT="40640" marB="0"/>
                </a:tc>
                <a:extLst>
                  <a:ext uri="{0D108BD9-81ED-4DB2-BD59-A6C34878D82A}">
                    <a16:rowId xmlns:a16="http://schemas.microsoft.com/office/drawing/2014/main" val="10001"/>
                  </a:ext>
                </a:extLst>
              </a:tr>
              <a:tr h="457200">
                <a:tc>
                  <a:txBody>
                    <a:bodyPr/>
                    <a:lstStyle/>
                    <a:p>
                      <a:pPr marL="92075">
                        <a:lnSpc>
                          <a:spcPct val="100000"/>
                        </a:lnSpc>
                        <a:spcBef>
                          <a:spcPts val="330"/>
                        </a:spcBef>
                      </a:pPr>
                      <a:r>
                        <a:rPr sz="1200" b="1" spc="-5" dirty="0"/>
                        <a:t>Actual</a:t>
                      </a:r>
                      <a:endParaRPr sz="1200"/>
                    </a:p>
                    <a:p>
                      <a:pPr marL="92075">
                        <a:lnSpc>
                          <a:spcPct val="100000"/>
                        </a:lnSpc>
                      </a:pPr>
                      <a:r>
                        <a:rPr sz="1200" b="1" spc="-5" dirty="0"/>
                        <a:t>No</a:t>
                      </a:r>
                      <a:r>
                        <a:rPr sz="1200" b="1" spc="-20" dirty="0"/>
                        <a:t> </a:t>
                      </a:r>
                      <a:r>
                        <a:rPr sz="1200" b="1" spc="-5" dirty="0"/>
                        <a:t>Diabetes</a:t>
                      </a:r>
                      <a:endParaRPr sz="1200">
                        <a:latin typeface="Georgia"/>
                        <a:cs typeface="Georgia"/>
                      </a:endParaRPr>
                    </a:p>
                  </a:txBody>
                  <a:tcPr marL="0" marR="0" marT="41910" marB="0"/>
                </a:tc>
                <a:tc>
                  <a:txBody>
                    <a:bodyPr/>
                    <a:lstStyle/>
                    <a:p>
                      <a:pPr marL="2540" algn="ctr">
                        <a:lnSpc>
                          <a:spcPct val="100000"/>
                        </a:lnSpc>
                        <a:spcBef>
                          <a:spcPts val="320"/>
                        </a:spcBef>
                      </a:pPr>
                      <a:r>
                        <a:rPr lang="en-US" sz="1400" b="1" spc="-5" dirty="0"/>
                        <a:t>34</a:t>
                      </a:r>
                      <a:endParaRPr sz="1400" dirty="0">
                        <a:latin typeface="Georgia"/>
                        <a:cs typeface="Georgia"/>
                      </a:endParaRPr>
                    </a:p>
                  </a:txBody>
                  <a:tcPr marL="0" marR="0" marT="40640" marB="0"/>
                </a:tc>
                <a:tc>
                  <a:txBody>
                    <a:bodyPr/>
                    <a:lstStyle/>
                    <a:p>
                      <a:pPr marL="474345">
                        <a:lnSpc>
                          <a:spcPct val="100000"/>
                        </a:lnSpc>
                        <a:spcBef>
                          <a:spcPts val="320"/>
                        </a:spcBef>
                      </a:pPr>
                      <a:r>
                        <a:rPr lang="en-US" sz="1400" b="1" dirty="0"/>
                        <a:t>52</a:t>
                      </a:r>
                      <a:endParaRPr sz="1400" dirty="0">
                        <a:latin typeface="Georgia"/>
                        <a:cs typeface="Georgia"/>
                      </a:endParaRPr>
                    </a:p>
                  </a:txBody>
                  <a:tcPr marL="0" marR="0" marT="40640" marB="0"/>
                </a:tc>
                <a:extLst>
                  <a:ext uri="{0D108BD9-81ED-4DB2-BD59-A6C34878D82A}">
                    <a16:rowId xmlns:a16="http://schemas.microsoft.com/office/drawing/2014/main" val="10002"/>
                  </a:ext>
                </a:extLst>
              </a:tr>
            </a:tbl>
          </a:graphicData>
        </a:graphic>
      </p:graphicFrame>
      <p:sp>
        <p:nvSpPr>
          <p:cNvPr id="9" name="object 9"/>
          <p:cNvSpPr txBox="1"/>
          <p:nvPr/>
        </p:nvSpPr>
        <p:spPr>
          <a:xfrm>
            <a:off x="8458200" y="2339639"/>
            <a:ext cx="293433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Georgia"/>
                <a:cs typeface="Georgia"/>
              </a:rPr>
              <a:t>Confusion </a:t>
            </a:r>
            <a:r>
              <a:rPr sz="1400" b="1" dirty="0">
                <a:latin typeface="Georgia"/>
                <a:cs typeface="Georgia"/>
              </a:rPr>
              <a:t>Matrix </a:t>
            </a:r>
            <a:r>
              <a:rPr lang="en-US" sz="1400" b="1" spc="-5" dirty="0">
                <a:latin typeface="Georgia"/>
                <a:cs typeface="Georgia"/>
              </a:rPr>
              <a:t>ANN</a:t>
            </a:r>
            <a:endParaRPr sz="1400" dirty="0">
              <a:latin typeface="Georgia"/>
              <a:cs typeface="Georgia"/>
            </a:endParaRPr>
          </a:p>
        </p:txBody>
      </p:sp>
      <p:sp>
        <p:nvSpPr>
          <p:cNvPr id="10" name="object 10"/>
          <p:cNvSpPr txBox="1"/>
          <p:nvPr/>
        </p:nvSpPr>
        <p:spPr>
          <a:xfrm>
            <a:off x="8133081" y="6175179"/>
            <a:ext cx="3259454"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Gothic Uralic"/>
                <a:cs typeface="Gothic Uralic"/>
              </a:rPr>
              <a:t>The </a:t>
            </a:r>
            <a:r>
              <a:rPr sz="1400" b="1" spc="-5" dirty="0">
                <a:latin typeface="Gothic Uralic"/>
                <a:cs typeface="Gothic Uralic"/>
              </a:rPr>
              <a:t>Accuracy of </a:t>
            </a:r>
            <a:r>
              <a:rPr lang="en-US" sz="1400" b="1" spc="-5" dirty="0">
                <a:latin typeface="Gothic Uralic"/>
                <a:cs typeface="Gothic Uralic"/>
              </a:rPr>
              <a:t>ANN</a:t>
            </a:r>
            <a:r>
              <a:rPr sz="1400" b="1" spc="-5" dirty="0">
                <a:latin typeface="Gothic Uralic"/>
                <a:cs typeface="Gothic Uralic"/>
              </a:rPr>
              <a:t> </a:t>
            </a:r>
            <a:r>
              <a:rPr sz="1400" b="1" dirty="0">
                <a:latin typeface="Gothic Uralic"/>
                <a:cs typeface="Gothic Uralic"/>
              </a:rPr>
              <a:t>is</a:t>
            </a:r>
            <a:r>
              <a:rPr sz="1400" b="1" spc="-60" dirty="0">
                <a:latin typeface="Gothic Uralic"/>
                <a:cs typeface="Gothic Uralic"/>
              </a:rPr>
              <a:t> </a:t>
            </a:r>
            <a:r>
              <a:rPr sz="1400" b="1" dirty="0">
                <a:latin typeface="Gothic Uralic"/>
                <a:cs typeface="Gothic Uralic"/>
              </a:rPr>
              <a:t>76%.</a:t>
            </a:r>
            <a:endParaRPr sz="1400" dirty="0">
              <a:latin typeface="Gothic Uralic"/>
              <a:cs typeface="Gothic Uralic"/>
            </a:endParaRPr>
          </a:p>
        </p:txBody>
      </p:sp>
      <p:pic>
        <p:nvPicPr>
          <p:cNvPr id="13" name="Picture 12">
            <a:extLst>
              <a:ext uri="{FF2B5EF4-FFF2-40B4-BE49-F238E27FC236}">
                <a16:creationId xmlns:a16="http://schemas.microsoft.com/office/drawing/2014/main" id="{5C5817FF-1574-4E5B-87E5-6C3840C5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14" y="4264803"/>
            <a:ext cx="4480948" cy="1760373"/>
          </a:xfrm>
          <a:prstGeom prst="rect">
            <a:avLst/>
          </a:prstGeom>
        </p:spPr>
      </p:pic>
      <p:pic>
        <p:nvPicPr>
          <p:cNvPr id="15" name="Picture 14">
            <a:extLst>
              <a:ext uri="{FF2B5EF4-FFF2-40B4-BE49-F238E27FC236}">
                <a16:creationId xmlns:a16="http://schemas.microsoft.com/office/drawing/2014/main" id="{A99E3FBF-4B5E-4932-B5EA-E36D9B0BA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42" y="4289453"/>
            <a:ext cx="4458086" cy="151651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09600"/>
            <a:ext cx="4794122"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DEPLOYMENT</a:t>
            </a:r>
            <a:endParaRPr sz="3600" b="1" dirty="0">
              <a:effectLst>
                <a:outerShdw blurRad="38100" dist="38100" dir="2700000" algn="tl">
                  <a:srgbClr val="000000">
                    <a:alpha val="43137"/>
                  </a:srgbClr>
                </a:outerShdw>
              </a:effectLst>
            </a:endParaRPr>
          </a:p>
        </p:txBody>
      </p:sp>
      <p:sp>
        <p:nvSpPr>
          <p:cNvPr id="3" name="object 3"/>
          <p:cNvSpPr txBox="1"/>
          <p:nvPr/>
        </p:nvSpPr>
        <p:spPr>
          <a:xfrm>
            <a:off x="838200" y="1473200"/>
            <a:ext cx="10561955" cy="3475310"/>
          </a:xfrm>
          <a:prstGeom prst="rect">
            <a:avLst/>
          </a:prstGeom>
        </p:spPr>
        <p:txBody>
          <a:bodyPr vert="horz" wrap="square" lIns="0" tIns="12700" rIns="0" bIns="0" rtlCol="0">
            <a:spAutoFit/>
          </a:bodyPr>
          <a:lstStyle/>
          <a:p>
            <a:pPr marL="355600" marR="829944" indent="-342900">
              <a:lnSpc>
                <a:spcPct val="100000"/>
              </a:lnSpc>
              <a:spcBef>
                <a:spcPts val="100"/>
              </a:spcBef>
              <a:buClr>
                <a:srgbClr val="A42F0F"/>
              </a:buClr>
              <a:buFont typeface="Arial"/>
              <a:buChar char=""/>
              <a:tabLst>
                <a:tab pos="354965" algn="l"/>
                <a:tab pos="355600" algn="l"/>
                <a:tab pos="2428240" algn="l"/>
              </a:tabLst>
            </a:pPr>
            <a:r>
              <a:rPr sz="2000" spc="-5" dirty="0">
                <a:solidFill>
                  <a:srgbClr val="404040"/>
                </a:solidFill>
                <a:latin typeface="Gothic Uralic"/>
                <a:cs typeface="Gothic Uralic"/>
              </a:rPr>
              <a:t>This </a:t>
            </a:r>
            <a:r>
              <a:rPr sz="2000" spc="10" dirty="0">
                <a:solidFill>
                  <a:srgbClr val="404040"/>
                </a:solidFill>
                <a:latin typeface="Gothic Uralic"/>
                <a:cs typeface="Gothic Uralic"/>
              </a:rPr>
              <a:t>is </a:t>
            </a:r>
            <a:r>
              <a:rPr sz="2000" spc="-10" dirty="0">
                <a:solidFill>
                  <a:srgbClr val="404040"/>
                </a:solidFill>
                <a:latin typeface="Gothic Uralic"/>
                <a:cs typeface="Gothic Uralic"/>
              </a:rPr>
              <a:t>the</a:t>
            </a:r>
            <a:r>
              <a:rPr sz="2000" spc="10" dirty="0">
                <a:solidFill>
                  <a:srgbClr val="404040"/>
                </a:solidFill>
                <a:latin typeface="Gothic Uralic"/>
                <a:cs typeface="Gothic Uralic"/>
              </a:rPr>
              <a:t> </a:t>
            </a:r>
            <a:r>
              <a:rPr sz="2000" spc="-5" dirty="0">
                <a:solidFill>
                  <a:srgbClr val="404040"/>
                </a:solidFill>
                <a:latin typeface="Gothic Uralic"/>
                <a:cs typeface="Gothic Uralic"/>
              </a:rPr>
              <a:t>last</a:t>
            </a:r>
            <a:r>
              <a:rPr sz="2000" spc="-10" dirty="0">
                <a:solidFill>
                  <a:srgbClr val="404040"/>
                </a:solidFill>
                <a:latin typeface="Gothic Uralic"/>
                <a:cs typeface="Gothic Uralic"/>
              </a:rPr>
              <a:t> </a:t>
            </a:r>
            <a:r>
              <a:rPr sz="2000" spc="-5" dirty="0">
                <a:solidFill>
                  <a:srgbClr val="404040"/>
                </a:solidFill>
                <a:latin typeface="Gothic Uralic"/>
                <a:cs typeface="Gothic Uralic"/>
              </a:rPr>
              <a:t>and	</a:t>
            </a:r>
            <a:r>
              <a:rPr sz="2000" spc="-10" dirty="0">
                <a:solidFill>
                  <a:srgbClr val="404040"/>
                </a:solidFill>
                <a:latin typeface="Gothic Uralic"/>
                <a:cs typeface="Gothic Uralic"/>
              </a:rPr>
              <a:t>the </a:t>
            </a:r>
            <a:r>
              <a:rPr sz="2000" dirty="0">
                <a:solidFill>
                  <a:srgbClr val="404040"/>
                </a:solidFill>
                <a:latin typeface="Gothic Uralic"/>
                <a:cs typeface="Gothic Uralic"/>
              </a:rPr>
              <a:t>final </a:t>
            </a:r>
            <a:r>
              <a:rPr sz="2000" spc="-10" dirty="0">
                <a:solidFill>
                  <a:srgbClr val="404040"/>
                </a:solidFill>
                <a:latin typeface="Gothic Uralic"/>
                <a:cs typeface="Gothic Uralic"/>
              </a:rPr>
              <a:t>phase </a:t>
            </a:r>
            <a:r>
              <a:rPr lang="en-IN" sz="2000" spc="-5" dirty="0">
                <a:solidFill>
                  <a:srgbClr val="404040"/>
                </a:solidFill>
                <a:latin typeface="Gothic Uralic"/>
                <a:cs typeface="Gothic Uralic"/>
              </a:rPr>
              <a:t>o</a:t>
            </a:r>
            <a:r>
              <a:rPr lang="en-US" sz="2000" spc="-5" dirty="0">
                <a:solidFill>
                  <a:srgbClr val="404040"/>
                </a:solidFill>
                <a:latin typeface="Gothic Uralic"/>
                <a:cs typeface="Gothic Uralic"/>
              </a:rPr>
              <a:t>f </a:t>
            </a:r>
            <a:r>
              <a:rPr lang="en-US" sz="2000" dirty="0">
                <a:solidFill>
                  <a:srgbClr val="404040"/>
                </a:solidFill>
                <a:latin typeface="Gothic Uralic"/>
                <a:cs typeface="Gothic Uralic"/>
              </a:rPr>
              <a:t>CRISP </a:t>
            </a:r>
            <a:r>
              <a:rPr lang="en-US" sz="2000" spc="-5" dirty="0">
                <a:solidFill>
                  <a:srgbClr val="404040"/>
                </a:solidFill>
                <a:latin typeface="Gothic Uralic"/>
                <a:cs typeface="Gothic Uralic"/>
              </a:rPr>
              <a:t>DM </a:t>
            </a:r>
            <a:r>
              <a:rPr lang="en-US" sz="2000" spc="-10" dirty="0">
                <a:solidFill>
                  <a:srgbClr val="404040"/>
                </a:solidFill>
                <a:latin typeface="Gothic Uralic"/>
                <a:cs typeface="Gothic Uralic"/>
              </a:rPr>
              <a:t>process. </a:t>
            </a:r>
            <a:r>
              <a:rPr lang="en-US" sz="2000" spc="-5" dirty="0">
                <a:solidFill>
                  <a:srgbClr val="404040"/>
                </a:solidFill>
                <a:latin typeface="Gothic Uralic"/>
                <a:cs typeface="Gothic Uralic"/>
              </a:rPr>
              <a:t>Deployment  </a:t>
            </a:r>
            <a:r>
              <a:rPr lang="en-US" sz="2000" dirty="0">
                <a:solidFill>
                  <a:srgbClr val="404040"/>
                </a:solidFill>
                <a:latin typeface="Gothic Uralic"/>
                <a:cs typeface="Gothic Uralic"/>
              </a:rPr>
              <a:t>includes </a:t>
            </a:r>
            <a:r>
              <a:rPr lang="en-US" sz="2000" spc="-10" dirty="0">
                <a:solidFill>
                  <a:srgbClr val="404040"/>
                </a:solidFill>
                <a:latin typeface="Gothic Uralic"/>
                <a:cs typeface="Gothic Uralic"/>
              </a:rPr>
              <a:t>three </a:t>
            </a:r>
            <a:r>
              <a:rPr lang="en-US" sz="2000" spc="-5" dirty="0">
                <a:solidFill>
                  <a:srgbClr val="404040"/>
                </a:solidFill>
                <a:latin typeface="Gothic Uralic"/>
                <a:cs typeface="Gothic Uralic"/>
              </a:rPr>
              <a:t>important task</a:t>
            </a:r>
            <a:r>
              <a:rPr lang="en-US" sz="2000" spc="30" dirty="0">
                <a:solidFill>
                  <a:srgbClr val="404040"/>
                </a:solidFill>
                <a:latin typeface="Gothic Uralic"/>
                <a:cs typeface="Gothic Uralic"/>
              </a:rPr>
              <a:t> </a:t>
            </a:r>
            <a:r>
              <a:rPr lang="en-US" sz="2000" spc="-5" dirty="0">
                <a:solidFill>
                  <a:srgbClr val="404040"/>
                </a:solidFill>
                <a:latin typeface="Gothic Uralic"/>
                <a:cs typeface="Gothic Uralic"/>
              </a:rPr>
              <a:t>:</a:t>
            </a:r>
            <a:endParaRPr lang="en-US" sz="2000" dirty="0">
              <a:latin typeface="Gothic Uralic"/>
              <a:cs typeface="Gothic Uralic"/>
            </a:endParaRPr>
          </a:p>
          <a:p>
            <a:pPr marL="355600" marR="172720" indent="-342900">
              <a:lnSpc>
                <a:spcPct val="100000"/>
              </a:lnSpc>
              <a:spcBef>
                <a:spcPts val="994"/>
              </a:spcBef>
              <a:buClr>
                <a:srgbClr val="A42F0F"/>
              </a:buClr>
              <a:buFont typeface="Arial"/>
              <a:buChar char=""/>
              <a:tabLst>
                <a:tab pos="354965" algn="l"/>
                <a:tab pos="355600" algn="l"/>
              </a:tabLst>
            </a:pPr>
            <a:r>
              <a:rPr lang="en-US" sz="2000" b="1" dirty="0">
                <a:solidFill>
                  <a:srgbClr val="404040"/>
                </a:solidFill>
                <a:latin typeface="Gothic Uralic"/>
                <a:cs typeface="Gothic Uralic"/>
              </a:rPr>
              <a:t>Plan </a:t>
            </a:r>
            <a:r>
              <a:rPr lang="en-US" sz="2000" b="1" spc="-5" dirty="0">
                <a:solidFill>
                  <a:srgbClr val="404040"/>
                </a:solidFill>
                <a:latin typeface="Gothic Uralic"/>
                <a:cs typeface="Gothic Uralic"/>
              </a:rPr>
              <a:t>Deployment </a:t>
            </a:r>
            <a:r>
              <a:rPr lang="en-US" sz="2000" dirty="0">
                <a:solidFill>
                  <a:srgbClr val="404040"/>
                </a:solidFill>
                <a:latin typeface="Gothic Uralic"/>
                <a:cs typeface="Gothic Uralic"/>
              </a:rPr>
              <a:t>– </a:t>
            </a:r>
            <a:r>
              <a:rPr lang="en-US" sz="2000" spc="-5" dirty="0">
                <a:solidFill>
                  <a:srgbClr val="404040"/>
                </a:solidFill>
                <a:latin typeface="Gothic Uralic"/>
                <a:cs typeface="Gothic Uralic"/>
              </a:rPr>
              <a:t>Planning </a:t>
            </a:r>
            <a:r>
              <a:rPr lang="en-US" sz="2000" dirty="0">
                <a:solidFill>
                  <a:srgbClr val="404040"/>
                </a:solidFill>
                <a:latin typeface="Gothic Uralic"/>
                <a:cs typeface="Gothic Uralic"/>
              </a:rPr>
              <a:t>basically includes </a:t>
            </a:r>
            <a:r>
              <a:rPr lang="en-US" sz="2000" spc="-10" dirty="0">
                <a:solidFill>
                  <a:srgbClr val="404040"/>
                </a:solidFill>
                <a:latin typeface="Gothic Uralic"/>
                <a:cs typeface="Gothic Uralic"/>
              </a:rPr>
              <a:t>the strategy to </a:t>
            </a:r>
            <a:r>
              <a:rPr lang="en-US" sz="2000" spc="-5" dirty="0">
                <a:solidFill>
                  <a:srgbClr val="404040"/>
                </a:solidFill>
                <a:latin typeface="Gothic Uralic"/>
                <a:cs typeface="Gothic Uralic"/>
              </a:rPr>
              <a:t>be  formulated for </a:t>
            </a:r>
            <a:r>
              <a:rPr lang="en-US" sz="2000" dirty="0">
                <a:solidFill>
                  <a:srgbClr val="404040"/>
                </a:solidFill>
                <a:latin typeface="Gothic Uralic"/>
                <a:cs typeface="Gothic Uralic"/>
              </a:rPr>
              <a:t>implementing </a:t>
            </a:r>
            <a:r>
              <a:rPr lang="en-US" sz="2000" spc="-10" dirty="0">
                <a:solidFill>
                  <a:srgbClr val="404040"/>
                </a:solidFill>
                <a:latin typeface="Gothic Uralic"/>
                <a:cs typeface="Gothic Uralic"/>
              </a:rPr>
              <a:t>the </a:t>
            </a:r>
            <a:r>
              <a:rPr lang="en-US" sz="2000" dirty="0">
                <a:solidFill>
                  <a:srgbClr val="404040"/>
                </a:solidFill>
                <a:latin typeface="Gothic Uralic"/>
                <a:cs typeface="Gothic Uralic"/>
              </a:rPr>
              <a:t>model </a:t>
            </a:r>
            <a:r>
              <a:rPr lang="en-US" sz="2000" spc="10" dirty="0">
                <a:solidFill>
                  <a:srgbClr val="404040"/>
                </a:solidFill>
                <a:latin typeface="Gothic Uralic"/>
                <a:cs typeface="Gothic Uralic"/>
              </a:rPr>
              <a:t>in </a:t>
            </a:r>
            <a:r>
              <a:rPr lang="en-US" sz="2000" spc="-5" dirty="0">
                <a:solidFill>
                  <a:srgbClr val="404040"/>
                </a:solidFill>
                <a:latin typeface="Gothic Uralic"/>
                <a:cs typeface="Gothic Uralic"/>
              </a:rPr>
              <a:t>real </a:t>
            </a:r>
            <a:r>
              <a:rPr lang="en-US" sz="2000" spc="-10" dirty="0">
                <a:solidFill>
                  <a:srgbClr val="404040"/>
                </a:solidFill>
                <a:latin typeface="Gothic Uralic"/>
                <a:cs typeface="Gothic Uralic"/>
              </a:rPr>
              <a:t>world. </a:t>
            </a:r>
            <a:r>
              <a:rPr lang="en-US" sz="2000" spc="-5" dirty="0">
                <a:solidFill>
                  <a:srgbClr val="404040"/>
                </a:solidFill>
                <a:latin typeface="Gothic Uralic"/>
                <a:cs typeface="Gothic Uralic"/>
              </a:rPr>
              <a:t>This </a:t>
            </a:r>
            <a:r>
              <a:rPr lang="en-US" sz="2000" dirty="0">
                <a:solidFill>
                  <a:srgbClr val="404040"/>
                </a:solidFill>
                <a:latin typeface="Gothic Uralic"/>
                <a:cs typeface="Gothic Uralic"/>
              </a:rPr>
              <a:t>model </a:t>
            </a:r>
            <a:r>
              <a:rPr lang="en-US" sz="2000" spc="-5" dirty="0">
                <a:solidFill>
                  <a:srgbClr val="404040"/>
                </a:solidFill>
                <a:latin typeface="Gothic Uralic"/>
                <a:cs typeface="Gothic Uralic"/>
              </a:rPr>
              <a:t>can now  be used </a:t>
            </a:r>
            <a:r>
              <a:rPr lang="en-US" sz="2000" spc="10" dirty="0">
                <a:solidFill>
                  <a:srgbClr val="404040"/>
                </a:solidFill>
                <a:latin typeface="Gothic Uralic"/>
                <a:cs typeface="Gothic Uralic"/>
              </a:rPr>
              <a:t>in </a:t>
            </a:r>
            <a:r>
              <a:rPr lang="en-US" sz="2000" dirty="0">
                <a:solidFill>
                  <a:srgbClr val="404040"/>
                </a:solidFill>
                <a:latin typeface="Gothic Uralic"/>
                <a:cs typeface="Gothic Uralic"/>
              </a:rPr>
              <a:t>medical </a:t>
            </a:r>
            <a:r>
              <a:rPr lang="en-US" sz="2000" spc="-5" dirty="0">
                <a:solidFill>
                  <a:srgbClr val="404040"/>
                </a:solidFill>
                <a:latin typeface="Gothic Uralic"/>
                <a:cs typeface="Gothic Uralic"/>
              </a:rPr>
              <a:t>organizations for </a:t>
            </a:r>
            <a:r>
              <a:rPr lang="en-US" sz="2000" spc="-10" dirty="0">
                <a:solidFill>
                  <a:srgbClr val="404040"/>
                </a:solidFill>
                <a:latin typeface="Gothic Uralic"/>
                <a:cs typeface="Gothic Uralic"/>
              </a:rPr>
              <a:t>easy and </a:t>
            </a:r>
            <a:r>
              <a:rPr lang="en-US" sz="2000" spc="-5" dirty="0">
                <a:solidFill>
                  <a:srgbClr val="404040"/>
                </a:solidFill>
                <a:latin typeface="Gothic Uralic"/>
                <a:cs typeface="Gothic Uralic"/>
              </a:rPr>
              <a:t>early detection of diabetes  </a:t>
            </a:r>
            <a:r>
              <a:rPr lang="en-US" sz="2000" spc="10" dirty="0">
                <a:solidFill>
                  <a:srgbClr val="404040"/>
                </a:solidFill>
                <a:latin typeface="Gothic Uralic"/>
                <a:cs typeface="Gothic Uralic"/>
              </a:rPr>
              <a:t>in</a:t>
            </a:r>
            <a:r>
              <a:rPr lang="en-US" sz="2000" spc="-20" dirty="0">
                <a:solidFill>
                  <a:srgbClr val="404040"/>
                </a:solidFill>
                <a:latin typeface="Gothic Uralic"/>
                <a:cs typeface="Gothic Uralic"/>
              </a:rPr>
              <a:t> </a:t>
            </a:r>
            <a:r>
              <a:rPr lang="en-US" sz="2000" spc="-10" dirty="0">
                <a:solidFill>
                  <a:srgbClr val="404040"/>
                </a:solidFill>
                <a:latin typeface="Gothic Uralic"/>
                <a:cs typeface="Gothic Uralic"/>
              </a:rPr>
              <a:t>patients.</a:t>
            </a:r>
            <a:endParaRPr lang="en-US" sz="2000" dirty="0">
              <a:latin typeface="Gothic Uralic"/>
              <a:cs typeface="Gothic Uralic"/>
            </a:endParaRPr>
          </a:p>
          <a:p>
            <a:pPr marL="355600" indent="-342900">
              <a:lnSpc>
                <a:spcPct val="100000"/>
              </a:lnSpc>
              <a:spcBef>
                <a:spcPts val="1000"/>
              </a:spcBef>
              <a:buClr>
                <a:srgbClr val="A42F0F"/>
              </a:buClr>
              <a:buFont typeface="Arial"/>
              <a:buChar char=""/>
              <a:tabLst>
                <a:tab pos="354965" algn="l"/>
                <a:tab pos="355600" algn="l"/>
              </a:tabLst>
            </a:pPr>
            <a:r>
              <a:rPr sz="2000" b="1" dirty="0">
                <a:solidFill>
                  <a:srgbClr val="404040"/>
                </a:solidFill>
                <a:latin typeface="Gothic Uralic"/>
                <a:cs typeface="Gothic Uralic"/>
              </a:rPr>
              <a:t>Monitor </a:t>
            </a:r>
            <a:r>
              <a:rPr sz="2000" b="1" spc="-5" dirty="0">
                <a:solidFill>
                  <a:srgbClr val="404040"/>
                </a:solidFill>
                <a:latin typeface="Gothic Uralic"/>
                <a:cs typeface="Gothic Uralic"/>
              </a:rPr>
              <a:t>Deployment </a:t>
            </a:r>
            <a:r>
              <a:rPr sz="2000" dirty="0">
                <a:solidFill>
                  <a:srgbClr val="404040"/>
                </a:solidFill>
                <a:latin typeface="Gothic Uralic"/>
                <a:cs typeface="Gothic Uralic"/>
              </a:rPr>
              <a:t>– </a:t>
            </a:r>
            <a:r>
              <a:rPr sz="2000" spc="5" dirty="0">
                <a:solidFill>
                  <a:srgbClr val="404040"/>
                </a:solidFill>
                <a:latin typeface="Gothic Uralic"/>
                <a:cs typeface="Gothic Uralic"/>
              </a:rPr>
              <a:t>In </a:t>
            </a:r>
            <a:r>
              <a:rPr sz="2000" spc="-5" dirty="0">
                <a:solidFill>
                  <a:srgbClr val="404040"/>
                </a:solidFill>
                <a:latin typeface="Gothic Uralic"/>
                <a:cs typeface="Gothic Uralic"/>
              </a:rPr>
              <a:t>this, continuous monitoring of </a:t>
            </a:r>
            <a:r>
              <a:rPr sz="2000" dirty="0">
                <a:solidFill>
                  <a:srgbClr val="404040"/>
                </a:solidFill>
                <a:latin typeface="Gothic Uralic"/>
                <a:cs typeface="Gothic Uralic"/>
              </a:rPr>
              <a:t>model </a:t>
            </a:r>
            <a:r>
              <a:rPr sz="2000" spc="-5" dirty="0">
                <a:solidFill>
                  <a:srgbClr val="404040"/>
                </a:solidFill>
                <a:latin typeface="Gothic Uralic"/>
                <a:cs typeface="Gothic Uralic"/>
              </a:rPr>
              <a:t>takes</a:t>
            </a:r>
            <a:r>
              <a:rPr sz="2000" spc="35" dirty="0">
                <a:solidFill>
                  <a:srgbClr val="404040"/>
                </a:solidFill>
                <a:latin typeface="Gothic Uralic"/>
                <a:cs typeface="Gothic Uralic"/>
              </a:rPr>
              <a:t> </a:t>
            </a:r>
            <a:r>
              <a:rPr sz="2000" spc="-5" dirty="0">
                <a:solidFill>
                  <a:srgbClr val="404040"/>
                </a:solidFill>
                <a:latin typeface="Gothic Uralic"/>
                <a:cs typeface="Gothic Uralic"/>
              </a:rPr>
              <a:t>place.</a:t>
            </a:r>
            <a:endParaRPr sz="2000" dirty="0">
              <a:latin typeface="Gothic Uralic"/>
              <a:cs typeface="Gothic Uralic"/>
            </a:endParaRPr>
          </a:p>
          <a:p>
            <a:pPr marL="355600" marR="695325">
              <a:lnSpc>
                <a:spcPct val="100000"/>
              </a:lnSpc>
            </a:pPr>
            <a:r>
              <a:rPr sz="2000" spc="-5" dirty="0">
                <a:solidFill>
                  <a:srgbClr val="404040"/>
                </a:solidFill>
                <a:latin typeface="Gothic Uralic"/>
                <a:cs typeface="Gothic Uralic"/>
              </a:rPr>
              <a:t>Regular check </a:t>
            </a:r>
            <a:r>
              <a:rPr sz="2000" spc="10" dirty="0">
                <a:solidFill>
                  <a:srgbClr val="404040"/>
                </a:solidFill>
                <a:latin typeface="Gothic Uralic"/>
                <a:cs typeface="Gothic Uralic"/>
              </a:rPr>
              <a:t>is </a:t>
            </a:r>
            <a:r>
              <a:rPr sz="2000" spc="-10" dirty="0">
                <a:solidFill>
                  <a:srgbClr val="404040"/>
                </a:solidFill>
                <a:latin typeface="Gothic Uralic"/>
                <a:cs typeface="Gothic Uralic"/>
              </a:rPr>
              <a:t>done to ensure </a:t>
            </a:r>
            <a:r>
              <a:rPr sz="2000" dirty="0">
                <a:solidFill>
                  <a:srgbClr val="404040"/>
                </a:solidFill>
                <a:latin typeface="Gothic Uralic"/>
                <a:cs typeface="Gothic Uralic"/>
              </a:rPr>
              <a:t>model </a:t>
            </a:r>
            <a:r>
              <a:rPr sz="2000" spc="10" dirty="0">
                <a:solidFill>
                  <a:srgbClr val="404040"/>
                </a:solidFill>
                <a:latin typeface="Gothic Uralic"/>
                <a:cs typeface="Gothic Uralic"/>
              </a:rPr>
              <a:t>is </a:t>
            </a:r>
            <a:r>
              <a:rPr sz="2000" spc="-10" dirty="0">
                <a:solidFill>
                  <a:srgbClr val="404040"/>
                </a:solidFill>
                <a:latin typeface="Gothic Uralic"/>
                <a:cs typeface="Gothic Uralic"/>
              </a:rPr>
              <a:t>working </a:t>
            </a:r>
            <a:r>
              <a:rPr sz="2000" dirty="0">
                <a:solidFill>
                  <a:srgbClr val="404040"/>
                </a:solidFill>
                <a:latin typeface="Gothic Uralic"/>
                <a:cs typeface="Gothic Uralic"/>
              </a:rPr>
              <a:t>fine </a:t>
            </a:r>
            <a:r>
              <a:rPr sz="2000" spc="-10" dirty="0">
                <a:solidFill>
                  <a:srgbClr val="404040"/>
                </a:solidFill>
                <a:latin typeface="Gothic Uralic"/>
                <a:cs typeface="Gothic Uralic"/>
              </a:rPr>
              <a:t>and </a:t>
            </a:r>
            <a:r>
              <a:rPr sz="2000" spc="10" dirty="0">
                <a:solidFill>
                  <a:srgbClr val="404040"/>
                </a:solidFill>
                <a:latin typeface="Gothic Uralic"/>
                <a:cs typeface="Gothic Uralic"/>
              </a:rPr>
              <a:t>if </a:t>
            </a:r>
            <a:r>
              <a:rPr sz="2000" spc="-10" dirty="0">
                <a:solidFill>
                  <a:srgbClr val="404040"/>
                </a:solidFill>
                <a:latin typeface="Gothic Uralic"/>
                <a:cs typeface="Gothic Uralic"/>
              </a:rPr>
              <a:t>any </a:t>
            </a:r>
            <a:r>
              <a:rPr sz="2000" spc="-5" dirty="0">
                <a:solidFill>
                  <a:srgbClr val="404040"/>
                </a:solidFill>
                <a:latin typeface="Gothic Uralic"/>
                <a:cs typeface="Gothic Uralic"/>
              </a:rPr>
              <a:t>error  occurs </a:t>
            </a:r>
            <a:r>
              <a:rPr sz="2000" dirty="0">
                <a:solidFill>
                  <a:srgbClr val="404040"/>
                </a:solidFill>
                <a:latin typeface="Gothic Uralic"/>
                <a:cs typeface="Gothic Uralic"/>
              </a:rPr>
              <a:t>can </a:t>
            </a:r>
            <a:r>
              <a:rPr sz="2000" spc="-5" dirty="0">
                <a:solidFill>
                  <a:srgbClr val="404040"/>
                </a:solidFill>
                <a:latin typeface="Gothic Uralic"/>
                <a:cs typeface="Gothic Uralic"/>
              </a:rPr>
              <a:t>be </a:t>
            </a:r>
            <a:r>
              <a:rPr sz="2000" dirty="0">
                <a:solidFill>
                  <a:srgbClr val="404040"/>
                </a:solidFill>
                <a:latin typeface="Gothic Uralic"/>
                <a:cs typeface="Gothic Uralic"/>
              </a:rPr>
              <a:t>easily</a:t>
            </a:r>
            <a:r>
              <a:rPr sz="2000" spc="-15" dirty="0">
                <a:solidFill>
                  <a:srgbClr val="404040"/>
                </a:solidFill>
                <a:latin typeface="Gothic Uralic"/>
                <a:cs typeface="Gothic Uralic"/>
              </a:rPr>
              <a:t> </a:t>
            </a:r>
            <a:r>
              <a:rPr sz="2000" spc="-10" dirty="0">
                <a:solidFill>
                  <a:srgbClr val="404040"/>
                </a:solidFill>
                <a:latin typeface="Gothic Uralic"/>
                <a:cs typeface="Gothic Uralic"/>
              </a:rPr>
              <a:t>detected.</a:t>
            </a:r>
            <a:endParaRPr sz="2000" dirty="0">
              <a:latin typeface="Gothic Uralic"/>
              <a:cs typeface="Gothic Uralic"/>
            </a:endParaRPr>
          </a:p>
          <a:p>
            <a:pPr marL="355600" indent="-342900">
              <a:lnSpc>
                <a:spcPct val="100000"/>
              </a:lnSpc>
              <a:spcBef>
                <a:spcPts val="1010"/>
              </a:spcBef>
              <a:buClr>
                <a:srgbClr val="A42F0F"/>
              </a:buClr>
              <a:buFont typeface="Arial"/>
              <a:buChar char=""/>
              <a:tabLst>
                <a:tab pos="354965" algn="l"/>
                <a:tab pos="355600" algn="l"/>
              </a:tabLst>
            </a:pPr>
            <a:r>
              <a:rPr sz="2000" b="1" spc="-10" dirty="0">
                <a:solidFill>
                  <a:srgbClr val="404040"/>
                </a:solidFill>
                <a:latin typeface="Gothic Uralic"/>
                <a:cs typeface="Gothic Uralic"/>
              </a:rPr>
              <a:t>Generate Reports </a:t>
            </a:r>
            <a:r>
              <a:rPr sz="2000" dirty="0">
                <a:solidFill>
                  <a:srgbClr val="404040"/>
                </a:solidFill>
                <a:latin typeface="Gothic Uralic"/>
                <a:cs typeface="Gothic Uralic"/>
              </a:rPr>
              <a:t>– Final </a:t>
            </a:r>
            <a:r>
              <a:rPr sz="2000" spc="-5" dirty="0">
                <a:solidFill>
                  <a:srgbClr val="404040"/>
                </a:solidFill>
                <a:latin typeface="Gothic Uralic"/>
                <a:cs typeface="Gothic Uralic"/>
              </a:rPr>
              <a:t>statistical </a:t>
            </a:r>
            <a:r>
              <a:rPr sz="2000" spc="-10" dirty="0">
                <a:solidFill>
                  <a:srgbClr val="404040"/>
                </a:solidFill>
                <a:latin typeface="Gothic Uralic"/>
                <a:cs typeface="Gothic Uralic"/>
              </a:rPr>
              <a:t>reports </a:t>
            </a:r>
            <a:r>
              <a:rPr sz="2000" spc="-5" dirty="0">
                <a:solidFill>
                  <a:srgbClr val="404040"/>
                </a:solidFill>
                <a:latin typeface="Gothic Uralic"/>
                <a:cs typeface="Gothic Uralic"/>
              </a:rPr>
              <a:t>are </a:t>
            </a:r>
            <a:r>
              <a:rPr sz="2000" spc="-10" dirty="0">
                <a:solidFill>
                  <a:srgbClr val="404040"/>
                </a:solidFill>
                <a:latin typeface="Gothic Uralic"/>
                <a:cs typeface="Gothic Uralic"/>
              </a:rPr>
              <a:t>generated </a:t>
            </a:r>
            <a:r>
              <a:rPr sz="2000" spc="-5" dirty="0">
                <a:solidFill>
                  <a:srgbClr val="404040"/>
                </a:solidFill>
                <a:latin typeface="Gothic Uralic"/>
                <a:cs typeface="Gothic Uralic"/>
              </a:rPr>
              <a:t>which</a:t>
            </a:r>
            <a:r>
              <a:rPr sz="2000" spc="245" dirty="0">
                <a:solidFill>
                  <a:srgbClr val="404040"/>
                </a:solidFill>
                <a:latin typeface="Gothic Uralic"/>
                <a:cs typeface="Gothic Uralic"/>
              </a:rPr>
              <a:t> </a:t>
            </a:r>
            <a:r>
              <a:rPr sz="2000" spc="-5" dirty="0">
                <a:solidFill>
                  <a:srgbClr val="404040"/>
                </a:solidFill>
                <a:latin typeface="Gothic Uralic"/>
                <a:cs typeface="Gothic Uralic"/>
              </a:rPr>
              <a:t>summarizes</a:t>
            </a:r>
            <a:endParaRPr sz="2000" dirty="0">
              <a:latin typeface="Gothic Uralic"/>
              <a:cs typeface="Gothic Uralic"/>
            </a:endParaRPr>
          </a:p>
          <a:p>
            <a:pPr marL="355600">
              <a:lnSpc>
                <a:spcPct val="100000"/>
              </a:lnSpc>
            </a:pPr>
            <a:r>
              <a:rPr sz="2000" spc="-10" dirty="0">
                <a:solidFill>
                  <a:srgbClr val="404040"/>
                </a:solidFill>
                <a:latin typeface="Gothic Uralic"/>
                <a:cs typeface="Gothic Uralic"/>
              </a:rPr>
              <a:t>the </a:t>
            </a:r>
            <a:r>
              <a:rPr sz="2000" dirty="0">
                <a:solidFill>
                  <a:srgbClr val="404040"/>
                </a:solidFill>
                <a:latin typeface="Gothic Uralic"/>
                <a:cs typeface="Gothic Uralic"/>
              </a:rPr>
              <a:t>overall </a:t>
            </a:r>
            <a:r>
              <a:rPr sz="2000" spc="-5" dirty="0">
                <a:solidFill>
                  <a:srgbClr val="404040"/>
                </a:solidFill>
                <a:latin typeface="Gothic Uralic"/>
                <a:cs typeface="Gothic Uralic"/>
              </a:rPr>
              <a:t>performance </a:t>
            </a:r>
            <a:r>
              <a:rPr sz="2000" dirty="0">
                <a:solidFill>
                  <a:srgbClr val="404040"/>
                </a:solidFill>
                <a:latin typeface="Gothic Uralic"/>
                <a:cs typeface="Gothic Uralic"/>
              </a:rPr>
              <a:t>of </a:t>
            </a:r>
            <a:r>
              <a:rPr sz="2000" spc="-10" dirty="0">
                <a:solidFill>
                  <a:srgbClr val="404040"/>
                </a:solidFill>
                <a:latin typeface="Gothic Uralic"/>
                <a:cs typeface="Gothic Uralic"/>
              </a:rPr>
              <a:t>the</a:t>
            </a:r>
            <a:r>
              <a:rPr sz="2000" spc="25" dirty="0">
                <a:solidFill>
                  <a:srgbClr val="404040"/>
                </a:solidFill>
                <a:latin typeface="Gothic Uralic"/>
                <a:cs typeface="Gothic Uralic"/>
              </a:rPr>
              <a:t> </a:t>
            </a:r>
            <a:r>
              <a:rPr sz="2000" dirty="0">
                <a:solidFill>
                  <a:srgbClr val="404040"/>
                </a:solidFill>
                <a:latin typeface="Gothic Uralic"/>
                <a:cs typeface="Gothic Uralic"/>
              </a:rPr>
              <a:t>model.</a:t>
            </a:r>
            <a:endParaRPr sz="2000" dirty="0">
              <a:latin typeface="Gothic Uralic"/>
              <a:cs typeface="Gothic Ural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46252"/>
            <a:ext cx="4916042"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CONCLUSION</a:t>
            </a:r>
            <a:endParaRPr sz="3600" b="1" dirty="0">
              <a:effectLst>
                <a:outerShdw blurRad="38100" dist="38100" dir="2700000" algn="tl">
                  <a:srgbClr val="000000">
                    <a:alpha val="43137"/>
                  </a:srgbClr>
                </a:outerShdw>
              </a:effectLst>
            </a:endParaRPr>
          </a:p>
        </p:txBody>
      </p:sp>
      <p:sp>
        <p:nvSpPr>
          <p:cNvPr id="3" name="object 3"/>
          <p:cNvSpPr txBox="1"/>
          <p:nvPr/>
        </p:nvSpPr>
        <p:spPr>
          <a:xfrm>
            <a:off x="838200" y="1673098"/>
            <a:ext cx="10368280" cy="2064027"/>
          </a:xfrm>
          <a:prstGeom prst="rect">
            <a:avLst/>
          </a:prstGeom>
        </p:spPr>
        <p:txBody>
          <a:bodyPr vert="horz" wrap="square" lIns="0" tIns="139065" rIns="0" bIns="0" rtlCol="0">
            <a:spAutoFit/>
          </a:bodyPr>
          <a:lstStyle/>
          <a:p>
            <a:pPr marL="355600" indent="-342900" algn="just">
              <a:lnSpc>
                <a:spcPct val="100000"/>
              </a:lnSpc>
              <a:spcBef>
                <a:spcPts val="1095"/>
              </a:spcBef>
              <a:buClr>
                <a:srgbClr val="A42F0F"/>
              </a:buClr>
              <a:buFont typeface="Wingdings" panose="05000000000000000000" pitchFamily="2" charset="2"/>
              <a:buChar char="v"/>
              <a:tabLst>
                <a:tab pos="355600" algn="l"/>
              </a:tabLst>
            </a:pPr>
            <a:r>
              <a:rPr sz="2000" spc="-10" dirty="0">
                <a:solidFill>
                  <a:srgbClr val="404040"/>
                </a:solidFill>
                <a:latin typeface="Gothic Uralic"/>
                <a:cs typeface="Gothic Uralic"/>
              </a:rPr>
              <a:t>The </a:t>
            </a:r>
            <a:r>
              <a:rPr lang="en-US" sz="2000" dirty="0">
                <a:solidFill>
                  <a:srgbClr val="404040"/>
                </a:solidFill>
                <a:latin typeface="Gothic Uralic"/>
                <a:cs typeface="Gothic Uralic"/>
              </a:rPr>
              <a:t>ANN model </a:t>
            </a:r>
            <a:r>
              <a:rPr sz="2000" dirty="0">
                <a:solidFill>
                  <a:srgbClr val="404040"/>
                </a:solidFill>
                <a:latin typeface="Gothic Uralic"/>
                <a:cs typeface="Gothic Uralic"/>
              </a:rPr>
              <a:t>achieved </a:t>
            </a:r>
            <a:r>
              <a:rPr sz="2000" spc="-5" dirty="0">
                <a:solidFill>
                  <a:srgbClr val="404040"/>
                </a:solidFill>
                <a:latin typeface="Gothic Uralic"/>
                <a:cs typeface="Gothic Uralic"/>
              </a:rPr>
              <a:t>76%</a:t>
            </a:r>
            <a:r>
              <a:rPr sz="2000" spc="5" dirty="0">
                <a:solidFill>
                  <a:srgbClr val="404040"/>
                </a:solidFill>
                <a:latin typeface="Gothic Uralic"/>
                <a:cs typeface="Gothic Uralic"/>
              </a:rPr>
              <a:t> </a:t>
            </a:r>
            <a:r>
              <a:rPr sz="2000" spc="-5" dirty="0">
                <a:solidFill>
                  <a:srgbClr val="404040"/>
                </a:solidFill>
                <a:latin typeface="Gothic Uralic"/>
                <a:cs typeface="Gothic Uralic"/>
              </a:rPr>
              <a:t>accuracy</a:t>
            </a:r>
            <a:r>
              <a:rPr lang="en-US" sz="2000" spc="-5" dirty="0">
                <a:solidFill>
                  <a:srgbClr val="404040"/>
                </a:solidFill>
                <a:latin typeface="Gothic Uralic"/>
                <a:cs typeface="Gothic Uralic"/>
              </a:rPr>
              <a:t> after various hyperparameter tunings which is the highest accuracy compared to KNN and Random Forest Classifier’s 73% </a:t>
            </a:r>
            <a:endParaRPr sz="2000" dirty="0">
              <a:latin typeface="Gothic Uralic"/>
              <a:cs typeface="Gothic Uralic"/>
            </a:endParaRPr>
          </a:p>
          <a:p>
            <a:pPr marL="355600" marR="53340" indent="-342900" algn="just">
              <a:lnSpc>
                <a:spcPct val="100000"/>
              </a:lnSpc>
              <a:spcBef>
                <a:spcPts val="994"/>
              </a:spcBef>
              <a:buClr>
                <a:srgbClr val="A42F0F"/>
              </a:buClr>
              <a:buFont typeface="Wingdings" panose="05000000000000000000" pitchFamily="2" charset="2"/>
              <a:buChar char="v"/>
              <a:tabLst>
                <a:tab pos="355600" algn="l"/>
              </a:tabLst>
            </a:pPr>
            <a:r>
              <a:rPr lang="en-US" sz="2000" spc="-5" dirty="0">
                <a:solidFill>
                  <a:srgbClr val="404040"/>
                </a:solidFill>
                <a:latin typeface="Gothic Uralic"/>
                <a:cs typeface="Gothic Uralic"/>
              </a:rPr>
              <a:t>For the other 2 models d</a:t>
            </a:r>
            <a:r>
              <a:rPr sz="2000" spc="-5" dirty="0">
                <a:solidFill>
                  <a:srgbClr val="404040"/>
                </a:solidFill>
                <a:latin typeface="Gothic Uralic"/>
                <a:cs typeface="Gothic Uralic"/>
              </a:rPr>
              <a:t>ifferent options </a:t>
            </a:r>
            <a:r>
              <a:rPr sz="2000" spc="-15" dirty="0">
                <a:solidFill>
                  <a:srgbClr val="404040"/>
                </a:solidFill>
                <a:latin typeface="Gothic Uralic"/>
                <a:cs typeface="Gothic Uralic"/>
              </a:rPr>
              <a:t>were </a:t>
            </a:r>
            <a:r>
              <a:rPr sz="2000" spc="-10" dirty="0">
                <a:solidFill>
                  <a:srgbClr val="404040"/>
                </a:solidFill>
                <a:latin typeface="Gothic Uralic"/>
                <a:cs typeface="Gothic Uralic"/>
              </a:rPr>
              <a:t>taken </a:t>
            </a:r>
            <a:r>
              <a:rPr sz="2000" spc="-5" dirty="0">
                <a:solidFill>
                  <a:srgbClr val="404040"/>
                </a:solidFill>
                <a:latin typeface="Gothic Uralic"/>
                <a:cs typeface="Gothic Uralic"/>
              </a:rPr>
              <a:t>into consideration to </a:t>
            </a:r>
            <a:r>
              <a:rPr sz="2000" dirty="0">
                <a:solidFill>
                  <a:srgbClr val="404040"/>
                </a:solidFill>
                <a:latin typeface="Gothic Uralic"/>
                <a:cs typeface="Gothic Uralic"/>
              </a:rPr>
              <a:t>improve </a:t>
            </a:r>
            <a:r>
              <a:rPr sz="2000" spc="-10" dirty="0">
                <a:solidFill>
                  <a:srgbClr val="404040"/>
                </a:solidFill>
                <a:latin typeface="Gothic Uralic"/>
                <a:cs typeface="Gothic Uralic"/>
              </a:rPr>
              <a:t>the </a:t>
            </a:r>
            <a:r>
              <a:rPr sz="2000" spc="-30" dirty="0">
                <a:solidFill>
                  <a:srgbClr val="404040"/>
                </a:solidFill>
                <a:latin typeface="Gothic Uralic"/>
                <a:cs typeface="Gothic Uralic"/>
              </a:rPr>
              <a:t>accuracy.  </a:t>
            </a:r>
            <a:endParaRPr lang="en-US" sz="2000" spc="-5" dirty="0">
              <a:solidFill>
                <a:srgbClr val="404040"/>
              </a:solidFill>
              <a:latin typeface="Gothic Uralic"/>
              <a:cs typeface="Gothic Uralic"/>
            </a:endParaRPr>
          </a:p>
          <a:p>
            <a:pPr marL="355600" marR="208279" indent="-342900">
              <a:lnSpc>
                <a:spcPct val="100000"/>
              </a:lnSpc>
              <a:spcBef>
                <a:spcPts val="1010"/>
              </a:spcBef>
              <a:buClr>
                <a:srgbClr val="A42F0F"/>
              </a:buClr>
              <a:buFont typeface="Wingdings" panose="05000000000000000000" pitchFamily="2" charset="2"/>
              <a:buChar char="v"/>
              <a:tabLst>
                <a:tab pos="354965" algn="l"/>
                <a:tab pos="355600" algn="l"/>
              </a:tabLst>
            </a:pPr>
            <a:r>
              <a:rPr lang="en-US" sz="2000" dirty="0">
                <a:latin typeface="Gothic Uralic"/>
                <a:cs typeface="Gothic Uralic"/>
              </a:rPr>
              <a:t>In KNN we chose the number of neighbors as 17 which provided the best accuracy </a:t>
            </a:r>
          </a:p>
          <a:p>
            <a:pPr marL="12700" marR="208279">
              <a:lnSpc>
                <a:spcPct val="100000"/>
              </a:lnSpc>
              <a:spcBef>
                <a:spcPts val="1010"/>
              </a:spcBef>
              <a:buClr>
                <a:srgbClr val="A42F0F"/>
              </a:buClr>
              <a:tabLst>
                <a:tab pos="354965" algn="l"/>
                <a:tab pos="355600" algn="l"/>
              </a:tabLst>
            </a:pPr>
            <a:r>
              <a:rPr lang="en-US" sz="2000" dirty="0">
                <a:latin typeface="Gothic Uralic"/>
                <a:cs typeface="Gothic Uralic"/>
              </a:rPr>
              <a:t>     and similarly in Random Forest Classifier we chose the number of estimators = 10         </a:t>
            </a:r>
            <a:endParaRPr sz="2000" dirty="0">
              <a:latin typeface="Gothic Uralic"/>
              <a:cs typeface="Gothic Ural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6252"/>
            <a:ext cx="4098162" cy="689932"/>
          </a:xfrm>
          <a:prstGeom prst="rect">
            <a:avLst/>
          </a:prstGeom>
        </p:spPr>
        <p:txBody>
          <a:bodyPr vert="horz" wrap="square" lIns="0" tIns="12700" rIns="0" bIns="0" rtlCol="0">
            <a:spAutoFit/>
          </a:bodyPr>
          <a:lstStyle/>
          <a:p>
            <a:pPr marL="12700">
              <a:lnSpc>
                <a:spcPct val="100000"/>
              </a:lnSpc>
              <a:spcBef>
                <a:spcPts val="100"/>
              </a:spcBef>
            </a:pPr>
            <a:r>
              <a:rPr sz="4400" b="1" spc="-5" dirty="0">
                <a:effectLst>
                  <a:outerShdw blurRad="38100" dist="38100" dir="2700000" algn="tl">
                    <a:srgbClr val="000000">
                      <a:alpha val="43137"/>
                    </a:srgbClr>
                  </a:outerShdw>
                </a:effectLst>
              </a:rPr>
              <a:t>REFERENCE</a:t>
            </a:r>
            <a:endParaRPr sz="4400" b="1" dirty="0">
              <a:effectLst>
                <a:outerShdw blurRad="38100" dist="38100" dir="2700000" algn="tl">
                  <a:srgbClr val="000000">
                    <a:alpha val="43137"/>
                  </a:srgbClr>
                </a:outerShdw>
              </a:effectLst>
            </a:endParaRPr>
          </a:p>
        </p:txBody>
      </p:sp>
      <p:sp>
        <p:nvSpPr>
          <p:cNvPr id="3" name="object 3"/>
          <p:cNvSpPr txBox="1"/>
          <p:nvPr/>
        </p:nvSpPr>
        <p:spPr>
          <a:xfrm>
            <a:off x="914400" y="2362200"/>
            <a:ext cx="10170160" cy="1633139"/>
          </a:xfrm>
          <a:prstGeom prst="rect">
            <a:avLst/>
          </a:prstGeom>
        </p:spPr>
        <p:txBody>
          <a:bodyPr vert="horz" wrap="square" lIns="0" tIns="139065" rIns="0" bIns="0" rtlCol="0">
            <a:spAutoFit/>
          </a:bodyPr>
          <a:lstStyle/>
          <a:p>
            <a:pPr marL="355600" indent="-342900">
              <a:lnSpc>
                <a:spcPct val="100000"/>
              </a:lnSpc>
              <a:spcBef>
                <a:spcPts val="1095"/>
              </a:spcBef>
              <a:buClr>
                <a:srgbClr val="A42F0F"/>
              </a:buClr>
              <a:buFont typeface="Arial"/>
              <a:buChar char=""/>
              <a:tabLst>
                <a:tab pos="354965" algn="l"/>
                <a:tab pos="355600" algn="l"/>
              </a:tabLst>
            </a:pPr>
            <a:r>
              <a:rPr lang="en-IN" sz="1800" u="heavy" spc="-5" dirty="0">
                <a:solidFill>
                  <a:srgbClr val="FA4917"/>
                </a:solidFill>
                <a:uFill>
                  <a:solidFill>
                    <a:srgbClr val="FA4917"/>
                  </a:solidFill>
                </a:uFill>
                <a:latin typeface="Gothic Uralic"/>
                <a:cs typeface="Gothic Uralic"/>
                <a:hlinkClick r:id="rId2"/>
              </a:rPr>
              <a:t>https://www.kaggle.com/uciml/pima-indians-diabetes-database</a:t>
            </a:r>
            <a:endParaRPr sz="1800" dirty="0">
              <a:latin typeface="Gothic Uralic"/>
              <a:cs typeface="Gothic Uralic"/>
            </a:endParaRPr>
          </a:p>
          <a:p>
            <a:pPr marL="355600" indent="-342900">
              <a:lnSpc>
                <a:spcPct val="100000"/>
              </a:lnSpc>
              <a:spcBef>
                <a:spcPts val="994"/>
              </a:spcBef>
              <a:buClr>
                <a:srgbClr val="A42F0F"/>
              </a:buClr>
              <a:buFont typeface="Arial"/>
              <a:buChar char=""/>
              <a:tabLst>
                <a:tab pos="354965" algn="l"/>
                <a:tab pos="355600" algn="l"/>
              </a:tabLst>
            </a:pPr>
            <a:r>
              <a:rPr sz="1800" dirty="0">
                <a:solidFill>
                  <a:srgbClr val="404040"/>
                </a:solidFill>
                <a:latin typeface="Gothic Uralic"/>
                <a:cs typeface="Gothic Uralic"/>
              </a:rPr>
              <a:t>Slides &amp; </a:t>
            </a:r>
            <a:r>
              <a:rPr sz="1800" spc="-5" dirty="0">
                <a:solidFill>
                  <a:srgbClr val="404040"/>
                </a:solidFill>
                <a:latin typeface="Gothic Uralic"/>
                <a:cs typeface="Gothic Uralic"/>
              </a:rPr>
              <a:t>Lecture</a:t>
            </a:r>
            <a:r>
              <a:rPr sz="1800" spc="5" dirty="0">
                <a:solidFill>
                  <a:srgbClr val="404040"/>
                </a:solidFill>
                <a:latin typeface="Gothic Uralic"/>
                <a:cs typeface="Gothic Uralic"/>
              </a:rPr>
              <a:t> </a:t>
            </a:r>
            <a:r>
              <a:rPr sz="1800" spc="-10" dirty="0">
                <a:solidFill>
                  <a:srgbClr val="404040"/>
                </a:solidFill>
                <a:latin typeface="Gothic Uralic"/>
                <a:cs typeface="Gothic Uralic"/>
              </a:rPr>
              <a:t>Notes</a:t>
            </a:r>
            <a:endParaRPr sz="1800" dirty="0">
              <a:latin typeface="Gothic Uralic"/>
              <a:cs typeface="Gothic Uralic"/>
            </a:endParaRPr>
          </a:p>
          <a:p>
            <a:pPr marL="355600" indent="-342900">
              <a:lnSpc>
                <a:spcPct val="100000"/>
              </a:lnSpc>
              <a:spcBef>
                <a:spcPts val="1010"/>
              </a:spcBef>
              <a:buClr>
                <a:srgbClr val="A42F0F"/>
              </a:buClr>
              <a:buFont typeface="Arial"/>
              <a:buChar char=""/>
              <a:tabLst>
                <a:tab pos="354965" algn="l"/>
                <a:tab pos="355600" algn="l"/>
              </a:tabLst>
            </a:pPr>
            <a:r>
              <a:rPr sz="1800" u="heavy" spc="-5" dirty="0">
                <a:solidFill>
                  <a:srgbClr val="FA4917"/>
                </a:solidFill>
                <a:uFill>
                  <a:solidFill>
                    <a:srgbClr val="FA4917"/>
                  </a:solidFill>
                </a:uFill>
                <a:latin typeface="Gothic Uralic"/>
                <a:cs typeface="Gothic Uralic"/>
                <a:hlinkClick r:id="rId3"/>
              </a:rPr>
              <a:t>http://scikit-learn.org/stable/</a:t>
            </a:r>
            <a:endParaRPr sz="1800" dirty="0">
              <a:latin typeface="Gothic Uralic"/>
              <a:cs typeface="Gothic Uralic"/>
            </a:endParaRPr>
          </a:p>
          <a:p>
            <a:pPr marL="355600" indent="-342900">
              <a:lnSpc>
                <a:spcPct val="100000"/>
              </a:lnSpc>
              <a:spcBef>
                <a:spcPts val="994"/>
              </a:spcBef>
              <a:buClr>
                <a:srgbClr val="A42F0F"/>
              </a:buClr>
              <a:buFont typeface="Arial"/>
              <a:buChar char=""/>
              <a:tabLst>
                <a:tab pos="354965" algn="l"/>
                <a:tab pos="355600" algn="l"/>
              </a:tabLst>
            </a:pPr>
            <a:r>
              <a:rPr sz="1800" u="heavy" spc="-10" dirty="0">
                <a:solidFill>
                  <a:srgbClr val="FA4917"/>
                </a:solidFill>
                <a:uFill>
                  <a:solidFill>
                    <a:srgbClr val="FA4917"/>
                  </a:solidFill>
                </a:uFill>
                <a:latin typeface="Gothic Uralic"/>
                <a:cs typeface="Gothic Uralic"/>
                <a:hlinkClick r:id="rId4"/>
              </a:rPr>
              <a:t>http://pandas.pydata.org/</a:t>
            </a:r>
            <a:endParaRPr sz="1800" dirty="0">
              <a:latin typeface="Gothic Uralic"/>
              <a:cs typeface="Gothic Ural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2971800"/>
            <a:ext cx="7959725" cy="513715"/>
          </a:xfrm>
          <a:prstGeom prst="rect">
            <a:avLst/>
          </a:prstGeom>
        </p:spPr>
        <p:txBody>
          <a:bodyPr vert="horz" wrap="square" lIns="0" tIns="12065" rIns="0" bIns="0" rtlCol="0">
            <a:spAutoFit/>
          </a:bodyPr>
          <a:lstStyle/>
          <a:p>
            <a:pPr marL="12700">
              <a:lnSpc>
                <a:spcPct val="100000"/>
              </a:lnSpc>
              <a:spcBef>
                <a:spcPts val="95"/>
              </a:spcBef>
            </a:pPr>
            <a:r>
              <a:rPr sz="6000" b="1" spc="-10" dirty="0">
                <a:solidFill>
                  <a:srgbClr val="000000"/>
                </a:solidFill>
                <a:latin typeface="Segoe Script" panose="030B0504020000000003" pitchFamily="66" charset="0"/>
              </a:rPr>
              <a:t>THANK</a:t>
            </a:r>
            <a:r>
              <a:rPr sz="6000" b="1" spc="-45" dirty="0">
                <a:solidFill>
                  <a:srgbClr val="000000"/>
                </a:solidFill>
                <a:latin typeface="Segoe Script" panose="030B0504020000000003" pitchFamily="66" charset="0"/>
              </a:rPr>
              <a:t> </a:t>
            </a:r>
            <a:r>
              <a:rPr sz="6000" b="1" spc="-10" dirty="0">
                <a:solidFill>
                  <a:srgbClr val="000000"/>
                </a:solidFill>
                <a:latin typeface="Segoe Script" panose="030B0504020000000003" pitchFamily="66" charset="0"/>
              </a:rPr>
              <a:t>YOU</a:t>
            </a:r>
            <a:endParaRPr sz="6000" dirty="0">
              <a:latin typeface="Segoe Script" panose="030B0504020000000003" pitchFamily="66" charset="0"/>
            </a:endParaRPr>
          </a:p>
        </p:txBody>
      </p:sp>
      <p:sp>
        <p:nvSpPr>
          <p:cNvPr id="3" name="Text Placeholder 2">
            <a:extLst>
              <a:ext uri="{FF2B5EF4-FFF2-40B4-BE49-F238E27FC236}">
                <a16:creationId xmlns:a16="http://schemas.microsoft.com/office/drawing/2014/main" id="{07CC26BE-A094-418F-8FFF-4DF065DB51F6}"/>
              </a:ext>
            </a:extLst>
          </p:cNvPr>
          <p:cNvSpPr>
            <a:spLocks noGrp="1"/>
          </p:cNvSpPr>
          <p:nvPr>
            <p:ph type="body" idx="1"/>
          </p:nvPr>
        </p:nvSpPr>
        <p:spPr>
          <a:xfrm>
            <a:off x="8686800" y="5602946"/>
            <a:ext cx="5051425" cy="738664"/>
          </a:xfrm>
        </p:spPr>
        <p:txBody>
          <a:bodyPr/>
          <a:lstStyle/>
          <a:p>
            <a:r>
              <a:rPr lang="en-US" sz="1600" dirty="0">
                <a:latin typeface="MS PGothic" panose="020B0600070205080204" pitchFamily="34" charset="-128"/>
                <a:ea typeface="MS PGothic" panose="020B0600070205080204" pitchFamily="34" charset="-128"/>
              </a:rPr>
              <a:t>My </a:t>
            </a:r>
            <a:r>
              <a:rPr lang="en-US" sz="1600" dirty="0" err="1">
                <a:latin typeface="MS PGothic" panose="020B0600070205080204" pitchFamily="34" charset="-128"/>
                <a:ea typeface="MS PGothic" panose="020B0600070205080204" pitchFamily="34" charset="-128"/>
              </a:rPr>
              <a:t>Github</a:t>
            </a:r>
            <a:r>
              <a:rPr lang="en-US" sz="1600" dirty="0">
                <a:latin typeface="MS PGothic" panose="020B0600070205080204" pitchFamily="34" charset="-128"/>
                <a:ea typeface="MS PGothic" panose="020B0600070205080204" pitchFamily="34" charset="-128"/>
              </a:rPr>
              <a:t> : </a:t>
            </a:r>
            <a:r>
              <a:rPr lang="en-US" sz="1600" b="0" dirty="0">
                <a:latin typeface="MS PGothic" panose="020B0600070205080204" pitchFamily="34" charset="-128"/>
                <a:ea typeface="MS PGothic" panose="020B0600070205080204" pitchFamily="34" charset="-128"/>
              </a:rPr>
              <a:t>Please </a:t>
            </a:r>
            <a:r>
              <a:rPr lang="en-US" sz="1600" b="0" dirty="0">
                <a:latin typeface="MS PGothic" panose="020B0600070205080204" pitchFamily="34" charset="-128"/>
                <a:ea typeface="MS PGothic" panose="020B0600070205080204" pitchFamily="34" charset="-128"/>
                <a:hlinkClick r:id="rId2"/>
              </a:rPr>
              <a:t>Click Here</a:t>
            </a:r>
            <a:endParaRPr lang="en-US" sz="1600" b="0" dirty="0">
              <a:latin typeface="MS PGothic" panose="020B0600070205080204" pitchFamily="34" charset="-128"/>
              <a:ea typeface="MS PGothic" panose="020B0600070205080204" pitchFamily="34" charset="-128"/>
            </a:endParaRPr>
          </a:p>
          <a:p>
            <a:endParaRPr lang="en-US" sz="1600" b="0" dirty="0">
              <a:latin typeface="MS PGothic" panose="020B0600070205080204" pitchFamily="34" charset="-128"/>
              <a:ea typeface="MS PGothic" panose="020B0600070205080204" pitchFamily="34" charset="-128"/>
            </a:endParaRPr>
          </a:p>
          <a:p>
            <a:r>
              <a:rPr lang="en-US" sz="1600" dirty="0">
                <a:latin typeface="MS PGothic" panose="020B0600070205080204" pitchFamily="34" charset="-128"/>
                <a:ea typeface="MS PGothic" panose="020B0600070205080204" pitchFamily="34" charset="-128"/>
              </a:rPr>
              <a:t>My LinkedIn : </a:t>
            </a:r>
            <a:r>
              <a:rPr lang="en-US" sz="1600" b="0" dirty="0">
                <a:latin typeface="MS PGothic" panose="020B0600070205080204" pitchFamily="34" charset="-128"/>
                <a:ea typeface="MS PGothic" panose="020B0600070205080204" pitchFamily="34" charset="-128"/>
              </a:rPr>
              <a:t>Please </a:t>
            </a:r>
            <a:r>
              <a:rPr lang="en-US" sz="1600" b="0" dirty="0">
                <a:latin typeface="MS PGothic" panose="020B0600070205080204" pitchFamily="34" charset="-128"/>
                <a:ea typeface="MS PGothic" panose="020B0600070205080204" pitchFamily="34" charset="-128"/>
                <a:hlinkClick r:id="rId3"/>
              </a:rPr>
              <a:t>Click Here</a:t>
            </a:r>
            <a:endParaRPr lang="en-IN" sz="1600" b="0" dirty="0">
              <a:latin typeface="MS PGothic" panose="020B0600070205080204" pitchFamily="34" charset="-128"/>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416" y="381000"/>
            <a:ext cx="8965436" cy="574675"/>
          </a:xfrm>
          <a:prstGeom prst="rect">
            <a:avLst/>
          </a:prstGeom>
        </p:spPr>
        <p:txBody>
          <a:bodyPr vert="horz" wrap="square" lIns="0" tIns="12700" rIns="0" bIns="0" rtlCol="0">
            <a:spAutoFit/>
          </a:bodyPr>
          <a:lstStyle/>
          <a:p>
            <a:pPr marL="12700" algn="l">
              <a:lnSpc>
                <a:spcPct val="100000"/>
              </a:lnSpc>
              <a:spcBef>
                <a:spcPts val="100"/>
              </a:spcBef>
            </a:pPr>
            <a:r>
              <a:rPr sz="3600" b="1" spc="-5" dirty="0">
                <a:effectLst>
                  <a:outerShdw blurRad="38100" dist="38100" dir="2700000" algn="tl">
                    <a:srgbClr val="000000">
                      <a:alpha val="43137"/>
                    </a:srgbClr>
                  </a:outerShdw>
                </a:effectLst>
              </a:rPr>
              <a:t>STANDARD PROCESS:</a:t>
            </a:r>
            <a:r>
              <a:rPr lang="en-US" sz="3600" b="1" spc="-5"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CRISP</a:t>
            </a:r>
            <a:r>
              <a:rPr sz="3600" b="1" spc="-75"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DM</a:t>
            </a:r>
            <a:endParaRPr sz="3600" b="1" dirty="0">
              <a:effectLst>
                <a:outerShdw blurRad="38100" dist="38100" dir="2700000" algn="tl">
                  <a:srgbClr val="000000">
                    <a:alpha val="43137"/>
                  </a:srgbClr>
                </a:outerShdw>
              </a:effectLst>
            </a:endParaRPr>
          </a:p>
        </p:txBody>
      </p:sp>
      <p:sp>
        <p:nvSpPr>
          <p:cNvPr id="3" name="object 3"/>
          <p:cNvSpPr txBox="1"/>
          <p:nvPr/>
        </p:nvSpPr>
        <p:spPr>
          <a:xfrm>
            <a:off x="381000" y="1295400"/>
            <a:ext cx="10506075" cy="4989186"/>
          </a:xfrm>
          <a:prstGeom prst="rect">
            <a:avLst/>
          </a:prstGeom>
        </p:spPr>
        <p:txBody>
          <a:bodyPr vert="horz" wrap="square" lIns="0" tIns="13335" rIns="0" bIns="0" rtlCol="0">
            <a:spAutoFit/>
          </a:bodyPr>
          <a:lstStyle/>
          <a:p>
            <a:pPr marL="355600" marR="5080" indent="-342900">
              <a:lnSpc>
                <a:spcPct val="100000"/>
              </a:lnSpc>
              <a:spcBef>
                <a:spcPts val="105"/>
              </a:spcBef>
              <a:buClr>
                <a:srgbClr val="A42F0F"/>
              </a:buClr>
              <a:buFont typeface="Arial"/>
              <a:buChar char=""/>
              <a:tabLst>
                <a:tab pos="355600" algn="l"/>
              </a:tabLst>
            </a:pPr>
            <a:r>
              <a:rPr sz="2000" spc="-5" dirty="0">
                <a:solidFill>
                  <a:srgbClr val="404040"/>
                </a:solidFill>
                <a:latin typeface="Carlito"/>
                <a:cs typeface="Carlito"/>
              </a:rPr>
              <a:t>Crisp </a:t>
            </a:r>
            <a:r>
              <a:rPr sz="2000" dirty="0">
                <a:solidFill>
                  <a:srgbClr val="404040"/>
                </a:solidFill>
                <a:latin typeface="Carlito"/>
                <a:cs typeface="Carlito"/>
              </a:rPr>
              <a:t>DM </a:t>
            </a:r>
            <a:r>
              <a:rPr sz="2000" spc="-10" dirty="0">
                <a:solidFill>
                  <a:srgbClr val="404040"/>
                </a:solidFill>
                <a:latin typeface="Carlito"/>
                <a:cs typeface="Carlito"/>
              </a:rPr>
              <a:t>process </a:t>
            </a:r>
            <a:r>
              <a:rPr sz="2000" dirty="0">
                <a:solidFill>
                  <a:srgbClr val="404040"/>
                </a:solidFill>
                <a:latin typeface="Carlito"/>
                <a:cs typeface="Carlito"/>
              </a:rPr>
              <a:t>is </a:t>
            </a:r>
            <a:r>
              <a:rPr sz="2000" spc="-5" dirty="0">
                <a:solidFill>
                  <a:srgbClr val="404040"/>
                </a:solidFill>
                <a:latin typeface="Carlito"/>
                <a:cs typeface="Carlito"/>
              </a:rPr>
              <a:t>used </a:t>
            </a:r>
            <a:r>
              <a:rPr sz="2000" spc="-15" dirty="0">
                <a:solidFill>
                  <a:srgbClr val="404040"/>
                </a:solidFill>
                <a:latin typeface="Carlito"/>
                <a:cs typeface="Carlito"/>
              </a:rPr>
              <a:t>to </a:t>
            </a:r>
            <a:r>
              <a:rPr sz="2000" spc="-10" dirty="0">
                <a:solidFill>
                  <a:srgbClr val="404040"/>
                </a:solidFill>
                <a:latin typeface="Carlito"/>
                <a:cs typeface="Carlito"/>
              </a:rPr>
              <a:t>better understand </a:t>
            </a:r>
            <a:r>
              <a:rPr sz="2000" dirty="0">
                <a:solidFill>
                  <a:srgbClr val="404040"/>
                </a:solidFill>
                <a:latin typeface="Carlito"/>
                <a:cs typeface="Carlito"/>
              </a:rPr>
              <a:t>the </a:t>
            </a:r>
            <a:r>
              <a:rPr sz="2000" spc="-10" dirty="0">
                <a:solidFill>
                  <a:srgbClr val="404040"/>
                </a:solidFill>
                <a:latin typeface="Carlito"/>
                <a:cs typeface="Carlito"/>
              </a:rPr>
              <a:t>problem </a:t>
            </a:r>
            <a:r>
              <a:rPr sz="2000" dirty="0">
                <a:solidFill>
                  <a:srgbClr val="404040"/>
                </a:solidFill>
                <a:latin typeface="Carlito"/>
                <a:cs typeface="Carlito"/>
              </a:rPr>
              <a:t>and </a:t>
            </a:r>
            <a:r>
              <a:rPr sz="2000" spc="-10" dirty="0">
                <a:solidFill>
                  <a:srgbClr val="404040"/>
                </a:solidFill>
                <a:latin typeface="Carlito"/>
                <a:cs typeface="Carlito"/>
              </a:rPr>
              <a:t>give </a:t>
            </a:r>
            <a:r>
              <a:rPr sz="2000" spc="-5" dirty="0">
                <a:solidFill>
                  <a:srgbClr val="404040"/>
                </a:solidFill>
                <a:latin typeface="Carlito"/>
                <a:cs typeface="Carlito"/>
              </a:rPr>
              <a:t>us </a:t>
            </a:r>
            <a:r>
              <a:rPr sz="2000" spc="-95" dirty="0">
                <a:solidFill>
                  <a:srgbClr val="404040"/>
                </a:solidFill>
                <a:latin typeface="Carlito"/>
                <a:cs typeface="Carlito"/>
              </a:rPr>
              <a:t>better  </a:t>
            </a:r>
            <a:r>
              <a:rPr sz="2000" spc="-5" dirty="0">
                <a:solidFill>
                  <a:srgbClr val="404040"/>
                </a:solidFill>
                <a:latin typeface="Carlito"/>
                <a:cs typeface="Carlito"/>
              </a:rPr>
              <a:t>insight of whole</a:t>
            </a:r>
            <a:r>
              <a:rPr sz="2000" spc="-15" dirty="0">
                <a:solidFill>
                  <a:srgbClr val="404040"/>
                </a:solidFill>
                <a:latin typeface="Carlito"/>
                <a:cs typeface="Carlito"/>
              </a:rPr>
              <a:t> </a:t>
            </a:r>
            <a:r>
              <a:rPr sz="2000" spc="-10" dirty="0">
                <a:solidFill>
                  <a:srgbClr val="404040"/>
                </a:solidFill>
                <a:latin typeface="Carlito"/>
                <a:cs typeface="Carlito"/>
              </a:rPr>
              <a:t>process.</a:t>
            </a:r>
            <a:endParaRPr sz="2000" dirty="0">
              <a:latin typeface="Carlito"/>
              <a:cs typeface="Carlito"/>
            </a:endParaRPr>
          </a:p>
          <a:p>
            <a:pPr marL="355600" indent="-342900">
              <a:lnSpc>
                <a:spcPct val="100000"/>
              </a:lnSpc>
              <a:spcBef>
                <a:spcPts val="995"/>
              </a:spcBef>
              <a:buClr>
                <a:srgbClr val="A42F0F"/>
              </a:buClr>
              <a:buFont typeface="Arial"/>
              <a:buChar char=""/>
              <a:tabLst>
                <a:tab pos="355600" algn="l"/>
              </a:tabLst>
            </a:pPr>
            <a:r>
              <a:rPr sz="2000" spc="-5" dirty="0">
                <a:solidFill>
                  <a:srgbClr val="404040"/>
                </a:solidFill>
                <a:latin typeface="Carlito"/>
                <a:cs typeface="Carlito"/>
              </a:rPr>
              <a:t>CRISP </a:t>
            </a:r>
            <a:r>
              <a:rPr sz="2000" spc="-10" dirty="0">
                <a:solidFill>
                  <a:srgbClr val="404040"/>
                </a:solidFill>
                <a:latin typeface="Carlito"/>
                <a:cs typeface="Carlito"/>
              </a:rPr>
              <a:t>DM(Cross </a:t>
            </a:r>
            <a:r>
              <a:rPr sz="2000" spc="-5" dirty="0">
                <a:solidFill>
                  <a:srgbClr val="404040"/>
                </a:solidFill>
                <a:latin typeface="Carlito"/>
                <a:cs typeface="Carlito"/>
              </a:rPr>
              <a:t>Industry Standard </a:t>
            </a:r>
            <a:r>
              <a:rPr sz="2000" spc="-10" dirty="0">
                <a:solidFill>
                  <a:srgbClr val="404040"/>
                </a:solidFill>
                <a:latin typeface="Carlito"/>
                <a:cs typeface="Carlito"/>
              </a:rPr>
              <a:t>Process For </a:t>
            </a:r>
            <a:r>
              <a:rPr sz="2000" spc="-15" dirty="0">
                <a:solidFill>
                  <a:srgbClr val="404040"/>
                </a:solidFill>
                <a:latin typeface="Carlito"/>
                <a:cs typeface="Carlito"/>
              </a:rPr>
              <a:t>Data </a:t>
            </a:r>
            <a:r>
              <a:rPr sz="2000" dirty="0">
                <a:solidFill>
                  <a:srgbClr val="404040"/>
                </a:solidFill>
                <a:latin typeface="Carlito"/>
                <a:cs typeface="Carlito"/>
              </a:rPr>
              <a:t>Mining) </a:t>
            </a:r>
            <a:r>
              <a:rPr sz="2000" spc="-5" dirty="0">
                <a:solidFill>
                  <a:srgbClr val="404040"/>
                </a:solidFill>
                <a:latin typeface="Carlito"/>
                <a:cs typeface="Carlito"/>
              </a:rPr>
              <a:t>has six</a:t>
            </a:r>
            <a:r>
              <a:rPr sz="2000" spc="25" dirty="0">
                <a:solidFill>
                  <a:srgbClr val="404040"/>
                </a:solidFill>
                <a:latin typeface="Carlito"/>
                <a:cs typeface="Carlito"/>
              </a:rPr>
              <a:t> </a:t>
            </a:r>
            <a:r>
              <a:rPr sz="2000" dirty="0">
                <a:solidFill>
                  <a:srgbClr val="404040"/>
                </a:solidFill>
                <a:latin typeface="Carlito"/>
                <a:cs typeface="Carlito"/>
              </a:rPr>
              <a:t>phases:</a:t>
            </a:r>
            <a:endParaRPr lang="en-US" sz="2000" dirty="0">
              <a:solidFill>
                <a:srgbClr val="404040"/>
              </a:solidFill>
              <a:latin typeface="Carlito"/>
              <a:cs typeface="Carlito"/>
            </a:endParaRPr>
          </a:p>
          <a:p>
            <a:pPr marL="355600" indent="-342900">
              <a:lnSpc>
                <a:spcPct val="100000"/>
              </a:lnSpc>
              <a:spcBef>
                <a:spcPts val="995"/>
              </a:spcBef>
              <a:buClr>
                <a:srgbClr val="A42F0F"/>
              </a:buClr>
              <a:buFont typeface="Arial"/>
              <a:buChar char=""/>
              <a:tabLst>
                <a:tab pos="355600" algn="l"/>
              </a:tabLst>
            </a:pPr>
            <a:endParaRPr sz="2000" dirty="0">
              <a:latin typeface="Carlito"/>
              <a:cs typeface="Carlito"/>
            </a:endParaRPr>
          </a:p>
          <a:p>
            <a:pPr marL="12700">
              <a:lnSpc>
                <a:spcPct val="100000"/>
              </a:lnSpc>
              <a:spcBef>
                <a:spcPts val="1005"/>
              </a:spcBef>
            </a:pPr>
            <a:r>
              <a:rPr sz="2000" dirty="0">
                <a:solidFill>
                  <a:srgbClr val="404040"/>
                </a:solidFill>
                <a:latin typeface="Carlito"/>
                <a:cs typeface="Carlito"/>
              </a:rPr>
              <a:t>1. </a:t>
            </a:r>
            <a:r>
              <a:rPr sz="2000" b="1" spc="-5" dirty="0">
                <a:solidFill>
                  <a:srgbClr val="404040"/>
                </a:solidFill>
                <a:latin typeface="Carlito"/>
                <a:cs typeface="Carlito"/>
              </a:rPr>
              <a:t>Business/Research Understanding</a:t>
            </a:r>
            <a:r>
              <a:rPr sz="2000" b="1" spc="-80" dirty="0">
                <a:solidFill>
                  <a:srgbClr val="404040"/>
                </a:solidFill>
                <a:latin typeface="Carlito"/>
                <a:cs typeface="Carlito"/>
              </a:rPr>
              <a:t> </a:t>
            </a:r>
            <a:r>
              <a:rPr sz="2000" b="1" spc="-5" dirty="0">
                <a:solidFill>
                  <a:srgbClr val="404040"/>
                </a:solidFill>
                <a:latin typeface="Carlito"/>
                <a:cs typeface="Carlito"/>
              </a:rPr>
              <a:t>Phase</a:t>
            </a:r>
            <a:endParaRPr sz="2000" dirty="0">
              <a:latin typeface="Carlito"/>
              <a:cs typeface="Carlito"/>
            </a:endParaRPr>
          </a:p>
          <a:p>
            <a:pPr marL="411480" indent="-399415">
              <a:lnSpc>
                <a:spcPct val="100000"/>
              </a:lnSpc>
              <a:spcBef>
                <a:spcPts val="1000"/>
              </a:spcBef>
              <a:buClr>
                <a:srgbClr val="A42F0F"/>
              </a:buClr>
              <a:buFont typeface="Wingdings" panose="05000000000000000000" pitchFamily="2" charset="2"/>
              <a:buChar char="v"/>
              <a:tabLst>
                <a:tab pos="411480" algn="l"/>
                <a:tab pos="412115" algn="l"/>
              </a:tabLst>
            </a:pPr>
            <a:r>
              <a:rPr sz="2000" spc="-5" dirty="0">
                <a:solidFill>
                  <a:srgbClr val="404040"/>
                </a:solidFill>
                <a:latin typeface="Carlito"/>
                <a:cs typeface="Carlito"/>
              </a:rPr>
              <a:t>Determine </a:t>
            </a:r>
            <a:r>
              <a:rPr sz="2000" dirty="0">
                <a:solidFill>
                  <a:srgbClr val="404040"/>
                </a:solidFill>
                <a:latin typeface="Carlito"/>
                <a:cs typeface="Carlito"/>
              </a:rPr>
              <a:t>the </a:t>
            </a:r>
            <a:r>
              <a:rPr sz="2000" spc="-5" dirty="0">
                <a:solidFill>
                  <a:srgbClr val="404040"/>
                </a:solidFill>
                <a:latin typeface="Carlito"/>
                <a:cs typeface="Carlito"/>
              </a:rPr>
              <a:t>business</a:t>
            </a:r>
            <a:r>
              <a:rPr sz="2000" spc="20" dirty="0">
                <a:solidFill>
                  <a:srgbClr val="404040"/>
                </a:solidFill>
                <a:latin typeface="Carlito"/>
                <a:cs typeface="Carlito"/>
              </a:rPr>
              <a:t> </a:t>
            </a:r>
            <a:r>
              <a:rPr sz="2000" spc="-5" dirty="0">
                <a:solidFill>
                  <a:srgbClr val="404040"/>
                </a:solidFill>
                <a:latin typeface="Carlito"/>
                <a:cs typeface="Carlito"/>
              </a:rPr>
              <a:t>objectives</a:t>
            </a:r>
            <a:endParaRPr sz="2000" dirty="0">
              <a:latin typeface="Carlito"/>
              <a:cs typeface="Carlito"/>
            </a:endParaRPr>
          </a:p>
          <a:p>
            <a:pPr marL="411480" indent="-399415">
              <a:lnSpc>
                <a:spcPct val="100000"/>
              </a:lnSpc>
              <a:spcBef>
                <a:spcPts val="994"/>
              </a:spcBef>
              <a:buClr>
                <a:srgbClr val="A42F0F"/>
              </a:buClr>
              <a:buFont typeface="Wingdings" panose="05000000000000000000" pitchFamily="2" charset="2"/>
              <a:buChar char="v"/>
              <a:tabLst>
                <a:tab pos="411480" algn="l"/>
                <a:tab pos="412115" algn="l"/>
              </a:tabLst>
            </a:pPr>
            <a:r>
              <a:rPr sz="2000" spc="-95" dirty="0">
                <a:solidFill>
                  <a:srgbClr val="404040"/>
                </a:solidFill>
                <a:latin typeface="Carlito"/>
                <a:cs typeface="Carlito"/>
              </a:rPr>
              <a:t>To </a:t>
            </a:r>
            <a:r>
              <a:rPr sz="2000" spc="-5" dirty="0">
                <a:solidFill>
                  <a:srgbClr val="404040"/>
                </a:solidFill>
                <a:latin typeface="Carlito"/>
                <a:cs typeface="Carlito"/>
              </a:rPr>
              <a:t>assess </a:t>
            </a:r>
            <a:r>
              <a:rPr sz="2000" dirty="0">
                <a:solidFill>
                  <a:srgbClr val="404040"/>
                </a:solidFill>
                <a:latin typeface="Carlito"/>
                <a:cs typeface="Carlito"/>
              </a:rPr>
              <a:t>the </a:t>
            </a:r>
            <a:r>
              <a:rPr sz="2000" spc="-10" dirty="0">
                <a:solidFill>
                  <a:srgbClr val="404040"/>
                </a:solidFill>
                <a:latin typeface="Carlito"/>
                <a:cs typeface="Carlito"/>
              </a:rPr>
              <a:t>problem </a:t>
            </a:r>
            <a:r>
              <a:rPr sz="2000" dirty="0">
                <a:solidFill>
                  <a:srgbClr val="404040"/>
                </a:solidFill>
                <a:latin typeface="Carlito"/>
                <a:cs typeface="Carlito"/>
              </a:rPr>
              <a:t>and </a:t>
            </a:r>
            <a:r>
              <a:rPr sz="2000" spc="-5" dirty="0">
                <a:solidFill>
                  <a:srgbClr val="404040"/>
                </a:solidFill>
                <a:latin typeface="Carlito"/>
                <a:cs typeface="Carlito"/>
              </a:rPr>
              <a:t>determine </a:t>
            </a:r>
            <a:r>
              <a:rPr sz="2000" spc="-15" dirty="0">
                <a:solidFill>
                  <a:srgbClr val="404040"/>
                </a:solidFill>
                <a:latin typeface="Carlito"/>
                <a:cs typeface="Carlito"/>
              </a:rPr>
              <a:t>data </a:t>
            </a:r>
            <a:r>
              <a:rPr sz="2000" spc="-5" dirty="0">
                <a:solidFill>
                  <a:srgbClr val="404040"/>
                </a:solidFill>
                <a:latin typeface="Carlito"/>
                <a:cs typeface="Carlito"/>
              </a:rPr>
              <a:t>mining</a:t>
            </a:r>
            <a:r>
              <a:rPr sz="2000" spc="130" dirty="0">
                <a:solidFill>
                  <a:srgbClr val="404040"/>
                </a:solidFill>
                <a:latin typeface="Carlito"/>
                <a:cs typeface="Carlito"/>
              </a:rPr>
              <a:t> </a:t>
            </a:r>
            <a:r>
              <a:rPr sz="2000" spc="-5" dirty="0">
                <a:solidFill>
                  <a:srgbClr val="404040"/>
                </a:solidFill>
                <a:latin typeface="Carlito"/>
                <a:cs typeface="Carlito"/>
              </a:rPr>
              <a:t>goals</a:t>
            </a:r>
            <a:endParaRPr sz="2000" dirty="0">
              <a:latin typeface="Carlito"/>
              <a:cs typeface="Carlito"/>
            </a:endParaRPr>
          </a:p>
          <a:p>
            <a:pPr marL="411480" indent="-399415">
              <a:lnSpc>
                <a:spcPct val="100000"/>
              </a:lnSpc>
              <a:spcBef>
                <a:spcPts val="1010"/>
              </a:spcBef>
              <a:buClr>
                <a:srgbClr val="A42F0F"/>
              </a:buClr>
              <a:buFont typeface="Wingdings" panose="05000000000000000000" pitchFamily="2" charset="2"/>
              <a:buChar char="v"/>
              <a:tabLst>
                <a:tab pos="411480" algn="l"/>
                <a:tab pos="412115" algn="l"/>
              </a:tabLst>
            </a:pPr>
            <a:r>
              <a:rPr sz="2000" spc="-95" dirty="0">
                <a:solidFill>
                  <a:srgbClr val="404040"/>
                </a:solidFill>
                <a:latin typeface="Carlito"/>
                <a:cs typeface="Carlito"/>
              </a:rPr>
              <a:t>To </a:t>
            </a:r>
            <a:r>
              <a:rPr sz="2000" spc="-5" dirty="0">
                <a:solidFill>
                  <a:srgbClr val="404040"/>
                </a:solidFill>
                <a:latin typeface="Carlito"/>
                <a:cs typeface="Carlito"/>
              </a:rPr>
              <a:t>come </a:t>
            </a:r>
            <a:r>
              <a:rPr sz="2000" dirty="0">
                <a:solidFill>
                  <a:srgbClr val="404040"/>
                </a:solidFill>
                <a:latin typeface="Carlito"/>
                <a:cs typeface="Carlito"/>
              </a:rPr>
              <a:t>up with a </a:t>
            </a:r>
            <a:r>
              <a:rPr sz="2000" spc="-15" dirty="0">
                <a:solidFill>
                  <a:srgbClr val="404040"/>
                </a:solidFill>
                <a:latin typeface="Carlito"/>
                <a:cs typeface="Carlito"/>
              </a:rPr>
              <a:t>strategy </a:t>
            </a:r>
            <a:r>
              <a:rPr sz="2000" spc="-10" dirty="0">
                <a:solidFill>
                  <a:srgbClr val="404040"/>
                </a:solidFill>
                <a:latin typeface="Carlito"/>
                <a:cs typeface="Carlito"/>
              </a:rPr>
              <a:t>to </a:t>
            </a:r>
            <a:r>
              <a:rPr sz="2000" spc="-5" dirty="0">
                <a:solidFill>
                  <a:srgbClr val="404040"/>
                </a:solidFill>
                <a:latin typeface="Carlito"/>
                <a:cs typeface="Carlito"/>
              </a:rPr>
              <a:t>meet goals </a:t>
            </a:r>
            <a:r>
              <a:rPr sz="2000" dirty="0">
                <a:solidFill>
                  <a:srgbClr val="404040"/>
                </a:solidFill>
                <a:latin typeface="Carlito"/>
                <a:cs typeface="Carlito"/>
              </a:rPr>
              <a:t>and</a:t>
            </a:r>
            <a:r>
              <a:rPr sz="2000" spc="75" dirty="0">
                <a:solidFill>
                  <a:srgbClr val="404040"/>
                </a:solidFill>
                <a:latin typeface="Carlito"/>
                <a:cs typeface="Carlito"/>
              </a:rPr>
              <a:t> </a:t>
            </a:r>
            <a:r>
              <a:rPr sz="2000" spc="-5" dirty="0">
                <a:solidFill>
                  <a:srgbClr val="404040"/>
                </a:solidFill>
                <a:latin typeface="Carlito"/>
                <a:cs typeface="Carlito"/>
              </a:rPr>
              <a:t>objectives</a:t>
            </a:r>
            <a:endParaRPr lang="en-US" sz="2000" spc="-5" dirty="0">
              <a:solidFill>
                <a:srgbClr val="404040"/>
              </a:solidFill>
              <a:latin typeface="Carlito"/>
              <a:cs typeface="Carlito"/>
            </a:endParaRPr>
          </a:p>
          <a:p>
            <a:pPr marL="411480" indent="-399415">
              <a:lnSpc>
                <a:spcPct val="100000"/>
              </a:lnSpc>
              <a:spcBef>
                <a:spcPts val="1010"/>
              </a:spcBef>
              <a:buClr>
                <a:srgbClr val="A42F0F"/>
              </a:buClr>
              <a:buFont typeface="Wingdings" panose="05000000000000000000" pitchFamily="2" charset="2"/>
              <a:buChar char="v"/>
              <a:tabLst>
                <a:tab pos="411480" algn="l"/>
                <a:tab pos="412115" algn="l"/>
              </a:tabLst>
            </a:pPr>
            <a:endParaRPr sz="2000" dirty="0">
              <a:latin typeface="Carlito"/>
              <a:cs typeface="Carlito"/>
            </a:endParaRPr>
          </a:p>
          <a:p>
            <a:pPr marL="12700">
              <a:lnSpc>
                <a:spcPct val="100000"/>
              </a:lnSpc>
              <a:spcBef>
                <a:spcPts val="1000"/>
              </a:spcBef>
            </a:pPr>
            <a:r>
              <a:rPr sz="2000" dirty="0">
                <a:solidFill>
                  <a:srgbClr val="404040"/>
                </a:solidFill>
                <a:latin typeface="Carlito"/>
                <a:cs typeface="Carlito"/>
              </a:rPr>
              <a:t>2. </a:t>
            </a:r>
            <a:r>
              <a:rPr sz="2000" b="1" spc="-15" dirty="0">
                <a:solidFill>
                  <a:srgbClr val="404040"/>
                </a:solidFill>
                <a:latin typeface="Carlito"/>
                <a:cs typeface="Carlito"/>
              </a:rPr>
              <a:t>Data </a:t>
            </a:r>
            <a:r>
              <a:rPr sz="2000" b="1" spc="-5" dirty="0">
                <a:solidFill>
                  <a:srgbClr val="404040"/>
                </a:solidFill>
                <a:latin typeface="Carlito"/>
                <a:cs typeface="Carlito"/>
              </a:rPr>
              <a:t>Understanding</a:t>
            </a:r>
            <a:r>
              <a:rPr sz="2000" b="1" spc="-30" dirty="0">
                <a:solidFill>
                  <a:srgbClr val="404040"/>
                </a:solidFill>
                <a:latin typeface="Carlito"/>
                <a:cs typeface="Carlito"/>
              </a:rPr>
              <a:t> </a:t>
            </a:r>
            <a:r>
              <a:rPr sz="2000" b="1" spc="-5" dirty="0">
                <a:solidFill>
                  <a:srgbClr val="404040"/>
                </a:solidFill>
                <a:latin typeface="Carlito"/>
                <a:cs typeface="Carlito"/>
              </a:rPr>
              <a:t>Phase</a:t>
            </a:r>
            <a:endParaRPr sz="2000" dirty="0">
              <a:latin typeface="Carlito"/>
              <a:cs typeface="Carlito"/>
            </a:endParaRPr>
          </a:p>
          <a:p>
            <a:pPr marL="411480" indent="-399415">
              <a:lnSpc>
                <a:spcPct val="100000"/>
              </a:lnSpc>
              <a:spcBef>
                <a:spcPts val="995"/>
              </a:spcBef>
              <a:buClr>
                <a:srgbClr val="A42F0F"/>
              </a:buClr>
              <a:buFont typeface="Wingdings" panose="05000000000000000000" pitchFamily="2" charset="2"/>
              <a:buChar char="v"/>
              <a:tabLst>
                <a:tab pos="411480" algn="l"/>
                <a:tab pos="412115" algn="l"/>
              </a:tabLst>
            </a:pPr>
            <a:r>
              <a:rPr sz="2000" spc="-5" dirty="0">
                <a:solidFill>
                  <a:srgbClr val="404040"/>
                </a:solidFill>
                <a:latin typeface="Carlito"/>
                <a:cs typeface="Carlito"/>
              </a:rPr>
              <a:t>Collect </a:t>
            </a:r>
            <a:r>
              <a:rPr sz="2000" dirty="0">
                <a:solidFill>
                  <a:srgbClr val="404040"/>
                </a:solidFill>
                <a:latin typeface="Carlito"/>
                <a:cs typeface="Carlito"/>
              </a:rPr>
              <a:t>the</a:t>
            </a:r>
            <a:r>
              <a:rPr sz="2000" spc="5" dirty="0">
                <a:solidFill>
                  <a:srgbClr val="404040"/>
                </a:solidFill>
                <a:latin typeface="Carlito"/>
                <a:cs typeface="Carlito"/>
              </a:rPr>
              <a:t> </a:t>
            </a:r>
            <a:r>
              <a:rPr sz="2000" spc="-15" dirty="0">
                <a:solidFill>
                  <a:srgbClr val="404040"/>
                </a:solidFill>
                <a:latin typeface="Carlito"/>
                <a:cs typeface="Carlito"/>
              </a:rPr>
              <a:t>data</a:t>
            </a:r>
            <a:endParaRPr sz="2000" dirty="0">
              <a:latin typeface="Carlito"/>
              <a:cs typeface="Carlito"/>
            </a:endParaRPr>
          </a:p>
          <a:p>
            <a:pPr marL="425450" indent="-413384">
              <a:lnSpc>
                <a:spcPct val="100000"/>
              </a:lnSpc>
              <a:spcBef>
                <a:spcPts val="1020"/>
              </a:spcBef>
              <a:buClr>
                <a:srgbClr val="A42F0F"/>
              </a:buClr>
              <a:buFont typeface="Wingdings" panose="05000000000000000000" pitchFamily="2" charset="2"/>
              <a:buChar char="v"/>
              <a:tabLst>
                <a:tab pos="425450" algn="l"/>
                <a:tab pos="426084" algn="l"/>
              </a:tabLst>
            </a:pPr>
            <a:r>
              <a:rPr sz="2000" dirty="0">
                <a:solidFill>
                  <a:srgbClr val="404040"/>
                </a:solidFill>
                <a:latin typeface="Carlito"/>
                <a:cs typeface="Carlito"/>
              </a:rPr>
              <a:t>Assess and </a:t>
            </a:r>
            <a:r>
              <a:rPr sz="2000" spc="-5" dirty="0">
                <a:solidFill>
                  <a:srgbClr val="404040"/>
                </a:solidFill>
                <a:latin typeface="Carlito"/>
                <a:cs typeface="Carlito"/>
              </a:rPr>
              <a:t>analyse </a:t>
            </a:r>
            <a:r>
              <a:rPr sz="2000" dirty="0">
                <a:solidFill>
                  <a:srgbClr val="404040"/>
                </a:solidFill>
                <a:latin typeface="Carlito"/>
                <a:cs typeface="Carlito"/>
              </a:rPr>
              <a:t>the</a:t>
            </a:r>
            <a:r>
              <a:rPr sz="2000" spc="15" dirty="0">
                <a:solidFill>
                  <a:srgbClr val="404040"/>
                </a:solidFill>
                <a:latin typeface="Carlito"/>
                <a:cs typeface="Carlito"/>
              </a:rPr>
              <a:t> </a:t>
            </a:r>
            <a:r>
              <a:rPr sz="2000" spc="-10" dirty="0">
                <a:solidFill>
                  <a:srgbClr val="404040"/>
                </a:solidFill>
                <a:latin typeface="Carlito"/>
                <a:cs typeface="Carlito"/>
              </a:rPr>
              <a:t>data</a:t>
            </a:r>
            <a:endParaRPr sz="20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9915" y="228600"/>
            <a:ext cx="7157084" cy="574040"/>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STANDARD </a:t>
            </a:r>
            <a:r>
              <a:rPr sz="3600" b="1" dirty="0">
                <a:effectLst>
                  <a:outerShdw blurRad="38100" dist="38100" dir="2700000" algn="tl">
                    <a:srgbClr val="000000">
                      <a:alpha val="43137"/>
                    </a:srgbClr>
                  </a:outerShdw>
                </a:effectLst>
              </a:rPr>
              <a:t>PROCESS:CRISP</a:t>
            </a:r>
            <a:r>
              <a:rPr sz="3600" b="1" spc="-90"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DM</a:t>
            </a:r>
            <a:endParaRPr sz="3600" b="1" dirty="0">
              <a:effectLst>
                <a:outerShdw blurRad="38100" dist="38100" dir="2700000" algn="tl">
                  <a:srgbClr val="000000">
                    <a:alpha val="43137"/>
                  </a:srgbClr>
                </a:outerShdw>
              </a:effectLst>
            </a:endParaRPr>
          </a:p>
        </p:txBody>
      </p:sp>
      <p:sp>
        <p:nvSpPr>
          <p:cNvPr id="3" name="object 3"/>
          <p:cNvSpPr txBox="1"/>
          <p:nvPr/>
        </p:nvSpPr>
        <p:spPr>
          <a:xfrm>
            <a:off x="589915" y="1028827"/>
            <a:ext cx="7484108" cy="5280292"/>
          </a:xfrm>
          <a:prstGeom prst="rect">
            <a:avLst/>
          </a:prstGeom>
        </p:spPr>
        <p:txBody>
          <a:bodyPr vert="horz" wrap="square" lIns="0" tIns="139065" rIns="0" bIns="0" rtlCol="0">
            <a:spAutoFit/>
          </a:bodyPr>
          <a:lstStyle/>
          <a:p>
            <a:pPr marL="12700">
              <a:lnSpc>
                <a:spcPct val="100000"/>
              </a:lnSpc>
              <a:spcBef>
                <a:spcPts val="1095"/>
              </a:spcBef>
              <a:tabLst>
                <a:tab pos="329565" algn="l"/>
              </a:tabLst>
            </a:pPr>
            <a:r>
              <a:rPr dirty="0">
                <a:solidFill>
                  <a:srgbClr val="404040"/>
                </a:solidFill>
                <a:latin typeface="Gothic Uralic"/>
                <a:cs typeface="Gothic Uralic"/>
              </a:rPr>
              <a:t>3.	</a:t>
            </a:r>
            <a:r>
              <a:rPr b="1" spc="-5" dirty="0">
                <a:solidFill>
                  <a:srgbClr val="404040"/>
                </a:solidFill>
                <a:latin typeface="Gothic Uralic"/>
                <a:cs typeface="Gothic Uralic"/>
              </a:rPr>
              <a:t>Data Preparation</a:t>
            </a:r>
            <a:r>
              <a:rPr b="1" spc="-15" dirty="0">
                <a:solidFill>
                  <a:srgbClr val="404040"/>
                </a:solidFill>
                <a:latin typeface="Gothic Uralic"/>
                <a:cs typeface="Gothic Uralic"/>
              </a:rPr>
              <a:t> </a:t>
            </a:r>
            <a:r>
              <a:rPr b="1" spc="-5" dirty="0">
                <a:solidFill>
                  <a:srgbClr val="404040"/>
                </a:solidFill>
                <a:latin typeface="Gothic Uralic"/>
                <a:cs typeface="Gothic Uralic"/>
              </a:rPr>
              <a:t>Phase</a:t>
            </a:r>
            <a:endParaRPr dirty="0">
              <a:latin typeface="Gothic Uralic"/>
              <a:cs typeface="Gothic Uralic"/>
            </a:endParaRPr>
          </a:p>
          <a:p>
            <a:pPr marL="297814" indent="-285750">
              <a:lnSpc>
                <a:spcPct val="100000"/>
              </a:lnSpc>
              <a:spcBef>
                <a:spcPts val="994"/>
              </a:spcBef>
              <a:buClr>
                <a:srgbClr val="A42F0F"/>
              </a:buClr>
              <a:buFont typeface="Wingdings" panose="05000000000000000000" pitchFamily="2" charset="2"/>
              <a:buChar char="v"/>
              <a:tabLst>
                <a:tab pos="419734" algn="l"/>
                <a:tab pos="420370" algn="l"/>
              </a:tabLst>
            </a:pPr>
            <a:r>
              <a:rPr spc="-5" dirty="0">
                <a:solidFill>
                  <a:srgbClr val="404040"/>
                </a:solidFill>
                <a:latin typeface="Gothic Uralic"/>
                <a:cs typeface="Gothic Uralic"/>
              </a:rPr>
              <a:t>Clean </a:t>
            </a:r>
            <a:r>
              <a:rPr spc="-10" dirty="0">
                <a:solidFill>
                  <a:srgbClr val="404040"/>
                </a:solidFill>
                <a:latin typeface="Gothic Uralic"/>
                <a:cs typeface="Gothic Uralic"/>
              </a:rPr>
              <a:t>the data </a:t>
            </a:r>
            <a:r>
              <a:rPr spc="-5" dirty="0">
                <a:solidFill>
                  <a:srgbClr val="404040"/>
                </a:solidFill>
                <a:latin typeface="Gothic Uralic"/>
                <a:cs typeface="Gothic Uralic"/>
              </a:rPr>
              <a:t>i.e. </a:t>
            </a:r>
            <a:r>
              <a:rPr dirty="0">
                <a:solidFill>
                  <a:srgbClr val="404040"/>
                </a:solidFill>
                <a:latin typeface="Gothic Uralic"/>
                <a:cs typeface="Gothic Uralic"/>
              </a:rPr>
              <a:t>remove </a:t>
            </a:r>
            <a:r>
              <a:rPr spc="-10" dirty="0">
                <a:solidFill>
                  <a:srgbClr val="404040"/>
                </a:solidFill>
                <a:latin typeface="Gothic Uralic"/>
                <a:cs typeface="Gothic Uralic"/>
              </a:rPr>
              <a:t>any </a:t>
            </a:r>
            <a:r>
              <a:rPr dirty="0">
                <a:solidFill>
                  <a:srgbClr val="404040"/>
                </a:solidFill>
                <a:latin typeface="Gothic Uralic"/>
                <a:cs typeface="Gothic Uralic"/>
              </a:rPr>
              <a:t>missing values </a:t>
            </a:r>
            <a:r>
              <a:rPr spc="-5" dirty="0">
                <a:solidFill>
                  <a:srgbClr val="404040"/>
                </a:solidFill>
                <a:latin typeface="Gothic Uralic"/>
                <a:cs typeface="Gothic Uralic"/>
              </a:rPr>
              <a:t>or outliers</a:t>
            </a:r>
            <a:r>
              <a:rPr spc="90" dirty="0">
                <a:solidFill>
                  <a:srgbClr val="404040"/>
                </a:solidFill>
                <a:latin typeface="Gothic Uralic"/>
                <a:cs typeface="Gothic Uralic"/>
              </a:rPr>
              <a:t> </a:t>
            </a:r>
            <a:r>
              <a:rPr spc="-5" dirty="0">
                <a:solidFill>
                  <a:srgbClr val="404040"/>
                </a:solidFill>
                <a:latin typeface="Gothic Uralic"/>
                <a:cs typeface="Gothic Uralic"/>
              </a:rPr>
              <a:t>etc.</a:t>
            </a:r>
            <a:endParaRPr dirty="0">
              <a:latin typeface="Gothic Uralic"/>
              <a:cs typeface="Gothic Uralic"/>
            </a:endParaRPr>
          </a:p>
          <a:p>
            <a:pPr marL="297815" indent="-285750">
              <a:lnSpc>
                <a:spcPct val="100000"/>
              </a:lnSpc>
              <a:spcBef>
                <a:spcPts val="994"/>
              </a:spcBef>
              <a:buClr>
                <a:srgbClr val="A42F0F"/>
              </a:buClr>
              <a:buFont typeface="Wingdings" panose="05000000000000000000" pitchFamily="2" charset="2"/>
              <a:buChar char="v"/>
              <a:tabLst>
                <a:tab pos="355600" algn="l"/>
                <a:tab pos="356235" algn="l"/>
              </a:tabLst>
            </a:pPr>
            <a:r>
              <a:rPr spc="-10" dirty="0">
                <a:solidFill>
                  <a:srgbClr val="404040"/>
                </a:solidFill>
                <a:latin typeface="Gothic Uralic"/>
                <a:cs typeface="Gothic Uralic"/>
              </a:rPr>
              <a:t>Transform the</a:t>
            </a:r>
            <a:r>
              <a:rPr spc="45" dirty="0">
                <a:solidFill>
                  <a:srgbClr val="404040"/>
                </a:solidFill>
                <a:latin typeface="Gothic Uralic"/>
                <a:cs typeface="Gothic Uralic"/>
              </a:rPr>
              <a:t> </a:t>
            </a:r>
            <a:r>
              <a:rPr spc="-10" dirty="0">
                <a:solidFill>
                  <a:srgbClr val="404040"/>
                </a:solidFill>
                <a:latin typeface="Gothic Uralic"/>
                <a:cs typeface="Gothic Uralic"/>
              </a:rPr>
              <a:t>data</a:t>
            </a:r>
            <a:endParaRPr dirty="0">
              <a:latin typeface="Gothic Uralic"/>
              <a:cs typeface="Gothic Uralic"/>
            </a:endParaRPr>
          </a:p>
          <a:p>
            <a:pPr marL="297815" indent="-285750">
              <a:lnSpc>
                <a:spcPct val="100000"/>
              </a:lnSpc>
              <a:spcBef>
                <a:spcPts val="1010"/>
              </a:spcBef>
              <a:buClr>
                <a:srgbClr val="A42F0F"/>
              </a:buClr>
              <a:buFont typeface="Wingdings" panose="05000000000000000000" pitchFamily="2" charset="2"/>
              <a:buChar char="v"/>
              <a:tabLst>
                <a:tab pos="355600" algn="l"/>
                <a:tab pos="356235" algn="l"/>
              </a:tabLst>
            </a:pPr>
            <a:r>
              <a:rPr spc="-5" dirty="0">
                <a:solidFill>
                  <a:srgbClr val="404040"/>
                </a:solidFill>
                <a:latin typeface="Gothic Uralic"/>
                <a:cs typeface="Gothic Uralic"/>
              </a:rPr>
              <a:t>Select </a:t>
            </a:r>
            <a:r>
              <a:rPr dirty="0">
                <a:solidFill>
                  <a:srgbClr val="404040"/>
                </a:solidFill>
                <a:latin typeface="Gothic Uralic"/>
                <a:cs typeface="Gothic Uralic"/>
              </a:rPr>
              <a:t>specific </a:t>
            </a:r>
            <a:r>
              <a:rPr spc="-10" dirty="0">
                <a:solidFill>
                  <a:srgbClr val="404040"/>
                </a:solidFill>
                <a:latin typeface="Gothic Uralic"/>
                <a:cs typeface="Gothic Uralic"/>
              </a:rPr>
              <a:t>data </a:t>
            </a:r>
            <a:r>
              <a:rPr spc="-5" dirty="0">
                <a:solidFill>
                  <a:srgbClr val="404040"/>
                </a:solidFill>
                <a:latin typeface="Gothic Uralic"/>
                <a:cs typeface="Gothic Uralic"/>
              </a:rPr>
              <a:t>for analysis</a:t>
            </a:r>
            <a:endParaRPr dirty="0">
              <a:latin typeface="Gothic Uralic"/>
              <a:cs typeface="Gothic Uralic"/>
            </a:endParaRPr>
          </a:p>
          <a:p>
            <a:pPr marL="12700">
              <a:lnSpc>
                <a:spcPct val="100000"/>
              </a:lnSpc>
              <a:spcBef>
                <a:spcPts val="1000"/>
              </a:spcBef>
            </a:pPr>
            <a:r>
              <a:rPr dirty="0">
                <a:solidFill>
                  <a:srgbClr val="404040"/>
                </a:solidFill>
                <a:latin typeface="Gothic Uralic"/>
                <a:cs typeface="Gothic Uralic"/>
              </a:rPr>
              <a:t>4.</a:t>
            </a:r>
            <a:r>
              <a:rPr spc="5" dirty="0">
                <a:solidFill>
                  <a:srgbClr val="404040"/>
                </a:solidFill>
                <a:latin typeface="Gothic Uralic"/>
                <a:cs typeface="Gothic Uralic"/>
              </a:rPr>
              <a:t> </a:t>
            </a:r>
            <a:r>
              <a:rPr b="1" dirty="0">
                <a:solidFill>
                  <a:srgbClr val="404040"/>
                </a:solidFill>
                <a:latin typeface="Gothic Uralic"/>
                <a:cs typeface="Gothic Uralic"/>
              </a:rPr>
              <a:t>Modeling</a:t>
            </a:r>
            <a:endParaRPr lang="en-IN" dirty="0">
              <a:latin typeface="Gothic Uralic"/>
              <a:cs typeface="Gothic Uralic"/>
            </a:endParaRPr>
          </a:p>
          <a:p>
            <a:pPr marL="298450" indent="-285750">
              <a:lnSpc>
                <a:spcPct val="100000"/>
              </a:lnSpc>
              <a:spcBef>
                <a:spcPts val="995"/>
              </a:spcBef>
              <a:buClr>
                <a:schemeClr val="accent6">
                  <a:lumMod val="50000"/>
                </a:schemeClr>
              </a:buClr>
              <a:buFont typeface="Wingdings" panose="05000000000000000000" pitchFamily="2" charset="2"/>
              <a:buChar char="v"/>
              <a:tabLst>
                <a:tab pos="355600" algn="l"/>
              </a:tabLst>
            </a:pPr>
            <a:r>
              <a:rPr lang="en-IN" spc="-5" dirty="0">
                <a:solidFill>
                  <a:srgbClr val="404040"/>
                </a:solidFill>
                <a:latin typeface="Gothic Uralic"/>
                <a:cs typeface="Gothic Uralic"/>
              </a:rPr>
              <a:t> Select appropriate </a:t>
            </a:r>
            <a:r>
              <a:rPr lang="en-IN" spc="-10" dirty="0">
                <a:solidFill>
                  <a:srgbClr val="404040"/>
                </a:solidFill>
                <a:latin typeface="Gothic Uralic"/>
                <a:cs typeface="Gothic Uralic"/>
              </a:rPr>
              <a:t>data </a:t>
            </a:r>
            <a:r>
              <a:rPr lang="en-IN" dirty="0">
                <a:solidFill>
                  <a:srgbClr val="404040"/>
                </a:solidFill>
                <a:latin typeface="Gothic Uralic"/>
                <a:cs typeface="Gothic Uralic"/>
              </a:rPr>
              <a:t>modelling</a:t>
            </a:r>
            <a:r>
              <a:rPr lang="en-IN" spc="30" dirty="0">
                <a:solidFill>
                  <a:srgbClr val="404040"/>
                </a:solidFill>
                <a:latin typeface="Gothic Uralic"/>
                <a:cs typeface="Gothic Uralic"/>
              </a:rPr>
              <a:t> </a:t>
            </a:r>
            <a:r>
              <a:rPr lang="en-IN" spc="-5" dirty="0">
                <a:solidFill>
                  <a:srgbClr val="404040"/>
                </a:solidFill>
                <a:latin typeface="Gothic Uralic"/>
                <a:cs typeface="Gothic Uralic"/>
              </a:rPr>
              <a:t>technique</a:t>
            </a:r>
            <a:endParaRPr lang="en-IN" dirty="0">
              <a:latin typeface="Gothic Uralic"/>
              <a:cs typeface="Gothic Uralic"/>
            </a:endParaRPr>
          </a:p>
          <a:p>
            <a:pPr marL="12700">
              <a:lnSpc>
                <a:spcPct val="100000"/>
              </a:lnSpc>
              <a:spcBef>
                <a:spcPts val="1005"/>
              </a:spcBef>
            </a:pPr>
            <a:r>
              <a:rPr dirty="0">
                <a:solidFill>
                  <a:srgbClr val="404040"/>
                </a:solidFill>
                <a:latin typeface="Gothic Uralic"/>
                <a:cs typeface="Gothic Uralic"/>
              </a:rPr>
              <a:t>5.</a:t>
            </a:r>
            <a:r>
              <a:rPr spc="5" dirty="0">
                <a:solidFill>
                  <a:srgbClr val="404040"/>
                </a:solidFill>
                <a:latin typeface="Gothic Uralic"/>
                <a:cs typeface="Gothic Uralic"/>
              </a:rPr>
              <a:t> </a:t>
            </a:r>
            <a:r>
              <a:rPr b="1" dirty="0">
                <a:solidFill>
                  <a:srgbClr val="404040"/>
                </a:solidFill>
                <a:latin typeface="Gothic Uralic"/>
                <a:cs typeface="Gothic Uralic"/>
              </a:rPr>
              <a:t>Evaluation</a:t>
            </a:r>
            <a:endParaRPr dirty="0">
              <a:latin typeface="Gothic Uralic"/>
              <a:cs typeface="Gothic Uralic"/>
            </a:endParaRPr>
          </a:p>
          <a:p>
            <a:pPr marL="419734" indent="-407670">
              <a:lnSpc>
                <a:spcPct val="100000"/>
              </a:lnSpc>
              <a:spcBef>
                <a:spcPts val="1000"/>
              </a:spcBef>
              <a:buClr>
                <a:srgbClr val="A42F0F"/>
              </a:buClr>
              <a:buFont typeface="Wingdings" panose="05000000000000000000" pitchFamily="2" charset="2"/>
              <a:buChar char="v"/>
              <a:tabLst>
                <a:tab pos="419734" algn="l"/>
                <a:tab pos="420370" algn="l"/>
              </a:tabLst>
            </a:pPr>
            <a:r>
              <a:rPr spc="-5" dirty="0">
                <a:solidFill>
                  <a:srgbClr val="404040"/>
                </a:solidFill>
                <a:latin typeface="Gothic Uralic"/>
                <a:cs typeface="Gothic Uralic"/>
              </a:rPr>
              <a:t>Evaluate </a:t>
            </a:r>
            <a:r>
              <a:rPr spc="-10" dirty="0">
                <a:solidFill>
                  <a:srgbClr val="404040"/>
                </a:solidFill>
                <a:latin typeface="Gothic Uralic"/>
                <a:cs typeface="Gothic Uralic"/>
              </a:rPr>
              <a:t>the</a:t>
            </a:r>
            <a:r>
              <a:rPr spc="20" dirty="0">
                <a:solidFill>
                  <a:srgbClr val="404040"/>
                </a:solidFill>
                <a:latin typeface="Gothic Uralic"/>
                <a:cs typeface="Gothic Uralic"/>
              </a:rPr>
              <a:t> </a:t>
            </a:r>
            <a:r>
              <a:rPr dirty="0">
                <a:solidFill>
                  <a:srgbClr val="404040"/>
                </a:solidFill>
                <a:latin typeface="Gothic Uralic"/>
                <a:cs typeface="Gothic Uralic"/>
              </a:rPr>
              <a:t>model</a:t>
            </a:r>
            <a:endParaRPr dirty="0">
              <a:latin typeface="Gothic Uralic"/>
              <a:cs typeface="Gothic Uralic"/>
            </a:endParaRPr>
          </a:p>
          <a:p>
            <a:pPr marL="419734" indent="-407670">
              <a:lnSpc>
                <a:spcPct val="100000"/>
              </a:lnSpc>
              <a:spcBef>
                <a:spcPts val="994"/>
              </a:spcBef>
              <a:buClr>
                <a:srgbClr val="A42F0F"/>
              </a:buClr>
              <a:buFont typeface="Wingdings" panose="05000000000000000000" pitchFamily="2" charset="2"/>
              <a:buChar char="v"/>
              <a:tabLst>
                <a:tab pos="419734" algn="l"/>
                <a:tab pos="420370" algn="l"/>
              </a:tabLst>
            </a:pPr>
            <a:r>
              <a:rPr spc="-5" dirty="0">
                <a:solidFill>
                  <a:srgbClr val="404040"/>
                </a:solidFill>
                <a:latin typeface="Gothic Uralic"/>
                <a:cs typeface="Gothic Uralic"/>
              </a:rPr>
              <a:t>Calculate </a:t>
            </a:r>
            <a:r>
              <a:rPr spc="-10" dirty="0">
                <a:solidFill>
                  <a:srgbClr val="404040"/>
                </a:solidFill>
                <a:latin typeface="Gothic Uralic"/>
                <a:cs typeface="Gothic Uralic"/>
              </a:rPr>
              <a:t>the </a:t>
            </a:r>
            <a:r>
              <a:rPr spc="-5" dirty="0">
                <a:solidFill>
                  <a:srgbClr val="404040"/>
                </a:solidFill>
                <a:latin typeface="Gothic Uralic"/>
                <a:cs typeface="Gothic Uralic"/>
              </a:rPr>
              <a:t>accuracy </a:t>
            </a:r>
            <a:r>
              <a:rPr spc="-10" dirty="0">
                <a:solidFill>
                  <a:srgbClr val="404040"/>
                </a:solidFill>
                <a:latin typeface="Gothic Uralic"/>
                <a:cs typeface="Gothic Uralic"/>
              </a:rPr>
              <a:t>and </a:t>
            </a:r>
            <a:r>
              <a:rPr spc="-5" dirty="0">
                <a:solidFill>
                  <a:srgbClr val="404040"/>
                </a:solidFill>
                <a:latin typeface="Gothic Uralic"/>
                <a:cs typeface="Gothic Uralic"/>
              </a:rPr>
              <a:t>success </a:t>
            </a:r>
            <a:r>
              <a:rPr spc="-10" dirty="0">
                <a:solidFill>
                  <a:srgbClr val="404040"/>
                </a:solidFill>
                <a:latin typeface="Gothic Uralic"/>
                <a:cs typeface="Gothic Uralic"/>
              </a:rPr>
              <a:t>rate </a:t>
            </a:r>
            <a:r>
              <a:rPr spc="-5" dirty="0">
                <a:solidFill>
                  <a:srgbClr val="404040"/>
                </a:solidFill>
                <a:latin typeface="Gothic Uralic"/>
                <a:cs typeface="Gothic Uralic"/>
              </a:rPr>
              <a:t>of </a:t>
            </a:r>
            <a:r>
              <a:rPr spc="-10" dirty="0">
                <a:solidFill>
                  <a:srgbClr val="404040"/>
                </a:solidFill>
                <a:latin typeface="Gothic Uralic"/>
                <a:cs typeface="Gothic Uralic"/>
              </a:rPr>
              <a:t>the</a:t>
            </a:r>
            <a:r>
              <a:rPr spc="150" dirty="0">
                <a:solidFill>
                  <a:srgbClr val="404040"/>
                </a:solidFill>
                <a:latin typeface="Gothic Uralic"/>
                <a:cs typeface="Gothic Uralic"/>
              </a:rPr>
              <a:t> </a:t>
            </a:r>
            <a:r>
              <a:rPr dirty="0">
                <a:solidFill>
                  <a:srgbClr val="404040"/>
                </a:solidFill>
                <a:latin typeface="Gothic Uralic"/>
                <a:cs typeface="Gothic Uralic"/>
              </a:rPr>
              <a:t>model</a:t>
            </a:r>
            <a:endParaRPr dirty="0">
              <a:latin typeface="Gothic Uralic"/>
              <a:cs typeface="Gothic Uralic"/>
            </a:endParaRPr>
          </a:p>
          <a:p>
            <a:pPr marL="12700">
              <a:lnSpc>
                <a:spcPct val="100000"/>
              </a:lnSpc>
              <a:spcBef>
                <a:spcPts val="1010"/>
              </a:spcBef>
            </a:pPr>
            <a:r>
              <a:rPr dirty="0">
                <a:solidFill>
                  <a:srgbClr val="404040"/>
                </a:solidFill>
                <a:latin typeface="Gothic Uralic"/>
                <a:cs typeface="Gothic Uralic"/>
              </a:rPr>
              <a:t>6.</a:t>
            </a:r>
            <a:r>
              <a:rPr spc="5" dirty="0">
                <a:solidFill>
                  <a:srgbClr val="404040"/>
                </a:solidFill>
                <a:latin typeface="Gothic Uralic"/>
                <a:cs typeface="Gothic Uralic"/>
              </a:rPr>
              <a:t> </a:t>
            </a:r>
            <a:r>
              <a:rPr b="1" spc="-5" dirty="0">
                <a:solidFill>
                  <a:srgbClr val="404040"/>
                </a:solidFill>
                <a:latin typeface="Gothic Uralic"/>
                <a:cs typeface="Gothic Uralic"/>
              </a:rPr>
              <a:t>Deployment</a:t>
            </a:r>
            <a:endParaRPr dirty="0">
              <a:latin typeface="Gothic Uralic"/>
              <a:cs typeface="Gothic Uralic"/>
            </a:endParaRPr>
          </a:p>
          <a:p>
            <a:pPr marL="297814" indent="-285750">
              <a:lnSpc>
                <a:spcPct val="100000"/>
              </a:lnSpc>
              <a:spcBef>
                <a:spcPts val="994"/>
              </a:spcBef>
              <a:buClr>
                <a:srgbClr val="A42F0F"/>
              </a:buClr>
              <a:buFont typeface="Wingdings" panose="05000000000000000000" pitchFamily="2" charset="2"/>
              <a:buChar char="v"/>
              <a:tabLst>
                <a:tab pos="419734" algn="l"/>
                <a:tab pos="420370" algn="l"/>
              </a:tabLst>
            </a:pPr>
            <a:r>
              <a:rPr dirty="0">
                <a:solidFill>
                  <a:srgbClr val="404040"/>
                </a:solidFill>
                <a:latin typeface="Gothic Uralic"/>
                <a:cs typeface="Gothic Uralic"/>
              </a:rPr>
              <a:t>Plan</a:t>
            </a:r>
            <a:r>
              <a:rPr spc="-20" dirty="0">
                <a:solidFill>
                  <a:srgbClr val="404040"/>
                </a:solidFill>
                <a:latin typeface="Gothic Uralic"/>
                <a:cs typeface="Gothic Uralic"/>
              </a:rPr>
              <a:t> </a:t>
            </a:r>
            <a:r>
              <a:rPr spc="-5" dirty="0">
                <a:solidFill>
                  <a:srgbClr val="404040"/>
                </a:solidFill>
                <a:latin typeface="Gothic Uralic"/>
                <a:cs typeface="Gothic Uralic"/>
              </a:rPr>
              <a:t>deployment</a:t>
            </a:r>
            <a:endParaRPr dirty="0">
              <a:latin typeface="Gothic Uralic"/>
              <a:cs typeface="Gothic Uralic"/>
            </a:endParaRPr>
          </a:p>
          <a:p>
            <a:pPr marL="355600" indent="-343535">
              <a:lnSpc>
                <a:spcPct val="100000"/>
              </a:lnSpc>
              <a:spcBef>
                <a:spcPts val="1000"/>
              </a:spcBef>
              <a:buClr>
                <a:srgbClr val="A42F0F"/>
              </a:buClr>
              <a:buFont typeface="Wingdings" panose="05000000000000000000" pitchFamily="2" charset="2"/>
              <a:buChar char="v"/>
              <a:tabLst>
                <a:tab pos="355600" algn="l"/>
                <a:tab pos="356235" algn="l"/>
              </a:tabLst>
            </a:pPr>
            <a:r>
              <a:rPr dirty="0">
                <a:solidFill>
                  <a:srgbClr val="404040"/>
                </a:solidFill>
                <a:latin typeface="Gothic Uralic"/>
                <a:cs typeface="Gothic Uralic"/>
              </a:rPr>
              <a:t>Monitor</a:t>
            </a:r>
            <a:r>
              <a:rPr spc="-25" dirty="0">
                <a:solidFill>
                  <a:srgbClr val="404040"/>
                </a:solidFill>
                <a:latin typeface="Gothic Uralic"/>
                <a:cs typeface="Gothic Uralic"/>
              </a:rPr>
              <a:t> </a:t>
            </a:r>
            <a:r>
              <a:rPr spc="-5" dirty="0">
                <a:solidFill>
                  <a:srgbClr val="404040"/>
                </a:solidFill>
                <a:latin typeface="Gothic Uralic"/>
                <a:cs typeface="Gothic Uralic"/>
              </a:rPr>
              <a:t>Deployment</a:t>
            </a:r>
            <a:endParaRPr dirty="0">
              <a:latin typeface="Gothic Uralic"/>
              <a:cs typeface="Gothic Uralic"/>
            </a:endParaRPr>
          </a:p>
          <a:p>
            <a:pPr marL="355600" indent="-343535">
              <a:lnSpc>
                <a:spcPct val="100000"/>
              </a:lnSpc>
              <a:spcBef>
                <a:spcPts val="1005"/>
              </a:spcBef>
              <a:buClr>
                <a:srgbClr val="A42F0F"/>
              </a:buClr>
              <a:buFont typeface="Wingdings" panose="05000000000000000000" pitchFamily="2" charset="2"/>
              <a:buChar char="v"/>
              <a:tabLst>
                <a:tab pos="355600" algn="l"/>
                <a:tab pos="356235" algn="l"/>
              </a:tabLst>
            </a:pPr>
            <a:r>
              <a:rPr spc="-10" dirty="0">
                <a:solidFill>
                  <a:srgbClr val="404040"/>
                </a:solidFill>
                <a:latin typeface="Gothic Uralic"/>
                <a:cs typeface="Gothic Uralic"/>
              </a:rPr>
              <a:t>Generate reports to test </a:t>
            </a:r>
            <a:r>
              <a:rPr spc="-5" dirty="0">
                <a:solidFill>
                  <a:srgbClr val="404040"/>
                </a:solidFill>
                <a:latin typeface="Gothic Uralic"/>
                <a:cs typeface="Gothic Uralic"/>
              </a:rPr>
              <a:t>success of </a:t>
            </a:r>
            <a:r>
              <a:rPr spc="-10" dirty="0">
                <a:solidFill>
                  <a:srgbClr val="404040"/>
                </a:solidFill>
                <a:latin typeface="Gothic Uralic"/>
                <a:cs typeface="Gothic Uralic"/>
              </a:rPr>
              <a:t>the</a:t>
            </a:r>
            <a:r>
              <a:rPr spc="195" dirty="0">
                <a:solidFill>
                  <a:srgbClr val="404040"/>
                </a:solidFill>
                <a:latin typeface="Gothic Uralic"/>
                <a:cs typeface="Gothic Uralic"/>
              </a:rPr>
              <a:t> </a:t>
            </a:r>
            <a:r>
              <a:rPr dirty="0">
                <a:solidFill>
                  <a:srgbClr val="404040"/>
                </a:solidFill>
                <a:latin typeface="Gothic Uralic"/>
                <a:cs typeface="Gothic Uralic"/>
              </a:rPr>
              <a:t>model</a:t>
            </a:r>
            <a:endParaRPr dirty="0">
              <a:latin typeface="Gothic Uralic"/>
              <a:cs typeface="Gothic Uralic"/>
            </a:endParaRPr>
          </a:p>
        </p:txBody>
      </p:sp>
      <p:sp>
        <p:nvSpPr>
          <p:cNvPr id="4" name="object 4"/>
          <p:cNvSpPr/>
          <p:nvPr/>
        </p:nvSpPr>
        <p:spPr>
          <a:xfrm>
            <a:off x="8150352" y="2130551"/>
            <a:ext cx="3762755" cy="37642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46126"/>
            <a:ext cx="5861685"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BUSINESS</a:t>
            </a:r>
            <a:r>
              <a:rPr sz="3600" b="1" spc="-70"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UNDERSTANDING</a:t>
            </a:r>
            <a:endParaRPr sz="3600" b="1" dirty="0">
              <a:effectLst>
                <a:outerShdw blurRad="38100" dist="38100" dir="2700000" algn="tl">
                  <a:srgbClr val="000000">
                    <a:alpha val="43137"/>
                  </a:srgbClr>
                </a:outerShdw>
              </a:effectLst>
            </a:endParaRPr>
          </a:p>
        </p:txBody>
      </p:sp>
      <p:sp>
        <p:nvSpPr>
          <p:cNvPr id="3" name="object 3"/>
          <p:cNvSpPr txBox="1"/>
          <p:nvPr/>
        </p:nvSpPr>
        <p:spPr>
          <a:xfrm>
            <a:off x="533400" y="1905000"/>
            <a:ext cx="8667750" cy="3939540"/>
          </a:xfrm>
          <a:prstGeom prst="rect">
            <a:avLst/>
          </a:prstGeom>
        </p:spPr>
        <p:txBody>
          <a:bodyPr vert="horz" wrap="square" lIns="0" tIns="106680" rIns="0" bIns="0" rtlCol="0">
            <a:spAutoFit/>
          </a:bodyPr>
          <a:lstStyle/>
          <a:p>
            <a:pPr marL="355600" indent="-342900">
              <a:lnSpc>
                <a:spcPct val="100000"/>
              </a:lnSpc>
              <a:spcBef>
                <a:spcPts val="840"/>
              </a:spcBef>
              <a:buClr>
                <a:srgbClr val="A42F0F"/>
              </a:buClr>
              <a:buFont typeface="Arial"/>
              <a:buChar char=""/>
              <a:tabLst>
                <a:tab pos="355600" algn="l"/>
              </a:tabLst>
            </a:pPr>
            <a:r>
              <a:rPr sz="2400" b="1" spc="-5" dirty="0">
                <a:solidFill>
                  <a:srgbClr val="404040"/>
                </a:solidFill>
                <a:latin typeface="Gothic Uralic"/>
                <a:cs typeface="Gothic Uralic"/>
              </a:rPr>
              <a:t>What </a:t>
            </a:r>
            <a:r>
              <a:rPr sz="2400" b="1" dirty="0">
                <a:solidFill>
                  <a:srgbClr val="404040"/>
                </a:solidFill>
                <a:latin typeface="Gothic Uralic"/>
                <a:cs typeface="Gothic Uralic"/>
              </a:rPr>
              <a:t>is the </a:t>
            </a:r>
            <a:r>
              <a:rPr sz="2400" b="1" spc="-5" dirty="0">
                <a:solidFill>
                  <a:srgbClr val="404040"/>
                </a:solidFill>
                <a:latin typeface="Gothic Uralic"/>
                <a:cs typeface="Gothic Uralic"/>
              </a:rPr>
              <a:t>profound</a:t>
            </a:r>
            <a:r>
              <a:rPr sz="2400" b="1" spc="-25" dirty="0">
                <a:solidFill>
                  <a:srgbClr val="404040"/>
                </a:solidFill>
                <a:latin typeface="Gothic Uralic"/>
                <a:cs typeface="Gothic Uralic"/>
              </a:rPr>
              <a:t> </a:t>
            </a:r>
            <a:r>
              <a:rPr sz="2400" b="1" spc="-5" dirty="0">
                <a:solidFill>
                  <a:srgbClr val="404040"/>
                </a:solidFill>
                <a:latin typeface="Gothic Uralic"/>
                <a:cs typeface="Gothic Uralic"/>
              </a:rPr>
              <a:t>question?</a:t>
            </a:r>
            <a:endParaRPr sz="2400" dirty="0">
              <a:latin typeface="Gothic Uralic"/>
              <a:cs typeface="Gothic Uralic"/>
            </a:endParaRPr>
          </a:p>
          <a:p>
            <a:pPr marL="12700">
              <a:lnSpc>
                <a:spcPct val="100000"/>
              </a:lnSpc>
              <a:spcBef>
                <a:spcPts val="745"/>
              </a:spcBef>
            </a:pPr>
            <a:r>
              <a:rPr sz="2000" dirty="0">
                <a:solidFill>
                  <a:srgbClr val="404040"/>
                </a:solidFill>
                <a:latin typeface="Gothic Uralic"/>
                <a:cs typeface="Gothic Uralic"/>
              </a:rPr>
              <a:t>To </a:t>
            </a:r>
            <a:r>
              <a:rPr sz="2000" spc="-5" dirty="0">
                <a:solidFill>
                  <a:srgbClr val="404040"/>
                </a:solidFill>
                <a:latin typeface="Gothic Uralic"/>
                <a:cs typeface="Gothic Uralic"/>
              </a:rPr>
              <a:t>identify </a:t>
            </a:r>
            <a:r>
              <a:rPr sz="2000" dirty="0">
                <a:solidFill>
                  <a:srgbClr val="404040"/>
                </a:solidFill>
                <a:latin typeface="Gothic Uralic"/>
                <a:cs typeface="Gothic Uralic"/>
              </a:rPr>
              <a:t>whether </a:t>
            </a:r>
            <a:r>
              <a:rPr sz="2000" spc="5" dirty="0">
                <a:solidFill>
                  <a:srgbClr val="404040"/>
                </a:solidFill>
                <a:latin typeface="Gothic Uralic"/>
                <a:cs typeface="Gothic Uralic"/>
              </a:rPr>
              <a:t>the </a:t>
            </a:r>
            <a:r>
              <a:rPr sz="2000" dirty="0">
                <a:solidFill>
                  <a:srgbClr val="404040"/>
                </a:solidFill>
                <a:latin typeface="Gothic Uralic"/>
                <a:cs typeface="Gothic Uralic"/>
              </a:rPr>
              <a:t>patient </a:t>
            </a:r>
            <a:r>
              <a:rPr sz="2000" spc="-5" dirty="0">
                <a:solidFill>
                  <a:srgbClr val="404040"/>
                </a:solidFill>
                <a:latin typeface="Gothic Uralic"/>
                <a:cs typeface="Gothic Uralic"/>
              </a:rPr>
              <a:t>is </a:t>
            </a:r>
            <a:r>
              <a:rPr sz="2000" dirty="0">
                <a:solidFill>
                  <a:srgbClr val="404040"/>
                </a:solidFill>
                <a:latin typeface="Gothic Uralic"/>
                <a:cs typeface="Gothic Uralic"/>
              </a:rPr>
              <a:t>having </a:t>
            </a:r>
            <a:r>
              <a:rPr sz="2000" spc="-5" dirty="0">
                <a:solidFill>
                  <a:srgbClr val="404040"/>
                </a:solidFill>
                <a:latin typeface="Gothic Uralic"/>
                <a:cs typeface="Gothic Uralic"/>
              </a:rPr>
              <a:t>diabetes </a:t>
            </a:r>
            <a:r>
              <a:rPr sz="2000" dirty="0">
                <a:solidFill>
                  <a:srgbClr val="404040"/>
                </a:solidFill>
                <a:latin typeface="Gothic Uralic"/>
                <a:cs typeface="Gothic Uralic"/>
              </a:rPr>
              <a:t>or</a:t>
            </a:r>
            <a:r>
              <a:rPr sz="2000" spc="-225" dirty="0">
                <a:solidFill>
                  <a:srgbClr val="404040"/>
                </a:solidFill>
                <a:latin typeface="Gothic Uralic"/>
                <a:cs typeface="Gothic Uralic"/>
              </a:rPr>
              <a:t> </a:t>
            </a:r>
            <a:r>
              <a:rPr sz="2000" dirty="0">
                <a:solidFill>
                  <a:srgbClr val="404040"/>
                </a:solidFill>
                <a:latin typeface="Gothic Uralic"/>
                <a:cs typeface="Gothic Uralic"/>
              </a:rPr>
              <a:t>not?</a:t>
            </a:r>
            <a:endParaRPr sz="2000" dirty="0">
              <a:latin typeface="Gothic Uralic"/>
              <a:cs typeface="Gothic Uralic"/>
            </a:endParaRPr>
          </a:p>
          <a:p>
            <a:pPr>
              <a:lnSpc>
                <a:spcPct val="100000"/>
              </a:lnSpc>
              <a:spcBef>
                <a:spcPts val="55"/>
              </a:spcBef>
            </a:pPr>
            <a:endParaRPr sz="2100" dirty="0">
              <a:latin typeface="Gothic Uralic"/>
              <a:cs typeface="Gothic Uralic"/>
            </a:endParaRPr>
          </a:p>
          <a:p>
            <a:pPr marL="355600" indent="-342900">
              <a:lnSpc>
                <a:spcPct val="100000"/>
              </a:lnSpc>
              <a:buClr>
                <a:srgbClr val="A42F0F"/>
              </a:buClr>
              <a:buFont typeface="Arial"/>
              <a:buChar char=""/>
              <a:tabLst>
                <a:tab pos="355600" algn="l"/>
              </a:tabLst>
            </a:pPr>
            <a:r>
              <a:rPr sz="2400" b="1" dirty="0">
                <a:solidFill>
                  <a:srgbClr val="404040"/>
                </a:solidFill>
                <a:latin typeface="Gothic Uralic"/>
                <a:cs typeface="Gothic Uralic"/>
              </a:rPr>
              <a:t>Goal</a:t>
            </a:r>
            <a:endParaRPr sz="2400" dirty="0">
              <a:latin typeface="Gothic Uralic"/>
              <a:cs typeface="Gothic Uralic"/>
            </a:endParaRPr>
          </a:p>
          <a:p>
            <a:pPr marL="12700" marR="133350">
              <a:lnSpc>
                <a:spcPts val="2160"/>
              </a:lnSpc>
              <a:spcBef>
                <a:spcPts val="1020"/>
              </a:spcBef>
            </a:pPr>
            <a:r>
              <a:rPr sz="2000" spc="-5" dirty="0">
                <a:solidFill>
                  <a:srgbClr val="404040"/>
                </a:solidFill>
                <a:latin typeface="Gothic Uralic"/>
                <a:cs typeface="Gothic Uralic"/>
              </a:rPr>
              <a:t>Goal </a:t>
            </a:r>
            <a:r>
              <a:rPr sz="2000" dirty="0">
                <a:solidFill>
                  <a:srgbClr val="404040"/>
                </a:solidFill>
                <a:latin typeface="Gothic Uralic"/>
                <a:cs typeface="Gothic Uralic"/>
              </a:rPr>
              <a:t>of this </a:t>
            </a:r>
            <a:r>
              <a:rPr sz="2000" spc="-5" dirty="0">
                <a:solidFill>
                  <a:srgbClr val="404040"/>
                </a:solidFill>
                <a:latin typeface="Gothic Uralic"/>
                <a:cs typeface="Gothic Uralic"/>
              </a:rPr>
              <a:t>project is </a:t>
            </a:r>
            <a:r>
              <a:rPr sz="2000" spc="5" dirty="0">
                <a:solidFill>
                  <a:srgbClr val="404040"/>
                </a:solidFill>
                <a:latin typeface="Gothic Uralic"/>
                <a:cs typeface="Gothic Uralic"/>
              </a:rPr>
              <a:t>to </a:t>
            </a:r>
            <a:r>
              <a:rPr sz="2000" spc="-5" dirty="0">
                <a:solidFill>
                  <a:srgbClr val="404040"/>
                </a:solidFill>
                <a:latin typeface="Gothic Uralic"/>
                <a:cs typeface="Gothic Uralic"/>
              </a:rPr>
              <a:t>identify </a:t>
            </a:r>
            <a:r>
              <a:rPr sz="2000" spc="5" dirty="0">
                <a:solidFill>
                  <a:srgbClr val="404040"/>
                </a:solidFill>
                <a:latin typeface="Gothic Uralic"/>
                <a:cs typeface="Gothic Uralic"/>
              </a:rPr>
              <a:t>the </a:t>
            </a:r>
            <a:r>
              <a:rPr sz="2000" spc="-5" dirty="0">
                <a:solidFill>
                  <a:srgbClr val="404040"/>
                </a:solidFill>
                <a:latin typeface="Gothic Uralic"/>
                <a:cs typeface="Gothic Uralic"/>
              </a:rPr>
              <a:t>probability </a:t>
            </a:r>
            <a:r>
              <a:rPr sz="2000" dirty="0">
                <a:solidFill>
                  <a:srgbClr val="404040"/>
                </a:solidFill>
                <a:latin typeface="Gothic Uralic"/>
                <a:cs typeface="Gothic Uralic"/>
              </a:rPr>
              <a:t>of diabetes </a:t>
            </a:r>
            <a:r>
              <a:rPr sz="2000" spc="-5" dirty="0">
                <a:solidFill>
                  <a:srgbClr val="404040"/>
                </a:solidFill>
                <a:latin typeface="Gothic Uralic"/>
                <a:cs typeface="Gothic Uralic"/>
              </a:rPr>
              <a:t>in patients  </a:t>
            </a:r>
            <a:r>
              <a:rPr sz="2000" dirty="0">
                <a:solidFill>
                  <a:srgbClr val="404040"/>
                </a:solidFill>
                <a:latin typeface="Gothic Uralic"/>
                <a:cs typeface="Gothic Uralic"/>
              </a:rPr>
              <a:t>using data mining</a:t>
            </a:r>
            <a:r>
              <a:rPr sz="2000" spc="-60" dirty="0">
                <a:solidFill>
                  <a:srgbClr val="404040"/>
                </a:solidFill>
                <a:latin typeface="Gothic Uralic"/>
                <a:cs typeface="Gothic Uralic"/>
              </a:rPr>
              <a:t> </a:t>
            </a:r>
            <a:r>
              <a:rPr sz="2000" dirty="0">
                <a:solidFill>
                  <a:srgbClr val="404040"/>
                </a:solidFill>
                <a:latin typeface="Gothic Uralic"/>
                <a:cs typeface="Gothic Uralic"/>
              </a:rPr>
              <a:t>techniques.</a:t>
            </a:r>
            <a:endParaRPr sz="2000" dirty="0">
              <a:latin typeface="Gothic Uralic"/>
              <a:cs typeface="Gothic Uralic"/>
            </a:endParaRPr>
          </a:p>
          <a:p>
            <a:pPr>
              <a:lnSpc>
                <a:spcPct val="100000"/>
              </a:lnSpc>
              <a:spcBef>
                <a:spcPts val="20"/>
              </a:spcBef>
            </a:pPr>
            <a:endParaRPr sz="2100" dirty="0">
              <a:latin typeface="Gothic Uralic"/>
              <a:cs typeface="Gothic Uralic"/>
            </a:endParaRPr>
          </a:p>
          <a:p>
            <a:pPr marL="355600" indent="-342900">
              <a:lnSpc>
                <a:spcPct val="100000"/>
              </a:lnSpc>
              <a:buClr>
                <a:srgbClr val="A42F0F"/>
              </a:buClr>
              <a:buFont typeface="Arial"/>
              <a:buChar char=""/>
              <a:tabLst>
                <a:tab pos="355600" algn="l"/>
              </a:tabLst>
            </a:pPr>
            <a:r>
              <a:rPr sz="2400" b="1" spc="-5" dirty="0">
                <a:solidFill>
                  <a:srgbClr val="404040"/>
                </a:solidFill>
                <a:latin typeface="Gothic Uralic"/>
                <a:cs typeface="Gothic Uralic"/>
              </a:rPr>
              <a:t>Advantage of this</a:t>
            </a:r>
            <a:r>
              <a:rPr sz="2400" b="1" spc="-15" dirty="0">
                <a:solidFill>
                  <a:srgbClr val="404040"/>
                </a:solidFill>
                <a:latin typeface="Gothic Uralic"/>
                <a:cs typeface="Gothic Uralic"/>
              </a:rPr>
              <a:t> </a:t>
            </a:r>
            <a:r>
              <a:rPr sz="2400" b="1" spc="-5" dirty="0">
                <a:solidFill>
                  <a:srgbClr val="404040"/>
                </a:solidFill>
                <a:latin typeface="Gothic Uralic"/>
                <a:cs typeface="Gothic Uralic"/>
              </a:rPr>
              <a:t>project</a:t>
            </a:r>
            <a:endParaRPr sz="2400" dirty="0">
              <a:latin typeface="Gothic Uralic"/>
              <a:cs typeface="Gothic Uralic"/>
            </a:endParaRPr>
          </a:p>
          <a:p>
            <a:pPr marL="12700" marR="5080">
              <a:lnSpc>
                <a:spcPts val="2160"/>
              </a:lnSpc>
              <a:spcBef>
                <a:spcPts val="1019"/>
              </a:spcBef>
            </a:pPr>
            <a:r>
              <a:rPr sz="2000" dirty="0">
                <a:solidFill>
                  <a:srgbClr val="404040"/>
                </a:solidFill>
                <a:latin typeface="Gothic Uralic"/>
                <a:cs typeface="Gothic Uralic"/>
              </a:rPr>
              <a:t>The rules derived </a:t>
            </a:r>
            <a:r>
              <a:rPr sz="2000" spc="-5" dirty="0">
                <a:solidFill>
                  <a:srgbClr val="404040"/>
                </a:solidFill>
                <a:latin typeface="Gothic Uralic"/>
                <a:cs typeface="Gothic Uralic"/>
              </a:rPr>
              <a:t>will </a:t>
            </a:r>
            <a:r>
              <a:rPr sz="2000" dirty="0">
                <a:solidFill>
                  <a:srgbClr val="404040"/>
                </a:solidFill>
                <a:latin typeface="Gothic Uralic"/>
                <a:cs typeface="Gothic Uralic"/>
              </a:rPr>
              <a:t>be helpful </a:t>
            </a:r>
            <a:r>
              <a:rPr sz="2000" spc="-5" dirty="0">
                <a:solidFill>
                  <a:srgbClr val="404040"/>
                </a:solidFill>
                <a:latin typeface="Gothic Uralic"/>
                <a:cs typeface="Gothic Uralic"/>
              </a:rPr>
              <a:t>for doctors </a:t>
            </a:r>
            <a:r>
              <a:rPr sz="2000" spc="5" dirty="0">
                <a:solidFill>
                  <a:srgbClr val="404040"/>
                </a:solidFill>
                <a:latin typeface="Gothic Uralic"/>
                <a:cs typeface="Gothic Uralic"/>
              </a:rPr>
              <a:t>to </a:t>
            </a:r>
            <a:r>
              <a:rPr sz="2000" spc="-5" dirty="0">
                <a:solidFill>
                  <a:srgbClr val="404040"/>
                </a:solidFill>
                <a:latin typeface="Gothic Uralic"/>
                <a:cs typeface="Gothic Uralic"/>
              </a:rPr>
              <a:t>identify patients </a:t>
            </a:r>
            <a:r>
              <a:rPr sz="2000" dirty="0">
                <a:solidFill>
                  <a:srgbClr val="404040"/>
                </a:solidFill>
                <a:latin typeface="Gothic Uralic"/>
                <a:cs typeface="Gothic Uralic"/>
              </a:rPr>
              <a:t>suffering  </a:t>
            </a:r>
            <a:r>
              <a:rPr sz="2000" spc="-5" dirty="0">
                <a:solidFill>
                  <a:srgbClr val="404040"/>
                </a:solidFill>
                <a:latin typeface="Gothic Uralic"/>
                <a:cs typeface="Gothic Uralic"/>
              </a:rPr>
              <a:t>from diabetes. </a:t>
            </a:r>
            <a:r>
              <a:rPr sz="2000" dirty="0">
                <a:solidFill>
                  <a:srgbClr val="404040"/>
                </a:solidFill>
                <a:latin typeface="Gothic Uralic"/>
                <a:cs typeface="Gothic Uralic"/>
              </a:rPr>
              <a:t>Further </a:t>
            </a:r>
            <a:r>
              <a:rPr sz="2000" spc="-5" dirty="0">
                <a:solidFill>
                  <a:srgbClr val="404040"/>
                </a:solidFill>
                <a:latin typeface="Gothic Uralic"/>
                <a:cs typeface="Gothic Uralic"/>
              </a:rPr>
              <a:t>predicting </a:t>
            </a:r>
            <a:r>
              <a:rPr sz="2000" spc="5" dirty="0">
                <a:solidFill>
                  <a:srgbClr val="404040"/>
                </a:solidFill>
                <a:latin typeface="Gothic Uralic"/>
                <a:cs typeface="Gothic Uralic"/>
              </a:rPr>
              <a:t>the </a:t>
            </a:r>
            <a:r>
              <a:rPr sz="2000" spc="-5" dirty="0">
                <a:solidFill>
                  <a:srgbClr val="404040"/>
                </a:solidFill>
                <a:latin typeface="Gothic Uralic"/>
                <a:cs typeface="Gothic Uralic"/>
              </a:rPr>
              <a:t>disease </a:t>
            </a:r>
            <a:r>
              <a:rPr sz="2000" dirty="0">
                <a:solidFill>
                  <a:srgbClr val="404040"/>
                </a:solidFill>
                <a:latin typeface="Gothic Uralic"/>
                <a:cs typeface="Gothic Uralic"/>
              </a:rPr>
              <a:t>early leads </a:t>
            </a:r>
            <a:r>
              <a:rPr sz="2000" spc="5" dirty="0">
                <a:solidFill>
                  <a:srgbClr val="404040"/>
                </a:solidFill>
                <a:latin typeface="Gothic Uralic"/>
                <a:cs typeface="Gothic Uralic"/>
              </a:rPr>
              <a:t>to </a:t>
            </a:r>
            <a:r>
              <a:rPr sz="2000" dirty="0">
                <a:solidFill>
                  <a:srgbClr val="404040"/>
                </a:solidFill>
                <a:latin typeface="Gothic Uralic"/>
                <a:cs typeface="Gothic Uralic"/>
              </a:rPr>
              <a:t>treating  </a:t>
            </a:r>
            <a:r>
              <a:rPr sz="2000" spc="5" dirty="0">
                <a:solidFill>
                  <a:srgbClr val="404040"/>
                </a:solidFill>
                <a:latin typeface="Gothic Uralic"/>
                <a:cs typeface="Gothic Uralic"/>
              </a:rPr>
              <a:t>the </a:t>
            </a:r>
            <a:r>
              <a:rPr sz="2000" dirty="0">
                <a:solidFill>
                  <a:srgbClr val="404040"/>
                </a:solidFill>
                <a:latin typeface="Gothic Uralic"/>
                <a:cs typeface="Gothic Uralic"/>
              </a:rPr>
              <a:t>patient </a:t>
            </a:r>
            <a:r>
              <a:rPr sz="2000" spc="-5" dirty="0">
                <a:solidFill>
                  <a:srgbClr val="404040"/>
                </a:solidFill>
                <a:latin typeface="Gothic Uralic"/>
                <a:cs typeface="Gothic Uralic"/>
              </a:rPr>
              <a:t>before it </a:t>
            </a:r>
            <a:r>
              <a:rPr sz="2000" dirty="0">
                <a:solidFill>
                  <a:srgbClr val="404040"/>
                </a:solidFill>
                <a:latin typeface="Gothic Uralic"/>
                <a:cs typeface="Gothic Uralic"/>
              </a:rPr>
              <a:t>becomes</a:t>
            </a:r>
            <a:r>
              <a:rPr sz="2000" spc="-145" dirty="0">
                <a:solidFill>
                  <a:srgbClr val="404040"/>
                </a:solidFill>
                <a:latin typeface="Gothic Uralic"/>
                <a:cs typeface="Gothic Uralic"/>
              </a:rPr>
              <a:t> </a:t>
            </a:r>
            <a:r>
              <a:rPr sz="2000" spc="-5" dirty="0">
                <a:solidFill>
                  <a:srgbClr val="404040"/>
                </a:solidFill>
                <a:latin typeface="Gothic Uralic"/>
                <a:cs typeface="Gothic Uralic"/>
              </a:rPr>
              <a:t>critical.</a:t>
            </a:r>
            <a:endParaRPr sz="2000" dirty="0">
              <a:latin typeface="Gothic Uralic"/>
              <a:cs typeface="Gothic Uralic"/>
            </a:endParaRPr>
          </a:p>
        </p:txBody>
      </p:sp>
      <p:pic>
        <p:nvPicPr>
          <p:cNvPr id="8" name="Picture 7">
            <a:extLst>
              <a:ext uri="{FF2B5EF4-FFF2-40B4-BE49-F238E27FC236}">
                <a16:creationId xmlns:a16="http://schemas.microsoft.com/office/drawing/2014/main" id="{7AB15EBF-B79D-4448-BDB7-90D05570C112}"/>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a:xfrm>
            <a:off x="8686800" y="76200"/>
            <a:ext cx="3200400" cy="3048000"/>
          </a:xfrm>
          <a:prstGeom prst="rect">
            <a:avLst/>
          </a:prstGeom>
          <a:ln>
            <a:solidFill>
              <a:schemeClr val="accent1">
                <a:alpha val="11000"/>
              </a:schemeClr>
            </a:solidFill>
          </a:ln>
          <a:effectLst>
            <a:glow rad="25400">
              <a:schemeClr val="accent1">
                <a:alpha val="0"/>
              </a:schemeClr>
            </a:glow>
            <a:reflection endPos="4000" dist="50800" dir="5400000" sy="-100000" algn="bl" rotWithShape="0"/>
            <a:softEdge rad="4191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46252"/>
            <a:ext cx="7054087" cy="628377"/>
          </a:xfrm>
          <a:prstGeom prst="rect">
            <a:avLst/>
          </a:prstGeom>
        </p:spPr>
        <p:txBody>
          <a:bodyPr vert="horz" wrap="square" lIns="0" tIns="12700" rIns="0" bIns="0" rtlCol="0">
            <a:spAutoFit/>
          </a:bodyPr>
          <a:lstStyle/>
          <a:p>
            <a:pPr marL="12700">
              <a:lnSpc>
                <a:spcPct val="100000"/>
              </a:lnSpc>
              <a:spcBef>
                <a:spcPts val="100"/>
              </a:spcBef>
            </a:pPr>
            <a:r>
              <a:rPr sz="4000" b="1" spc="-5" dirty="0">
                <a:effectLst>
                  <a:outerShdw blurRad="38100" dist="38100" dir="2700000" algn="tl">
                    <a:srgbClr val="000000">
                      <a:alpha val="43137"/>
                    </a:srgbClr>
                  </a:outerShdw>
                </a:effectLst>
              </a:rPr>
              <a:t>DATA</a:t>
            </a:r>
            <a:r>
              <a:rPr sz="4000" b="1" spc="-40" dirty="0">
                <a:effectLst>
                  <a:outerShdw blurRad="38100" dist="38100" dir="2700000" algn="tl">
                    <a:srgbClr val="000000">
                      <a:alpha val="43137"/>
                    </a:srgbClr>
                  </a:outerShdw>
                </a:effectLst>
              </a:rPr>
              <a:t> </a:t>
            </a:r>
            <a:r>
              <a:rPr sz="4000" b="1" spc="-5" dirty="0">
                <a:effectLst>
                  <a:outerShdw blurRad="38100" dist="38100" dir="2700000" algn="tl">
                    <a:srgbClr val="000000">
                      <a:alpha val="43137"/>
                    </a:srgbClr>
                  </a:outerShdw>
                </a:effectLst>
              </a:rPr>
              <a:t>UNDERSTANDING</a:t>
            </a:r>
            <a:endParaRPr sz="4000" b="1" dirty="0">
              <a:effectLst>
                <a:outerShdw blurRad="38100" dist="38100" dir="2700000" algn="tl">
                  <a:srgbClr val="000000">
                    <a:alpha val="43137"/>
                  </a:srgbClr>
                </a:outerShdw>
              </a:effectLst>
            </a:endParaRPr>
          </a:p>
        </p:txBody>
      </p:sp>
      <p:sp>
        <p:nvSpPr>
          <p:cNvPr id="3" name="object 3"/>
          <p:cNvSpPr txBox="1"/>
          <p:nvPr/>
        </p:nvSpPr>
        <p:spPr>
          <a:xfrm>
            <a:off x="762000" y="2036191"/>
            <a:ext cx="10647680" cy="2869375"/>
          </a:xfrm>
          <a:prstGeom prst="rect">
            <a:avLst/>
          </a:prstGeom>
        </p:spPr>
        <p:txBody>
          <a:bodyPr vert="horz" wrap="square" lIns="0" tIns="139065" rIns="0" bIns="0" rtlCol="0">
            <a:spAutoFit/>
          </a:bodyPr>
          <a:lstStyle/>
          <a:p>
            <a:pPr marL="355600" indent="-342900">
              <a:lnSpc>
                <a:spcPct val="100000"/>
              </a:lnSpc>
              <a:spcBef>
                <a:spcPts val="1095"/>
              </a:spcBef>
              <a:buFont typeface="Wingdings" panose="05000000000000000000" pitchFamily="2" charset="2"/>
              <a:buChar char="q"/>
              <a:tabLst>
                <a:tab pos="354965" algn="l"/>
              </a:tabLst>
            </a:pPr>
            <a:r>
              <a:rPr sz="2400" b="1" spc="-5" dirty="0">
                <a:solidFill>
                  <a:srgbClr val="404040"/>
                </a:solidFill>
                <a:latin typeface="Gothic Uralic"/>
                <a:cs typeface="Gothic Uralic"/>
              </a:rPr>
              <a:t>Data</a:t>
            </a:r>
            <a:r>
              <a:rPr sz="2400" b="1" spc="-10" dirty="0">
                <a:solidFill>
                  <a:srgbClr val="404040"/>
                </a:solidFill>
                <a:latin typeface="Gothic Uralic"/>
                <a:cs typeface="Gothic Uralic"/>
              </a:rPr>
              <a:t> </a:t>
            </a:r>
            <a:r>
              <a:rPr sz="2400" b="1" dirty="0">
                <a:solidFill>
                  <a:srgbClr val="404040"/>
                </a:solidFill>
                <a:latin typeface="Gothic Uralic"/>
                <a:cs typeface="Gothic Uralic"/>
              </a:rPr>
              <a:t>Source</a:t>
            </a:r>
            <a:endParaRPr sz="2400" dirty="0">
              <a:latin typeface="Gothic Uralic"/>
              <a:cs typeface="Gothic Uralic"/>
            </a:endParaRPr>
          </a:p>
          <a:p>
            <a:pPr marL="355600" marR="5080" indent="-342900">
              <a:lnSpc>
                <a:spcPct val="100000"/>
              </a:lnSpc>
              <a:spcBef>
                <a:spcPts val="994"/>
              </a:spcBef>
              <a:buClr>
                <a:srgbClr val="A42F0F"/>
              </a:buClr>
              <a:buFont typeface="Arial"/>
              <a:buChar char="•"/>
              <a:tabLst>
                <a:tab pos="354965" algn="l"/>
                <a:tab pos="355600" algn="l"/>
              </a:tabLst>
            </a:pPr>
            <a:r>
              <a:rPr sz="2000" spc="-5" dirty="0">
                <a:solidFill>
                  <a:srgbClr val="404040"/>
                </a:solidFill>
                <a:latin typeface="Gothic Uralic"/>
                <a:cs typeface="Gothic Uralic"/>
              </a:rPr>
              <a:t>This </a:t>
            </a:r>
            <a:r>
              <a:rPr sz="2000" spc="-10" dirty="0">
                <a:solidFill>
                  <a:srgbClr val="404040"/>
                </a:solidFill>
                <a:latin typeface="Gothic Uralic"/>
                <a:cs typeface="Gothic Uralic"/>
              </a:rPr>
              <a:t>dataset </a:t>
            </a:r>
            <a:r>
              <a:rPr sz="2000" spc="10" dirty="0">
                <a:solidFill>
                  <a:srgbClr val="404040"/>
                </a:solidFill>
                <a:latin typeface="Gothic Uralic"/>
                <a:cs typeface="Gothic Uralic"/>
              </a:rPr>
              <a:t>is </a:t>
            </a:r>
            <a:r>
              <a:rPr sz="2000" dirty="0">
                <a:solidFill>
                  <a:srgbClr val="404040"/>
                </a:solidFill>
                <a:latin typeface="Gothic Uralic"/>
                <a:cs typeface="Gothic Uralic"/>
              </a:rPr>
              <a:t>originally </a:t>
            </a:r>
            <a:r>
              <a:rPr sz="2000" spc="-5" dirty="0">
                <a:solidFill>
                  <a:srgbClr val="404040"/>
                </a:solidFill>
                <a:latin typeface="Gothic Uralic"/>
                <a:cs typeface="Gothic Uralic"/>
              </a:rPr>
              <a:t>from </a:t>
            </a:r>
            <a:r>
              <a:rPr sz="2000" spc="-10" dirty="0">
                <a:solidFill>
                  <a:srgbClr val="404040"/>
                </a:solidFill>
                <a:latin typeface="Gothic Uralic"/>
                <a:cs typeface="Gothic Uralic"/>
              </a:rPr>
              <a:t>the </a:t>
            </a:r>
            <a:r>
              <a:rPr sz="2000" spc="-5" dirty="0">
                <a:solidFill>
                  <a:srgbClr val="404040"/>
                </a:solidFill>
                <a:latin typeface="Gothic Uralic"/>
                <a:cs typeface="Gothic Uralic"/>
              </a:rPr>
              <a:t>National Institute of Diabetes </a:t>
            </a:r>
            <a:r>
              <a:rPr sz="2000" spc="-10" dirty="0">
                <a:solidFill>
                  <a:srgbClr val="404040"/>
                </a:solidFill>
                <a:latin typeface="Gothic Uralic"/>
                <a:cs typeface="Gothic Uralic"/>
              </a:rPr>
              <a:t>and </a:t>
            </a:r>
            <a:r>
              <a:rPr sz="2000" dirty="0">
                <a:solidFill>
                  <a:srgbClr val="404040"/>
                </a:solidFill>
                <a:latin typeface="Gothic Uralic"/>
                <a:cs typeface="Gothic Uralic"/>
              </a:rPr>
              <a:t>Digestive  </a:t>
            </a:r>
            <a:r>
              <a:rPr sz="2000" spc="-10" dirty="0">
                <a:solidFill>
                  <a:srgbClr val="404040"/>
                </a:solidFill>
                <a:latin typeface="Gothic Uralic"/>
                <a:cs typeface="Gothic Uralic"/>
              </a:rPr>
              <a:t>and </a:t>
            </a:r>
            <a:r>
              <a:rPr sz="2000" dirty="0">
                <a:solidFill>
                  <a:srgbClr val="404040"/>
                </a:solidFill>
                <a:latin typeface="Gothic Uralic"/>
                <a:cs typeface="Gothic Uralic"/>
              </a:rPr>
              <a:t>Kidney </a:t>
            </a:r>
            <a:r>
              <a:rPr sz="2000" spc="-5" dirty="0">
                <a:solidFill>
                  <a:srgbClr val="404040"/>
                </a:solidFill>
                <a:latin typeface="Gothic Uralic"/>
                <a:cs typeface="Gothic Uralic"/>
              </a:rPr>
              <a:t>Diseases. </a:t>
            </a:r>
            <a:r>
              <a:rPr sz="2000" spc="-10" dirty="0">
                <a:solidFill>
                  <a:srgbClr val="404040"/>
                </a:solidFill>
                <a:latin typeface="Gothic Uralic"/>
                <a:cs typeface="Gothic Uralic"/>
              </a:rPr>
              <a:t>The </a:t>
            </a:r>
            <a:r>
              <a:rPr sz="2000" dirty="0">
                <a:solidFill>
                  <a:srgbClr val="404040"/>
                </a:solidFill>
                <a:latin typeface="Gothic Uralic"/>
                <a:cs typeface="Gothic Uralic"/>
              </a:rPr>
              <a:t>objective </a:t>
            </a:r>
            <a:r>
              <a:rPr sz="2000" spc="10" dirty="0">
                <a:solidFill>
                  <a:srgbClr val="404040"/>
                </a:solidFill>
                <a:latin typeface="Gothic Uralic"/>
                <a:cs typeface="Gothic Uralic"/>
              </a:rPr>
              <a:t>is </a:t>
            </a:r>
            <a:r>
              <a:rPr sz="2000" spc="-10" dirty="0">
                <a:solidFill>
                  <a:srgbClr val="404040"/>
                </a:solidFill>
                <a:latin typeface="Gothic Uralic"/>
                <a:cs typeface="Gothic Uralic"/>
              </a:rPr>
              <a:t>to </a:t>
            </a:r>
            <a:r>
              <a:rPr sz="2000" spc="-5" dirty="0">
                <a:solidFill>
                  <a:srgbClr val="404040"/>
                </a:solidFill>
                <a:latin typeface="Gothic Uralic"/>
                <a:cs typeface="Gothic Uralic"/>
              </a:rPr>
              <a:t>predict </a:t>
            </a:r>
            <a:r>
              <a:rPr sz="2000" spc="-10" dirty="0">
                <a:solidFill>
                  <a:srgbClr val="404040"/>
                </a:solidFill>
                <a:latin typeface="Gothic Uralic"/>
                <a:cs typeface="Gothic Uralic"/>
              </a:rPr>
              <a:t>based </a:t>
            </a:r>
            <a:r>
              <a:rPr sz="2000" spc="-5" dirty="0">
                <a:solidFill>
                  <a:srgbClr val="404040"/>
                </a:solidFill>
                <a:latin typeface="Gothic Uralic"/>
                <a:cs typeface="Gothic Uralic"/>
              </a:rPr>
              <a:t>on </a:t>
            </a:r>
            <a:r>
              <a:rPr sz="2000" dirty="0">
                <a:solidFill>
                  <a:srgbClr val="404040"/>
                </a:solidFill>
                <a:latin typeface="Gothic Uralic"/>
                <a:cs typeface="Gothic Uralic"/>
              </a:rPr>
              <a:t>diagnostic  </a:t>
            </a:r>
            <a:r>
              <a:rPr sz="2000" spc="-10" dirty="0">
                <a:solidFill>
                  <a:srgbClr val="404040"/>
                </a:solidFill>
                <a:latin typeface="Gothic Uralic"/>
                <a:cs typeface="Gothic Uralic"/>
              </a:rPr>
              <a:t>measurements whether </a:t>
            </a:r>
            <a:r>
              <a:rPr sz="2000" dirty="0">
                <a:solidFill>
                  <a:srgbClr val="404040"/>
                </a:solidFill>
                <a:latin typeface="Gothic Uralic"/>
                <a:cs typeface="Gothic Uralic"/>
              </a:rPr>
              <a:t>a </a:t>
            </a:r>
            <a:r>
              <a:rPr sz="2000" spc="-5" dirty="0">
                <a:solidFill>
                  <a:srgbClr val="404040"/>
                </a:solidFill>
                <a:latin typeface="Gothic Uralic"/>
                <a:cs typeface="Gothic Uralic"/>
              </a:rPr>
              <a:t>patient </a:t>
            </a:r>
            <a:r>
              <a:rPr sz="2000" spc="-10" dirty="0">
                <a:solidFill>
                  <a:srgbClr val="404040"/>
                </a:solidFill>
                <a:latin typeface="Gothic Uralic"/>
                <a:cs typeface="Gothic Uralic"/>
              </a:rPr>
              <a:t>has </a:t>
            </a:r>
            <a:r>
              <a:rPr sz="2000" spc="-5" dirty="0">
                <a:solidFill>
                  <a:srgbClr val="404040"/>
                </a:solidFill>
                <a:latin typeface="Gothic Uralic"/>
                <a:cs typeface="Gothic Uralic"/>
              </a:rPr>
              <a:t>diabetes or</a:t>
            </a:r>
            <a:r>
              <a:rPr sz="2000" spc="160" dirty="0">
                <a:solidFill>
                  <a:srgbClr val="404040"/>
                </a:solidFill>
                <a:latin typeface="Gothic Uralic"/>
                <a:cs typeface="Gothic Uralic"/>
              </a:rPr>
              <a:t> </a:t>
            </a:r>
            <a:r>
              <a:rPr sz="2000" spc="-10" dirty="0">
                <a:solidFill>
                  <a:srgbClr val="404040"/>
                </a:solidFill>
                <a:latin typeface="Gothic Uralic"/>
                <a:cs typeface="Gothic Uralic"/>
              </a:rPr>
              <a:t>not.</a:t>
            </a:r>
            <a:endParaRPr sz="2000" dirty="0">
              <a:latin typeface="Gothic Uralic"/>
              <a:cs typeface="Gothic Uralic"/>
            </a:endParaRPr>
          </a:p>
          <a:p>
            <a:pPr marL="355600" indent="-342900">
              <a:lnSpc>
                <a:spcPct val="100000"/>
              </a:lnSpc>
              <a:spcBef>
                <a:spcPts val="1000"/>
              </a:spcBef>
              <a:buClr>
                <a:srgbClr val="A42F0F"/>
              </a:buClr>
              <a:buFont typeface="Arial"/>
              <a:buChar char="•"/>
              <a:tabLst>
                <a:tab pos="354965" algn="l"/>
                <a:tab pos="355600" algn="l"/>
              </a:tabLst>
            </a:pPr>
            <a:r>
              <a:rPr sz="2000" spc="-5" dirty="0">
                <a:solidFill>
                  <a:srgbClr val="404040"/>
                </a:solidFill>
                <a:latin typeface="Gothic Uralic"/>
                <a:cs typeface="Gothic Uralic"/>
              </a:rPr>
              <a:t>This </a:t>
            </a:r>
            <a:r>
              <a:rPr sz="2000" spc="-10" dirty="0">
                <a:solidFill>
                  <a:srgbClr val="404040"/>
                </a:solidFill>
                <a:latin typeface="Gothic Uralic"/>
                <a:cs typeface="Gothic Uralic"/>
              </a:rPr>
              <a:t>dataset has </a:t>
            </a:r>
            <a:r>
              <a:rPr sz="2000" spc="-5" dirty="0">
                <a:solidFill>
                  <a:srgbClr val="404040"/>
                </a:solidFill>
                <a:latin typeface="Gothic Uralic"/>
                <a:cs typeface="Gothic Uralic"/>
              </a:rPr>
              <a:t>769 samples of </a:t>
            </a:r>
            <a:r>
              <a:rPr sz="2000" dirty="0">
                <a:solidFill>
                  <a:srgbClr val="404040"/>
                </a:solidFill>
                <a:latin typeface="Gothic Uralic"/>
                <a:cs typeface="Gothic Uralic"/>
              </a:rPr>
              <a:t>diabetic </a:t>
            </a:r>
            <a:r>
              <a:rPr sz="2000" spc="-10" dirty="0">
                <a:solidFill>
                  <a:srgbClr val="404040"/>
                </a:solidFill>
                <a:latin typeface="Gothic Uralic"/>
                <a:cs typeface="Gothic Uralic"/>
              </a:rPr>
              <a:t>and healthy</a:t>
            </a:r>
            <a:r>
              <a:rPr sz="2000" spc="105" dirty="0">
                <a:solidFill>
                  <a:srgbClr val="404040"/>
                </a:solidFill>
                <a:latin typeface="Gothic Uralic"/>
                <a:cs typeface="Gothic Uralic"/>
              </a:rPr>
              <a:t> </a:t>
            </a:r>
            <a:r>
              <a:rPr sz="2000" dirty="0">
                <a:solidFill>
                  <a:srgbClr val="404040"/>
                </a:solidFill>
                <a:latin typeface="Gothic Uralic"/>
                <a:cs typeface="Gothic Uralic"/>
              </a:rPr>
              <a:t>individuals.</a:t>
            </a:r>
            <a:endParaRPr sz="2000" dirty="0">
              <a:latin typeface="Gothic Uralic"/>
              <a:cs typeface="Gothic Uralic"/>
            </a:endParaRPr>
          </a:p>
          <a:p>
            <a:pPr marL="355600" indent="-342900">
              <a:lnSpc>
                <a:spcPct val="100000"/>
              </a:lnSpc>
              <a:spcBef>
                <a:spcPts val="1005"/>
              </a:spcBef>
              <a:buClr>
                <a:srgbClr val="A42F0F"/>
              </a:buClr>
              <a:buFont typeface="Arial"/>
              <a:buChar char="•"/>
              <a:tabLst>
                <a:tab pos="354965" algn="l"/>
                <a:tab pos="355600" algn="l"/>
              </a:tabLst>
            </a:pPr>
            <a:r>
              <a:rPr sz="2000" spc="5" dirty="0">
                <a:solidFill>
                  <a:srgbClr val="404040"/>
                </a:solidFill>
                <a:latin typeface="Gothic Uralic"/>
                <a:cs typeface="Gothic Uralic"/>
              </a:rPr>
              <a:t>In </a:t>
            </a:r>
            <a:r>
              <a:rPr sz="2000" spc="-5" dirty="0">
                <a:solidFill>
                  <a:srgbClr val="404040"/>
                </a:solidFill>
                <a:latin typeface="Gothic Uralic"/>
                <a:cs typeface="Gothic Uralic"/>
              </a:rPr>
              <a:t>particular, </a:t>
            </a:r>
            <a:r>
              <a:rPr sz="2000" dirty="0">
                <a:solidFill>
                  <a:srgbClr val="404040"/>
                </a:solidFill>
                <a:latin typeface="Gothic Uralic"/>
                <a:cs typeface="Gothic Uralic"/>
              </a:rPr>
              <a:t>all </a:t>
            </a:r>
            <a:r>
              <a:rPr sz="2000" spc="-10" dirty="0">
                <a:solidFill>
                  <a:srgbClr val="404040"/>
                </a:solidFill>
                <a:latin typeface="Gothic Uralic"/>
                <a:cs typeface="Gothic Uralic"/>
              </a:rPr>
              <a:t>patients here </a:t>
            </a:r>
            <a:r>
              <a:rPr sz="2000" spc="-5" dirty="0">
                <a:solidFill>
                  <a:srgbClr val="404040"/>
                </a:solidFill>
                <a:latin typeface="Gothic Uralic"/>
                <a:cs typeface="Gothic Uralic"/>
              </a:rPr>
              <a:t>are </a:t>
            </a:r>
            <a:r>
              <a:rPr sz="2000" b="1" dirty="0">
                <a:solidFill>
                  <a:srgbClr val="404040"/>
                </a:solidFill>
                <a:latin typeface="Gothic Uralic"/>
                <a:cs typeface="Gothic Uralic"/>
              </a:rPr>
              <a:t>females </a:t>
            </a:r>
            <a:r>
              <a:rPr sz="2000" spc="-5" dirty="0">
                <a:solidFill>
                  <a:srgbClr val="404040"/>
                </a:solidFill>
                <a:latin typeface="Gothic Uralic"/>
                <a:cs typeface="Gothic Uralic"/>
              </a:rPr>
              <a:t>of at least 21 years of</a:t>
            </a:r>
            <a:r>
              <a:rPr sz="2000" spc="65" dirty="0">
                <a:solidFill>
                  <a:srgbClr val="404040"/>
                </a:solidFill>
                <a:latin typeface="Gothic Uralic"/>
                <a:cs typeface="Gothic Uralic"/>
              </a:rPr>
              <a:t> </a:t>
            </a:r>
            <a:r>
              <a:rPr sz="2000" spc="-10" dirty="0">
                <a:solidFill>
                  <a:srgbClr val="404040"/>
                </a:solidFill>
                <a:latin typeface="Gothic Uralic"/>
                <a:cs typeface="Gothic Uralic"/>
              </a:rPr>
              <a:t>age.</a:t>
            </a:r>
            <a:endParaRPr sz="2000" dirty="0">
              <a:latin typeface="Gothic Uralic"/>
              <a:cs typeface="Gothic Uralic"/>
            </a:endParaRPr>
          </a:p>
          <a:p>
            <a:pPr marL="355600" marR="893444" indent="-342900">
              <a:lnSpc>
                <a:spcPct val="100000"/>
              </a:lnSpc>
              <a:spcBef>
                <a:spcPts val="994"/>
              </a:spcBef>
              <a:buClr>
                <a:srgbClr val="A42F0F"/>
              </a:buClr>
              <a:buFont typeface="Arial"/>
              <a:buChar char="•"/>
              <a:tabLst>
                <a:tab pos="354965" algn="l"/>
                <a:tab pos="355600" algn="l"/>
              </a:tabLst>
            </a:pPr>
            <a:r>
              <a:rPr sz="2000" spc="-10" dirty="0">
                <a:solidFill>
                  <a:srgbClr val="404040"/>
                </a:solidFill>
                <a:latin typeface="Gothic Uralic"/>
                <a:cs typeface="Gothic Uralic"/>
                <a:hlinkClick r:id="rId2">
                  <a:extLst>
                    <a:ext uri="{A12FA001-AC4F-418D-AE19-62706E023703}">
                      <ahyp:hlinkClr xmlns:ahyp="http://schemas.microsoft.com/office/drawing/2018/hyperlinkcolor" val="tx"/>
                    </a:ext>
                  </a:extLst>
                </a:hlinkClick>
              </a:rPr>
              <a:t>The </a:t>
            </a:r>
            <a:r>
              <a:rPr sz="2000" spc="-5" dirty="0">
                <a:solidFill>
                  <a:srgbClr val="0000FF"/>
                </a:solidFill>
                <a:latin typeface="Gothic Uralic"/>
                <a:cs typeface="Gothic Uralic"/>
                <a:hlinkClick r:id="rId2">
                  <a:extLst>
                    <a:ext uri="{A12FA001-AC4F-418D-AE19-62706E023703}">
                      <ahyp:hlinkClr xmlns:ahyp="http://schemas.microsoft.com/office/drawing/2018/hyperlinkcolor" val="tx"/>
                    </a:ext>
                  </a:extLst>
                </a:hlinkClick>
              </a:rPr>
              <a:t>diabetes </a:t>
            </a:r>
            <a:r>
              <a:rPr sz="2000" spc="-10" dirty="0">
                <a:solidFill>
                  <a:srgbClr val="0000FF"/>
                </a:solidFill>
                <a:latin typeface="Gothic Uralic"/>
                <a:cs typeface="Gothic Uralic"/>
                <a:hlinkClick r:id="rId2">
                  <a:extLst>
                    <a:ext uri="{A12FA001-AC4F-418D-AE19-62706E023703}">
                      <ahyp:hlinkClr xmlns:ahyp="http://schemas.microsoft.com/office/drawing/2018/hyperlinkcolor" val="tx"/>
                    </a:ext>
                  </a:extLst>
                </a:hlinkClick>
              </a:rPr>
              <a:t>dataset </a:t>
            </a:r>
            <a:r>
              <a:rPr sz="2000" spc="10" dirty="0">
                <a:solidFill>
                  <a:srgbClr val="0000FF"/>
                </a:solidFill>
                <a:latin typeface="Gothic Uralic"/>
                <a:cs typeface="Gothic Uralic"/>
                <a:hlinkClick r:id="rId2">
                  <a:extLst>
                    <a:ext uri="{A12FA001-AC4F-418D-AE19-62706E023703}">
                      <ahyp:hlinkClr xmlns:ahyp="http://schemas.microsoft.com/office/drawing/2018/hyperlinkcolor" val="tx"/>
                    </a:ext>
                  </a:extLst>
                </a:hlinkClick>
              </a:rPr>
              <a:t>is </a:t>
            </a:r>
            <a:r>
              <a:rPr sz="2000" spc="-5" dirty="0">
                <a:solidFill>
                  <a:srgbClr val="0000FF"/>
                </a:solidFill>
                <a:latin typeface="Gothic Uralic"/>
                <a:cs typeface="Gothic Uralic"/>
                <a:hlinkClick r:id="rId2">
                  <a:extLst>
                    <a:ext uri="{A12FA001-AC4F-418D-AE19-62706E023703}">
                      <ahyp:hlinkClr xmlns:ahyp="http://schemas.microsoft.com/office/drawing/2018/hyperlinkcolor" val="tx"/>
                    </a:ext>
                  </a:extLst>
                </a:hlinkClick>
              </a:rPr>
              <a:t>credited </a:t>
            </a:r>
            <a:r>
              <a:rPr sz="2000" spc="-10" dirty="0">
                <a:solidFill>
                  <a:srgbClr val="0000FF"/>
                </a:solidFill>
                <a:latin typeface="Gothic Uralic"/>
                <a:cs typeface="Gothic Uralic"/>
                <a:hlinkClick r:id="rId2">
                  <a:extLst>
                    <a:ext uri="{A12FA001-AC4F-418D-AE19-62706E023703}">
                      <ahyp:hlinkClr xmlns:ahyp="http://schemas.microsoft.com/office/drawing/2018/hyperlinkcolor" val="tx"/>
                    </a:ext>
                  </a:extLst>
                </a:hlinkClick>
              </a:rPr>
              <a:t>to </a:t>
            </a:r>
            <a:r>
              <a:rPr sz="2000" u="heavy" spc="-15" dirty="0">
                <a:solidFill>
                  <a:srgbClr val="0000FF"/>
                </a:solidFill>
                <a:uFill>
                  <a:solidFill>
                    <a:srgbClr val="FA4917"/>
                  </a:solidFill>
                </a:uFill>
                <a:latin typeface="Gothic Uralic"/>
                <a:cs typeface="Gothic Uralic"/>
                <a:hlinkClick r:id="rId2">
                  <a:extLst>
                    <a:ext uri="{A12FA001-AC4F-418D-AE19-62706E023703}">
                      <ahyp:hlinkClr xmlns:ahyp="http://schemas.microsoft.com/office/drawing/2018/hyperlinkcolor" val="tx"/>
                    </a:ext>
                  </a:extLst>
                </a:hlinkClick>
              </a:rPr>
              <a:t>UCI </a:t>
            </a:r>
            <a:r>
              <a:rPr sz="2000" u="heavy" spc="-5" dirty="0">
                <a:solidFill>
                  <a:srgbClr val="0000FF"/>
                </a:solidFill>
                <a:uFill>
                  <a:solidFill>
                    <a:srgbClr val="FA4917"/>
                  </a:solidFill>
                </a:uFill>
                <a:latin typeface="Gothic Uralic"/>
                <a:cs typeface="Gothic Uralic"/>
                <a:hlinkClick r:id="rId2">
                  <a:extLst>
                    <a:ext uri="{A12FA001-AC4F-418D-AE19-62706E023703}">
                      <ahyp:hlinkClr xmlns:ahyp="http://schemas.microsoft.com/office/drawing/2018/hyperlinkcolor" val="tx"/>
                    </a:ext>
                  </a:extLst>
                </a:hlinkClick>
              </a:rPr>
              <a:t>machine learning </a:t>
            </a:r>
            <a:r>
              <a:rPr sz="2000" u="heavy" spc="-10" dirty="0">
                <a:solidFill>
                  <a:srgbClr val="0000FF"/>
                </a:solidFill>
                <a:uFill>
                  <a:solidFill>
                    <a:srgbClr val="FA4917"/>
                  </a:solidFill>
                </a:uFill>
                <a:latin typeface="Gothic Uralic"/>
                <a:cs typeface="Gothic Uralic"/>
                <a:hlinkClick r:id="rId2">
                  <a:extLst>
                    <a:ext uri="{A12FA001-AC4F-418D-AE19-62706E023703}">
                      <ahyp:hlinkClr xmlns:ahyp="http://schemas.microsoft.com/office/drawing/2018/hyperlinkcolor" val="tx"/>
                    </a:ext>
                  </a:extLst>
                </a:hlinkClick>
              </a:rPr>
              <a:t>database </a:t>
            </a:r>
            <a:r>
              <a:rPr sz="2000" u="heavy" spc="-5" dirty="0">
                <a:solidFill>
                  <a:srgbClr val="0000FF"/>
                </a:solidFill>
                <a:uFill>
                  <a:solidFill>
                    <a:srgbClr val="FA4917"/>
                  </a:solidFill>
                </a:uFill>
                <a:latin typeface="Gothic Uralic"/>
                <a:cs typeface="Gothic Uralic"/>
                <a:hlinkClick r:id="rId2">
                  <a:extLst>
                    <a:ext uri="{A12FA001-AC4F-418D-AE19-62706E023703}">
                      <ahyp:hlinkClr xmlns:ahyp="http://schemas.microsoft.com/office/drawing/2018/hyperlinkcolor" val="tx"/>
                    </a:ext>
                  </a:extLst>
                </a:hlinkClick>
              </a:rPr>
              <a:t>repository</a:t>
            </a:r>
            <a:r>
              <a:rPr sz="2000" spc="-5" dirty="0">
                <a:solidFill>
                  <a:srgbClr val="0000FF"/>
                </a:solidFill>
                <a:latin typeface="Gothic Uralic"/>
                <a:cs typeface="Gothic Uralic"/>
                <a:hlinkClick r:id="rId2">
                  <a:extLst>
                    <a:ext uri="{A12FA001-AC4F-418D-AE19-62706E023703}">
                      <ahyp:hlinkClr xmlns:ahyp="http://schemas.microsoft.com/office/drawing/2018/hyperlinkcolor" val="tx"/>
                    </a:ext>
                  </a:extLst>
                </a:hlinkClick>
              </a:rPr>
              <a:t>.</a:t>
            </a:r>
            <a:endParaRPr sz="2000" dirty="0">
              <a:latin typeface="Gothic Uralic"/>
              <a:cs typeface="Gothic Ural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200"/>
            <a:ext cx="6977887"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40"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UNDERSTANDING</a:t>
            </a:r>
            <a:endParaRPr sz="3600" b="1" dirty="0">
              <a:effectLst>
                <a:outerShdw blurRad="38100" dist="38100" dir="2700000" algn="tl">
                  <a:srgbClr val="000000">
                    <a:alpha val="43137"/>
                  </a:srgbClr>
                </a:outerShdw>
              </a:effectLst>
            </a:endParaRPr>
          </a:p>
        </p:txBody>
      </p:sp>
      <p:sp>
        <p:nvSpPr>
          <p:cNvPr id="3" name="object 3"/>
          <p:cNvSpPr txBox="1"/>
          <p:nvPr/>
        </p:nvSpPr>
        <p:spPr>
          <a:xfrm>
            <a:off x="838200" y="1171839"/>
            <a:ext cx="10986515" cy="2315377"/>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800" spc="335" dirty="0">
                <a:solidFill>
                  <a:srgbClr val="A42F0F"/>
                </a:solidFill>
                <a:latin typeface="Arial"/>
                <a:cs typeface="Arial"/>
              </a:rPr>
              <a:t>	</a:t>
            </a:r>
            <a:r>
              <a:rPr sz="1800" b="1" spc="-5" dirty="0">
                <a:solidFill>
                  <a:srgbClr val="404040"/>
                </a:solidFill>
                <a:latin typeface="Gothic Uralic"/>
                <a:cs typeface="Gothic Uralic"/>
              </a:rPr>
              <a:t>Data Set</a:t>
            </a:r>
            <a:r>
              <a:rPr sz="1800" b="1" spc="-20" dirty="0">
                <a:solidFill>
                  <a:srgbClr val="404040"/>
                </a:solidFill>
                <a:latin typeface="Gothic Uralic"/>
                <a:cs typeface="Gothic Uralic"/>
              </a:rPr>
              <a:t> </a:t>
            </a:r>
            <a:r>
              <a:rPr sz="1800" b="1" spc="-10" dirty="0">
                <a:solidFill>
                  <a:srgbClr val="404040"/>
                </a:solidFill>
                <a:latin typeface="Gothic Uralic"/>
                <a:cs typeface="Gothic Uralic"/>
              </a:rPr>
              <a:t>Details:</a:t>
            </a:r>
            <a:endParaRPr sz="1800" dirty="0">
              <a:latin typeface="Gothic Uralic"/>
              <a:cs typeface="Gothic Uralic"/>
            </a:endParaRPr>
          </a:p>
          <a:p>
            <a:pPr marL="355600" marR="5080" indent="-342900">
              <a:lnSpc>
                <a:spcPct val="100000"/>
              </a:lnSpc>
              <a:spcBef>
                <a:spcPts val="994"/>
              </a:spcBef>
              <a:buClr>
                <a:srgbClr val="A42F0F"/>
              </a:buClr>
              <a:buFont typeface="Wingdings"/>
              <a:buChar char=""/>
              <a:tabLst>
                <a:tab pos="354965" algn="l"/>
                <a:tab pos="355600" algn="l"/>
              </a:tabLst>
            </a:pPr>
            <a:r>
              <a:rPr sz="1800" spc="-10" dirty="0">
                <a:solidFill>
                  <a:srgbClr val="404040"/>
                </a:solidFill>
                <a:latin typeface="Gothic Uralic"/>
                <a:cs typeface="Gothic Uralic"/>
              </a:rPr>
              <a:t>The dataset </a:t>
            </a:r>
            <a:r>
              <a:rPr sz="1800" spc="-5" dirty="0">
                <a:solidFill>
                  <a:srgbClr val="404040"/>
                </a:solidFill>
                <a:latin typeface="Gothic Uralic"/>
                <a:cs typeface="Gothic Uralic"/>
              </a:rPr>
              <a:t>consist of 769 samples, out of which 500 are non </a:t>
            </a:r>
            <a:r>
              <a:rPr sz="1800" dirty="0">
                <a:solidFill>
                  <a:srgbClr val="404040"/>
                </a:solidFill>
                <a:latin typeface="Gothic Uralic"/>
                <a:cs typeface="Gothic Uralic"/>
              </a:rPr>
              <a:t>diabetic </a:t>
            </a:r>
            <a:r>
              <a:rPr sz="1800" spc="-5" dirty="0">
                <a:solidFill>
                  <a:srgbClr val="404040"/>
                </a:solidFill>
                <a:latin typeface="Gothic Uralic"/>
                <a:cs typeface="Gothic Uralic"/>
              </a:rPr>
              <a:t>while 269 are  </a:t>
            </a:r>
            <a:r>
              <a:rPr sz="1800" dirty="0">
                <a:solidFill>
                  <a:srgbClr val="404040"/>
                </a:solidFill>
                <a:latin typeface="Gothic Uralic"/>
                <a:cs typeface="Gothic Uralic"/>
              </a:rPr>
              <a:t>diabetic</a:t>
            </a:r>
            <a:r>
              <a:rPr sz="1800" spc="-25" dirty="0">
                <a:solidFill>
                  <a:srgbClr val="404040"/>
                </a:solidFill>
                <a:latin typeface="Gothic Uralic"/>
                <a:cs typeface="Gothic Uralic"/>
              </a:rPr>
              <a:t> </a:t>
            </a:r>
            <a:r>
              <a:rPr sz="1800" spc="-5" dirty="0">
                <a:solidFill>
                  <a:srgbClr val="404040"/>
                </a:solidFill>
                <a:latin typeface="Gothic Uralic"/>
                <a:cs typeface="Gothic Uralic"/>
              </a:rPr>
              <a:t>people.</a:t>
            </a:r>
            <a:endParaRPr sz="1800" dirty="0">
              <a:latin typeface="Gothic Uralic"/>
              <a:cs typeface="Gothic Uralic"/>
            </a:endParaRPr>
          </a:p>
          <a:p>
            <a:pPr marL="355600" indent="-342900">
              <a:lnSpc>
                <a:spcPct val="100000"/>
              </a:lnSpc>
              <a:spcBef>
                <a:spcPts val="1010"/>
              </a:spcBef>
              <a:buClr>
                <a:srgbClr val="A42F0F"/>
              </a:buClr>
              <a:buFont typeface="Wingdings"/>
              <a:buChar char=""/>
              <a:tabLst>
                <a:tab pos="354965" algn="l"/>
                <a:tab pos="355600" algn="l"/>
              </a:tabLst>
            </a:pPr>
            <a:r>
              <a:rPr sz="1800" spc="10" dirty="0">
                <a:solidFill>
                  <a:srgbClr val="404040"/>
                </a:solidFill>
                <a:latin typeface="Gothic Uralic"/>
                <a:cs typeface="Gothic Uralic"/>
              </a:rPr>
              <a:t>All </a:t>
            </a:r>
            <a:r>
              <a:rPr sz="1800" spc="-10" dirty="0">
                <a:solidFill>
                  <a:srgbClr val="404040"/>
                </a:solidFill>
                <a:latin typeface="Gothic Uralic"/>
                <a:cs typeface="Gothic Uralic"/>
              </a:rPr>
              <a:t>patients </a:t>
            </a:r>
            <a:r>
              <a:rPr sz="1800" spc="-5" dirty="0">
                <a:solidFill>
                  <a:srgbClr val="404040"/>
                </a:solidFill>
                <a:latin typeface="Gothic Uralic"/>
                <a:cs typeface="Gothic Uralic"/>
              </a:rPr>
              <a:t>are </a:t>
            </a:r>
            <a:r>
              <a:rPr sz="1800" b="1" dirty="0">
                <a:solidFill>
                  <a:srgbClr val="404040"/>
                </a:solidFill>
                <a:latin typeface="Gothic Uralic"/>
                <a:cs typeface="Gothic Uralic"/>
              </a:rPr>
              <a:t>females </a:t>
            </a:r>
            <a:r>
              <a:rPr sz="1800" spc="-5" dirty="0">
                <a:solidFill>
                  <a:srgbClr val="404040"/>
                </a:solidFill>
                <a:latin typeface="Gothic Uralic"/>
                <a:cs typeface="Gothic Uralic"/>
              </a:rPr>
              <a:t>of at least </a:t>
            </a:r>
            <a:r>
              <a:rPr sz="1800" spc="-10" dirty="0">
                <a:solidFill>
                  <a:srgbClr val="404040"/>
                </a:solidFill>
                <a:latin typeface="Gothic Uralic"/>
                <a:cs typeface="Gothic Uralic"/>
              </a:rPr>
              <a:t>21years </a:t>
            </a:r>
            <a:r>
              <a:rPr sz="1800" spc="-5" dirty="0">
                <a:solidFill>
                  <a:srgbClr val="404040"/>
                </a:solidFill>
                <a:latin typeface="Gothic Uralic"/>
                <a:cs typeface="Gothic Uralic"/>
              </a:rPr>
              <a:t>of</a:t>
            </a:r>
            <a:r>
              <a:rPr sz="1800" spc="20" dirty="0">
                <a:solidFill>
                  <a:srgbClr val="404040"/>
                </a:solidFill>
                <a:latin typeface="Gothic Uralic"/>
                <a:cs typeface="Gothic Uralic"/>
              </a:rPr>
              <a:t> </a:t>
            </a:r>
            <a:r>
              <a:rPr sz="1800" spc="-10" dirty="0">
                <a:solidFill>
                  <a:srgbClr val="404040"/>
                </a:solidFill>
                <a:latin typeface="Gothic Uralic"/>
                <a:cs typeface="Gothic Uralic"/>
              </a:rPr>
              <a:t>age.</a:t>
            </a:r>
            <a:endParaRPr sz="1800" dirty="0">
              <a:latin typeface="Gothic Uralic"/>
              <a:cs typeface="Gothic Uralic"/>
            </a:endParaRPr>
          </a:p>
          <a:p>
            <a:pPr marL="355600" marR="418465" indent="-342900">
              <a:lnSpc>
                <a:spcPct val="100000"/>
              </a:lnSpc>
              <a:spcBef>
                <a:spcPts val="994"/>
              </a:spcBef>
              <a:buClr>
                <a:srgbClr val="A42F0F"/>
              </a:buClr>
              <a:buFont typeface="Wingdings"/>
              <a:buChar char=""/>
              <a:tabLst>
                <a:tab pos="354965" algn="l"/>
                <a:tab pos="355600" algn="l"/>
              </a:tabLst>
            </a:pPr>
            <a:r>
              <a:rPr sz="1800" spc="-10" dirty="0">
                <a:solidFill>
                  <a:srgbClr val="404040"/>
                </a:solidFill>
                <a:latin typeface="Gothic Uralic"/>
                <a:cs typeface="Gothic Uralic"/>
              </a:rPr>
              <a:t>The dataset has total </a:t>
            </a:r>
            <a:r>
              <a:rPr sz="1800" dirty="0">
                <a:solidFill>
                  <a:srgbClr val="404040"/>
                </a:solidFill>
                <a:latin typeface="Gothic Uralic"/>
                <a:cs typeface="Gothic Uralic"/>
              </a:rPr>
              <a:t>9 </a:t>
            </a:r>
            <a:r>
              <a:rPr sz="1800" spc="-10" dirty="0">
                <a:solidFill>
                  <a:srgbClr val="404040"/>
                </a:solidFill>
                <a:latin typeface="Gothic Uralic"/>
                <a:cs typeface="Gothic Uralic"/>
              </a:rPr>
              <a:t>attributes </a:t>
            </a:r>
            <a:r>
              <a:rPr sz="1800" spc="-5" dirty="0">
                <a:solidFill>
                  <a:srgbClr val="404040"/>
                </a:solidFill>
                <a:latin typeface="Gothic Uralic"/>
                <a:cs typeface="Gothic Uralic"/>
              </a:rPr>
              <a:t>out of which </a:t>
            </a:r>
            <a:r>
              <a:rPr sz="1800" dirty="0">
                <a:solidFill>
                  <a:srgbClr val="404040"/>
                </a:solidFill>
                <a:latin typeface="Gothic Uralic"/>
                <a:cs typeface="Gothic Uralic"/>
              </a:rPr>
              <a:t>8 </a:t>
            </a:r>
            <a:r>
              <a:rPr sz="1800" spc="-5" dirty="0">
                <a:solidFill>
                  <a:srgbClr val="404040"/>
                </a:solidFill>
                <a:latin typeface="Gothic Uralic"/>
                <a:cs typeface="Gothic Uralic"/>
              </a:rPr>
              <a:t>are independent variables </a:t>
            </a:r>
            <a:r>
              <a:rPr sz="1800" spc="-10" dirty="0">
                <a:solidFill>
                  <a:srgbClr val="404040"/>
                </a:solidFill>
                <a:latin typeface="Gothic Uralic"/>
                <a:cs typeface="Gothic Uralic"/>
              </a:rPr>
              <a:t>and  </a:t>
            </a:r>
            <a:r>
              <a:rPr sz="1800" spc="-5" dirty="0">
                <a:solidFill>
                  <a:srgbClr val="404040"/>
                </a:solidFill>
                <a:latin typeface="Gothic Uralic"/>
                <a:cs typeface="Gothic Uralic"/>
              </a:rPr>
              <a:t>one </a:t>
            </a:r>
            <a:r>
              <a:rPr sz="1800" spc="10" dirty="0">
                <a:solidFill>
                  <a:srgbClr val="404040"/>
                </a:solidFill>
                <a:latin typeface="Gothic Uralic"/>
                <a:cs typeface="Gothic Uralic"/>
              </a:rPr>
              <a:t>is </a:t>
            </a:r>
            <a:r>
              <a:rPr sz="1800" spc="-10" dirty="0">
                <a:solidFill>
                  <a:srgbClr val="404040"/>
                </a:solidFill>
                <a:latin typeface="Gothic Uralic"/>
                <a:cs typeface="Gothic Uralic"/>
              </a:rPr>
              <a:t>the dependent </a:t>
            </a:r>
            <a:r>
              <a:rPr sz="1800" dirty="0">
                <a:solidFill>
                  <a:srgbClr val="404040"/>
                </a:solidFill>
                <a:latin typeface="Gothic Uralic"/>
                <a:cs typeface="Gothic Uralic"/>
              </a:rPr>
              <a:t>variable </a:t>
            </a:r>
            <a:r>
              <a:rPr sz="1800" spc="-5" dirty="0">
                <a:solidFill>
                  <a:srgbClr val="404040"/>
                </a:solidFill>
                <a:latin typeface="Gothic Uralic"/>
                <a:cs typeface="Gothic Uralic"/>
              </a:rPr>
              <a:t>i.e. </a:t>
            </a:r>
            <a:r>
              <a:rPr sz="1800" spc="-10" dirty="0">
                <a:solidFill>
                  <a:srgbClr val="404040"/>
                </a:solidFill>
                <a:latin typeface="Gothic Uralic"/>
                <a:cs typeface="Gothic Uralic"/>
              </a:rPr>
              <a:t>target </a:t>
            </a:r>
            <a:r>
              <a:rPr sz="1800" dirty="0">
                <a:solidFill>
                  <a:srgbClr val="404040"/>
                </a:solidFill>
                <a:latin typeface="Gothic Uralic"/>
                <a:cs typeface="Gothic Uralic"/>
              </a:rPr>
              <a:t>variable </a:t>
            </a:r>
            <a:r>
              <a:rPr sz="1800" spc="-5" dirty="0">
                <a:solidFill>
                  <a:srgbClr val="404040"/>
                </a:solidFill>
                <a:latin typeface="Gothic Uralic"/>
                <a:cs typeface="Gothic Uralic"/>
              </a:rPr>
              <a:t>which determines </a:t>
            </a:r>
            <a:r>
              <a:rPr sz="1800" spc="-10" dirty="0">
                <a:solidFill>
                  <a:srgbClr val="404040"/>
                </a:solidFill>
                <a:latin typeface="Gothic Uralic"/>
                <a:cs typeface="Gothic Uralic"/>
              </a:rPr>
              <a:t>whether  </a:t>
            </a:r>
            <a:r>
              <a:rPr sz="1800" spc="-5" dirty="0">
                <a:solidFill>
                  <a:srgbClr val="404040"/>
                </a:solidFill>
                <a:latin typeface="Gothic Uralic"/>
                <a:cs typeface="Gothic Uralic"/>
              </a:rPr>
              <a:t>patient </a:t>
            </a:r>
            <a:r>
              <a:rPr sz="1800" spc="10" dirty="0">
                <a:solidFill>
                  <a:srgbClr val="404040"/>
                </a:solidFill>
                <a:latin typeface="Gothic Uralic"/>
                <a:cs typeface="Gothic Uralic"/>
              </a:rPr>
              <a:t>is </a:t>
            </a:r>
            <a:r>
              <a:rPr sz="1800" dirty="0">
                <a:solidFill>
                  <a:srgbClr val="404040"/>
                </a:solidFill>
                <a:latin typeface="Gothic Uralic"/>
                <a:cs typeface="Gothic Uralic"/>
              </a:rPr>
              <a:t>having </a:t>
            </a:r>
            <a:r>
              <a:rPr sz="1800" spc="-5" dirty="0">
                <a:solidFill>
                  <a:srgbClr val="404040"/>
                </a:solidFill>
                <a:latin typeface="Gothic Uralic"/>
                <a:cs typeface="Gothic Uralic"/>
              </a:rPr>
              <a:t>diabetes or</a:t>
            </a:r>
            <a:r>
              <a:rPr sz="1800" spc="-35" dirty="0">
                <a:solidFill>
                  <a:srgbClr val="404040"/>
                </a:solidFill>
                <a:latin typeface="Gothic Uralic"/>
                <a:cs typeface="Gothic Uralic"/>
              </a:rPr>
              <a:t> </a:t>
            </a:r>
            <a:r>
              <a:rPr sz="1800" spc="-10" dirty="0">
                <a:solidFill>
                  <a:srgbClr val="404040"/>
                </a:solidFill>
                <a:latin typeface="Gothic Uralic"/>
                <a:cs typeface="Gothic Uralic"/>
              </a:rPr>
              <a:t>not.</a:t>
            </a:r>
            <a:endParaRPr sz="1800" dirty="0">
              <a:latin typeface="Gothic Uralic"/>
              <a:cs typeface="Gothic Uralic"/>
            </a:endParaRPr>
          </a:p>
          <a:p>
            <a:pPr marL="12700">
              <a:lnSpc>
                <a:spcPct val="100000"/>
              </a:lnSpc>
              <a:spcBef>
                <a:spcPts val="1010"/>
              </a:spcBef>
              <a:tabLst>
                <a:tab pos="354965" algn="l"/>
              </a:tabLst>
            </a:pPr>
            <a:r>
              <a:rPr sz="1800" spc="335" dirty="0">
                <a:solidFill>
                  <a:srgbClr val="A42F0F"/>
                </a:solidFill>
                <a:latin typeface="Arial"/>
                <a:cs typeface="Arial"/>
              </a:rPr>
              <a:t>	</a:t>
            </a:r>
            <a:r>
              <a:rPr sz="1800" b="1" spc="-5" dirty="0">
                <a:solidFill>
                  <a:srgbClr val="404040"/>
                </a:solidFill>
                <a:latin typeface="Gothic Uralic"/>
                <a:cs typeface="Gothic Uralic"/>
              </a:rPr>
              <a:t>Sample</a:t>
            </a:r>
            <a:r>
              <a:rPr sz="1800" b="1" spc="-10" dirty="0">
                <a:solidFill>
                  <a:srgbClr val="404040"/>
                </a:solidFill>
                <a:latin typeface="Gothic Uralic"/>
                <a:cs typeface="Gothic Uralic"/>
              </a:rPr>
              <a:t> </a:t>
            </a:r>
            <a:r>
              <a:rPr sz="1800" b="1" spc="-5" dirty="0">
                <a:solidFill>
                  <a:srgbClr val="404040"/>
                </a:solidFill>
                <a:latin typeface="Gothic Uralic"/>
                <a:cs typeface="Gothic Uralic"/>
              </a:rPr>
              <a:t>Data</a:t>
            </a:r>
            <a:endParaRPr sz="1800" dirty="0">
              <a:latin typeface="Gothic Uralic"/>
              <a:cs typeface="Gothic Uralic"/>
            </a:endParaRPr>
          </a:p>
        </p:txBody>
      </p:sp>
      <p:sp>
        <p:nvSpPr>
          <p:cNvPr id="4" name="object 4"/>
          <p:cNvSpPr/>
          <p:nvPr/>
        </p:nvSpPr>
        <p:spPr>
          <a:xfrm>
            <a:off x="2247900" y="3515162"/>
            <a:ext cx="7696200" cy="3234061"/>
          </a:xfrm>
          <a:prstGeom prst="rect">
            <a:avLst/>
          </a:prstGeom>
          <a:blipFill dpi="0" rotWithShape="1">
            <a:blip r:embed="rId2" cstate="print"/>
            <a:srcRect/>
            <a:stretch>
              <a:fillRect/>
            </a:stretch>
          </a:blipFill>
          <a:ln>
            <a:solidFill>
              <a:schemeClr val="bg1">
                <a:lumMod val="85000"/>
              </a:schemeClr>
            </a:solidFill>
          </a:ln>
          <a:effectLst>
            <a:softEdge rad="0"/>
          </a:effectLst>
        </p:spPr>
        <p:txBody>
          <a:bodyPr wrap="square" lIns="0" tIns="0" rIns="0" bIns="0" rtlCol="0"/>
          <a:lstStyle/>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46252"/>
            <a:ext cx="7054087"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40"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UNDERSTANDING</a:t>
            </a:r>
            <a:endParaRPr sz="3600" b="1" dirty="0">
              <a:effectLst>
                <a:outerShdw blurRad="38100" dist="38100" dir="2700000" algn="tl">
                  <a:srgbClr val="000000">
                    <a:alpha val="43137"/>
                  </a:srgbClr>
                </a:outerShdw>
              </a:effectLst>
            </a:endParaRPr>
          </a:p>
        </p:txBody>
      </p:sp>
      <p:sp>
        <p:nvSpPr>
          <p:cNvPr id="3" name="object 3"/>
          <p:cNvSpPr txBox="1"/>
          <p:nvPr/>
        </p:nvSpPr>
        <p:spPr>
          <a:xfrm>
            <a:off x="762000" y="1479768"/>
            <a:ext cx="9788525" cy="1235595"/>
          </a:xfrm>
          <a:prstGeom prst="rect">
            <a:avLst/>
          </a:prstGeom>
        </p:spPr>
        <p:txBody>
          <a:bodyPr vert="horz" wrap="square" lIns="0" tIns="138430" rIns="0" bIns="0" rtlCol="0">
            <a:spAutoFit/>
          </a:bodyPr>
          <a:lstStyle/>
          <a:p>
            <a:pPr marL="298450" indent="-285750">
              <a:lnSpc>
                <a:spcPct val="100000"/>
              </a:lnSpc>
              <a:spcBef>
                <a:spcPts val="1090"/>
              </a:spcBef>
              <a:buFont typeface="Wingdings" panose="05000000000000000000" pitchFamily="2" charset="2"/>
              <a:buChar char="v"/>
              <a:tabLst>
                <a:tab pos="354965" algn="l"/>
              </a:tabLst>
            </a:pPr>
            <a:r>
              <a:rPr lang="en-US" spc="335" dirty="0">
                <a:solidFill>
                  <a:srgbClr val="A42F0F"/>
                </a:solidFill>
                <a:latin typeface="Arial"/>
                <a:cs typeface="Arial"/>
              </a:rPr>
              <a:t> </a:t>
            </a:r>
            <a:r>
              <a:rPr sz="1800" spc="-5" dirty="0">
                <a:solidFill>
                  <a:srgbClr val="404040"/>
                </a:solidFill>
                <a:latin typeface="Gothic Uralic"/>
                <a:cs typeface="Gothic Uralic"/>
              </a:rPr>
              <a:t>Attributes</a:t>
            </a:r>
            <a:r>
              <a:rPr sz="1800" spc="5" dirty="0">
                <a:solidFill>
                  <a:srgbClr val="404040"/>
                </a:solidFill>
                <a:latin typeface="Gothic Uralic"/>
                <a:cs typeface="Gothic Uralic"/>
              </a:rPr>
              <a:t> </a:t>
            </a:r>
            <a:r>
              <a:rPr sz="1800" spc="-5" dirty="0">
                <a:solidFill>
                  <a:srgbClr val="404040"/>
                </a:solidFill>
                <a:latin typeface="Gothic Uralic"/>
                <a:cs typeface="Gothic Uralic"/>
              </a:rPr>
              <a:t>Details:</a:t>
            </a:r>
            <a:endParaRPr sz="1800" dirty="0">
              <a:latin typeface="Gothic Uralic"/>
              <a:cs typeface="Gothic Uralic"/>
            </a:endParaRPr>
          </a:p>
          <a:p>
            <a:pPr marL="355600" indent="-342900">
              <a:lnSpc>
                <a:spcPct val="100000"/>
              </a:lnSpc>
              <a:spcBef>
                <a:spcPts val="994"/>
              </a:spcBef>
              <a:buClr>
                <a:srgbClr val="A42F0F"/>
              </a:buClr>
              <a:buFont typeface="Wingdings"/>
              <a:buChar char=""/>
              <a:tabLst>
                <a:tab pos="354965" algn="l"/>
                <a:tab pos="355600" algn="l"/>
              </a:tabLst>
            </a:pPr>
            <a:r>
              <a:rPr sz="1800" b="1" spc="-5" dirty="0">
                <a:solidFill>
                  <a:srgbClr val="404040"/>
                </a:solidFill>
                <a:latin typeface="Gothic Uralic"/>
                <a:cs typeface="Gothic Uralic"/>
              </a:rPr>
              <a:t>Pregnancies</a:t>
            </a:r>
            <a:r>
              <a:rPr sz="1800" spc="-5" dirty="0">
                <a:solidFill>
                  <a:srgbClr val="404040"/>
                </a:solidFill>
                <a:latin typeface="Gothic Uralic"/>
                <a:cs typeface="Gothic Uralic"/>
              </a:rPr>
              <a:t>: </a:t>
            </a:r>
            <a:r>
              <a:rPr sz="1800" dirty="0">
                <a:solidFill>
                  <a:srgbClr val="404040"/>
                </a:solidFill>
                <a:latin typeface="Gothic Uralic"/>
                <a:cs typeface="Gothic Uralic"/>
              </a:rPr>
              <a:t>No. of times</a:t>
            </a:r>
            <a:r>
              <a:rPr sz="1800" spc="-30" dirty="0">
                <a:solidFill>
                  <a:srgbClr val="404040"/>
                </a:solidFill>
                <a:latin typeface="Gothic Uralic"/>
                <a:cs typeface="Gothic Uralic"/>
              </a:rPr>
              <a:t> </a:t>
            </a:r>
            <a:r>
              <a:rPr sz="1800" spc="-10" dirty="0">
                <a:solidFill>
                  <a:srgbClr val="404040"/>
                </a:solidFill>
                <a:latin typeface="Gothic Uralic"/>
                <a:cs typeface="Gothic Uralic"/>
              </a:rPr>
              <a:t>pregnant</a:t>
            </a:r>
            <a:endParaRPr sz="1800" dirty="0">
              <a:latin typeface="Gothic Uralic"/>
              <a:cs typeface="Gothic Uralic"/>
            </a:endParaRPr>
          </a:p>
          <a:p>
            <a:pPr marL="355600" marR="5080" indent="-342900">
              <a:lnSpc>
                <a:spcPts val="2150"/>
              </a:lnSpc>
              <a:spcBef>
                <a:spcPts val="1090"/>
              </a:spcBef>
              <a:buClr>
                <a:srgbClr val="A42F0F"/>
              </a:buClr>
              <a:buFont typeface="Wingdings"/>
              <a:buChar char=""/>
              <a:tabLst>
                <a:tab pos="354965" algn="l"/>
                <a:tab pos="355600" algn="l"/>
              </a:tabLst>
            </a:pPr>
            <a:r>
              <a:rPr sz="1800" b="1" dirty="0">
                <a:solidFill>
                  <a:srgbClr val="404040"/>
                </a:solidFill>
                <a:latin typeface="Gothic Uralic"/>
                <a:cs typeface="Gothic Uralic"/>
              </a:rPr>
              <a:t>Glucose</a:t>
            </a:r>
            <a:r>
              <a:rPr sz="1800" dirty="0">
                <a:solidFill>
                  <a:srgbClr val="404040"/>
                </a:solidFill>
                <a:latin typeface="Gothic Uralic"/>
                <a:cs typeface="Gothic Uralic"/>
              </a:rPr>
              <a:t>: </a:t>
            </a:r>
            <a:r>
              <a:rPr sz="1800" spc="-5" dirty="0">
                <a:solidFill>
                  <a:srgbClr val="404040"/>
                </a:solidFill>
                <a:latin typeface="Gothic Uralic"/>
                <a:cs typeface="Gothic Uralic"/>
              </a:rPr>
              <a:t>Plasma Glucose Concentration </a:t>
            </a:r>
            <a:r>
              <a:rPr sz="1800" dirty="0">
                <a:solidFill>
                  <a:srgbClr val="404040"/>
                </a:solidFill>
                <a:latin typeface="Gothic Uralic"/>
                <a:cs typeface="Gothic Uralic"/>
              </a:rPr>
              <a:t>a 2 </a:t>
            </a:r>
            <a:r>
              <a:rPr sz="1800" spc="-5" dirty="0">
                <a:solidFill>
                  <a:srgbClr val="404040"/>
                </a:solidFill>
                <a:latin typeface="Gothic Uralic"/>
                <a:cs typeface="Gothic Uralic"/>
              </a:rPr>
              <a:t>hour </a:t>
            </a:r>
            <a:r>
              <a:rPr sz="1800" spc="10" dirty="0">
                <a:solidFill>
                  <a:srgbClr val="404040"/>
                </a:solidFill>
                <a:latin typeface="Gothic Uralic"/>
                <a:cs typeface="Gothic Uralic"/>
              </a:rPr>
              <a:t>in </a:t>
            </a:r>
            <a:r>
              <a:rPr sz="1800" spc="-5" dirty="0">
                <a:solidFill>
                  <a:srgbClr val="404040"/>
                </a:solidFill>
                <a:latin typeface="Gothic Uralic"/>
                <a:cs typeface="Gothic Uralic"/>
              </a:rPr>
              <a:t>an oral glucose  tolerance </a:t>
            </a:r>
            <a:r>
              <a:rPr sz="1800" spc="-10" dirty="0">
                <a:solidFill>
                  <a:srgbClr val="404040"/>
                </a:solidFill>
                <a:latin typeface="Gothic Uralic"/>
                <a:cs typeface="Gothic Uralic"/>
              </a:rPr>
              <a:t>test</a:t>
            </a:r>
            <a:r>
              <a:rPr sz="1800" spc="40" dirty="0">
                <a:solidFill>
                  <a:srgbClr val="404040"/>
                </a:solidFill>
                <a:latin typeface="Gothic Uralic"/>
                <a:cs typeface="Gothic Uralic"/>
              </a:rPr>
              <a:t> </a:t>
            </a:r>
            <a:r>
              <a:rPr sz="1800" spc="-5" dirty="0">
                <a:solidFill>
                  <a:srgbClr val="404040"/>
                </a:solidFill>
                <a:latin typeface="Gothic Uralic"/>
                <a:cs typeface="Gothic Uralic"/>
              </a:rPr>
              <a:t>(mg/dl)</a:t>
            </a:r>
            <a:endParaRPr sz="1800" dirty="0">
              <a:latin typeface="Gothic Uralic"/>
              <a:cs typeface="Gothic Uralic"/>
            </a:endParaRPr>
          </a:p>
        </p:txBody>
      </p:sp>
      <p:sp>
        <p:nvSpPr>
          <p:cNvPr id="4" name="object 4"/>
          <p:cNvSpPr txBox="1"/>
          <p:nvPr/>
        </p:nvSpPr>
        <p:spPr>
          <a:xfrm>
            <a:off x="1066800" y="3951301"/>
            <a:ext cx="8705850" cy="2503762"/>
          </a:xfrm>
          <a:prstGeom prst="rect">
            <a:avLst/>
          </a:prstGeom>
        </p:spPr>
        <p:txBody>
          <a:bodyPr vert="horz" wrap="square" lIns="0" tIns="12700" rIns="0" bIns="0" rtlCol="0">
            <a:spAutoFit/>
          </a:bodyPr>
          <a:lstStyle/>
          <a:p>
            <a:pPr marL="12700" marR="5080">
              <a:lnSpc>
                <a:spcPct val="100000"/>
              </a:lnSpc>
              <a:spcBef>
                <a:spcPts val="100"/>
              </a:spcBef>
            </a:pPr>
            <a:endParaRPr lang="en-US" sz="1400" dirty="0">
              <a:solidFill>
                <a:srgbClr val="404040"/>
              </a:solidFill>
              <a:latin typeface="Gothic Uralic"/>
              <a:cs typeface="Gothic Uralic"/>
            </a:endParaRPr>
          </a:p>
          <a:p>
            <a:pPr marL="12700" marR="5080">
              <a:lnSpc>
                <a:spcPct val="100000"/>
              </a:lnSpc>
              <a:spcBef>
                <a:spcPts val="100"/>
              </a:spcBef>
            </a:pPr>
            <a:r>
              <a:rPr sz="1400" dirty="0">
                <a:solidFill>
                  <a:srgbClr val="404040"/>
                </a:solidFill>
                <a:latin typeface="Gothic Uralic"/>
                <a:cs typeface="Gothic Uralic"/>
              </a:rPr>
              <a:t>A 2-hour </a:t>
            </a:r>
            <a:r>
              <a:rPr sz="1400" spc="5" dirty="0">
                <a:solidFill>
                  <a:srgbClr val="404040"/>
                </a:solidFill>
                <a:latin typeface="Gothic Uralic"/>
                <a:cs typeface="Gothic Uralic"/>
              </a:rPr>
              <a:t>value </a:t>
            </a:r>
            <a:r>
              <a:rPr sz="1400" dirty="0">
                <a:solidFill>
                  <a:srgbClr val="404040"/>
                </a:solidFill>
                <a:latin typeface="Gothic Uralic"/>
                <a:cs typeface="Gothic Uralic"/>
              </a:rPr>
              <a:t>between 140 </a:t>
            </a:r>
            <a:r>
              <a:rPr sz="1400" spc="-5" dirty="0">
                <a:solidFill>
                  <a:srgbClr val="404040"/>
                </a:solidFill>
                <a:latin typeface="Gothic Uralic"/>
                <a:cs typeface="Gothic Uralic"/>
              </a:rPr>
              <a:t>and </a:t>
            </a:r>
            <a:r>
              <a:rPr sz="1400" dirty="0">
                <a:solidFill>
                  <a:srgbClr val="404040"/>
                </a:solidFill>
                <a:latin typeface="Gothic Uralic"/>
                <a:cs typeface="Gothic Uralic"/>
              </a:rPr>
              <a:t>200 mg/dL </a:t>
            </a:r>
            <a:r>
              <a:rPr sz="1400" spc="5" dirty="0">
                <a:solidFill>
                  <a:srgbClr val="404040"/>
                </a:solidFill>
                <a:latin typeface="Gothic Uralic"/>
                <a:cs typeface="Gothic Uralic"/>
              </a:rPr>
              <a:t>is </a:t>
            </a:r>
            <a:r>
              <a:rPr sz="1400" dirty="0">
                <a:solidFill>
                  <a:srgbClr val="404040"/>
                </a:solidFill>
                <a:latin typeface="Gothic Uralic"/>
                <a:cs typeface="Gothic Uralic"/>
              </a:rPr>
              <a:t>called impaired glucose tolerance. </a:t>
            </a:r>
            <a:r>
              <a:rPr sz="1400" spc="5" dirty="0">
                <a:solidFill>
                  <a:srgbClr val="404040"/>
                </a:solidFill>
                <a:latin typeface="Gothic Uralic"/>
                <a:cs typeface="Gothic Uralic"/>
              </a:rPr>
              <a:t>This is </a:t>
            </a:r>
            <a:r>
              <a:rPr sz="1400" dirty="0">
                <a:solidFill>
                  <a:srgbClr val="404040"/>
                </a:solidFill>
                <a:latin typeface="Gothic Uralic"/>
                <a:cs typeface="Gothic Uralic"/>
              </a:rPr>
              <a:t>called "pre-  </a:t>
            </a:r>
            <a:r>
              <a:rPr sz="1400" spc="-5" dirty="0">
                <a:solidFill>
                  <a:srgbClr val="404040"/>
                </a:solidFill>
                <a:latin typeface="Gothic Uralic"/>
                <a:cs typeface="Gothic Uralic"/>
              </a:rPr>
              <a:t>diabetes." </a:t>
            </a:r>
            <a:r>
              <a:rPr sz="1400" spc="5" dirty="0">
                <a:solidFill>
                  <a:srgbClr val="404040"/>
                </a:solidFill>
                <a:latin typeface="Gothic Uralic"/>
                <a:cs typeface="Gothic Uralic"/>
              </a:rPr>
              <a:t>It </a:t>
            </a:r>
            <a:r>
              <a:rPr sz="1400" dirty="0">
                <a:solidFill>
                  <a:srgbClr val="404040"/>
                </a:solidFill>
                <a:latin typeface="Gothic Uralic"/>
                <a:cs typeface="Gothic Uralic"/>
              </a:rPr>
              <a:t>means you </a:t>
            </a:r>
            <a:r>
              <a:rPr sz="1400" spc="-5" dirty="0">
                <a:solidFill>
                  <a:srgbClr val="404040"/>
                </a:solidFill>
                <a:latin typeface="Gothic Uralic"/>
                <a:cs typeface="Gothic Uralic"/>
              </a:rPr>
              <a:t>are at </a:t>
            </a:r>
            <a:r>
              <a:rPr sz="1400" dirty="0">
                <a:solidFill>
                  <a:srgbClr val="404040"/>
                </a:solidFill>
                <a:latin typeface="Gothic Uralic"/>
                <a:cs typeface="Gothic Uralic"/>
              </a:rPr>
              <a:t>increased risk of developing </a:t>
            </a:r>
            <a:r>
              <a:rPr sz="1400" spc="-5" dirty="0">
                <a:solidFill>
                  <a:srgbClr val="404040"/>
                </a:solidFill>
                <a:latin typeface="Gothic Uralic"/>
                <a:cs typeface="Gothic Uralic"/>
              </a:rPr>
              <a:t>diabetes </a:t>
            </a:r>
            <a:r>
              <a:rPr sz="1400" dirty="0">
                <a:solidFill>
                  <a:srgbClr val="404040"/>
                </a:solidFill>
                <a:latin typeface="Gothic Uralic"/>
                <a:cs typeface="Gothic Uralic"/>
              </a:rPr>
              <a:t>over time. A </a:t>
            </a:r>
            <a:r>
              <a:rPr sz="1400" spc="-5" dirty="0">
                <a:solidFill>
                  <a:srgbClr val="404040"/>
                </a:solidFill>
                <a:latin typeface="Gothic Uralic"/>
                <a:cs typeface="Gothic Uralic"/>
              </a:rPr>
              <a:t>glucose </a:t>
            </a:r>
            <a:r>
              <a:rPr sz="1400" dirty="0">
                <a:solidFill>
                  <a:srgbClr val="404040"/>
                </a:solidFill>
                <a:latin typeface="Gothic Uralic"/>
                <a:cs typeface="Gothic Uralic"/>
              </a:rPr>
              <a:t>level of</a:t>
            </a:r>
            <a:r>
              <a:rPr sz="1400" spc="-204" dirty="0">
                <a:solidFill>
                  <a:srgbClr val="404040"/>
                </a:solidFill>
                <a:latin typeface="Gothic Uralic"/>
                <a:cs typeface="Gothic Uralic"/>
              </a:rPr>
              <a:t> </a:t>
            </a:r>
            <a:r>
              <a:rPr sz="1400" dirty="0">
                <a:solidFill>
                  <a:srgbClr val="404040"/>
                </a:solidFill>
                <a:latin typeface="Gothic Uralic"/>
                <a:cs typeface="Gothic Uralic"/>
              </a:rPr>
              <a:t>200  mg/dL or higher </a:t>
            </a:r>
            <a:r>
              <a:rPr sz="1400" spc="5" dirty="0">
                <a:solidFill>
                  <a:srgbClr val="404040"/>
                </a:solidFill>
                <a:latin typeface="Gothic Uralic"/>
                <a:cs typeface="Gothic Uralic"/>
              </a:rPr>
              <a:t>is </a:t>
            </a:r>
            <a:r>
              <a:rPr sz="1400" spc="-5" dirty="0">
                <a:solidFill>
                  <a:srgbClr val="404040"/>
                </a:solidFill>
                <a:latin typeface="Gothic Uralic"/>
                <a:cs typeface="Gothic Uralic"/>
              </a:rPr>
              <a:t>used to diagnose</a:t>
            </a:r>
            <a:r>
              <a:rPr sz="1400" spc="-150" dirty="0">
                <a:solidFill>
                  <a:srgbClr val="404040"/>
                </a:solidFill>
                <a:latin typeface="Gothic Uralic"/>
                <a:cs typeface="Gothic Uralic"/>
              </a:rPr>
              <a:t> </a:t>
            </a:r>
            <a:r>
              <a:rPr sz="1400" spc="-5" dirty="0">
                <a:solidFill>
                  <a:srgbClr val="404040"/>
                </a:solidFill>
                <a:latin typeface="Gothic Uralic"/>
                <a:cs typeface="Gothic Uralic"/>
              </a:rPr>
              <a:t>diabetes.</a:t>
            </a:r>
            <a:endParaRPr sz="1400" dirty="0">
              <a:latin typeface="Gothic Uralic"/>
              <a:cs typeface="Gothic Uralic"/>
            </a:endParaRPr>
          </a:p>
          <a:p>
            <a:pPr>
              <a:lnSpc>
                <a:spcPct val="100000"/>
              </a:lnSpc>
              <a:spcBef>
                <a:spcPts val="15"/>
              </a:spcBef>
            </a:pPr>
            <a:endParaRPr sz="2500" dirty="0">
              <a:latin typeface="Gothic Uralic"/>
              <a:cs typeface="Gothic Uralic"/>
            </a:endParaRPr>
          </a:p>
          <a:p>
            <a:pPr marL="355600" indent="-342900">
              <a:lnSpc>
                <a:spcPct val="100000"/>
              </a:lnSpc>
              <a:buClr>
                <a:srgbClr val="A42F0F"/>
              </a:buClr>
              <a:buFont typeface="Wingdings"/>
              <a:buChar char=""/>
              <a:tabLst>
                <a:tab pos="354965" algn="l"/>
                <a:tab pos="355600" algn="l"/>
              </a:tabLst>
            </a:pPr>
            <a:r>
              <a:rPr sz="2000" b="1" spc="-5" dirty="0">
                <a:solidFill>
                  <a:srgbClr val="404040"/>
                </a:solidFill>
                <a:latin typeface="Gothic Uralic"/>
                <a:cs typeface="Gothic Uralic"/>
              </a:rPr>
              <a:t>Blood Pressure</a:t>
            </a:r>
            <a:r>
              <a:rPr sz="2000" spc="-5" dirty="0">
                <a:solidFill>
                  <a:srgbClr val="404040"/>
                </a:solidFill>
                <a:latin typeface="Gothic Uralic"/>
                <a:cs typeface="Gothic Uralic"/>
              </a:rPr>
              <a:t>: </a:t>
            </a:r>
            <a:r>
              <a:rPr sz="2000" dirty="0">
                <a:solidFill>
                  <a:srgbClr val="404040"/>
                </a:solidFill>
                <a:latin typeface="Gothic Uralic"/>
                <a:cs typeface="Gothic Uralic"/>
              </a:rPr>
              <a:t>Diastolic </a:t>
            </a:r>
            <a:r>
              <a:rPr sz="2000" spc="-5" dirty="0">
                <a:solidFill>
                  <a:srgbClr val="404040"/>
                </a:solidFill>
                <a:latin typeface="Gothic Uralic"/>
                <a:cs typeface="Gothic Uralic"/>
              </a:rPr>
              <a:t>Blood</a:t>
            </a:r>
            <a:r>
              <a:rPr sz="2000" spc="-60" dirty="0">
                <a:solidFill>
                  <a:srgbClr val="404040"/>
                </a:solidFill>
                <a:latin typeface="Gothic Uralic"/>
                <a:cs typeface="Gothic Uralic"/>
              </a:rPr>
              <a:t> </a:t>
            </a:r>
            <a:r>
              <a:rPr sz="2000" spc="-5" dirty="0">
                <a:solidFill>
                  <a:srgbClr val="404040"/>
                </a:solidFill>
                <a:latin typeface="Gothic Uralic"/>
                <a:cs typeface="Gothic Uralic"/>
              </a:rPr>
              <a:t>Pressure(mmHg)</a:t>
            </a:r>
            <a:endParaRPr lang="en-US" sz="2000" spc="-5" dirty="0">
              <a:solidFill>
                <a:srgbClr val="404040"/>
              </a:solidFill>
              <a:latin typeface="Gothic Uralic"/>
              <a:cs typeface="Gothic Uralic"/>
            </a:endParaRPr>
          </a:p>
          <a:p>
            <a:pPr marL="355600" indent="-342900">
              <a:lnSpc>
                <a:spcPct val="100000"/>
              </a:lnSpc>
              <a:buClr>
                <a:srgbClr val="A42F0F"/>
              </a:buClr>
              <a:buFont typeface="Wingdings"/>
              <a:buChar char=""/>
              <a:tabLst>
                <a:tab pos="354965" algn="l"/>
                <a:tab pos="355600" algn="l"/>
              </a:tabLst>
            </a:pPr>
            <a:endParaRPr lang="en-IN" dirty="0">
              <a:latin typeface="Gothic Uralic"/>
              <a:cs typeface="Gothic Uralic"/>
            </a:endParaRPr>
          </a:p>
          <a:p>
            <a:pPr marL="469900" marR="3192145" lvl="1">
              <a:lnSpc>
                <a:spcPct val="159300"/>
              </a:lnSpc>
              <a:spcBef>
                <a:spcPts val="5"/>
              </a:spcBef>
            </a:pPr>
            <a:r>
              <a:rPr lang="en-US" sz="1400" spc="5" dirty="0">
                <a:solidFill>
                  <a:srgbClr val="404040"/>
                </a:solidFill>
                <a:latin typeface="Gothic Uralic"/>
                <a:cs typeface="Gothic Uralic"/>
              </a:rPr>
              <a:t>If </a:t>
            </a:r>
            <a:r>
              <a:rPr lang="en-US" sz="1400" spc="-5" dirty="0">
                <a:solidFill>
                  <a:srgbClr val="404040"/>
                </a:solidFill>
                <a:latin typeface="Gothic Uralic"/>
                <a:cs typeface="Gothic Uralic"/>
              </a:rPr>
              <a:t>Diastolic </a:t>
            </a:r>
            <a:r>
              <a:rPr lang="en-US" sz="1400" spc="-10" dirty="0">
                <a:solidFill>
                  <a:srgbClr val="404040"/>
                </a:solidFill>
                <a:latin typeface="Gothic Uralic"/>
                <a:cs typeface="Gothic Uralic"/>
              </a:rPr>
              <a:t>B.P </a:t>
            </a:r>
            <a:r>
              <a:rPr lang="en-US" sz="1400" dirty="0">
                <a:solidFill>
                  <a:srgbClr val="404040"/>
                </a:solidFill>
                <a:latin typeface="Gothic Uralic"/>
                <a:cs typeface="Gothic Uralic"/>
              </a:rPr>
              <a:t>&gt; 90 means High </a:t>
            </a:r>
            <a:r>
              <a:rPr lang="en-US" sz="1400" spc="-10" dirty="0">
                <a:solidFill>
                  <a:srgbClr val="404040"/>
                </a:solidFill>
                <a:latin typeface="Gothic Uralic"/>
                <a:cs typeface="Gothic Uralic"/>
              </a:rPr>
              <a:t>B.P </a:t>
            </a:r>
            <a:r>
              <a:rPr lang="en-US" sz="1400" dirty="0">
                <a:solidFill>
                  <a:srgbClr val="404040"/>
                </a:solidFill>
                <a:latin typeface="Gothic Uralic"/>
                <a:cs typeface="Gothic Uralic"/>
              </a:rPr>
              <a:t>(High </a:t>
            </a:r>
            <a:r>
              <a:rPr lang="en-US" sz="1400" spc="-5" dirty="0">
                <a:solidFill>
                  <a:srgbClr val="404040"/>
                </a:solidFill>
                <a:latin typeface="Gothic Uralic"/>
                <a:cs typeface="Gothic Uralic"/>
              </a:rPr>
              <a:t>Probability </a:t>
            </a:r>
            <a:r>
              <a:rPr lang="en-US" sz="1400" dirty="0">
                <a:solidFill>
                  <a:srgbClr val="404040"/>
                </a:solidFill>
                <a:latin typeface="Gothic Uralic"/>
                <a:cs typeface="Gothic Uralic"/>
              </a:rPr>
              <a:t>of </a:t>
            </a:r>
            <a:r>
              <a:rPr lang="en-US" sz="1400" spc="-5" dirty="0">
                <a:solidFill>
                  <a:srgbClr val="404040"/>
                </a:solidFill>
                <a:latin typeface="Gothic Uralic"/>
                <a:cs typeface="Gothic Uralic"/>
              </a:rPr>
              <a:t>Diabetes)  Diastolic </a:t>
            </a:r>
            <a:r>
              <a:rPr lang="en-US" sz="1400" spc="-10" dirty="0">
                <a:solidFill>
                  <a:srgbClr val="404040"/>
                </a:solidFill>
                <a:latin typeface="Gothic Uralic"/>
                <a:cs typeface="Gothic Uralic"/>
              </a:rPr>
              <a:t>B.P </a:t>
            </a:r>
            <a:r>
              <a:rPr lang="en-US" sz="1400" dirty="0">
                <a:solidFill>
                  <a:srgbClr val="404040"/>
                </a:solidFill>
                <a:latin typeface="Gothic Uralic"/>
                <a:cs typeface="Gothic Uralic"/>
              </a:rPr>
              <a:t>&lt; 60 means </a:t>
            </a:r>
            <a:r>
              <a:rPr lang="en-US" sz="1400" spc="5" dirty="0">
                <a:solidFill>
                  <a:srgbClr val="404040"/>
                </a:solidFill>
                <a:latin typeface="Gothic Uralic"/>
                <a:cs typeface="Gothic Uralic"/>
              </a:rPr>
              <a:t>low </a:t>
            </a:r>
            <a:r>
              <a:rPr lang="en-US" sz="1400" spc="-10" dirty="0">
                <a:solidFill>
                  <a:srgbClr val="404040"/>
                </a:solidFill>
                <a:latin typeface="Gothic Uralic"/>
                <a:cs typeface="Gothic Uralic"/>
              </a:rPr>
              <a:t>B.P </a:t>
            </a:r>
            <a:r>
              <a:rPr lang="en-US" sz="1400" spc="-5" dirty="0">
                <a:solidFill>
                  <a:srgbClr val="404040"/>
                </a:solidFill>
                <a:latin typeface="Gothic Uralic"/>
                <a:cs typeface="Gothic Uralic"/>
              </a:rPr>
              <a:t>(Less Probability </a:t>
            </a:r>
            <a:r>
              <a:rPr lang="en-US" sz="1400" dirty="0">
                <a:solidFill>
                  <a:srgbClr val="404040"/>
                </a:solidFill>
                <a:latin typeface="Gothic Uralic"/>
                <a:cs typeface="Gothic Uralic"/>
              </a:rPr>
              <a:t>of</a:t>
            </a:r>
            <a:r>
              <a:rPr lang="en-US" sz="1400" spc="-105" dirty="0">
                <a:solidFill>
                  <a:srgbClr val="404040"/>
                </a:solidFill>
                <a:latin typeface="Gothic Uralic"/>
                <a:cs typeface="Gothic Uralic"/>
              </a:rPr>
              <a:t> </a:t>
            </a:r>
            <a:r>
              <a:rPr lang="en-US" sz="1400" spc="-5" dirty="0">
                <a:solidFill>
                  <a:srgbClr val="404040"/>
                </a:solidFill>
                <a:latin typeface="Gothic Uralic"/>
                <a:cs typeface="Gothic Uralic"/>
              </a:rPr>
              <a:t>Diabetes)</a:t>
            </a:r>
            <a:endParaRPr lang="en-US" sz="1400" dirty="0">
              <a:latin typeface="Gothic Uralic"/>
              <a:cs typeface="Gothic Uralic"/>
            </a:endParaRPr>
          </a:p>
        </p:txBody>
      </p:sp>
      <p:graphicFrame>
        <p:nvGraphicFramePr>
          <p:cNvPr id="5" name="object 5"/>
          <p:cNvGraphicFramePr>
            <a:graphicFrameLocks noGrp="1"/>
          </p:cNvGraphicFramePr>
          <p:nvPr>
            <p:extLst>
              <p:ext uri="{D42A27DB-BD31-4B8C-83A1-F6EECF244321}">
                <p14:modId xmlns:p14="http://schemas.microsoft.com/office/powerpoint/2010/main" val="499534533"/>
              </p:ext>
            </p:extLst>
          </p:nvPr>
        </p:nvGraphicFramePr>
        <p:xfrm>
          <a:off x="1066800" y="2974204"/>
          <a:ext cx="7203439" cy="939808"/>
        </p:xfrm>
        <a:graphic>
          <a:graphicData uri="http://schemas.openxmlformats.org/drawingml/2006/table">
            <a:tbl>
              <a:tblPr firstRow="1" bandRow="1">
                <a:tableStyleId>{2D5ABB26-0587-4C30-8999-92F81FD0307C}</a:tableStyleId>
              </a:tblPr>
              <a:tblGrid>
                <a:gridCol w="2056130">
                  <a:extLst>
                    <a:ext uri="{9D8B030D-6E8A-4147-A177-3AD203B41FA5}">
                      <a16:colId xmlns:a16="http://schemas.microsoft.com/office/drawing/2014/main" val="20000"/>
                    </a:ext>
                  </a:extLst>
                </a:gridCol>
                <a:gridCol w="1715770">
                  <a:extLst>
                    <a:ext uri="{9D8B030D-6E8A-4147-A177-3AD203B41FA5}">
                      <a16:colId xmlns:a16="http://schemas.microsoft.com/office/drawing/2014/main" val="20001"/>
                    </a:ext>
                  </a:extLst>
                </a:gridCol>
                <a:gridCol w="1630679">
                  <a:extLst>
                    <a:ext uri="{9D8B030D-6E8A-4147-A177-3AD203B41FA5}">
                      <a16:colId xmlns:a16="http://schemas.microsoft.com/office/drawing/2014/main" val="20002"/>
                    </a:ext>
                  </a:extLst>
                </a:gridCol>
                <a:gridCol w="1800860">
                  <a:extLst>
                    <a:ext uri="{9D8B030D-6E8A-4147-A177-3AD203B41FA5}">
                      <a16:colId xmlns:a16="http://schemas.microsoft.com/office/drawing/2014/main" val="20003"/>
                    </a:ext>
                  </a:extLst>
                </a:gridCol>
              </a:tblGrid>
              <a:tr h="313270">
                <a:tc>
                  <a:txBody>
                    <a:bodyPr/>
                    <a:lstStyle/>
                    <a:p>
                      <a:pPr marL="68580">
                        <a:lnSpc>
                          <a:spcPts val="1210"/>
                        </a:lnSpc>
                      </a:pPr>
                      <a:r>
                        <a:rPr sz="1050" b="1" dirty="0">
                          <a:solidFill>
                            <a:srgbClr val="FFFFFF"/>
                          </a:solidFill>
                          <a:latin typeface="Gothic Uralic"/>
                          <a:cs typeface="Gothic Uralic"/>
                        </a:rPr>
                        <a:t>Plasma Glucose</a:t>
                      </a:r>
                      <a:r>
                        <a:rPr sz="1050" b="1" spc="-60" dirty="0">
                          <a:solidFill>
                            <a:srgbClr val="FFFFFF"/>
                          </a:solidFill>
                          <a:latin typeface="Gothic Uralic"/>
                          <a:cs typeface="Gothic Uralic"/>
                        </a:rPr>
                        <a:t> </a:t>
                      </a:r>
                      <a:r>
                        <a:rPr sz="1050" b="1" dirty="0">
                          <a:solidFill>
                            <a:srgbClr val="FFFFFF"/>
                          </a:solidFill>
                          <a:latin typeface="Gothic Uralic"/>
                          <a:cs typeface="Gothic Uralic"/>
                        </a:rPr>
                        <a:t>Test</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69215">
                        <a:lnSpc>
                          <a:spcPts val="1210"/>
                        </a:lnSpc>
                      </a:pPr>
                      <a:r>
                        <a:rPr sz="1050" b="1" dirty="0">
                          <a:solidFill>
                            <a:srgbClr val="FFFFFF"/>
                          </a:solidFill>
                          <a:latin typeface="Gothic Uralic"/>
                          <a:cs typeface="Gothic Uralic"/>
                        </a:rPr>
                        <a:t>Normal</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69215">
                        <a:lnSpc>
                          <a:spcPts val="1210"/>
                        </a:lnSpc>
                      </a:pPr>
                      <a:r>
                        <a:rPr sz="1050" b="1" spc="-5" dirty="0">
                          <a:solidFill>
                            <a:srgbClr val="FFFFFF"/>
                          </a:solidFill>
                          <a:latin typeface="Gothic Uralic"/>
                          <a:cs typeface="Gothic Uralic"/>
                        </a:rPr>
                        <a:t>Prediabetes</a:t>
                      </a:r>
                      <a:endParaRPr sz="1050" dirty="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tc>
                  <a:txBody>
                    <a:bodyPr/>
                    <a:lstStyle/>
                    <a:p>
                      <a:pPr marL="69850">
                        <a:lnSpc>
                          <a:spcPts val="1210"/>
                        </a:lnSpc>
                      </a:pPr>
                      <a:r>
                        <a:rPr sz="1050" b="1" dirty="0">
                          <a:solidFill>
                            <a:srgbClr val="FFFFFF"/>
                          </a:solidFill>
                          <a:latin typeface="Gothic Uralic"/>
                          <a:cs typeface="Gothic Uralic"/>
                        </a:rPr>
                        <a:t>Diabetes</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42F0F"/>
                    </a:solidFill>
                  </a:tcPr>
                </a:tc>
                <a:extLst>
                  <a:ext uri="{0D108BD9-81ED-4DB2-BD59-A6C34878D82A}">
                    <a16:rowId xmlns:a16="http://schemas.microsoft.com/office/drawing/2014/main" val="10000"/>
                  </a:ext>
                </a:extLst>
              </a:tr>
              <a:tr h="626538">
                <a:tc>
                  <a:txBody>
                    <a:bodyPr/>
                    <a:lstStyle/>
                    <a:p>
                      <a:pPr marL="68580">
                        <a:lnSpc>
                          <a:spcPts val="1210"/>
                        </a:lnSpc>
                      </a:pPr>
                      <a:r>
                        <a:rPr sz="1050" b="1" dirty="0">
                          <a:solidFill>
                            <a:srgbClr val="FFFFFF"/>
                          </a:solidFill>
                          <a:latin typeface="Gothic Uralic"/>
                          <a:cs typeface="Gothic Uralic"/>
                        </a:rPr>
                        <a:t>2 </a:t>
                      </a:r>
                      <a:r>
                        <a:rPr sz="1050" b="1" spc="-5" dirty="0">
                          <a:solidFill>
                            <a:srgbClr val="FFFFFF"/>
                          </a:solidFill>
                          <a:latin typeface="Gothic Uralic"/>
                          <a:cs typeface="Gothic Uralic"/>
                        </a:rPr>
                        <a:t>hour</a:t>
                      </a:r>
                      <a:r>
                        <a:rPr sz="1050" b="1" spc="-25" dirty="0">
                          <a:solidFill>
                            <a:srgbClr val="FFFFFF"/>
                          </a:solidFill>
                          <a:latin typeface="Gothic Uralic"/>
                          <a:cs typeface="Gothic Uralic"/>
                        </a:rPr>
                        <a:t> </a:t>
                      </a:r>
                      <a:r>
                        <a:rPr sz="1050" b="1" spc="-5" dirty="0">
                          <a:solidFill>
                            <a:srgbClr val="FFFFFF"/>
                          </a:solidFill>
                          <a:latin typeface="Gothic Uralic"/>
                          <a:cs typeface="Gothic Uralic"/>
                        </a:rPr>
                        <a:t>post-prandial</a:t>
                      </a:r>
                      <a:endParaRPr sz="1050" dirty="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42F0F"/>
                    </a:solidFill>
                  </a:tcPr>
                </a:tc>
                <a:tc>
                  <a:txBody>
                    <a:bodyPr/>
                    <a:lstStyle/>
                    <a:p>
                      <a:pPr marL="69215">
                        <a:lnSpc>
                          <a:spcPts val="1210"/>
                        </a:lnSpc>
                      </a:pPr>
                      <a:r>
                        <a:rPr sz="1050" b="1" dirty="0">
                          <a:latin typeface="Gothic Uralic"/>
                          <a:cs typeface="Gothic Uralic"/>
                        </a:rPr>
                        <a:t>Below 140</a:t>
                      </a:r>
                      <a:r>
                        <a:rPr sz="1050" b="1" spc="-15" dirty="0">
                          <a:latin typeface="Gothic Uralic"/>
                          <a:cs typeface="Gothic Uralic"/>
                        </a:rPr>
                        <a:t> </a:t>
                      </a:r>
                      <a:r>
                        <a:rPr sz="1050" b="1" spc="-5" dirty="0">
                          <a:latin typeface="Gothic Uralic"/>
                          <a:cs typeface="Gothic Uralic"/>
                        </a:rPr>
                        <a:t>mg/dl</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69215">
                        <a:lnSpc>
                          <a:spcPts val="1210"/>
                        </a:lnSpc>
                      </a:pPr>
                      <a:r>
                        <a:rPr sz="1050" b="1" dirty="0">
                          <a:latin typeface="Gothic Uralic"/>
                          <a:cs typeface="Gothic Uralic"/>
                        </a:rPr>
                        <a:t>140 </a:t>
                      </a:r>
                      <a:r>
                        <a:rPr sz="1050" b="1" spc="-5" dirty="0">
                          <a:latin typeface="Gothic Uralic"/>
                          <a:cs typeface="Gothic Uralic"/>
                        </a:rPr>
                        <a:t>to </a:t>
                      </a:r>
                      <a:r>
                        <a:rPr sz="1050" b="1" dirty="0">
                          <a:latin typeface="Gothic Uralic"/>
                          <a:cs typeface="Gothic Uralic"/>
                        </a:rPr>
                        <a:t>199</a:t>
                      </a:r>
                      <a:r>
                        <a:rPr sz="1050" b="1" spc="-10" dirty="0">
                          <a:latin typeface="Gothic Uralic"/>
                          <a:cs typeface="Gothic Uralic"/>
                        </a:rPr>
                        <a:t> </a:t>
                      </a:r>
                      <a:r>
                        <a:rPr sz="1050" b="1" spc="-5" dirty="0">
                          <a:latin typeface="Gothic Uralic"/>
                          <a:cs typeface="Gothic Uralic"/>
                        </a:rPr>
                        <a:t>mg/dl</a:t>
                      </a:r>
                      <a:endParaRPr sz="105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tc>
                  <a:txBody>
                    <a:bodyPr/>
                    <a:lstStyle/>
                    <a:p>
                      <a:pPr marL="69850">
                        <a:lnSpc>
                          <a:spcPts val="1210"/>
                        </a:lnSpc>
                      </a:pPr>
                      <a:r>
                        <a:rPr sz="1050" b="1" dirty="0">
                          <a:latin typeface="Gothic Uralic"/>
                          <a:cs typeface="Gothic Uralic"/>
                        </a:rPr>
                        <a:t>200 </a:t>
                      </a:r>
                      <a:r>
                        <a:rPr sz="1050" b="1" spc="-5" dirty="0">
                          <a:latin typeface="Gothic Uralic"/>
                          <a:cs typeface="Gothic Uralic"/>
                        </a:rPr>
                        <a:t>mg/dl </a:t>
                      </a:r>
                      <a:r>
                        <a:rPr sz="1050" b="1" dirty="0">
                          <a:latin typeface="Gothic Uralic"/>
                          <a:cs typeface="Gothic Uralic"/>
                        </a:rPr>
                        <a:t>or</a:t>
                      </a:r>
                      <a:r>
                        <a:rPr sz="1050" b="1" spc="-20" dirty="0">
                          <a:latin typeface="Gothic Uralic"/>
                          <a:cs typeface="Gothic Uralic"/>
                        </a:rPr>
                        <a:t> </a:t>
                      </a:r>
                      <a:r>
                        <a:rPr sz="1050" b="1" dirty="0">
                          <a:latin typeface="Gothic Uralic"/>
                          <a:cs typeface="Gothic Uralic"/>
                        </a:rPr>
                        <a:t>more</a:t>
                      </a:r>
                      <a:endParaRPr sz="1050" dirty="0">
                        <a:latin typeface="Gothic Uralic"/>
                        <a:cs typeface="Gothic Uralic"/>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0CD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1647082"/>
            <a:ext cx="10511790" cy="1461135"/>
          </a:xfrm>
          <a:prstGeom prst="rect">
            <a:avLst/>
          </a:prstGeom>
        </p:spPr>
        <p:txBody>
          <a:bodyPr vert="horz" wrap="square" lIns="0" tIns="156845" rIns="0" bIns="0" rtlCol="0">
            <a:spAutoFit/>
          </a:bodyPr>
          <a:lstStyle/>
          <a:p>
            <a:pPr marL="355600" indent="-342900">
              <a:lnSpc>
                <a:spcPct val="100000"/>
              </a:lnSpc>
              <a:spcBef>
                <a:spcPts val="1235"/>
              </a:spcBef>
              <a:buClr>
                <a:srgbClr val="A42F0F"/>
              </a:buClr>
              <a:buFont typeface="Arial"/>
              <a:buChar char=""/>
              <a:tabLst>
                <a:tab pos="354965" algn="l"/>
                <a:tab pos="355600" algn="l"/>
              </a:tabLst>
            </a:pPr>
            <a:r>
              <a:rPr sz="1800" b="1" spc="-5" dirty="0">
                <a:solidFill>
                  <a:srgbClr val="404040"/>
                </a:solidFill>
                <a:latin typeface="Gothic Uralic"/>
                <a:cs typeface="Gothic Uralic"/>
              </a:rPr>
              <a:t>Skin </a:t>
            </a:r>
            <a:r>
              <a:rPr sz="1800" b="1" dirty="0">
                <a:solidFill>
                  <a:srgbClr val="404040"/>
                </a:solidFill>
                <a:latin typeface="Gothic Uralic"/>
                <a:cs typeface="Gothic Uralic"/>
              </a:rPr>
              <a:t>Thickness</a:t>
            </a:r>
            <a:r>
              <a:rPr sz="1800" dirty="0">
                <a:solidFill>
                  <a:srgbClr val="404040"/>
                </a:solidFill>
                <a:latin typeface="Gothic Uralic"/>
                <a:cs typeface="Gothic Uralic"/>
              </a:rPr>
              <a:t>: Triceps </a:t>
            </a:r>
            <a:r>
              <a:rPr sz="1800" spc="5" dirty="0">
                <a:solidFill>
                  <a:srgbClr val="404040"/>
                </a:solidFill>
                <a:latin typeface="Gothic Uralic"/>
                <a:cs typeface="Gothic Uralic"/>
              </a:rPr>
              <a:t>Skin </a:t>
            </a:r>
            <a:r>
              <a:rPr sz="1800" dirty="0">
                <a:solidFill>
                  <a:srgbClr val="404040"/>
                </a:solidFill>
                <a:latin typeface="Gothic Uralic"/>
                <a:cs typeface="Gothic Uralic"/>
              </a:rPr>
              <a:t>Fold </a:t>
            </a:r>
            <a:r>
              <a:rPr sz="1800" spc="-5" dirty="0">
                <a:solidFill>
                  <a:srgbClr val="404040"/>
                </a:solidFill>
                <a:latin typeface="Gothic Uralic"/>
                <a:cs typeface="Gothic Uralic"/>
              </a:rPr>
              <a:t>Thickness </a:t>
            </a:r>
            <a:r>
              <a:rPr sz="1800" spc="-10" dirty="0">
                <a:solidFill>
                  <a:srgbClr val="404040"/>
                </a:solidFill>
                <a:latin typeface="Gothic Uralic"/>
                <a:cs typeface="Gothic Uralic"/>
              </a:rPr>
              <a:t>(mm) </a:t>
            </a:r>
            <a:r>
              <a:rPr sz="1800" dirty="0">
                <a:solidFill>
                  <a:srgbClr val="404040"/>
                </a:solidFill>
                <a:latin typeface="Gothic Uralic"/>
                <a:cs typeface="Gothic Uralic"/>
              </a:rPr>
              <a:t>–</a:t>
            </a:r>
            <a:endParaRPr sz="1800" dirty="0">
              <a:latin typeface="Gothic Uralic"/>
              <a:cs typeface="Gothic Uralic"/>
            </a:endParaRPr>
          </a:p>
          <a:p>
            <a:pPr marL="12700">
              <a:lnSpc>
                <a:spcPct val="100000"/>
              </a:lnSpc>
              <a:spcBef>
                <a:spcPts val="1005"/>
              </a:spcBef>
            </a:pPr>
            <a:r>
              <a:rPr lang="en-US" sz="1600" spc="-5" dirty="0">
                <a:solidFill>
                  <a:srgbClr val="404040"/>
                </a:solidFill>
                <a:latin typeface="Gothic Uralic"/>
                <a:cs typeface="Gothic Uralic"/>
              </a:rPr>
              <a:t>       </a:t>
            </a:r>
            <a:r>
              <a:rPr sz="1600" spc="-5" dirty="0">
                <a:solidFill>
                  <a:srgbClr val="404040"/>
                </a:solidFill>
                <a:latin typeface="Gothic Uralic"/>
                <a:cs typeface="Gothic Uralic"/>
              </a:rPr>
              <a:t>A </a:t>
            </a:r>
            <a:r>
              <a:rPr sz="1600" dirty="0">
                <a:solidFill>
                  <a:srgbClr val="404040"/>
                </a:solidFill>
                <a:latin typeface="Gothic Uralic"/>
                <a:cs typeface="Gothic Uralic"/>
              </a:rPr>
              <a:t>value </a:t>
            </a:r>
            <a:r>
              <a:rPr sz="1600" spc="-5" dirty="0">
                <a:solidFill>
                  <a:srgbClr val="404040"/>
                </a:solidFill>
                <a:latin typeface="Gothic Uralic"/>
                <a:cs typeface="Gothic Uralic"/>
              </a:rPr>
              <a:t>used </a:t>
            </a:r>
            <a:r>
              <a:rPr sz="1600" spc="-10" dirty="0">
                <a:solidFill>
                  <a:srgbClr val="404040"/>
                </a:solidFill>
                <a:latin typeface="Gothic Uralic"/>
                <a:cs typeface="Gothic Uralic"/>
              </a:rPr>
              <a:t>to estimate body fat. </a:t>
            </a:r>
            <a:r>
              <a:rPr sz="1600" spc="-5" dirty="0">
                <a:solidFill>
                  <a:srgbClr val="404040"/>
                </a:solidFill>
                <a:latin typeface="Gothic Uralic"/>
                <a:cs typeface="Gothic Uralic"/>
              </a:rPr>
              <a:t>Normal Triceps Skinfold </a:t>
            </a:r>
            <a:r>
              <a:rPr sz="1600" spc="-10" dirty="0">
                <a:solidFill>
                  <a:srgbClr val="404040"/>
                </a:solidFill>
                <a:latin typeface="Gothic Uralic"/>
                <a:cs typeface="Gothic Uralic"/>
              </a:rPr>
              <a:t>Thickness </a:t>
            </a:r>
            <a:r>
              <a:rPr sz="1600" spc="-5" dirty="0">
                <a:solidFill>
                  <a:srgbClr val="404040"/>
                </a:solidFill>
                <a:latin typeface="Gothic Uralic"/>
                <a:cs typeface="Gothic Uralic"/>
              </a:rPr>
              <a:t>in </a:t>
            </a:r>
            <a:r>
              <a:rPr sz="1600" spc="-15" dirty="0">
                <a:solidFill>
                  <a:srgbClr val="404040"/>
                </a:solidFill>
                <a:latin typeface="Gothic Uralic"/>
                <a:cs typeface="Gothic Uralic"/>
              </a:rPr>
              <a:t>women </a:t>
            </a:r>
            <a:r>
              <a:rPr sz="1600" spc="-5" dirty="0">
                <a:solidFill>
                  <a:srgbClr val="404040"/>
                </a:solidFill>
                <a:latin typeface="Gothic Uralic"/>
                <a:cs typeface="Gothic Uralic"/>
              </a:rPr>
              <a:t>is</a:t>
            </a:r>
            <a:r>
              <a:rPr sz="1600" spc="335" dirty="0">
                <a:solidFill>
                  <a:srgbClr val="404040"/>
                </a:solidFill>
                <a:latin typeface="Gothic Uralic"/>
                <a:cs typeface="Gothic Uralic"/>
              </a:rPr>
              <a:t> </a:t>
            </a:r>
            <a:r>
              <a:rPr sz="1600" b="1" spc="-10" dirty="0">
                <a:solidFill>
                  <a:srgbClr val="404040"/>
                </a:solidFill>
                <a:latin typeface="Gothic Uralic"/>
                <a:cs typeface="Gothic Uralic"/>
              </a:rPr>
              <a:t>23mm</a:t>
            </a:r>
            <a:r>
              <a:rPr sz="1600" spc="-10" dirty="0">
                <a:solidFill>
                  <a:srgbClr val="404040"/>
                </a:solidFill>
                <a:latin typeface="Gothic Uralic"/>
                <a:cs typeface="Gothic Uralic"/>
              </a:rPr>
              <a:t>.</a:t>
            </a:r>
            <a:endParaRPr sz="1600" dirty="0">
              <a:latin typeface="Gothic Uralic"/>
              <a:cs typeface="Gothic Uralic"/>
            </a:endParaRPr>
          </a:p>
          <a:p>
            <a:pPr marL="12700">
              <a:lnSpc>
                <a:spcPct val="100000"/>
              </a:lnSpc>
            </a:pPr>
            <a:r>
              <a:rPr lang="en-US" sz="1600" spc="-10" dirty="0">
                <a:solidFill>
                  <a:srgbClr val="404040"/>
                </a:solidFill>
                <a:latin typeface="Gothic Uralic"/>
                <a:cs typeface="Gothic Uralic"/>
              </a:rPr>
              <a:t>       </a:t>
            </a:r>
            <a:r>
              <a:rPr sz="1600" spc="-10" dirty="0">
                <a:solidFill>
                  <a:srgbClr val="404040"/>
                </a:solidFill>
                <a:latin typeface="Gothic Uralic"/>
                <a:cs typeface="Gothic Uralic"/>
              </a:rPr>
              <a:t>Higher </a:t>
            </a:r>
            <a:r>
              <a:rPr sz="1600" spc="-5" dirty="0">
                <a:solidFill>
                  <a:srgbClr val="404040"/>
                </a:solidFill>
                <a:latin typeface="Gothic Uralic"/>
                <a:cs typeface="Gothic Uralic"/>
              </a:rPr>
              <a:t>thickness leads </a:t>
            </a:r>
            <a:r>
              <a:rPr sz="1600" spc="-10" dirty="0">
                <a:solidFill>
                  <a:srgbClr val="404040"/>
                </a:solidFill>
                <a:latin typeface="Gothic Uralic"/>
                <a:cs typeface="Gothic Uralic"/>
              </a:rPr>
              <a:t>to </a:t>
            </a:r>
            <a:r>
              <a:rPr sz="1600" spc="-5" dirty="0">
                <a:solidFill>
                  <a:srgbClr val="404040"/>
                </a:solidFill>
                <a:latin typeface="Gothic Uralic"/>
                <a:cs typeface="Gothic Uralic"/>
              </a:rPr>
              <a:t>obesity and chances of </a:t>
            </a:r>
            <a:r>
              <a:rPr sz="1600" spc="-10" dirty="0">
                <a:solidFill>
                  <a:srgbClr val="404040"/>
                </a:solidFill>
                <a:latin typeface="Gothic Uralic"/>
                <a:cs typeface="Gothic Uralic"/>
              </a:rPr>
              <a:t>diabetes</a:t>
            </a:r>
            <a:r>
              <a:rPr sz="1600" spc="105" dirty="0">
                <a:solidFill>
                  <a:srgbClr val="404040"/>
                </a:solidFill>
                <a:latin typeface="Gothic Uralic"/>
                <a:cs typeface="Gothic Uralic"/>
              </a:rPr>
              <a:t> </a:t>
            </a:r>
            <a:r>
              <a:rPr sz="1600" spc="-10" dirty="0">
                <a:solidFill>
                  <a:srgbClr val="404040"/>
                </a:solidFill>
                <a:latin typeface="Gothic Uralic"/>
                <a:cs typeface="Gothic Uralic"/>
              </a:rPr>
              <a:t>increases.</a:t>
            </a:r>
            <a:endParaRPr sz="1600" dirty="0">
              <a:latin typeface="Gothic Uralic"/>
              <a:cs typeface="Gothic Uralic"/>
            </a:endParaRPr>
          </a:p>
          <a:p>
            <a:pPr marL="355600" indent="-342900">
              <a:lnSpc>
                <a:spcPct val="100000"/>
              </a:lnSpc>
              <a:spcBef>
                <a:spcPts val="1000"/>
              </a:spcBef>
              <a:buClr>
                <a:srgbClr val="A42F0F"/>
              </a:buClr>
              <a:buFont typeface="Arial"/>
              <a:buChar char=""/>
              <a:tabLst>
                <a:tab pos="354965" algn="l"/>
                <a:tab pos="355600" algn="l"/>
              </a:tabLst>
            </a:pPr>
            <a:r>
              <a:rPr sz="1800" b="1" spc="-5" dirty="0">
                <a:solidFill>
                  <a:srgbClr val="404040"/>
                </a:solidFill>
                <a:latin typeface="Gothic Uralic"/>
                <a:cs typeface="Gothic Uralic"/>
              </a:rPr>
              <a:t>Insulin</a:t>
            </a:r>
            <a:r>
              <a:rPr sz="1800" spc="-5" dirty="0">
                <a:solidFill>
                  <a:srgbClr val="404040"/>
                </a:solidFill>
                <a:latin typeface="Gothic Uralic"/>
                <a:cs typeface="Gothic Uralic"/>
              </a:rPr>
              <a:t>: 2-Hour </a:t>
            </a:r>
            <a:r>
              <a:rPr sz="1800" spc="-10" dirty="0">
                <a:solidFill>
                  <a:srgbClr val="404040"/>
                </a:solidFill>
                <a:latin typeface="Gothic Uralic"/>
                <a:cs typeface="Gothic Uralic"/>
              </a:rPr>
              <a:t>Serum </a:t>
            </a:r>
            <a:r>
              <a:rPr sz="1800" dirty="0">
                <a:solidFill>
                  <a:srgbClr val="404040"/>
                </a:solidFill>
                <a:latin typeface="Gothic Uralic"/>
                <a:cs typeface="Gothic Uralic"/>
              </a:rPr>
              <a:t>Insulin </a:t>
            </a:r>
            <a:r>
              <a:rPr sz="1800" spc="-15" dirty="0">
                <a:solidFill>
                  <a:srgbClr val="404040"/>
                </a:solidFill>
                <a:latin typeface="Gothic Uralic"/>
                <a:cs typeface="Gothic Uralic"/>
              </a:rPr>
              <a:t>(mu</a:t>
            </a:r>
            <a:r>
              <a:rPr sz="1800" spc="35" dirty="0">
                <a:solidFill>
                  <a:srgbClr val="404040"/>
                </a:solidFill>
                <a:latin typeface="Gothic Uralic"/>
                <a:cs typeface="Gothic Uralic"/>
              </a:rPr>
              <a:t> </a:t>
            </a:r>
            <a:r>
              <a:rPr sz="1800" spc="-5" dirty="0">
                <a:solidFill>
                  <a:srgbClr val="404040"/>
                </a:solidFill>
                <a:latin typeface="Gothic Uralic"/>
                <a:cs typeface="Gothic Uralic"/>
              </a:rPr>
              <a:t>U/ml)</a:t>
            </a:r>
            <a:endParaRPr sz="1800" dirty="0">
              <a:latin typeface="Gothic Uralic"/>
              <a:cs typeface="Gothic Uralic"/>
            </a:endParaRPr>
          </a:p>
        </p:txBody>
      </p:sp>
      <p:sp>
        <p:nvSpPr>
          <p:cNvPr id="3" name="object 3"/>
          <p:cNvSpPr txBox="1"/>
          <p:nvPr/>
        </p:nvSpPr>
        <p:spPr>
          <a:xfrm>
            <a:off x="762000" y="4352290"/>
            <a:ext cx="10568940" cy="2013372"/>
          </a:xfrm>
          <a:prstGeom prst="rect">
            <a:avLst/>
          </a:prstGeom>
        </p:spPr>
        <p:txBody>
          <a:bodyPr vert="horz" wrap="square" lIns="0" tIns="12700" rIns="0" bIns="0" rtlCol="0">
            <a:spAutoFit/>
          </a:bodyPr>
          <a:lstStyle/>
          <a:p>
            <a:pPr marL="50800">
              <a:lnSpc>
                <a:spcPct val="100000"/>
              </a:lnSpc>
              <a:spcBef>
                <a:spcPts val="100"/>
              </a:spcBef>
            </a:pPr>
            <a:r>
              <a:rPr sz="1400" dirty="0">
                <a:solidFill>
                  <a:srgbClr val="404040"/>
                </a:solidFill>
                <a:latin typeface="Gothic Uralic"/>
                <a:cs typeface="Gothic Uralic"/>
              </a:rPr>
              <a:t>Values above this range can be</a:t>
            </a:r>
            <a:r>
              <a:rPr sz="1400" spc="-114" dirty="0">
                <a:solidFill>
                  <a:srgbClr val="404040"/>
                </a:solidFill>
                <a:latin typeface="Gothic Uralic"/>
                <a:cs typeface="Gothic Uralic"/>
              </a:rPr>
              <a:t> </a:t>
            </a:r>
            <a:r>
              <a:rPr sz="1400" dirty="0">
                <a:solidFill>
                  <a:srgbClr val="404040"/>
                </a:solidFill>
                <a:latin typeface="Gothic Uralic"/>
                <a:cs typeface="Gothic Uralic"/>
              </a:rPr>
              <a:t>alarming.</a:t>
            </a:r>
            <a:endParaRPr sz="1400" dirty="0">
              <a:latin typeface="Gothic Uralic"/>
              <a:cs typeface="Gothic Uralic"/>
            </a:endParaRPr>
          </a:p>
          <a:p>
            <a:pPr>
              <a:lnSpc>
                <a:spcPct val="100000"/>
              </a:lnSpc>
              <a:spcBef>
                <a:spcPts val="10"/>
              </a:spcBef>
            </a:pPr>
            <a:endParaRPr sz="2500" dirty="0">
              <a:latin typeface="Gothic Uralic"/>
              <a:cs typeface="Gothic Uralic"/>
            </a:endParaRPr>
          </a:p>
          <a:p>
            <a:pPr marL="50800">
              <a:lnSpc>
                <a:spcPct val="100000"/>
              </a:lnSpc>
              <a:tabLst>
                <a:tab pos="393065" algn="l"/>
              </a:tabLst>
            </a:pPr>
            <a:r>
              <a:rPr sz="1800" spc="335" dirty="0">
                <a:solidFill>
                  <a:srgbClr val="A42F0F"/>
                </a:solidFill>
                <a:latin typeface="Arial"/>
                <a:cs typeface="Arial"/>
              </a:rPr>
              <a:t>	</a:t>
            </a:r>
            <a:r>
              <a:rPr sz="1800" b="1" spc="-5" dirty="0">
                <a:solidFill>
                  <a:srgbClr val="404040"/>
                </a:solidFill>
                <a:latin typeface="Gothic Uralic"/>
                <a:cs typeface="Gothic Uralic"/>
              </a:rPr>
              <a:t>BMI</a:t>
            </a:r>
            <a:r>
              <a:rPr sz="1800" spc="-5" dirty="0">
                <a:solidFill>
                  <a:srgbClr val="404040"/>
                </a:solidFill>
                <a:latin typeface="Gothic Uralic"/>
                <a:cs typeface="Gothic Uralic"/>
              </a:rPr>
              <a:t>: Body </a:t>
            </a:r>
            <a:r>
              <a:rPr sz="1800" dirty="0">
                <a:solidFill>
                  <a:srgbClr val="404040"/>
                </a:solidFill>
                <a:latin typeface="Gothic Uralic"/>
                <a:cs typeface="Gothic Uralic"/>
              </a:rPr>
              <a:t>Mass Index </a:t>
            </a:r>
            <a:r>
              <a:rPr sz="1800" spc="-10" dirty="0">
                <a:solidFill>
                  <a:srgbClr val="404040"/>
                </a:solidFill>
                <a:latin typeface="Gothic Uralic"/>
                <a:cs typeface="Gothic Uralic"/>
              </a:rPr>
              <a:t>(weight </a:t>
            </a:r>
            <a:r>
              <a:rPr sz="1800" spc="10" dirty="0">
                <a:solidFill>
                  <a:srgbClr val="404040"/>
                </a:solidFill>
                <a:latin typeface="Gothic Uralic"/>
                <a:cs typeface="Gothic Uralic"/>
              </a:rPr>
              <a:t>in </a:t>
            </a:r>
            <a:r>
              <a:rPr sz="1800" spc="-5" dirty="0">
                <a:solidFill>
                  <a:srgbClr val="404040"/>
                </a:solidFill>
                <a:latin typeface="Gothic Uralic"/>
                <a:cs typeface="Gothic Uralic"/>
              </a:rPr>
              <a:t>kg/ height </a:t>
            </a:r>
            <a:r>
              <a:rPr sz="1800" spc="10" dirty="0">
                <a:solidFill>
                  <a:srgbClr val="404040"/>
                </a:solidFill>
                <a:latin typeface="Gothic Uralic"/>
                <a:cs typeface="Gothic Uralic"/>
              </a:rPr>
              <a:t>in</a:t>
            </a:r>
            <a:r>
              <a:rPr sz="1800" dirty="0">
                <a:solidFill>
                  <a:srgbClr val="404040"/>
                </a:solidFill>
                <a:latin typeface="Gothic Uralic"/>
                <a:cs typeface="Gothic Uralic"/>
              </a:rPr>
              <a:t> </a:t>
            </a:r>
            <a:r>
              <a:rPr sz="1800" spc="5" dirty="0">
                <a:solidFill>
                  <a:srgbClr val="404040"/>
                </a:solidFill>
                <a:latin typeface="Gothic Uralic"/>
                <a:cs typeface="Gothic Uralic"/>
              </a:rPr>
              <a:t>m</a:t>
            </a:r>
            <a:r>
              <a:rPr sz="1800" spc="7" baseline="25462" dirty="0">
                <a:solidFill>
                  <a:srgbClr val="404040"/>
                </a:solidFill>
                <a:latin typeface="Gothic Uralic"/>
                <a:cs typeface="Gothic Uralic"/>
              </a:rPr>
              <a:t>2</a:t>
            </a:r>
            <a:r>
              <a:rPr sz="1800" spc="5" dirty="0">
                <a:solidFill>
                  <a:srgbClr val="404040"/>
                </a:solidFill>
                <a:latin typeface="Gothic Uralic"/>
                <a:cs typeface="Gothic Uralic"/>
              </a:rPr>
              <a:t>)</a:t>
            </a:r>
            <a:endParaRPr sz="1800" dirty="0">
              <a:latin typeface="Gothic Uralic"/>
              <a:cs typeface="Gothic Uralic"/>
            </a:endParaRPr>
          </a:p>
          <a:p>
            <a:pPr marL="336550" indent="-285750">
              <a:lnSpc>
                <a:spcPct val="100000"/>
              </a:lnSpc>
              <a:spcBef>
                <a:spcPts val="1005"/>
              </a:spcBef>
              <a:buFont typeface="Arial" panose="020B0604020202020204" pitchFamily="34" charset="0"/>
              <a:buChar char="•"/>
            </a:pPr>
            <a:r>
              <a:rPr sz="1600" spc="-10" dirty="0">
                <a:solidFill>
                  <a:srgbClr val="404040"/>
                </a:solidFill>
                <a:latin typeface="Gothic Uralic"/>
                <a:cs typeface="Gothic Uralic"/>
              </a:rPr>
              <a:t>Body </a:t>
            </a:r>
            <a:r>
              <a:rPr sz="1600" spc="-5" dirty="0">
                <a:solidFill>
                  <a:srgbClr val="404040"/>
                </a:solidFill>
                <a:latin typeface="Gothic Uralic"/>
                <a:cs typeface="Gothic Uralic"/>
              </a:rPr>
              <a:t>Mass Index of </a:t>
            </a:r>
            <a:r>
              <a:rPr sz="1600" b="1" spc="-10" dirty="0">
                <a:solidFill>
                  <a:srgbClr val="404040"/>
                </a:solidFill>
                <a:latin typeface="Gothic Uralic"/>
                <a:cs typeface="Gothic Uralic"/>
              </a:rPr>
              <a:t>18.5 </a:t>
            </a:r>
            <a:r>
              <a:rPr sz="1600" b="1" spc="-5" dirty="0">
                <a:solidFill>
                  <a:srgbClr val="404040"/>
                </a:solidFill>
                <a:latin typeface="Gothic Uralic"/>
                <a:cs typeface="Gothic Uralic"/>
              </a:rPr>
              <a:t>to </a:t>
            </a:r>
            <a:r>
              <a:rPr sz="1600" b="1" spc="-10" dirty="0">
                <a:solidFill>
                  <a:srgbClr val="404040"/>
                </a:solidFill>
                <a:latin typeface="Gothic Uralic"/>
                <a:cs typeface="Gothic Uralic"/>
              </a:rPr>
              <a:t>25 </a:t>
            </a:r>
            <a:r>
              <a:rPr sz="1600" spc="-5" dirty="0">
                <a:solidFill>
                  <a:srgbClr val="404040"/>
                </a:solidFill>
                <a:latin typeface="Gothic Uralic"/>
                <a:cs typeface="Gothic Uralic"/>
              </a:rPr>
              <a:t>is </a:t>
            </a:r>
            <a:r>
              <a:rPr sz="1600" spc="-10" dirty="0">
                <a:solidFill>
                  <a:srgbClr val="404040"/>
                </a:solidFill>
                <a:latin typeface="Gothic Uralic"/>
                <a:cs typeface="Gothic Uralic"/>
              </a:rPr>
              <a:t>within the </a:t>
            </a:r>
            <a:r>
              <a:rPr sz="1600" spc="-5" dirty="0">
                <a:solidFill>
                  <a:srgbClr val="404040"/>
                </a:solidFill>
                <a:latin typeface="Gothic Uralic"/>
                <a:cs typeface="Gothic Uralic"/>
              </a:rPr>
              <a:t>normal</a:t>
            </a:r>
            <a:r>
              <a:rPr sz="1600" spc="150" dirty="0">
                <a:solidFill>
                  <a:srgbClr val="404040"/>
                </a:solidFill>
                <a:latin typeface="Gothic Uralic"/>
                <a:cs typeface="Gothic Uralic"/>
              </a:rPr>
              <a:t> </a:t>
            </a:r>
            <a:r>
              <a:rPr sz="1600" spc="-5" dirty="0">
                <a:solidFill>
                  <a:srgbClr val="404040"/>
                </a:solidFill>
                <a:latin typeface="Gothic Uralic"/>
                <a:cs typeface="Gothic Uralic"/>
              </a:rPr>
              <a:t>range</a:t>
            </a:r>
            <a:endParaRPr sz="1600" dirty="0">
              <a:latin typeface="Gothic Uralic"/>
              <a:cs typeface="Gothic Uralic"/>
            </a:endParaRPr>
          </a:p>
          <a:p>
            <a:pPr marL="336550" marR="43180" indent="-285750">
              <a:lnSpc>
                <a:spcPct val="100000"/>
              </a:lnSpc>
              <a:spcBef>
                <a:spcPts val="1000"/>
              </a:spcBef>
              <a:buFont typeface="Arial" panose="020B0604020202020204" pitchFamily="34" charset="0"/>
              <a:buChar char="•"/>
            </a:pPr>
            <a:r>
              <a:rPr sz="1600" spc="-10" dirty="0">
                <a:solidFill>
                  <a:srgbClr val="404040"/>
                </a:solidFill>
                <a:latin typeface="Gothic Uralic"/>
                <a:cs typeface="Gothic Uralic"/>
              </a:rPr>
              <a:t>BMI </a:t>
            </a:r>
            <a:r>
              <a:rPr sz="1600" spc="-15" dirty="0">
                <a:solidFill>
                  <a:srgbClr val="404040"/>
                </a:solidFill>
                <a:latin typeface="Gothic Uralic"/>
                <a:cs typeface="Gothic Uralic"/>
              </a:rPr>
              <a:t>between </a:t>
            </a:r>
            <a:r>
              <a:rPr sz="1600" b="1" spc="-10" dirty="0">
                <a:solidFill>
                  <a:srgbClr val="404040"/>
                </a:solidFill>
                <a:latin typeface="Gothic Uralic"/>
                <a:cs typeface="Gothic Uralic"/>
              </a:rPr>
              <a:t>25 </a:t>
            </a:r>
            <a:r>
              <a:rPr sz="1600" b="1" spc="-5" dirty="0">
                <a:solidFill>
                  <a:srgbClr val="404040"/>
                </a:solidFill>
                <a:latin typeface="Gothic Uralic"/>
                <a:cs typeface="Gothic Uralic"/>
              </a:rPr>
              <a:t>and </a:t>
            </a:r>
            <a:r>
              <a:rPr sz="1600" b="1" spc="-10" dirty="0">
                <a:solidFill>
                  <a:srgbClr val="404040"/>
                </a:solidFill>
                <a:latin typeface="Gothic Uralic"/>
                <a:cs typeface="Gothic Uralic"/>
              </a:rPr>
              <a:t>30 </a:t>
            </a:r>
            <a:r>
              <a:rPr sz="1600" spc="-10" dirty="0">
                <a:solidFill>
                  <a:srgbClr val="404040"/>
                </a:solidFill>
                <a:latin typeface="Gothic Uralic"/>
                <a:cs typeface="Gothic Uralic"/>
              </a:rPr>
              <a:t>then </a:t>
            </a:r>
            <a:r>
              <a:rPr sz="1600" spc="-5" dirty="0">
                <a:solidFill>
                  <a:srgbClr val="404040"/>
                </a:solidFill>
                <a:latin typeface="Gothic Uralic"/>
                <a:cs typeface="Gothic Uralic"/>
              </a:rPr>
              <a:t>it </a:t>
            </a:r>
            <a:r>
              <a:rPr sz="1600" dirty="0">
                <a:solidFill>
                  <a:srgbClr val="404040"/>
                </a:solidFill>
                <a:latin typeface="Gothic Uralic"/>
                <a:cs typeface="Gothic Uralic"/>
              </a:rPr>
              <a:t>falls </a:t>
            </a:r>
            <a:r>
              <a:rPr sz="1600" spc="-15" dirty="0">
                <a:solidFill>
                  <a:srgbClr val="404040"/>
                </a:solidFill>
                <a:latin typeface="Gothic Uralic"/>
                <a:cs typeface="Gothic Uralic"/>
              </a:rPr>
              <a:t>within </a:t>
            </a:r>
            <a:r>
              <a:rPr sz="1600" spc="-10" dirty="0">
                <a:solidFill>
                  <a:srgbClr val="404040"/>
                </a:solidFill>
                <a:latin typeface="Gothic Uralic"/>
                <a:cs typeface="Gothic Uralic"/>
              </a:rPr>
              <a:t>the </a:t>
            </a:r>
            <a:r>
              <a:rPr sz="1600" spc="-5" dirty="0">
                <a:solidFill>
                  <a:srgbClr val="404040"/>
                </a:solidFill>
                <a:latin typeface="Gothic Uralic"/>
                <a:cs typeface="Gothic Uralic"/>
              </a:rPr>
              <a:t>overweight range. </a:t>
            </a:r>
            <a:endParaRPr lang="en-US" sz="1600" spc="-5" dirty="0">
              <a:solidFill>
                <a:srgbClr val="404040"/>
              </a:solidFill>
              <a:latin typeface="Gothic Uralic"/>
              <a:cs typeface="Gothic Uralic"/>
            </a:endParaRPr>
          </a:p>
          <a:p>
            <a:pPr marL="336550" marR="43180" indent="-285750">
              <a:lnSpc>
                <a:spcPct val="100000"/>
              </a:lnSpc>
              <a:spcBef>
                <a:spcPts val="1000"/>
              </a:spcBef>
              <a:buFont typeface="Arial" panose="020B0604020202020204" pitchFamily="34" charset="0"/>
              <a:buChar char="•"/>
            </a:pPr>
            <a:r>
              <a:rPr sz="1600" spc="-5" dirty="0">
                <a:solidFill>
                  <a:srgbClr val="404040"/>
                </a:solidFill>
                <a:latin typeface="Gothic Uralic"/>
                <a:cs typeface="Gothic Uralic"/>
              </a:rPr>
              <a:t>A </a:t>
            </a:r>
            <a:r>
              <a:rPr sz="1600" spc="-10" dirty="0">
                <a:solidFill>
                  <a:srgbClr val="404040"/>
                </a:solidFill>
                <a:latin typeface="Gothic Uralic"/>
                <a:cs typeface="Gothic Uralic"/>
              </a:rPr>
              <a:t>BMI </a:t>
            </a:r>
            <a:r>
              <a:rPr sz="1600" spc="-5" dirty="0">
                <a:solidFill>
                  <a:srgbClr val="404040"/>
                </a:solidFill>
                <a:latin typeface="Gothic Uralic"/>
                <a:cs typeface="Gothic Uralic"/>
              </a:rPr>
              <a:t>of </a:t>
            </a:r>
            <a:r>
              <a:rPr sz="1600" b="1" spc="-10" dirty="0">
                <a:solidFill>
                  <a:srgbClr val="404040"/>
                </a:solidFill>
                <a:latin typeface="Gothic Uralic"/>
                <a:cs typeface="Gothic Uralic"/>
              </a:rPr>
              <a:t>30 </a:t>
            </a:r>
            <a:r>
              <a:rPr sz="1600" b="1" spc="-5" dirty="0">
                <a:solidFill>
                  <a:srgbClr val="404040"/>
                </a:solidFill>
                <a:latin typeface="Gothic Uralic"/>
                <a:cs typeface="Gothic Uralic"/>
              </a:rPr>
              <a:t>or </a:t>
            </a:r>
            <a:r>
              <a:rPr sz="1600" b="1" spc="-10" dirty="0">
                <a:solidFill>
                  <a:srgbClr val="404040"/>
                </a:solidFill>
                <a:latin typeface="Gothic Uralic"/>
                <a:cs typeface="Gothic Uralic"/>
              </a:rPr>
              <a:t>over </a:t>
            </a:r>
            <a:r>
              <a:rPr sz="1600" spc="5" dirty="0">
                <a:solidFill>
                  <a:srgbClr val="404040"/>
                </a:solidFill>
                <a:latin typeface="Gothic Uralic"/>
                <a:cs typeface="Gothic Uralic"/>
              </a:rPr>
              <a:t>falls  </a:t>
            </a:r>
            <a:r>
              <a:rPr sz="1600" spc="-15" dirty="0">
                <a:solidFill>
                  <a:srgbClr val="404040"/>
                </a:solidFill>
                <a:latin typeface="Gothic Uralic"/>
                <a:cs typeface="Gothic Uralic"/>
              </a:rPr>
              <a:t>within </a:t>
            </a:r>
            <a:r>
              <a:rPr sz="1600" spc="-10" dirty="0">
                <a:solidFill>
                  <a:srgbClr val="404040"/>
                </a:solidFill>
                <a:latin typeface="Gothic Uralic"/>
                <a:cs typeface="Gothic Uralic"/>
              </a:rPr>
              <a:t>the </a:t>
            </a:r>
            <a:r>
              <a:rPr sz="1600" spc="-5" dirty="0">
                <a:solidFill>
                  <a:srgbClr val="404040"/>
                </a:solidFill>
                <a:latin typeface="Gothic Uralic"/>
                <a:cs typeface="Gothic Uralic"/>
              </a:rPr>
              <a:t>obese</a:t>
            </a:r>
            <a:r>
              <a:rPr sz="1600" spc="65" dirty="0">
                <a:solidFill>
                  <a:srgbClr val="404040"/>
                </a:solidFill>
                <a:latin typeface="Gothic Uralic"/>
                <a:cs typeface="Gothic Uralic"/>
              </a:rPr>
              <a:t> </a:t>
            </a:r>
            <a:r>
              <a:rPr sz="1600" spc="-5" dirty="0">
                <a:solidFill>
                  <a:srgbClr val="404040"/>
                </a:solidFill>
                <a:latin typeface="Gothic Uralic"/>
                <a:cs typeface="Gothic Uralic"/>
              </a:rPr>
              <a:t>range.</a:t>
            </a:r>
            <a:endParaRPr sz="1600" dirty="0">
              <a:latin typeface="Gothic Uralic"/>
              <a:cs typeface="Gothic Uralic"/>
            </a:endParaRPr>
          </a:p>
        </p:txBody>
      </p:sp>
      <p:sp>
        <p:nvSpPr>
          <p:cNvPr id="4" name="object 4"/>
          <p:cNvSpPr txBox="1">
            <a:spLocks noGrp="1"/>
          </p:cNvSpPr>
          <p:nvPr>
            <p:ph type="title"/>
          </p:nvPr>
        </p:nvSpPr>
        <p:spPr>
          <a:xfrm>
            <a:off x="762000" y="646252"/>
            <a:ext cx="7054087" cy="574675"/>
          </a:xfrm>
          <a:prstGeom prst="rect">
            <a:avLst/>
          </a:prstGeom>
        </p:spPr>
        <p:txBody>
          <a:bodyPr vert="horz" wrap="square" lIns="0" tIns="12700" rIns="0" bIns="0" rtlCol="0">
            <a:spAutoFit/>
          </a:bodyPr>
          <a:lstStyle/>
          <a:p>
            <a:pPr marL="12700">
              <a:lnSpc>
                <a:spcPct val="100000"/>
              </a:lnSpc>
              <a:spcBef>
                <a:spcPts val="100"/>
              </a:spcBef>
            </a:pPr>
            <a:r>
              <a:rPr sz="3600" b="1" spc="-5" dirty="0">
                <a:effectLst>
                  <a:outerShdw blurRad="38100" dist="38100" dir="2700000" algn="tl">
                    <a:srgbClr val="000000">
                      <a:alpha val="43137"/>
                    </a:srgbClr>
                  </a:outerShdw>
                </a:effectLst>
              </a:rPr>
              <a:t>DATA</a:t>
            </a:r>
            <a:r>
              <a:rPr sz="3600" b="1" spc="-40" dirty="0">
                <a:effectLst>
                  <a:outerShdw blurRad="38100" dist="38100" dir="2700000" algn="tl">
                    <a:srgbClr val="000000">
                      <a:alpha val="43137"/>
                    </a:srgbClr>
                  </a:outerShdw>
                </a:effectLst>
              </a:rPr>
              <a:t> </a:t>
            </a:r>
            <a:r>
              <a:rPr sz="3600" b="1" spc="-5" dirty="0">
                <a:effectLst>
                  <a:outerShdw blurRad="38100" dist="38100" dir="2700000" algn="tl">
                    <a:srgbClr val="000000">
                      <a:alpha val="43137"/>
                    </a:srgbClr>
                  </a:outerShdw>
                </a:effectLst>
              </a:rPr>
              <a:t>UNDERSTANDING</a:t>
            </a:r>
            <a:endParaRPr sz="3600" b="1" dirty="0">
              <a:effectLst>
                <a:outerShdw blurRad="38100" dist="38100" dir="2700000" algn="tl">
                  <a:srgbClr val="000000">
                    <a:alpha val="43137"/>
                  </a:srgbClr>
                </a:outerShdw>
              </a:effectLst>
            </a:endParaRPr>
          </a:p>
        </p:txBody>
      </p:sp>
      <p:graphicFrame>
        <p:nvGraphicFramePr>
          <p:cNvPr id="5" name="object 5"/>
          <p:cNvGraphicFramePr>
            <a:graphicFrameLocks noGrp="1"/>
          </p:cNvGraphicFramePr>
          <p:nvPr>
            <p:extLst>
              <p:ext uri="{D42A27DB-BD31-4B8C-83A1-F6EECF244321}">
                <p14:modId xmlns:p14="http://schemas.microsoft.com/office/powerpoint/2010/main" val="4093564953"/>
              </p:ext>
            </p:extLst>
          </p:nvPr>
        </p:nvGraphicFramePr>
        <p:xfrm>
          <a:off x="762001" y="3298444"/>
          <a:ext cx="6673850" cy="784604"/>
        </p:xfrm>
        <a:graphic>
          <a:graphicData uri="http://schemas.openxmlformats.org/drawingml/2006/table">
            <a:tbl>
              <a:tblPr firstRow="1" bandRow="1">
                <a:tableStyleId>{2D5ABB26-0587-4C30-8999-92F81FD0307C}</a:tableStyleId>
              </a:tblPr>
              <a:tblGrid>
                <a:gridCol w="3374164">
                  <a:extLst>
                    <a:ext uri="{9D8B030D-6E8A-4147-A177-3AD203B41FA5}">
                      <a16:colId xmlns:a16="http://schemas.microsoft.com/office/drawing/2014/main" val="20000"/>
                    </a:ext>
                  </a:extLst>
                </a:gridCol>
                <a:gridCol w="3299686">
                  <a:extLst>
                    <a:ext uri="{9D8B030D-6E8A-4147-A177-3AD203B41FA5}">
                      <a16:colId xmlns:a16="http://schemas.microsoft.com/office/drawing/2014/main" val="20001"/>
                    </a:ext>
                  </a:extLst>
                </a:gridCol>
              </a:tblGrid>
              <a:tr h="313816">
                <a:tc>
                  <a:txBody>
                    <a:bodyPr/>
                    <a:lstStyle/>
                    <a:p>
                      <a:pPr marL="41910" algn="ctr">
                        <a:lnSpc>
                          <a:spcPct val="100000"/>
                        </a:lnSpc>
                        <a:spcBef>
                          <a:spcPts val="459"/>
                        </a:spcBef>
                      </a:pPr>
                      <a:r>
                        <a:rPr sz="1200" b="1" dirty="0">
                          <a:solidFill>
                            <a:srgbClr val="FFFFFF"/>
                          </a:solidFill>
                          <a:latin typeface="Gothic Uralic"/>
                          <a:cs typeface="Gothic Uralic"/>
                        </a:rPr>
                        <a:t>Feature</a:t>
                      </a:r>
                      <a:endParaRPr sz="1200">
                        <a:latin typeface="Gothic Uralic"/>
                        <a:cs typeface="Gothic Uralic"/>
                      </a:endParaRPr>
                    </a:p>
                  </a:txBody>
                  <a:tcPr marL="0" marR="0" marT="584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7B230C"/>
                    </a:solidFill>
                  </a:tcPr>
                </a:tc>
                <a:tc>
                  <a:txBody>
                    <a:bodyPr/>
                    <a:lstStyle/>
                    <a:p>
                      <a:pPr marL="2540" algn="ctr">
                        <a:lnSpc>
                          <a:spcPct val="100000"/>
                        </a:lnSpc>
                        <a:spcBef>
                          <a:spcPts val="459"/>
                        </a:spcBef>
                      </a:pPr>
                      <a:r>
                        <a:rPr sz="1200" b="1" spc="-5" dirty="0">
                          <a:solidFill>
                            <a:srgbClr val="FFFFFF"/>
                          </a:solidFill>
                          <a:latin typeface="Gothic Uralic"/>
                          <a:cs typeface="Gothic Uralic"/>
                        </a:rPr>
                        <a:t>Normal Insulin</a:t>
                      </a:r>
                      <a:r>
                        <a:rPr sz="1200" b="1" spc="-10" dirty="0">
                          <a:solidFill>
                            <a:srgbClr val="FFFFFF"/>
                          </a:solidFill>
                          <a:latin typeface="Gothic Uralic"/>
                          <a:cs typeface="Gothic Uralic"/>
                        </a:rPr>
                        <a:t> </a:t>
                      </a:r>
                      <a:r>
                        <a:rPr sz="1200" b="1" dirty="0">
                          <a:solidFill>
                            <a:srgbClr val="FFFFFF"/>
                          </a:solidFill>
                          <a:latin typeface="Gothic Uralic"/>
                          <a:cs typeface="Gothic Uralic"/>
                        </a:rPr>
                        <a:t>Level</a:t>
                      </a:r>
                      <a:endParaRPr sz="1200">
                        <a:latin typeface="Gothic Uralic"/>
                        <a:cs typeface="Gothic Uralic"/>
                      </a:endParaRPr>
                    </a:p>
                  </a:txBody>
                  <a:tcPr marL="0" marR="0" marT="584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7B230C"/>
                    </a:solidFill>
                  </a:tcPr>
                </a:tc>
                <a:extLst>
                  <a:ext uri="{0D108BD9-81ED-4DB2-BD59-A6C34878D82A}">
                    <a16:rowId xmlns:a16="http://schemas.microsoft.com/office/drawing/2014/main" val="10000"/>
                  </a:ext>
                </a:extLst>
              </a:tr>
              <a:tr h="470788">
                <a:tc>
                  <a:txBody>
                    <a:bodyPr/>
                    <a:lstStyle/>
                    <a:p>
                      <a:pPr marL="224154">
                        <a:lnSpc>
                          <a:spcPct val="100000"/>
                        </a:lnSpc>
                        <a:spcBef>
                          <a:spcPts val="1080"/>
                        </a:spcBef>
                      </a:pPr>
                      <a:r>
                        <a:rPr sz="1200" b="1" dirty="0">
                          <a:latin typeface="Gothic Uralic"/>
                          <a:cs typeface="Gothic Uralic"/>
                        </a:rPr>
                        <a:t>2 </a:t>
                      </a:r>
                      <a:r>
                        <a:rPr sz="1200" b="1" spc="-5" dirty="0">
                          <a:latin typeface="Gothic Uralic"/>
                          <a:cs typeface="Gothic Uralic"/>
                        </a:rPr>
                        <a:t>Hours After</a:t>
                      </a:r>
                      <a:r>
                        <a:rPr sz="1200" b="1" spc="-25" dirty="0">
                          <a:latin typeface="Gothic Uralic"/>
                          <a:cs typeface="Gothic Uralic"/>
                        </a:rPr>
                        <a:t> </a:t>
                      </a:r>
                      <a:r>
                        <a:rPr sz="1200" b="1" dirty="0">
                          <a:latin typeface="Gothic Uralic"/>
                          <a:cs typeface="Gothic Uralic"/>
                        </a:rPr>
                        <a:t>Glucose</a:t>
                      </a:r>
                      <a:endParaRPr sz="1200" dirty="0">
                        <a:latin typeface="Gothic Uralic"/>
                        <a:cs typeface="Gothic Uralic"/>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tc>
                  <a:txBody>
                    <a:bodyPr/>
                    <a:lstStyle/>
                    <a:p>
                      <a:pPr marR="40640" algn="ctr">
                        <a:lnSpc>
                          <a:spcPct val="100000"/>
                        </a:lnSpc>
                        <a:spcBef>
                          <a:spcPts val="1080"/>
                        </a:spcBef>
                      </a:pPr>
                      <a:r>
                        <a:rPr sz="1200" b="1" spc="-5" dirty="0">
                          <a:latin typeface="Gothic Uralic"/>
                          <a:cs typeface="Gothic Uralic"/>
                        </a:rPr>
                        <a:t>16-166</a:t>
                      </a:r>
                      <a:r>
                        <a:rPr sz="1200" b="1" dirty="0">
                          <a:latin typeface="Gothic Uralic"/>
                          <a:cs typeface="Gothic Uralic"/>
                        </a:rPr>
                        <a:t> mIU/L</a:t>
                      </a:r>
                      <a:endParaRPr sz="1200" dirty="0">
                        <a:latin typeface="Gothic Uralic"/>
                        <a:cs typeface="Gothic Uralic"/>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FE8E7"/>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2102</Words>
  <Application>Microsoft Office PowerPoint</Application>
  <PresentationFormat>Widescreen</PresentationFormat>
  <Paragraphs>324</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MS PGothic</vt:lpstr>
      <vt:lpstr>Arial</vt:lpstr>
      <vt:lpstr>Calibri</vt:lpstr>
      <vt:lpstr>Carlito</vt:lpstr>
      <vt:lpstr>Georgia</vt:lpstr>
      <vt:lpstr>Gothic Uralic</vt:lpstr>
      <vt:lpstr>Segoe Script</vt:lpstr>
      <vt:lpstr>Times New Roman</vt:lpstr>
      <vt:lpstr>Wingdings</vt:lpstr>
      <vt:lpstr>Office Theme</vt:lpstr>
      <vt:lpstr>DIABETES              DETECTION</vt:lpstr>
      <vt:lpstr>INTRODUCTION</vt:lpstr>
      <vt:lpstr>STANDARD PROCESS: CRISP DM</vt:lpstr>
      <vt:lpstr>STANDARD PROCESS:CRISP DM</vt:lpstr>
      <vt:lpstr>BUSINESS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MODELING</vt:lpstr>
      <vt:lpstr>MODELING</vt:lpstr>
      <vt:lpstr>MODELING: USING PYTHON SCIKIT LEARN</vt:lpstr>
      <vt:lpstr>Histograms explaining the variation of count with different attributes mentioned before</vt:lpstr>
      <vt:lpstr>Heatmap (using seaborn) explaining how each attribute is related to the other </vt:lpstr>
      <vt:lpstr>Graphs explaining the relationship between each of the parameters</vt:lpstr>
      <vt:lpstr>EVALUATION</vt:lpstr>
      <vt:lpstr>ALTERNATE MODEL COMPARISON</vt:lpstr>
      <vt:lpstr>DEPLOYMENT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DETECTION</dc:title>
  <dc:creator>Admin</dc:creator>
  <cp:lastModifiedBy>Aravinda Raman J</cp:lastModifiedBy>
  <cp:revision>13</cp:revision>
  <dcterms:created xsi:type="dcterms:W3CDTF">2021-07-30T05:48:43Z</dcterms:created>
  <dcterms:modified xsi:type="dcterms:W3CDTF">2021-08-03T17:35:02Z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2017-08-13T00:00:00Z</vt:filetime>
  </property>
  <property fmtid="{D5CDD505-2E9C-101B-9397-08002B2CF9AE}" pid="3" name="Creator">
    <vt:lpwstr>Microsoft® PowerPoint® 2016</vt:lpwstr>
  </property>
  <property fmtid="{D5CDD505-2E9C-101B-9397-08002B2CF9AE}" pid="4" name="LastSaved">
    <vt:filetime>2021-07-30T00:00:00Z</vt:filetime>
  </property>
</Properties>
</file>