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38"/>
  </p:notesMasterIdLst>
  <p:sldIdLst>
    <p:sldId id="256" r:id="rId3"/>
    <p:sldId id="257" r:id="rId4"/>
    <p:sldId id="258" r:id="rId5"/>
    <p:sldId id="259" r:id="rId6"/>
    <p:sldId id="261" r:id="rId7"/>
    <p:sldId id="262" r:id="rId8"/>
    <p:sldId id="263" r:id="rId9"/>
    <p:sldId id="260"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12192000" cy="6858000"/>
  <p:embeddedFontLst>
    <p:embeddedFont>
      <p:font typeface="Century Gothic" panose="020B0502020202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4EA0C3-0FDF-4179-8493-B652271CE229}">
  <a:tblStyle styleId="{E24EA0C3-0FDF-4179-8493-B652271CE22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 styleId="{CAAEDBB7-58D6-4476-8617-10D41B4C733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53"/>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ARAVINDA</a:t>
            </a:r>
            <a:endParaRPr/>
          </a:p>
        </p:txBody>
      </p:sp>
      <p:sp>
        <p:nvSpPr>
          <p:cNvPr id="88" name="Google Shape;88;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Aadithya</a:t>
            </a:r>
            <a:endParaRPr/>
          </a:p>
        </p:txBody>
      </p:sp>
      <p:sp>
        <p:nvSpPr>
          <p:cNvPr id="150" name="Google Shape;150;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Aadithya</a:t>
            </a:r>
            <a:endParaRPr/>
          </a:p>
        </p:txBody>
      </p:sp>
      <p:sp>
        <p:nvSpPr>
          <p:cNvPr id="188" name="Google Shape;188;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c3159924f_1_2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c3159924f_1_2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Aadithya</a:t>
            </a:r>
            <a:endParaRPr/>
          </a:p>
        </p:txBody>
      </p:sp>
      <p:sp>
        <p:nvSpPr>
          <p:cNvPr id="198" name="Google Shape;198;g2cc3159924f_1_2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JACOB we verified that each flight component added to arr_delay</a:t>
            </a: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JACOB tried pca, similar orders of correlation</a:t>
            </a:r>
            <a:endParaRPr/>
          </a:p>
        </p:txBody>
      </p:sp>
      <p:sp>
        <p:nvSpPr>
          <p:cNvPr id="212" name="Google Shape;212;p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cc3159924f_1_6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JACOB tried pca, similar orders of correlation</a:t>
            </a:r>
            <a:endParaRPr/>
          </a:p>
        </p:txBody>
      </p:sp>
      <p:sp>
        <p:nvSpPr>
          <p:cNvPr id="220" name="Google Shape;220;g2cc3159924f_1_6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1500">
                <a:solidFill>
                  <a:srgbClr val="404040"/>
                </a:solidFill>
              </a:rPr>
              <a:t>JACOB</a:t>
            </a:r>
            <a:endParaRPr sz="1500">
              <a:solidFill>
                <a:srgbClr val="404040"/>
              </a:solidFill>
            </a:endParaRPr>
          </a:p>
          <a:p>
            <a:pPr marL="228600" lvl="0" indent="-171450" algn="l" rtl="0">
              <a:lnSpc>
                <a:spcPct val="90000"/>
              </a:lnSpc>
              <a:spcBef>
                <a:spcPts val="0"/>
              </a:spcBef>
              <a:spcAft>
                <a:spcPts val="0"/>
              </a:spcAft>
              <a:buClr>
                <a:srgbClr val="404040"/>
              </a:buClr>
              <a:buSzPts val="1500"/>
              <a:buChar char="•"/>
            </a:pPr>
            <a:r>
              <a:rPr lang="en-US" sz="1500">
                <a:solidFill>
                  <a:srgbClr val="404040"/>
                </a:solidFill>
              </a:rPr>
              <a:t>The dataset consists of </a:t>
            </a:r>
            <a:r>
              <a:rPr lang="en-US" sz="1500" b="1">
                <a:solidFill>
                  <a:srgbClr val="404040"/>
                </a:solidFill>
              </a:rPr>
              <a:t>32</a:t>
            </a:r>
            <a:r>
              <a:rPr lang="en-US" sz="1500">
                <a:solidFill>
                  <a:srgbClr val="404040"/>
                </a:solidFill>
              </a:rPr>
              <a:t> attributes, out of which we choose 9 independent attributes based on our domain knowledge and correlation with the overall delay.</a:t>
            </a:r>
            <a:endParaRPr sz="300"/>
          </a:p>
        </p:txBody>
      </p:sp>
      <p:sp>
        <p:nvSpPr>
          <p:cNvPr id="227" name="Google Shape;227;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cc31598116_1_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cc31598116_1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JACOB</a:t>
            </a:r>
            <a:endParaRPr/>
          </a:p>
        </p:txBody>
      </p:sp>
      <p:sp>
        <p:nvSpPr>
          <p:cNvPr id="234" name="Google Shape;234;g2cc31598116_1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cc3159924f_1_7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cc3159924f_1_7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JACOB</a:t>
            </a:r>
            <a:endParaRPr/>
          </a:p>
        </p:txBody>
      </p:sp>
      <p:sp>
        <p:nvSpPr>
          <p:cNvPr id="243" name="Google Shape;243;g2cc3159924f_1_7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dirty="0"/>
              <a:t>ARAVINDA</a:t>
            </a:r>
            <a:endParaRPr dirty="0"/>
          </a:p>
          <a:p>
            <a:pPr marL="0" lvl="0" indent="0" algn="l" rtl="0">
              <a:lnSpc>
                <a:spcPct val="100000"/>
              </a:lnSpc>
              <a:spcBef>
                <a:spcPts val="0"/>
              </a:spcBef>
              <a:spcAft>
                <a:spcPts val="0"/>
              </a:spcAft>
              <a:buSzPts val="1400"/>
              <a:buNone/>
            </a:pPr>
            <a:endParaRPr dirty="0"/>
          </a:p>
        </p:txBody>
      </p:sp>
      <p:sp>
        <p:nvSpPr>
          <p:cNvPr id="96" name="Google Shape;96;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cc3159924f_1_3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cc3159924f_1_3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illustrated LSTM CNN hybrid architecture combines Convolutional Neural Network (CNN) and Long Short-Term Memory (LSTM) components. The CNN segment convolves over input data, extracting spatial features through one-dimensional operations, followed by max-pooling and flattening layers for temporal pattern extraction. Simultaneously, the LSTM processes the same data, capturing temporal dependencies. Both pathways undergo dense layers for feature refinement before their outputs are concatenated, creating a unified feature space for accurate prediction or classification.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The LSTM CNN hybrid architecture illustrated above integrates both Convolutional Neural Network (CNN) and Long Short-Term Memory (LSTM) components to leverage their respective strengths in capturing spatial and temporal patterns from input time-series data. The CNN segment initiates by convolving over the input data, extracting relevant spatial features through one-dimensional convolutional operations, followed by max-pooling and flattening layers to distill significant patterns along the temporal dimension. These spatial features are then further refined through a densely connected layer, augmenting their representational capacity. Simultaneously, the LSTM component processes the same input data, specializing in capturing temporal dependencies across sequential observations. Comprising of an LSTM layer, this segment adeptly captures sequential information, with the layer capturing information from the past, and this is followed by a densely connected layer that refines the extracted features from the LSTM pathway. Finally, the outputs from both the CNN and LSTM pathways are concatenated, merging spatial and temporal insights into a unified feature space. This concatenated feature vector encapsulates a comprehensive representation of the input sequence, empowering the model to discern intricate spatial and temporal patterns crucial for accurate prediction or classification tasks</a:t>
            </a:r>
            <a:endParaRPr/>
          </a:p>
        </p:txBody>
      </p:sp>
      <p:sp>
        <p:nvSpPr>
          <p:cNvPr id="264" name="Google Shape;264;g2cc3159924f_1_3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cc25bd6b71_0_1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cc25bd6b71_0_1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2cc25bd6b71_0_11: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cc25bd6b71_0_7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cc25bd6b71_0_7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JACOB</a:t>
            </a:r>
            <a:endParaRPr/>
          </a:p>
        </p:txBody>
      </p:sp>
      <p:sp>
        <p:nvSpPr>
          <p:cNvPr id="292" name="Google Shape;292;g2cc25bd6b71_0_7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cc3159924f_1_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cc3159924f_1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JACOB</a:t>
            </a:r>
            <a:endParaRPr/>
          </a:p>
        </p:txBody>
      </p:sp>
      <p:sp>
        <p:nvSpPr>
          <p:cNvPr id="301" name="Google Shape;301;g2cc3159924f_1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cc3159924f_1_4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cc3159924f_1_4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JACOB</a:t>
            </a:r>
            <a:endParaRPr/>
          </a:p>
        </p:txBody>
      </p:sp>
      <p:sp>
        <p:nvSpPr>
          <p:cNvPr id="310" name="Google Shape;310;g2cc3159924f_1_4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2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3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c3159924f_0_6: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c3159924f_0_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ARAVINDA</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None/>
            </a:pPr>
            <a:r>
              <a:rPr lang="en-US"/>
              <a:t>These are some graphs which illustrate the contribution of each component to delays and the associated costs per minute, including factors such as crew, fuel, and more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Therefore, predicting flight delays is super important. But it's not easy. There are so many factors at play – like weather, security, and air traffic – that traditional methods just can't keep up with.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That's where machine learning comes in. Instead of relying on old-school methods, we can use machine learning to analyze tons of data and spot patterns that humans might miss. It's like having a super-smart assistant helping us make better predictions.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NAS Delay: National Aviation System is a broad term for a set of situations that can affect flight times. These include airport operations, non-risky weather conditions, high air traffic volume, and air traffic control delays.</a:t>
            </a:r>
            <a:endParaRPr/>
          </a:p>
        </p:txBody>
      </p:sp>
      <p:sp>
        <p:nvSpPr>
          <p:cNvPr id="103" name="Google Shape;103;g2cc3159924f_0_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3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3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cc50dc2586_0_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cc50dc2586_0_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In addition to the hidden state vector found in traditional RNN architectures, each LSTM cell maintains a cell state vector. At each time step the next LSTM can choose to read, write or reset the cell using an explicit gating mechanism. Each unit has 3 gates: Input gate - whether memory cell is updated. Forget gate - whether memory cell is reset to 0, Output gate: info of current cell state is visible to the next one. All have sigmoid act as we want the model to be differentiable and constitute of smooth curve. Each of the states takes the current input x and the hidden state h and concatenates the vector and applies a sigmoid. </a:t>
            </a:r>
            <a:endParaRPr/>
          </a:p>
        </p:txBody>
      </p:sp>
      <p:sp>
        <p:nvSpPr>
          <p:cNvPr id="349" name="Google Shape;349;g2cc50dc2586_0_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cc25bd6b71_0_29: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cc25bd6b71_0_2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g2cc25bd6b71_0_2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cc25bd6b71_0_37: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cc25bd6b71_0_3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Bi-LSTM (Bidirectional Long Short-Term Memory) is a type of recurrent neural network (RNN) that processes sequential data in both forward and backward directions. It combines the power of LSTM with bidirectional processing, allowing the model to capture both past and future context of the input sequence.</a:t>
            </a:r>
            <a:endParaRPr/>
          </a:p>
        </p:txBody>
      </p:sp>
      <p:sp>
        <p:nvSpPr>
          <p:cNvPr id="365" name="Google Shape;365;g2cc25bd6b71_0_3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cc25bd6b71_0_4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cc25bd6b71_0_4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2cc25bd6b71_0_4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ARAVINDA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The goal of this project is to develop machine learning models that can individually predict the contribution of various factors, such as weather conditions, security issues, etc.,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Overall, our study aims to provide a granular understanding of these delay factors, empowering airlines, airports, and stakeholders to address them effectively. By accurately predicting each factor's contribution, we can implement targeted strategies to mitigate delays and improve overall operational efficiency. Additionally, insights from this research can inform the development of customized solutions and policies, ultimately enhancing the reliability and resilience of air travel systems.</a:t>
            </a:r>
            <a:endParaRPr/>
          </a:p>
          <a:p>
            <a:pPr marL="0" lvl="0" indent="0" algn="l" rtl="0">
              <a:lnSpc>
                <a:spcPct val="100000"/>
              </a:lnSpc>
              <a:spcBef>
                <a:spcPts val="0"/>
              </a:spcBef>
              <a:spcAft>
                <a:spcPts val="0"/>
              </a:spcAft>
              <a:buSzPts val="1400"/>
              <a:buNone/>
            </a:pPr>
            <a:endParaRPr/>
          </a:p>
        </p:txBody>
      </p:sp>
      <p:sp>
        <p:nvSpPr>
          <p:cNvPr id="112" name="Google Shape;112;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ARAVINDA</a:t>
            </a:r>
            <a:endParaRPr/>
          </a:p>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c25bd6b71_0_5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ARAVINDA</a:t>
            </a:r>
            <a:endParaRPr/>
          </a:p>
          <a:p>
            <a:pPr marL="0" lvl="0" indent="0" algn="l" rtl="0">
              <a:lnSpc>
                <a:spcPct val="100000"/>
              </a:lnSpc>
              <a:spcBef>
                <a:spcPts val="0"/>
              </a:spcBef>
              <a:spcAft>
                <a:spcPts val="0"/>
              </a:spcAft>
              <a:buSzPts val="1400"/>
              <a:buNone/>
            </a:pPr>
            <a:endParaRPr/>
          </a:p>
        </p:txBody>
      </p:sp>
      <p:sp>
        <p:nvSpPr>
          <p:cNvPr id="132" name="Google Shape;132;g2cc25bd6b71_0_5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c25bd6b71_1_2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ARAVINDA</a:t>
            </a:r>
            <a:endParaRPr/>
          </a:p>
          <a:p>
            <a:pPr marL="0" lvl="0" indent="0" algn="l" rtl="0">
              <a:lnSpc>
                <a:spcPct val="100000"/>
              </a:lnSpc>
              <a:spcBef>
                <a:spcPts val="0"/>
              </a:spcBef>
              <a:spcAft>
                <a:spcPts val="0"/>
              </a:spcAft>
              <a:buSzPts val="1400"/>
              <a:buNone/>
            </a:pPr>
            <a:endParaRPr/>
          </a:p>
        </p:txBody>
      </p:sp>
      <p:sp>
        <p:nvSpPr>
          <p:cNvPr id="138" name="Google Shape;138;g2cc25bd6b71_1_2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c3159924f_1_8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c3159924f_1_8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ARAVINDA</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contrast to previous studies, which primarily focused on classification techniques, our research emphasizes regression methods to predict the precise delay value in minutes. While some prior works have addressed predicting total delay, to our knowledge, none have specifically targeted individual delay components. To accomplish this, we employed time series models, which will be elaborated upon in subsequent discussions.</a:t>
            </a:r>
            <a:endParaRPr/>
          </a:p>
        </p:txBody>
      </p:sp>
      <p:sp>
        <p:nvSpPr>
          <p:cNvPr id="120" name="Google Shape;120;g2cc3159924f_1_8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a:t>Aadithya.</a:t>
            </a:r>
            <a:endParaRPr/>
          </a:p>
          <a:p>
            <a:pPr marL="0" lvl="0" indent="0" algn="l" rtl="0">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SzPts val="1400"/>
              <a:buNone/>
            </a:pPr>
            <a:r>
              <a:rPr lang="en-US"/>
              <a:t>We aim to use time-series models like LSTM, Bi-LSTM to understand the temporal dependencies and patterns from the input data.</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br>
              <a:rPr lang="en-US"/>
            </a:br>
            <a:r>
              <a:rPr lang="en-US"/>
              <a:t>Compare them to baseline regression models like Multiple Regresssion, Random Forest Regression, Decision Tree Regression, XGBoost, and Artificial Neural Network.</a:t>
            </a:r>
            <a:endParaRPr/>
          </a:p>
        </p:txBody>
      </p:sp>
      <p:sp>
        <p:nvSpPr>
          <p:cNvPr id="144" name="Google Shape;14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a:spLocks noGrp="1"/>
          </p:cNvSpPr>
          <p:nvPr>
            <p:ph type="pic" idx="2"/>
          </p:nvPr>
        </p:nvSpPr>
        <p:spPr>
          <a:xfrm>
            <a:off x="5183188" y="987425"/>
            <a:ext cx="6172200" cy="4873625"/>
          </a:xfrm>
          <a:prstGeom prst="rect">
            <a:avLst/>
          </a:prstGeom>
          <a:noFill/>
          <a:ln>
            <a:noFill/>
          </a:ln>
        </p:spPr>
      </p:sp>
      <p:sp>
        <p:nvSpPr>
          <p:cNvPr id="36" name="Google Shape;36;p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7"/>
        <p:cNvGrpSpPr/>
        <p:nvPr/>
      </p:nvGrpSpPr>
      <p:grpSpPr>
        <a:xfrm>
          <a:off x="0" y="0"/>
          <a:ext cx="0" cy="0"/>
          <a:chOff x="0" y="0"/>
          <a:chExt cx="0" cy="0"/>
        </a:xfrm>
      </p:grpSpPr>
      <p:sp>
        <p:nvSpPr>
          <p:cNvPr id="48" name="Google Shape;48;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6" name="Google Shape;5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7" name="Google Shape;7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8" name="Google Shape;7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79" name="Google Shape;7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80" name="Google Shape;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trefis.com/stock/dal/articles/375013/what-is-the-impact-of-flight-delays/2016-08-31"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hyperlink" Target="https://doi.org/10.1145/3497701.3497725"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14"/>
          <p:cNvSpPr/>
          <p:nvPr/>
        </p:nvSpPr>
        <p:spPr>
          <a:xfrm>
            <a:off x="0" y="4171875"/>
            <a:ext cx="12192000" cy="3170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0" y="4171873"/>
            <a:ext cx="12192000" cy="2686127"/>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2" name="Google Shape;92;p14"/>
          <p:cNvSpPr txBox="1">
            <a:spLocks noGrp="1"/>
          </p:cNvSpPr>
          <p:nvPr>
            <p:ph type="title"/>
          </p:nvPr>
        </p:nvSpPr>
        <p:spPr>
          <a:xfrm>
            <a:off x="1552569" y="3842076"/>
            <a:ext cx="9232800" cy="1069200"/>
          </a:xfrm>
          <a:prstGeom prst="rect">
            <a:avLst/>
          </a:prstGeom>
          <a:solidFill>
            <a:srgbClr val="FFFFFF"/>
          </a:solidFill>
          <a:ln w="31750" cap="sq" cmpd="sng">
            <a:solidFill>
              <a:srgbClr val="5E5E52"/>
            </a:solidFill>
            <a:prstDash val="solid"/>
            <a:miter lim="800000"/>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Calibri"/>
              <a:buNone/>
            </a:pPr>
            <a:r>
              <a:rPr lang="en-US" sz="4000" b="1">
                <a:solidFill>
                  <a:srgbClr val="262626"/>
                </a:solidFill>
                <a:latin typeface="Calibri"/>
                <a:ea typeface="Calibri"/>
                <a:cs typeface="Calibri"/>
                <a:sym typeface="Calibri"/>
              </a:rPr>
              <a:t>Deciphering Air Travel Disruptions: A Machine Learning Approach</a:t>
            </a:r>
            <a:endParaRPr>
              <a:latin typeface="Calibri"/>
              <a:ea typeface="Calibri"/>
              <a:cs typeface="Calibri"/>
              <a:sym typeface="Calibri"/>
            </a:endParaRPr>
          </a:p>
        </p:txBody>
      </p:sp>
      <p:sp>
        <p:nvSpPr>
          <p:cNvPr id="93" name="Google Shape;93;p14"/>
          <p:cNvSpPr txBox="1">
            <a:spLocks noGrp="1"/>
          </p:cNvSpPr>
          <p:nvPr>
            <p:ph type="body" idx="1"/>
          </p:nvPr>
        </p:nvSpPr>
        <p:spPr>
          <a:xfrm>
            <a:off x="5823319" y="5218663"/>
            <a:ext cx="6182100" cy="1351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b="1">
                <a:solidFill>
                  <a:schemeClr val="lt1"/>
                </a:solidFill>
                <a:latin typeface="Calibri"/>
                <a:ea typeface="Calibri"/>
                <a:cs typeface="Calibri"/>
                <a:sym typeface="Calibri"/>
              </a:rPr>
              <a:t>Authors:</a:t>
            </a:r>
            <a:endParaRPr>
              <a:latin typeface="Calibri"/>
              <a:ea typeface="Calibri"/>
              <a:cs typeface="Calibri"/>
              <a:sym typeface="Calibri"/>
            </a:endParaRPr>
          </a:p>
          <a:p>
            <a:pPr marL="0" lvl="0" indent="0" algn="l" rtl="0">
              <a:lnSpc>
                <a:spcPct val="90000"/>
              </a:lnSpc>
              <a:spcBef>
                <a:spcPts val="1000"/>
              </a:spcBef>
              <a:spcAft>
                <a:spcPts val="0"/>
              </a:spcAft>
              <a:buClr>
                <a:schemeClr val="lt1"/>
              </a:buClr>
              <a:buSzPts val="2000"/>
              <a:buNone/>
            </a:pPr>
            <a:r>
              <a:rPr lang="en-US" sz="2000">
                <a:solidFill>
                  <a:schemeClr val="lt1"/>
                </a:solidFill>
                <a:latin typeface="Calibri"/>
                <a:ea typeface="Calibri"/>
                <a:cs typeface="Calibri"/>
                <a:sym typeface="Calibri"/>
              </a:rPr>
              <a:t>Aravinda Jatavallabha, Aadithya Naresh, Jacob Gerlach</a:t>
            </a:r>
            <a:endParaRPr sz="2000">
              <a:solidFill>
                <a:schemeClr val="lt1"/>
              </a:solidFill>
              <a:latin typeface="Calibri"/>
              <a:ea typeface="Calibri"/>
              <a:cs typeface="Calibri"/>
              <a:sym typeface="Calibri"/>
            </a:endParaRPr>
          </a:p>
          <a:p>
            <a:pPr marL="0" lvl="0" indent="0" algn="l" rtl="0">
              <a:lnSpc>
                <a:spcPct val="90000"/>
              </a:lnSpc>
              <a:spcBef>
                <a:spcPts val="1000"/>
              </a:spcBef>
              <a:spcAft>
                <a:spcPts val="0"/>
              </a:spcAft>
              <a:buClr>
                <a:schemeClr val="lt1"/>
              </a:buClr>
              <a:buSzPts val="2000"/>
              <a:buNone/>
            </a:pPr>
            <a:r>
              <a:rPr lang="en-US" sz="2000">
                <a:solidFill>
                  <a:schemeClr val="lt1"/>
                </a:solidFill>
                <a:latin typeface="Calibri"/>
                <a:ea typeface="Calibri"/>
                <a:cs typeface="Calibri"/>
                <a:sym typeface="Calibri"/>
              </a:rPr>
              <a:t>North Carolina State University, Raleigh</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58387" y="29604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Tools and Technologies used</a:t>
            </a:r>
            <a:br>
              <a:rPr lang="en-US" b="1"/>
            </a:br>
            <a:endParaRPr b="1"/>
          </a:p>
        </p:txBody>
      </p:sp>
      <p:sp>
        <p:nvSpPr>
          <p:cNvPr id="153" name="Google Shape;153;p23"/>
          <p:cNvSpPr txBox="1"/>
          <p:nvPr/>
        </p:nvSpPr>
        <p:spPr>
          <a:xfrm>
            <a:off x="304800" y="343881"/>
            <a:ext cx="11125200" cy="6096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chemeClr val="dk1"/>
              </a:buClr>
              <a:buSzPct val="100000"/>
              <a:buFont typeface="Calibri"/>
              <a:buNone/>
            </a:pPr>
            <a:endParaRPr sz="4400" b="0" i="0" u="none" strike="noStrike" cap="none">
              <a:solidFill>
                <a:schemeClr val="dk1"/>
              </a:solidFill>
              <a:latin typeface="Calibri"/>
              <a:ea typeface="Calibri"/>
              <a:cs typeface="Calibri"/>
              <a:sym typeface="Calibri"/>
            </a:endParaRPr>
          </a:p>
        </p:txBody>
      </p:sp>
      <p:grpSp>
        <p:nvGrpSpPr>
          <p:cNvPr id="154" name="Google Shape;154;p23"/>
          <p:cNvGrpSpPr/>
          <p:nvPr/>
        </p:nvGrpSpPr>
        <p:grpSpPr>
          <a:xfrm>
            <a:off x="3257972" y="1710559"/>
            <a:ext cx="4916432" cy="4242019"/>
            <a:chOff x="2098320" y="1436835"/>
            <a:chExt cx="4916432" cy="4242019"/>
          </a:xfrm>
        </p:grpSpPr>
        <p:sp>
          <p:nvSpPr>
            <p:cNvPr id="155" name="Google Shape;155;p23"/>
            <p:cNvSpPr/>
            <p:nvPr/>
          </p:nvSpPr>
          <p:spPr>
            <a:xfrm>
              <a:off x="5535233" y="1488713"/>
              <a:ext cx="987676" cy="428991"/>
            </a:xfrm>
            <a:custGeom>
              <a:avLst/>
              <a:gdLst/>
              <a:ahLst/>
              <a:cxnLst/>
              <a:rect l="l" t="t" r="r" b="b"/>
              <a:pathLst>
                <a:path w="987676" h="428990" extrusionOk="0">
                  <a:moveTo>
                    <a:pt x="7482" y="428492"/>
                  </a:moveTo>
                  <a:lnTo>
                    <a:pt x="428492" y="7482"/>
                  </a:lnTo>
                  <a:lnTo>
                    <a:pt x="983187" y="7482"/>
                  </a:lnTo>
                </a:path>
              </a:pathLst>
            </a:custGeom>
            <a:noFill/>
            <a:ln w="9525" cap="flat" cmpd="sng">
              <a:solidFill>
                <a:srgbClr val="D2D2D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6" name="Google Shape;156;p23"/>
            <p:cNvSpPr/>
            <p:nvPr/>
          </p:nvSpPr>
          <p:spPr>
            <a:xfrm>
              <a:off x="5527751" y="1481231"/>
              <a:ext cx="997653" cy="448944"/>
            </a:xfrm>
            <a:custGeom>
              <a:avLst/>
              <a:gdLst/>
              <a:ahLst/>
              <a:cxnLst/>
              <a:rect l="l" t="t" r="r" b="b"/>
              <a:pathLst>
                <a:path w="997652" h="448943" extrusionOk="0">
                  <a:moveTo>
                    <a:pt x="14965" y="435974"/>
                  </a:moveTo>
                  <a:lnTo>
                    <a:pt x="435974" y="14965"/>
                  </a:lnTo>
                  <a:lnTo>
                    <a:pt x="990669" y="14965"/>
                  </a:lnTo>
                </a:path>
              </a:pathLst>
            </a:custGeom>
            <a:noFill/>
            <a:ln w="19050" cap="flat" cmpd="sng">
              <a:solidFill>
                <a:srgbClr val="F5911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7" name="Google Shape;157;p23"/>
            <p:cNvSpPr/>
            <p:nvPr/>
          </p:nvSpPr>
          <p:spPr>
            <a:xfrm>
              <a:off x="6459059" y="1436835"/>
              <a:ext cx="109742" cy="109742"/>
            </a:xfrm>
            <a:custGeom>
              <a:avLst/>
              <a:gdLst/>
              <a:ahLst/>
              <a:cxnLst/>
              <a:rect l="l" t="t" r="r" b="b"/>
              <a:pathLst>
                <a:path w="109741" h="109741" extrusionOk="0">
                  <a:moveTo>
                    <a:pt x="111238" y="59360"/>
                  </a:moveTo>
                  <a:cubicBezTo>
                    <a:pt x="111238" y="88012"/>
                    <a:pt x="88012" y="111238"/>
                    <a:pt x="59360" y="111238"/>
                  </a:cubicBezTo>
                  <a:cubicBezTo>
                    <a:pt x="30709" y="111238"/>
                    <a:pt x="7482" y="88012"/>
                    <a:pt x="7482" y="59360"/>
                  </a:cubicBezTo>
                  <a:cubicBezTo>
                    <a:pt x="7482" y="30709"/>
                    <a:pt x="30709" y="7482"/>
                    <a:pt x="59360" y="7482"/>
                  </a:cubicBezTo>
                  <a:cubicBezTo>
                    <a:pt x="88012" y="7482"/>
                    <a:pt x="111238" y="30709"/>
                    <a:pt x="111238" y="59360"/>
                  </a:cubicBezTo>
                  <a:close/>
                </a:path>
              </a:pathLst>
            </a:custGeom>
            <a:solidFill>
              <a:srgbClr val="F591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Google Shape;158;p23"/>
            <p:cNvSpPr/>
            <p:nvPr/>
          </p:nvSpPr>
          <p:spPr>
            <a:xfrm>
              <a:off x="2570708" y="1481231"/>
              <a:ext cx="997653" cy="448944"/>
            </a:xfrm>
            <a:custGeom>
              <a:avLst/>
              <a:gdLst/>
              <a:ahLst/>
              <a:cxnLst/>
              <a:rect l="l" t="t" r="r" b="b"/>
              <a:pathLst>
                <a:path w="997652" h="448943" extrusionOk="0">
                  <a:moveTo>
                    <a:pt x="990669" y="435974"/>
                  </a:moveTo>
                  <a:lnTo>
                    <a:pt x="569660" y="14965"/>
                  </a:lnTo>
                  <a:lnTo>
                    <a:pt x="14965" y="14965"/>
                  </a:lnTo>
                </a:path>
              </a:pathLst>
            </a:custGeom>
            <a:noFill/>
            <a:ln w="19050" cap="flat" cmpd="sng">
              <a:solidFill>
                <a:srgbClr val="28236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Google Shape;159;p23"/>
            <p:cNvSpPr/>
            <p:nvPr/>
          </p:nvSpPr>
          <p:spPr>
            <a:xfrm>
              <a:off x="5527751" y="5192499"/>
              <a:ext cx="997653" cy="448944"/>
            </a:xfrm>
            <a:custGeom>
              <a:avLst/>
              <a:gdLst/>
              <a:ahLst/>
              <a:cxnLst/>
              <a:rect l="l" t="t" r="r" b="b"/>
              <a:pathLst>
                <a:path w="997652" h="448943" extrusionOk="0">
                  <a:moveTo>
                    <a:pt x="14965" y="14965"/>
                  </a:moveTo>
                  <a:lnTo>
                    <a:pt x="435974" y="435974"/>
                  </a:lnTo>
                  <a:lnTo>
                    <a:pt x="990669" y="435974"/>
                  </a:lnTo>
                </a:path>
              </a:pathLst>
            </a:custGeom>
            <a:noFill/>
            <a:ln w="19050" cap="flat" cmpd="sng">
              <a:solidFill>
                <a:srgbClr val="F0372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Google Shape;160;p23"/>
            <p:cNvSpPr/>
            <p:nvPr/>
          </p:nvSpPr>
          <p:spPr>
            <a:xfrm>
              <a:off x="2570708" y="5192499"/>
              <a:ext cx="997653" cy="448944"/>
            </a:xfrm>
            <a:custGeom>
              <a:avLst/>
              <a:gdLst/>
              <a:ahLst/>
              <a:cxnLst/>
              <a:rect l="l" t="t" r="r" b="b"/>
              <a:pathLst>
                <a:path w="997652" h="448943" extrusionOk="0">
                  <a:moveTo>
                    <a:pt x="990669" y="14965"/>
                  </a:moveTo>
                  <a:lnTo>
                    <a:pt x="569660" y="435974"/>
                  </a:lnTo>
                  <a:lnTo>
                    <a:pt x="14965" y="435974"/>
                  </a:lnTo>
                </a:path>
              </a:pathLst>
            </a:custGeom>
            <a:noFill/>
            <a:ln w="19050" cap="flat" cmpd="sng">
              <a:solidFill>
                <a:srgbClr val="0073C8"/>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Google Shape;161;p23"/>
            <p:cNvSpPr/>
            <p:nvPr/>
          </p:nvSpPr>
          <p:spPr>
            <a:xfrm>
              <a:off x="2142715" y="3547369"/>
              <a:ext cx="528756" cy="29930"/>
            </a:xfrm>
            <a:custGeom>
              <a:avLst/>
              <a:gdLst/>
              <a:ahLst/>
              <a:cxnLst/>
              <a:rect l="l" t="t" r="r" b="b"/>
              <a:pathLst>
                <a:path w="528755" h="29929" extrusionOk="0">
                  <a:moveTo>
                    <a:pt x="516784" y="14965"/>
                  </a:moveTo>
                  <a:lnTo>
                    <a:pt x="14965" y="14965"/>
                  </a:lnTo>
                </a:path>
              </a:pathLst>
            </a:custGeom>
            <a:noFill/>
            <a:ln w="19050" cap="flat" cmpd="sng">
              <a:solidFill>
                <a:srgbClr val="F05F2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23"/>
            <p:cNvSpPr/>
            <p:nvPr/>
          </p:nvSpPr>
          <p:spPr>
            <a:xfrm>
              <a:off x="6447586" y="3539388"/>
              <a:ext cx="528756" cy="29930"/>
            </a:xfrm>
            <a:custGeom>
              <a:avLst/>
              <a:gdLst/>
              <a:ahLst/>
              <a:cxnLst/>
              <a:rect l="l" t="t" r="r" b="b"/>
              <a:pathLst>
                <a:path w="528755" h="29929" extrusionOk="0">
                  <a:moveTo>
                    <a:pt x="516784" y="14965"/>
                  </a:moveTo>
                  <a:lnTo>
                    <a:pt x="14965" y="14965"/>
                  </a:lnTo>
                </a:path>
              </a:pathLst>
            </a:custGeom>
            <a:noFill/>
            <a:ln w="19050" cap="flat" cmpd="sng">
              <a:solidFill>
                <a:srgbClr val="28AAE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23"/>
            <p:cNvSpPr/>
            <p:nvPr/>
          </p:nvSpPr>
          <p:spPr>
            <a:xfrm>
              <a:off x="5339693" y="4997457"/>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9"/>
                    <a:pt x="95028" y="7482"/>
                    <a:pt x="203022" y="7482"/>
                  </a:cubicBezTo>
                  <a:cubicBezTo>
                    <a:pt x="311016" y="7482"/>
                    <a:pt x="398562" y="95028"/>
                    <a:pt x="398562" y="203022"/>
                  </a:cubicBezTo>
                  <a:close/>
                </a:path>
              </a:pathLst>
            </a:custGeom>
            <a:solidFill>
              <a:srgbClr val="F0372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23"/>
            <p:cNvSpPr/>
            <p:nvPr/>
          </p:nvSpPr>
          <p:spPr>
            <a:xfrm>
              <a:off x="3356360" y="4975509"/>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9"/>
                    <a:pt x="95029" y="7482"/>
                    <a:pt x="203022" y="7482"/>
                  </a:cubicBezTo>
                  <a:cubicBezTo>
                    <a:pt x="311016" y="7482"/>
                    <a:pt x="398562" y="95028"/>
                    <a:pt x="398562" y="203022"/>
                  </a:cubicBezTo>
                  <a:close/>
                </a:path>
              </a:pathLst>
            </a:custGeom>
            <a:solidFill>
              <a:srgbClr val="0073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23"/>
            <p:cNvSpPr/>
            <p:nvPr/>
          </p:nvSpPr>
          <p:spPr>
            <a:xfrm>
              <a:off x="2441512" y="3352328"/>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9"/>
                    <a:pt x="95029" y="7482"/>
                    <a:pt x="203022" y="7482"/>
                  </a:cubicBezTo>
                  <a:cubicBezTo>
                    <a:pt x="311016" y="7482"/>
                    <a:pt x="398562" y="95029"/>
                    <a:pt x="398562" y="203022"/>
                  </a:cubicBezTo>
                  <a:close/>
                </a:path>
              </a:pathLst>
            </a:custGeom>
            <a:solidFill>
              <a:srgbClr val="F05F2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23"/>
            <p:cNvSpPr/>
            <p:nvPr/>
          </p:nvSpPr>
          <p:spPr>
            <a:xfrm>
              <a:off x="3356360" y="1714183"/>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9"/>
                    <a:pt x="95029" y="7482"/>
                    <a:pt x="203022" y="7482"/>
                  </a:cubicBezTo>
                  <a:cubicBezTo>
                    <a:pt x="311016" y="7482"/>
                    <a:pt x="398562" y="95029"/>
                    <a:pt x="398562" y="203022"/>
                  </a:cubicBezTo>
                  <a:close/>
                </a:path>
              </a:pathLst>
            </a:custGeom>
            <a:solidFill>
              <a:srgbClr val="2823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7" name="Google Shape;167;p23"/>
            <p:cNvSpPr/>
            <p:nvPr/>
          </p:nvSpPr>
          <p:spPr>
            <a:xfrm>
              <a:off x="5339693" y="1714183"/>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9"/>
                    <a:pt x="95028" y="7482"/>
                    <a:pt x="203022" y="7482"/>
                  </a:cubicBezTo>
                  <a:cubicBezTo>
                    <a:pt x="311016" y="7482"/>
                    <a:pt x="398562" y="95029"/>
                    <a:pt x="398562" y="203022"/>
                  </a:cubicBezTo>
                  <a:close/>
                </a:path>
              </a:pathLst>
            </a:custGeom>
            <a:solidFill>
              <a:srgbClr val="F591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Google Shape;168;p23"/>
            <p:cNvSpPr/>
            <p:nvPr/>
          </p:nvSpPr>
          <p:spPr>
            <a:xfrm>
              <a:off x="6259529" y="3351331"/>
              <a:ext cx="399061" cy="399061"/>
            </a:xfrm>
            <a:custGeom>
              <a:avLst/>
              <a:gdLst/>
              <a:ahLst/>
              <a:cxnLst/>
              <a:rect l="l" t="t" r="r" b="b"/>
              <a:pathLst>
                <a:path w="399061" h="399061" extrusionOk="0">
                  <a:moveTo>
                    <a:pt x="398562" y="203022"/>
                  </a:moveTo>
                  <a:cubicBezTo>
                    <a:pt x="398562" y="311016"/>
                    <a:pt x="311016" y="398562"/>
                    <a:pt x="203022" y="398562"/>
                  </a:cubicBezTo>
                  <a:cubicBezTo>
                    <a:pt x="95029" y="398562"/>
                    <a:pt x="7482" y="311016"/>
                    <a:pt x="7482" y="203022"/>
                  </a:cubicBezTo>
                  <a:cubicBezTo>
                    <a:pt x="7482" y="95028"/>
                    <a:pt x="95028" y="7482"/>
                    <a:pt x="203022" y="7482"/>
                  </a:cubicBezTo>
                  <a:cubicBezTo>
                    <a:pt x="311016" y="7482"/>
                    <a:pt x="398562" y="95028"/>
                    <a:pt x="398562" y="203022"/>
                  </a:cubicBezTo>
                  <a:close/>
                </a:path>
              </a:pathLst>
            </a:custGeom>
            <a:solidFill>
              <a:srgbClr val="28AAE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9" name="Google Shape;169;p23"/>
            <p:cNvSpPr/>
            <p:nvPr/>
          </p:nvSpPr>
          <p:spPr>
            <a:xfrm>
              <a:off x="2840573" y="4476683"/>
              <a:ext cx="1715962" cy="1047535"/>
            </a:xfrm>
            <a:custGeom>
              <a:avLst/>
              <a:gdLst/>
              <a:ahLst/>
              <a:cxnLst/>
              <a:rect l="l" t="t" r="r" b="b"/>
              <a:pathLst>
                <a:path w="1715962" h="1047535" extrusionOk="0">
                  <a:moveTo>
                    <a:pt x="1710475" y="933304"/>
                  </a:moveTo>
                  <a:lnTo>
                    <a:pt x="1710475" y="933304"/>
                  </a:lnTo>
                  <a:cubicBezTo>
                    <a:pt x="1025088" y="933304"/>
                    <a:pt x="426497" y="561180"/>
                    <a:pt x="106250" y="7482"/>
                  </a:cubicBezTo>
                  <a:lnTo>
                    <a:pt x="7482" y="64349"/>
                  </a:lnTo>
                  <a:cubicBezTo>
                    <a:pt x="347682" y="651966"/>
                    <a:pt x="983187" y="1047037"/>
                    <a:pt x="1710475" y="1047037"/>
                  </a:cubicBezTo>
                  <a:lnTo>
                    <a:pt x="1710475" y="1047037"/>
                  </a:lnTo>
                  <a:lnTo>
                    <a:pt x="1710475" y="933304"/>
                  </a:lnTo>
                  <a:close/>
                </a:path>
              </a:pathLst>
            </a:custGeom>
            <a:solidFill>
              <a:srgbClr val="0073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0" name="Google Shape;170;p23"/>
            <p:cNvSpPr/>
            <p:nvPr/>
          </p:nvSpPr>
          <p:spPr>
            <a:xfrm>
              <a:off x="2576195" y="2562187"/>
              <a:ext cx="369131" cy="1985329"/>
            </a:xfrm>
            <a:custGeom>
              <a:avLst/>
              <a:gdLst/>
              <a:ahLst/>
              <a:cxnLst/>
              <a:rect l="l" t="t" r="r" b="b"/>
              <a:pathLst>
                <a:path w="369131" h="1985328" extrusionOk="0">
                  <a:moveTo>
                    <a:pt x="121215" y="995158"/>
                  </a:moveTo>
                  <a:cubicBezTo>
                    <a:pt x="121215" y="655957"/>
                    <a:pt x="212001" y="337705"/>
                    <a:pt x="371626" y="64349"/>
                  </a:cubicBezTo>
                  <a:lnTo>
                    <a:pt x="272858" y="7482"/>
                  </a:lnTo>
                  <a:cubicBezTo>
                    <a:pt x="104255" y="297799"/>
                    <a:pt x="7482" y="635006"/>
                    <a:pt x="7482" y="995158"/>
                  </a:cubicBezTo>
                  <a:cubicBezTo>
                    <a:pt x="7482" y="1354313"/>
                    <a:pt x="103257" y="1690522"/>
                    <a:pt x="271860" y="1979841"/>
                  </a:cubicBezTo>
                  <a:lnTo>
                    <a:pt x="370628" y="1922975"/>
                  </a:lnTo>
                  <a:cubicBezTo>
                    <a:pt x="212001" y="1649619"/>
                    <a:pt x="121215" y="1333363"/>
                    <a:pt x="121215" y="995158"/>
                  </a:cubicBezTo>
                  <a:close/>
                </a:path>
              </a:pathLst>
            </a:custGeom>
            <a:solidFill>
              <a:srgbClr val="F05F2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1" name="Google Shape;171;p23"/>
            <p:cNvSpPr/>
            <p:nvPr/>
          </p:nvSpPr>
          <p:spPr>
            <a:xfrm>
              <a:off x="4542569" y="1582493"/>
              <a:ext cx="1705986" cy="1047535"/>
            </a:xfrm>
            <a:custGeom>
              <a:avLst/>
              <a:gdLst/>
              <a:ahLst/>
              <a:cxnLst/>
              <a:rect l="l" t="t" r="r" b="b"/>
              <a:pathLst>
                <a:path w="1705985" h="1047535" extrusionOk="0">
                  <a:moveTo>
                    <a:pt x="1609712" y="1042048"/>
                  </a:moveTo>
                  <a:lnTo>
                    <a:pt x="1708480" y="985182"/>
                  </a:lnTo>
                  <a:cubicBezTo>
                    <a:pt x="1367283" y="400558"/>
                    <a:pt x="733774" y="7482"/>
                    <a:pt x="7482" y="7482"/>
                  </a:cubicBezTo>
                  <a:lnTo>
                    <a:pt x="7482" y="121215"/>
                  </a:lnTo>
                  <a:cubicBezTo>
                    <a:pt x="691872" y="121215"/>
                    <a:pt x="1288468" y="491344"/>
                    <a:pt x="1609712" y="1042048"/>
                  </a:cubicBezTo>
                  <a:close/>
                </a:path>
              </a:pathLst>
            </a:custGeom>
            <a:solidFill>
              <a:srgbClr val="F591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2" name="Google Shape;172;p23"/>
            <p:cNvSpPr/>
            <p:nvPr/>
          </p:nvSpPr>
          <p:spPr>
            <a:xfrm>
              <a:off x="2841571" y="1582493"/>
              <a:ext cx="1715962" cy="1047535"/>
            </a:xfrm>
            <a:custGeom>
              <a:avLst/>
              <a:gdLst/>
              <a:ahLst/>
              <a:cxnLst/>
              <a:rect l="l" t="t" r="r" b="b"/>
              <a:pathLst>
                <a:path w="1715962" h="1047535" extrusionOk="0">
                  <a:moveTo>
                    <a:pt x="1709478" y="121215"/>
                  </a:moveTo>
                  <a:lnTo>
                    <a:pt x="1709478" y="121215"/>
                  </a:lnTo>
                  <a:lnTo>
                    <a:pt x="1709478" y="7482"/>
                  </a:lnTo>
                  <a:lnTo>
                    <a:pt x="1709478" y="7482"/>
                  </a:lnTo>
                  <a:cubicBezTo>
                    <a:pt x="983187" y="7482"/>
                    <a:pt x="348680" y="401555"/>
                    <a:pt x="7482" y="987177"/>
                  </a:cubicBezTo>
                  <a:lnTo>
                    <a:pt x="106250" y="1044043"/>
                  </a:lnTo>
                  <a:cubicBezTo>
                    <a:pt x="427494" y="492342"/>
                    <a:pt x="1025088" y="121215"/>
                    <a:pt x="1709478" y="121215"/>
                  </a:cubicBezTo>
                  <a:close/>
                </a:path>
              </a:pathLst>
            </a:custGeom>
            <a:solidFill>
              <a:srgbClr val="2823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3" name="Google Shape;173;p23"/>
            <p:cNvSpPr/>
            <p:nvPr/>
          </p:nvSpPr>
          <p:spPr>
            <a:xfrm>
              <a:off x="6144799" y="2560192"/>
              <a:ext cx="379108" cy="1985329"/>
            </a:xfrm>
            <a:custGeom>
              <a:avLst/>
              <a:gdLst/>
              <a:ahLst/>
              <a:cxnLst/>
              <a:rect l="l" t="t" r="r" b="b"/>
              <a:pathLst>
                <a:path w="379107" h="1985328" extrusionOk="0">
                  <a:moveTo>
                    <a:pt x="258891" y="997154"/>
                  </a:moveTo>
                  <a:cubicBezTo>
                    <a:pt x="258891" y="1335358"/>
                    <a:pt x="168105" y="1651614"/>
                    <a:pt x="10476" y="1924971"/>
                  </a:cubicBezTo>
                  <a:lnTo>
                    <a:pt x="109243" y="1981837"/>
                  </a:lnTo>
                  <a:cubicBezTo>
                    <a:pt x="276849" y="1692518"/>
                    <a:pt x="372623" y="1356309"/>
                    <a:pt x="372623" y="997154"/>
                  </a:cubicBezTo>
                  <a:cubicBezTo>
                    <a:pt x="372623" y="636004"/>
                    <a:pt x="275851" y="298797"/>
                    <a:pt x="106250" y="7482"/>
                  </a:cubicBezTo>
                  <a:lnTo>
                    <a:pt x="7482" y="64349"/>
                  </a:lnTo>
                  <a:cubicBezTo>
                    <a:pt x="167107" y="338703"/>
                    <a:pt x="258891" y="656954"/>
                    <a:pt x="258891" y="997154"/>
                  </a:cubicBezTo>
                  <a:close/>
                </a:path>
              </a:pathLst>
            </a:custGeom>
            <a:solidFill>
              <a:srgbClr val="28AAE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4" name="Google Shape;174;p23"/>
            <p:cNvSpPr/>
            <p:nvPr/>
          </p:nvSpPr>
          <p:spPr>
            <a:xfrm>
              <a:off x="4543566" y="4476683"/>
              <a:ext cx="1715962" cy="1047535"/>
            </a:xfrm>
            <a:custGeom>
              <a:avLst/>
              <a:gdLst/>
              <a:ahLst/>
              <a:cxnLst/>
              <a:rect l="l" t="t" r="r" b="b"/>
              <a:pathLst>
                <a:path w="1715962" h="1047535" extrusionOk="0">
                  <a:moveTo>
                    <a:pt x="7482" y="933304"/>
                  </a:moveTo>
                  <a:lnTo>
                    <a:pt x="7482" y="1047037"/>
                  </a:lnTo>
                  <a:cubicBezTo>
                    <a:pt x="735769" y="1047037"/>
                    <a:pt x="1371274" y="651966"/>
                    <a:pt x="1711473" y="64349"/>
                  </a:cubicBezTo>
                  <a:lnTo>
                    <a:pt x="1612705" y="7482"/>
                  </a:lnTo>
                  <a:cubicBezTo>
                    <a:pt x="1291461" y="561180"/>
                    <a:pt x="692870" y="933304"/>
                    <a:pt x="7482" y="933304"/>
                  </a:cubicBezTo>
                  <a:close/>
                </a:path>
              </a:pathLst>
            </a:custGeom>
            <a:solidFill>
              <a:srgbClr val="F0372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Google Shape;175;p23"/>
            <p:cNvSpPr/>
            <p:nvPr/>
          </p:nvSpPr>
          <p:spPr>
            <a:xfrm>
              <a:off x="6905010" y="3494993"/>
              <a:ext cx="109742" cy="109742"/>
            </a:xfrm>
            <a:custGeom>
              <a:avLst/>
              <a:gdLst/>
              <a:ahLst/>
              <a:cxnLst/>
              <a:rect l="l" t="t" r="r" b="b"/>
              <a:pathLst>
                <a:path w="109741" h="109741" extrusionOk="0">
                  <a:moveTo>
                    <a:pt x="111238" y="59360"/>
                  </a:moveTo>
                  <a:cubicBezTo>
                    <a:pt x="111238" y="88012"/>
                    <a:pt x="88012" y="111238"/>
                    <a:pt x="59360" y="111238"/>
                  </a:cubicBezTo>
                  <a:cubicBezTo>
                    <a:pt x="30709" y="111238"/>
                    <a:pt x="7482" y="88012"/>
                    <a:pt x="7482" y="59360"/>
                  </a:cubicBezTo>
                  <a:cubicBezTo>
                    <a:pt x="7482" y="30709"/>
                    <a:pt x="30709" y="7482"/>
                    <a:pt x="59360" y="7482"/>
                  </a:cubicBezTo>
                  <a:cubicBezTo>
                    <a:pt x="88012" y="7482"/>
                    <a:pt x="111238" y="30709"/>
                    <a:pt x="111238" y="59360"/>
                  </a:cubicBezTo>
                  <a:close/>
                </a:path>
              </a:pathLst>
            </a:custGeom>
            <a:solidFill>
              <a:srgbClr val="28AAE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6" name="Google Shape;176;p23"/>
            <p:cNvSpPr/>
            <p:nvPr/>
          </p:nvSpPr>
          <p:spPr>
            <a:xfrm>
              <a:off x="6459059" y="5569112"/>
              <a:ext cx="109742" cy="109742"/>
            </a:xfrm>
            <a:custGeom>
              <a:avLst/>
              <a:gdLst/>
              <a:ahLst/>
              <a:cxnLst/>
              <a:rect l="l" t="t" r="r" b="b"/>
              <a:pathLst>
                <a:path w="109741" h="109741" extrusionOk="0">
                  <a:moveTo>
                    <a:pt x="111238" y="59360"/>
                  </a:moveTo>
                  <a:cubicBezTo>
                    <a:pt x="111238" y="88012"/>
                    <a:pt x="88012" y="111239"/>
                    <a:pt x="59360" y="111239"/>
                  </a:cubicBezTo>
                  <a:cubicBezTo>
                    <a:pt x="30709" y="111239"/>
                    <a:pt x="7482" y="88012"/>
                    <a:pt x="7482" y="59360"/>
                  </a:cubicBezTo>
                  <a:cubicBezTo>
                    <a:pt x="7482" y="30709"/>
                    <a:pt x="30709" y="7482"/>
                    <a:pt x="59360" y="7482"/>
                  </a:cubicBezTo>
                  <a:cubicBezTo>
                    <a:pt x="88012" y="7482"/>
                    <a:pt x="111238" y="30709"/>
                    <a:pt x="111238" y="59360"/>
                  </a:cubicBezTo>
                  <a:close/>
                </a:path>
              </a:pathLst>
            </a:custGeom>
            <a:solidFill>
              <a:srgbClr val="F0372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7" name="Google Shape;177;p23"/>
            <p:cNvSpPr/>
            <p:nvPr/>
          </p:nvSpPr>
          <p:spPr>
            <a:xfrm>
              <a:off x="2548261" y="5569112"/>
              <a:ext cx="109742" cy="109742"/>
            </a:xfrm>
            <a:custGeom>
              <a:avLst/>
              <a:gdLst/>
              <a:ahLst/>
              <a:cxnLst/>
              <a:rect l="l" t="t" r="r" b="b"/>
              <a:pathLst>
                <a:path w="109741" h="109741" extrusionOk="0">
                  <a:moveTo>
                    <a:pt x="111238" y="59360"/>
                  </a:moveTo>
                  <a:cubicBezTo>
                    <a:pt x="111238" y="88012"/>
                    <a:pt x="88012" y="111239"/>
                    <a:pt x="59360" y="111239"/>
                  </a:cubicBezTo>
                  <a:cubicBezTo>
                    <a:pt x="30709" y="111239"/>
                    <a:pt x="7482" y="88012"/>
                    <a:pt x="7482" y="59360"/>
                  </a:cubicBezTo>
                  <a:cubicBezTo>
                    <a:pt x="7482" y="30709"/>
                    <a:pt x="30709" y="7482"/>
                    <a:pt x="59360" y="7482"/>
                  </a:cubicBezTo>
                  <a:cubicBezTo>
                    <a:pt x="88012" y="7482"/>
                    <a:pt x="111238" y="30709"/>
                    <a:pt x="111238" y="59360"/>
                  </a:cubicBezTo>
                  <a:close/>
                </a:path>
              </a:pathLst>
            </a:custGeom>
            <a:solidFill>
              <a:srgbClr val="0073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8" name="Google Shape;178;p23"/>
            <p:cNvSpPr/>
            <p:nvPr/>
          </p:nvSpPr>
          <p:spPr>
            <a:xfrm>
              <a:off x="2098320" y="3502974"/>
              <a:ext cx="109742" cy="109742"/>
            </a:xfrm>
            <a:custGeom>
              <a:avLst/>
              <a:gdLst/>
              <a:ahLst/>
              <a:cxnLst/>
              <a:rect l="l" t="t" r="r" b="b"/>
              <a:pathLst>
                <a:path w="109741" h="109741" extrusionOk="0">
                  <a:moveTo>
                    <a:pt x="111238" y="59360"/>
                  </a:moveTo>
                  <a:cubicBezTo>
                    <a:pt x="111238" y="88012"/>
                    <a:pt x="88012" y="111238"/>
                    <a:pt x="59360" y="111238"/>
                  </a:cubicBezTo>
                  <a:cubicBezTo>
                    <a:pt x="30709" y="111238"/>
                    <a:pt x="7482" y="88012"/>
                    <a:pt x="7482" y="59360"/>
                  </a:cubicBezTo>
                  <a:cubicBezTo>
                    <a:pt x="7482" y="30709"/>
                    <a:pt x="30709" y="7482"/>
                    <a:pt x="59360" y="7482"/>
                  </a:cubicBezTo>
                  <a:cubicBezTo>
                    <a:pt x="88012" y="7482"/>
                    <a:pt x="111238" y="30709"/>
                    <a:pt x="111238" y="59360"/>
                  </a:cubicBezTo>
                  <a:close/>
                </a:path>
              </a:pathLst>
            </a:custGeom>
            <a:solidFill>
              <a:srgbClr val="F05F2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Google Shape;179;p23"/>
            <p:cNvSpPr/>
            <p:nvPr/>
          </p:nvSpPr>
          <p:spPr>
            <a:xfrm>
              <a:off x="2523320" y="1436835"/>
              <a:ext cx="109742" cy="109742"/>
            </a:xfrm>
            <a:custGeom>
              <a:avLst/>
              <a:gdLst/>
              <a:ahLst/>
              <a:cxnLst/>
              <a:rect l="l" t="t" r="r" b="b"/>
              <a:pathLst>
                <a:path w="109741" h="109741" extrusionOk="0">
                  <a:moveTo>
                    <a:pt x="111238" y="59360"/>
                  </a:moveTo>
                  <a:cubicBezTo>
                    <a:pt x="111238" y="88012"/>
                    <a:pt x="88012" y="111238"/>
                    <a:pt x="59360" y="111238"/>
                  </a:cubicBezTo>
                  <a:cubicBezTo>
                    <a:pt x="30709" y="111238"/>
                    <a:pt x="7482" y="88012"/>
                    <a:pt x="7482" y="59360"/>
                  </a:cubicBezTo>
                  <a:cubicBezTo>
                    <a:pt x="7482" y="30709"/>
                    <a:pt x="30709" y="7482"/>
                    <a:pt x="59360" y="7482"/>
                  </a:cubicBezTo>
                  <a:cubicBezTo>
                    <a:pt x="88012" y="7482"/>
                    <a:pt x="111238" y="30709"/>
                    <a:pt x="111238" y="59360"/>
                  </a:cubicBezTo>
                  <a:close/>
                </a:path>
              </a:pathLst>
            </a:custGeom>
            <a:solidFill>
              <a:srgbClr val="2823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pic>
        <p:nvPicPr>
          <p:cNvPr id="180" name="Google Shape;180;p23" descr="Logo&#10;&#10;Description automatically generated"/>
          <p:cNvPicPr preferRelativeResize="0"/>
          <p:nvPr/>
        </p:nvPicPr>
        <p:blipFill rotWithShape="1">
          <a:blip r:embed="rId3">
            <a:alphaModFix/>
          </a:blip>
          <a:srcRect/>
          <a:stretch/>
        </p:blipFill>
        <p:spPr>
          <a:xfrm>
            <a:off x="891439" y="1410214"/>
            <a:ext cx="2743200" cy="568492"/>
          </a:xfrm>
          <a:prstGeom prst="rect">
            <a:avLst/>
          </a:prstGeom>
          <a:noFill/>
          <a:ln>
            <a:noFill/>
          </a:ln>
        </p:spPr>
      </p:pic>
      <p:pic>
        <p:nvPicPr>
          <p:cNvPr id="181" name="Google Shape;181;p23" descr="A picture containing text, clipart&#10;&#10;Description automatically generated"/>
          <p:cNvPicPr preferRelativeResize="0"/>
          <p:nvPr/>
        </p:nvPicPr>
        <p:blipFill rotWithShape="1">
          <a:blip r:embed="rId4">
            <a:alphaModFix/>
          </a:blip>
          <a:srcRect/>
          <a:stretch/>
        </p:blipFill>
        <p:spPr>
          <a:xfrm>
            <a:off x="7986957" y="1214363"/>
            <a:ext cx="2724150" cy="1143000"/>
          </a:xfrm>
          <a:prstGeom prst="rect">
            <a:avLst/>
          </a:prstGeom>
          <a:noFill/>
          <a:ln>
            <a:noFill/>
          </a:ln>
        </p:spPr>
      </p:pic>
      <p:pic>
        <p:nvPicPr>
          <p:cNvPr id="182" name="Google Shape;182;p23" descr="Logo, company name&#10;&#10;Description automatically generated"/>
          <p:cNvPicPr preferRelativeResize="0"/>
          <p:nvPr/>
        </p:nvPicPr>
        <p:blipFill rotWithShape="1">
          <a:blip r:embed="rId5">
            <a:alphaModFix/>
          </a:blip>
          <a:srcRect/>
          <a:stretch/>
        </p:blipFill>
        <p:spPr>
          <a:xfrm>
            <a:off x="8308919" y="3220074"/>
            <a:ext cx="2743200" cy="1107281"/>
          </a:xfrm>
          <a:prstGeom prst="rect">
            <a:avLst/>
          </a:prstGeom>
          <a:noFill/>
          <a:ln>
            <a:noFill/>
          </a:ln>
        </p:spPr>
      </p:pic>
      <p:pic>
        <p:nvPicPr>
          <p:cNvPr id="183" name="Google Shape;183;p23"/>
          <p:cNvPicPr preferRelativeResize="0"/>
          <p:nvPr/>
        </p:nvPicPr>
        <p:blipFill rotWithShape="1">
          <a:blip r:embed="rId6">
            <a:alphaModFix/>
          </a:blip>
          <a:srcRect l="17035" t="39471" r="13991" b="36397"/>
          <a:stretch/>
        </p:blipFill>
        <p:spPr>
          <a:xfrm>
            <a:off x="7805771" y="5568465"/>
            <a:ext cx="2276513" cy="796478"/>
          </a:xfrm>
          <a:prstGeom prst="rect">
            <a:avLst/>
          </a:prstGeom>
          <a:noFill/>
          <a:ln>
            <a:noFill/>
          </a:ln>
        </p:spPr>
      </p:pic>
      <p:pic>
        <p:nvPicPr>
          <p:cNvPr id="184" name="Google Shape;184;p23"/>
          <p:cNvPicPr preferRelativeResize="0"/>
          <p:nvPr/>
        </p:nvPicPr>
        <p:blipFill rotWithShape="1">
          <a:blip r:embed="rId7">
            <a:alphaModFix/>
          </a:blip>
          <a:srcRect l="20080" r="20080"/>
          <a:stretch/>
        </p:blipFill>
        <p:spPr>
          <a:xfrm>
            <a:off x="1710061" y="5172518"/>
            <a:ext cx="1903823" cy="1635774"/>
          </a:xfrm>
          <a:prstGeom prst="rect">
            <a:avLst/>
          </a:prstGeom>
          <a:noFill/>
          <a:ln>
            <a:noFill/>
          </a:ln>
        </p:spPr>
      </p:pic>
      <p:pic>
        <p:nvPicPr>
          <p:cNvPr id="185" name="Google Shape;185;p23" descr="A picture containing logo&#10;&#10;Description automatically generated"/>
          <p:cNvPicPr preferRelativeResize="0"/>
          <p:nvPr/>
        </p:nvPicPr>
        <p:blipFill rotWithShape="1">
          <a:blip r:embed="rId8">
            <a:alphaModFix/>
          </a:blip>
          <a:srcRect/>
          <a:stretch/>
        </p:blipFill>
        <p:spPr>
          <a:xfrm>
            <a:off x="2005411" y="3187928"/>
            <a:ext cx="1144361" cy="12622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89"/>
        <p:cNvGrpSpPr/>
        <p:nvPr/>
      </p:nvGrpSpPr>
      <p:grpSpPr>
        <a:xfrm>
          <a:off x="0" y="0"/>
          <a:ext cx="0" cy="0"/>
          <a:chOff x="0" y="0"/>
          <a:chExt cx="0" cy="0"/>
        </a:xfrm>
      </p:grpSpPr>
      <p:sp>
        <p:nvSpPr>
          <p:cNvPr id="190" name="Google Shape;190;p24"/>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1" name="Google Shape;191;p24"/>
          <p:cNvSpPr/>
          <p:nvPr/>
        </p:nvSpPr>
        <p:spPr>
          <a:xfrm>
            <a:off x="0" y="0"/>
            <a:ext cx="4709160" cy="6858000"/>
          </a:xfrm>
          <a:prstGeom prst="rect">
            <a:avLst/>
          </a:prstGeom>
          <a:solidFill>
            <a:schemeClr val="dk1">
              <a:alpha val="8039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2" name="Google Shape;192;p24"/>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3" name="Google Shape;193;p24"/>
          <p:cNvSpPr txBox="1">
            <a:spLocks noGrp="1"/>
          </p:cNvSpPr>
          <p:nvPr>
            <p:ph type="title"/>
          </p:nvPr>
        </p:nvSpPr>
        <p:spPr>
          <a:xfrm>
            <a:off x="808962" y="640081"/>
            <a:ext cx="3282696" cy="5257800"/>
          </a:xfrm>
          <a:prstGeom prst="rect">
            <a:avLst/>
          </a:prstGeom>
          <a:noFill/>
          <a:ln>
            <a:noFill/>
          </a:ln>
        </p:spPr>
        <p:txBody>
          <a:bodyPr spcFirstLastPara="1" wrap="square" lIns="91425" tIns="45700" rIns="91425" bIns="45700" anchor="ctr" anchorCtr="0">
            <a:normAutofit/>
          </a:bodyPr>
          <a:lstStyle/>
          <a:p>
            <a:pPr marL="12700" lvl="0" indent="0" algn="l" rtl="0">
              <a:lnSpc>
                <a:spcPct val="90000"/>
              </a:lnSpc>
              <a:spcBef>
                <a:spcPts val="0"/>
              </a:spcBef>
              <a:spcAft>
                <a:spcPts val="0"/>
              </a:spcAft>
              <a:buClr>
                <a:schemeClr val="lt1"/>
              </a:buClr>
              <a:buSzPts val="4100"/>
              <a:buFont typeface="Calibri"/>
              <a:buNone/>
            </a:pPr>
            <a:r>
              <a:rPr lang="en-US" sz="4100" b="1">
                <a:solidFill>
                  <a:schemeClr val="lt1"/>
                </a:solidFill>
                <a:latin typeface="Calibri"/>
                <a:ea typeface="Calibri"/>
                <a:cs typeface="Calibri"/>
                <a:sym typeface="Calibri"/>
              </a:rPr>
              <a:t>Dataset Description</a:t>
            </a:r>
            <a:endParaRPr sz="4100" b="1">
              <a:solidFill>
                <a:schemeClr val="lt1"/>
              </a:solidFill>
              <a:latin typeface="Calibri"/>
              <a:ea typeface="Calibri"/>
              <a:cs typeface="Calibri"/>
              <a:sym typeface="Calibri"/>
            </a:endParaRPr>
          </a:p>
        </p:txBody>
      </p:sp>
      <p:sp>
        <p:nvSpPr>
          <p:cNvPr id="194" name="Google Shape;194;p24"/>
          <p:cNvSpPr txBox="1"/>
          <p:nvPr/>
        </p:nvSpPr>
        <p:spPr>
          <a:xfrm>
            <a:off x="5373984" y="800106"/>
            <a:ext cx="6024600" cy="5257800"/>
          </a:xfrm>
          <a:prstGeom prst="rect">
            <a:avLst/>
          </a:prstGeom>
          <a:noFill/>
          <a:ln>
            <a:noFill/>
          </a:ln>
        </p:spPr>
        <p:txBody>
          <a:bodyPr spcFirstLastPara="1" wrap="square" lIns="91425" tIns="45700" rIns="91425" bIns="45700" anchor="ctr" anchorCtr="0">
            <a:normAutofit/>
          </a:bodyPr>
          <a:lstStyle/>
          <a:p>
            <a:pPr marL="0" marR="0" lvl="0" indent="0" algn="l" rtl="0">
              <a:lnSpc>
                <a:spcPct val="11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Data Source:</a:t>
            </a:r>
            <a:endParaRPr sz="2400" b="0" i="0" u="none" strike="noStrike" cap="none">
              <a:solidFill>
                <a:schemeClr val="dk1"/>
              </a:solidFill>
              <a:latin typeface="Calibri"/>
              <a:ea typeface="Calibri"/>
              <a:cs typeface="Calibri"/>
              <a:sym typeface="Calibri"/>
            </a:endParaRPr>
          </a:p>
          <a:p>
            <a:pPr marL="355600" marR="5080" lvl="0" indent="-228600" algn="l" rtl="0">
              <a:lnSpc>
                <a:spcPct val="110000"/>
              </a:lnSpc>
              <a:spcBef>
                <a:spcPts val="0"/>
              </a:spcBef>
              <a:spcAft>
                <a:spcPts val="0"/>
              </a:spcAft>
              <a:buClr>
                <a:srgbClr val="A42F0F"/>
              </a:buClr>
              <a:buSzPts val="2400"/>
              <a:buFont typeface="Arial"/>
              <a:buChar char="•"/>
            </a:pPr>
            <a:r>
              <a:rPr lang="en-US" sz="2400" b="0" i="0" u="none" strike="noStrike" cap="none">
                <a:solidFill>
                  <a:schemeClr val="dk1"/>
                </a:solidFill>
                <a:latin typeface="Calibri"/>
                <a:ea typeface="Calibri"/>
                <a:cs typeface="Calibri"/>
                <a:sym typeface="Calibri"/>
              </a:rPr>
              <a:t>We’ve used data obtained from the US Department of Transportation, Bureau of Transportation Statistics from January 2019 – August 2023 [</a:t>
            </a:r>
            <a:r>
              <a:rPr lang="en-US" sz="2400">
                <a:solidFill>
                  <a:schemeClr val="dk1"/>
                </a:solidFill>
                <a:latin typeface="Calibri"/>
                <a:ea typeface="Calibri"/>
                <a:cs typeface="Calibri"/>
                <a:sym typeface="Calibri"/>
              </a:rPr>
              <a:t>10</a:t>
            </a:r>
            <a:r>
              <a:rPr lang="en-U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a:p>
            <a:pPr marL="457200" marR="5080" lvl="0" indent="0" algn="l" rtl="0">
              <a:lnSpc>
                <a:spcPct val="110000"/>
              </a:lnSpc>
              <a:spcBef>
                <a:spcPts val="0"/>
              </a:spcBef>
              <a:spcAft>
                <a:spcPts val="0"/>
              </a:spcAft>
              <a:buNone/>
            </a:pPr>
            <a:endParaRPr sz="2400">
              <a:solidFill>
                <a:schemeClr val="dk1"/>
              </a:solidFill>
              <a:latin typeface="Calibri"/>
              <a:ea typeface="Calibri"/>
              <a:cs typeface="Calibri"/>
              <a:sym typeface="Calibri"/>
            </a:endParaRPr>
          </a:p>
          <a:p>
            <a:pPr marL="355600" marR="0" lvl="0" indent="-228600" algn="l" rtl="0">
              <a:lnSpc>
                <a:spcPct val="110000"/>
              </a:lnSpc>
              <a:spcBef>
                <a:spcPts val="0"/>
              </a:spcBef>
              <a:spcAft>
                <a:spcPts val="0"/>
              </a:spcAft>
              <a:buClr>
                <a:srgbClr val="A42F0F"/>
              </a:buClr>
              <a:buSzPts val="2400"/>
              <a:buFont typeface="Arial"/>
              <a:buChar char="•"/>
            </a:pPr>
            <a:r>
              <a:rPr lang="en-US" sz="2400" b="0" i="0" u="none" strike="noStrike" cap="none">
                <a:solidFill>
                  <a:schemeClr val="dk1"/>
                </a:solidFill>
                <a:latin typeface="Calibri"/>
                <a:ea typeface="Calibri"/>
                <a:cs typeface="Calibri"/>
                <a:sym typeface="Calibri"/>
              </a:rPr>
              <a:t>It contains 32 attributes related to planned flight date-time, airline, planned origin and destination, cancellation and diversion status, overall delay, and delay due to individual components (carrier, weather, NAS, security, late aircraft)</a:t>
            </a:r>
            <a:endParaRPr sz="2400" b="0" i="0" u="none" strike="noStrike" cap="none">
              <a:solidFill>
                <a:schemeClr val="dk1"/>
              </a:solidFill>
              <a:latin typeface="Calibri"/>
              <a:ea typeface="Calibri"/>
              <a:cs typeface="Calibri"/>
              <a:sym typeface="Calibri"/>
            </a:endParaRPr>
          </a:p>
          <a:p>
            <a:pPr marL="457200" marR="0" lvl="0" indent="0" algn="l" rtl="0">
              <a:lnSpc>
                <a:spcPct val="90000"/>
              </a:lnSpc>
              <a:spcBef>
                <a:spcPts val="10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Understanding the Data</a:t>
            </a:r>
            <a:endParaRPr/>
          </a:p>
        </p:txBody>
      </p:sp>
      <p:graphicFrame>
        <p:nvGraphicFramePr>
          <p:cNvPr id="201" name="Google Shape;201;p25"/>
          <p:cNvGraphicFramePr/>
          <p:nvPr/>
        </p:nvGraphicFramePr>
        <p:xfrm>
          <a:off x="1030013" y="2138975"/>
          <a:ext cx="10131975" cy="3261210"/>
        </p:xfrm>
        <a:graphic>
          <a:graphicData uri="http://schemas.openxmlformats.org/drawingml/2006/table">
            <a:tbl>
              <a:tblPr>
                <a:noFill/>
                <a:tableStyleId>{CAAEDBB7-58D6-4476-8617-10D41B4C7339}</a:tableStyleId>
              </a:tblPr>
              <a:tblGrid>
                <a:gridCol w="1466775">
                  <a:extLst>
                    <a:ext uri="{9D8B030D-6E8A-4147-A177-3AD203B41FA5}">
                      <a16:colId xmlns:a16="http://schemas.microsoft.com/office/drawing/2014/main" val="20000"/>
                    </a:ext>
                  </a:extLst>
                </a:gridCol>
                <a:gridCol w="1083150">
                  <a:extLst>
                    <a:ext uri="{9D8B030D-6E8A-4147-A177-3AD203B41FA5}">
                      <a16:colId xmlns:a16="http://schemas.microsoft.com/office/drawing/2014/main" val="20001"/>
                    </a:ext>
                  </a:extLst>
                </a:gridCol>
                <a:gridCol w="1083150">
                  <a:extLst>
                    <a:ext uri="{9D8B030D-6E8A-4147-A177-3AD203B41FA5}">
                      <a16:colId xmlns:a16="http://schemas.microsoft.com/office/drawing/2014/main" val="20002"/>
                    </a:ext>
                  </a:extLst>
                </a:gridCol>
                <a:gridCol w="1083150">
                  <a:extLst>
                    <a:ext uri="{9D8B030D-6E8A-4147-A177-3AD203B41FA5}">
                      <a16:colId xmlns:a16="http://schemas.microsoft.com/office/drawing/2014/main" val="20003"/>
                    </a:ext>
                  </a:extLst>
                </a:gridCol>
                <a:gridCol w="1083150">
                  <a:extLst>
                    <a:ext uri="{9D8B030D-6E8A-4147-A177-3AD203B41FA5}">
                      <a16:colId xmlns:a16="http://schemas.microsoft.com/office/drawing/2014/main" val="20004"/>
                    </a:ext>
                  </a:extLst>
                </a:gridCol>
                <a:gridCol w="1083150">
                  <a:extLst>
                    <a:ext uri="{9D8B030D-6E8A-4147-A177-3AD203B41FA5}">
                      <a16:colId xmlns:a16="http://schemas.microsoft.com/office/drawing/2014/main" val="20005"/>
                    </a:ext>
                  </a:extLst>
                </a:gridCol>
                <a:gridCol w="1083150">
                  <a:extLst>
                    <a:ext uri="{9D8B030D-6E8A-4147-A177-3AD203B41FA5}">
                      <a16:colId xmlns:a16="http://schemas.microsoft.com/office/drawing/2014/main" val="20006"/>
                    </a:ext>
                  </a:extLst>
                </a:gridCol>
                <a:gridCol w="1083150">
                  <a:extLst>
                    <a:ext uri="{9D8B030D-6E8A-4147-A177-3AD203B41FA5}">
                      <a16:colId xmlns:a16="http://schemas.microsoft.com/office/drawing/2014/main" val="20007"/>
                    </a:ext>
                  </a:extLst>
                </a:gridCol>
                <a:gridCol w="1083150">
                  <a:extLst>
                    <a:ext uri="{9D8B030D-6E8A-4147-A177-3AD203B41FA5}">
                      <a16:colId xmlns:a16="http://schemas.microsoft.com/office/drawing/2014/main" val="20008"/>
                    </a:ext>
                  </a:extLst>
                </a:gridCol>
              </a:tblGrid>
              <a:tr h="0">
                <a:tc>
                  <a:txBody>
                    <a:bodyPr/>
                    <a:lstStyle/>
                    <a:p>
                      <a:pPr marL="0" lvl="0" indent="0" algn="ctr" rtl="0">
                        <a:spcBef>
                          <a:spcPts val="0"/>
                        </a:spcBef>
                        <a:spcAft>
                          <a:spcPts val="0"/>
                        </a:spcAft>
                        <a:buNone/>
                      </a:pPr>
                      <a:r>
                        <a:rPr lang="en-US" b="1">
                          <a:solidFill>
                            <a:schemeClr val="lt1"/>
                          </a:solidFill>
                        </a:rPr>
                        <a:t>FL_DATE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b="1">
                          <a:solidFill>
                            <a:schemeClr val="lt1"/>
                          </a:solidFill>
                        </a:rPr>
                        <a:t>AIRLINE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b="1">
                          <a:solidFill>
                            <a:schemeClr val="lt1"/>
                          </a:solidFill>
                        </a:rPr>
                        <a:t>ORIGIN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b="1">
                          <a:solidFill>
                            <a:schemeClr val="lt1"/>
                          </a:solidFill>
                        </a:rPr>
                        <a:t>DEST</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b="1">
                          <a:solidFill>
                            <a:schemeClr val="lt1"/>
                          </a:solidFill>
                        </a:rPr>
                        <a:t>CRS_DEPT_TIME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b="1">
                          <a:solidFill>
                            <a:schemeClr val="lt1"/>
                          </a:solidFill>
                        </a:rPr>
                        <a:t>TAXI_IN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b="1">
                          <a:solidFill>
                            <a:schemeClr val="lt1"/>
                          </a:solidFill>
                        </a:rPr>
                        <a:t>TAXI_OUT</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b="1">
                          <a:solidFill>
                            <a:schemeClr val="lt1"/>
                          </a:solidFill>
                        </a:rPr>
                        <a:t>CRS_ARR_TIME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b="1">
                          <a:solidFill>
                            <a:schemeClr val="lt1"/>
                          </a:solidFill>
                        </a:rPr>
                        <a:t>DISTANCE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US"/>
                        <a:t>2019-01-09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United Air Lines Inc.</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FLL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EWR</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1155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19.0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4.0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1501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1065.0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US"/>
                        <a:t>2022-11-19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Delta Air Lines Inc</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MSP</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SEA</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2120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9.0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38.0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2315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1399.0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US"/>
                        <a:t>2022-07-22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United Air Lines Inc.</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DEN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MSP</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954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20.0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5.0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1252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680.0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US"/>
                        <a:t>2020-02-23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Spirit Air Lines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MCO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DFW</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1840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15.0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14.0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2041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985.0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547250" y="2875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Pre-Processing: Removing NULLs</a:t>
            </a:r>
            <a:endParaRPr/>
          </a:p>
        </p:txBody>
      </p:sp>
      <p:sp>
        <p:nvSpPr>
          <p:cNvPr id="207" name="Google Shape;207;p26"/>
          <p:cNvSpPr txBox="1">
            <a:spLocks noGrp="1"/>
          </p:cNvSpPr>
          <p:nvPr>
            <p:ph type="body" idx="1"/>
          </p:nvPr>
        </p:nvSpPr>
        <p:spPr>
          <a:xfrm>
            <a:off x="609600" y="152947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2400"/>
              <a:t>The majority of the data was removed for having NULL values for all individual delay components. Leaving us with 533,863 records.</a:t>
            </a:r>
            <a:endParaRPr/>
          </a:p>
        </p:txBody>
      </p:sp>
      <p:pic>
        <p:nvPicPr>
          <p:cNvPr id="208" name="Google Shape;208;p26" descr="A graph of a number and a line&#10;&#10;Description automatically generated with medium confidence"/>
          <p:cNvPicPr preferRelativeResize="0"/>
          <p:nvPr/>
        </p:nvPicPr>
        <p:blipFill rotWithShape="1">
          <a:blip r:embed="rId3">
            <a:alphaModFix/>
          </a:blip>
          <a:srcRect/>
          <a:stretch/>
        </p:blipFill>
        <p:spPr>
          <a:xfrm>
            <a:off x="1887150" y="2456875"/>
            <a:ext cx="8417700" cy="3682750"/>
          </a:xfrm>
          <a:prstGeom prst="rect">
            <a:avLst/>
          </a:prstGeom>
          <a:noFill/>
          <a:ln>
            <a:noFill/>
          </a:ln>
        </p:spPr>
      </p:pic>
      <p:sp>
        <p:nvSpPr>
          <p:cNvPr id="209" name="Google Shape;209;p26"/>
          <p:cNvSpPr txBox="1"/>
          <p:nvPr/>
        </p:nvSpPr>
        <p:spPr>
          <a:xfrm>
            <a:off x="4117925" y="6242400"/>
            <a:ext cx="7462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chemeClr val="dk1"/>
                </a:solidFill>
                <a:latin typeface="Calibri"/>
                <a:ea typeface="Calibri"/>
                <a:cs typeface="Calibri"/>
                <a:sym typeface="Calibri"/>
              </a:rPr>
              <a:t>Flight Record Counts</a:t>
            </a:r>
            <a:endParaRPr sz="2200" b="1">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xfrm>
            <a:off x="533400" y="189568"/>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Pre-Processing: Feature Selection</a:t>
            </a:r>
            <a:endParaRPr/>
          </a:p>
        </p:txBody>
      </p:sp>
      <p:sp>
        <p:nvSpPr>
          <p:cNvPr id="215" name="Google Shape;215;p27"/>
          <p:cNvSpPr txBox="1">
            <a:spLocks noGrp="1"/>
          </p:cNvSpPr>
          <p:nvPr>
            <p:ph type="body" idx="1"/>
          </p:nvPr>
        </p:nvSpPr>
        <p:spPr>
          <a:xfrm>
            <a:off x="533400" y="1515125"/>
            <a:ext cx="5073000" cy="4129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400"/>
              <a:buChar char="•"/>
            </a:pPr>
            <a:r>
              <a:rPr lang="en-US" sz="2400" b="1"/>
              <a:t>Pearson’s Correlation</a:t>
            </a:r>
            <a:r>
              <a:rPr lang="en-US" sz="2400"/>
              <a:t> between 6 non-categorical independent attributes: CRS_DEP_TIME, TAXI_OUT, CRS_ARR_TIME, TAXI_IN, CRS_ELASPED_TIME DISTANCE and dependent variable: </a:t>
            </a:r>
            <a:r>
              <a:rPr lang="en-US" sz="2400" b="1"/>
              <a:t>ARR_DELAY</a:t>
            </a:r>
            <a:endParaRPr sz="2400" b="1"/>
          </a:p>
          <a:p>
            <a:pPr marL="228600" lvl="0" indent="-228600" algn="l" rtl="0">
              <a:lnSpc>
                <a:spcPct val="90000"/>
              </a:lnSpc>
              <a:spcBef>
                <a:spcPts val="0"/>
              </a:spcBef>
              <a:spcAft>
                <a:spcPts val="0"/>
              </a:spcAft>
              <a:buSzPts val="2400"/>
              <a:buChar char="•"/>
            </a:pPr>
            <a:r>
              <a:rPr lang="en-US" sz="2400"/>
              <a:t>PCA on normalized data did not help increase correlation</a:t>
            </a:r>
            <a:endParaRPr sz="2400"/>
          </a:p>
        </p:txBody>
      </p:sp>
      <p:graphicFrame>
        <p:nvGraphicFramePr>
          <p:cNvPr id="216" name="Google Shape;216;p27"/>
          <p:cNvGraphicFramePr/>
          <p:nvPr/>
        </p:nvGraphicFramePr>
        <p:xfrm>
          <a:off x="6360650" y="1515125"/>
          <a:ext cx="4534050" cy="2986830"/>
        </p:xfrm>
        <a:graphic>
          <a:graphicData uri="http://schemas.openxmlformats.org/drawingml/2006/table">
            <a:tbl>
              <a:tblPr>
                <a:noFill/>
                <a:tableStyleId>{CAAEDBB7-58D6-4476-8617-10D41B4C7339}</a:tableStyleId>
              </a:tblPr>
              <a:tblGrid>
                <a:gridCol w="2267025">
                  <a:extLst>
                    <a:ext uri="{9D8B030D-6E8A-4147-A177-3AD203B41FA5}">
                      <a16:colId xmlns:a16="http://schemas.microsoft.com/office/drawing/2014/main" val="20000"/>
                    </a:ext>
                  </a:extLst>
                </a:gridCol>
                <a:gridCol w="22670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solidFill>
                            <a:schemeClr val="lt1"/>
                          </a:solidFill>
                        </a:rPr>
                        <a:t>NON-CATEGORICAL ATTRIBUTE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b="1" dirty="0">
                          <a:solidFill>
                            <a:schemeClr val="lt1"/>
                          </a:solidFill>
                        </a:rPr>
                        <a:t>PEARSON’S CORRELATION</a:t>
                      </a:r>
                      <a:endParaRPr b="1" dirty="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CRS_DEP_TIME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0.0704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TAXI_OUT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0.0541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CRS_ARR_TIME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0.0500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TAXI_IN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0.0235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b="1">
                          <a:solidFill>
                            <a:schemeClr val="dk1"/>
                          </a:solidFill>
                        </a:rPr>
                        <a:t>*</a:t>
                      </a:r>
                      <a:r>
                        <a:rPr lang="en-US" b="1">
                          <a:solidFill>
                            <a:srgbClr val="F03723"/>
                          </a:solidFill>
                        </a:rPr>
                        <a:t>CRS_ELAPSED_TIME</a:t>
                      </a:r>
                      <a:endParaRPr b="1">
                        <a:solidFill>
                          <a:srgbClr val="F03723"/>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rgbClr val="F03723"/>
                          </a:solidFill>
                        </a:rPr>
                        <a:t>-0.0122</a:t>
                      </a:r>
                      <a:endParaRPr b="1">
                        <a:solidFill>
                          <a:srgbClr val="F03723"/>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DISTANCE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t>-0.0229</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17" name="Google Shape;217;p27"/>
          <p:cNvSpPr txBox="1"/>
          <p:nvPr/>
        </p:nvSpPr>
        <p:spPr>
          <a:xfrm>
            <a:off x="8420600" y="4572000"/>
            <a:ext cx="247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Calibri"/>
                <a:ea typeface="Calibri"/>
                <a:cs typeface="Calibri"/>
                <a:sym typeface="Calibri"/>
              </a:rPr>
              <a:t>*Removed (redundant)</a:t>
            </a:r>
            <a:endParaRPr sz="1800" b="1">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457200" y="189568"/>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Pre-Processing: Feature Selection</a:t>
            </a:r>
            <a:endParaRPr/>
          </a:p>
        </p:txBody>
      </p:sp>
      <p:sp>
        <p:nvSpPr>
          <p:cNvPr id="223" name="Google Shape;223;p28"/>
          <p:cNvSpPr txBox="1">
            <a:spLocks noGrp="1"/>
          </p:cNvSpPr>
          <p:nvPr>
            <p:ph type="body" idx="1"/>
          </p:nvPr>
        </p:nvSpPr>
        <p:spPr>
          <a:xfrm>
            <a:off x="533400" y="1515125"/>
            <a:ext cx="5267100" cy="5178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400"/>
              <a:buChar char="•"/>
            </a:pPr>
            <a:r>
              <a:rPr lang="en-US" sz="2400" b="1"/>
              <a:t>Eliminated redundancies</a:t>
            </a:r>
            <a:r>
              <a:rPr lang="en-US" sz="2400"/>
              <a:t> in categorical attributes. Verified using The </a:t>
            </a:r>
            <a:r>
              <a:rPr lang="en-US" sz="2400" b="1"/>
              <a:t>Kruskal-Wallis H-test</a:t>
            </a:r>
            <a:endParaRPr sz="2400" b="1"/>
          </a:p>
          <a:p>
            <a:pPr marL="457200" lvl="0" indent="0" algn="l" rtl="0">
              <a:lnSpc>
                <a:spcPct val="90000"/>
              </a:lnSpc>
              <a:spcBef>
                <a:spcPts val="0"/>
              </a:spcBef>
              <a:spcAft>
                <a:spcPts val="0"/>
              </a:spcAft>
              <a:buNone/>
            </a:pPr>
            <a:endParaRPr sz="2400"/>
          </a:p>
          <a:p>
            <a:pPr marL="228600" lvl="0" indent="-228600" algn="l" rtl="0">
              <a:lnSpc>
                <a:spcPct val="90000"/>
              </a:lnSpc>
              <a:spcBef>
                <a:spcPts val="0"/>
              </a:spcBef>
              <a:spcAft>
                <a:spcPts val="0"/>
              </a:spcAft>
              <a:buSzPts val="2400"/>
              <a:buChar char="•"/>
            </a:pPr>
            <a:r>
              <a:rPr lang="en-US" sz="2400"/>
              <a:t>ORIGIN / DEST had more unique values than ORIGIN_CITY / DEST_CITY</a:t>
            </a:r>
            <a:endParaRPr/>
          </a:p>
        </p:txBody>
      </p:sp>
      <p:graphicFrame>
        <p:nvGraphicFramePr>
          <p:cNvPr id="224" name="Google Shape;224;p28"/>
          <p:cNvGraphicFramePr/>
          <p:nvPr>
            <p:extLst>
              <p:ext uri="{D42A27DB-BD31-4B8C-83A1-F6EECF244321}">
                <p14:modId xmlns:p14="http://schemas.microsoft.com/office/powerpoint/2010/main" val="1408221871"/>
              </p:ext>
            </p:extLst>
          </p:nvPr>
        </p:nvGraphicFramePr>
        <p:xfrm>
          <a:off x="6330950" y="1539425"/>
          <a:ext cx="4534050" cy="3992610"/>
        </p:xfrm>
        <a:graphic>
          <a:graphicData uri="http://schemas.openxmlformats.org/drawingml/2006/table">
            <a:tbl>
              <a:tblPr>
                <a:noFill/>
                <a:tableStyleId>{CAAEDBB7-58D6-4476-8617-10D41B4C7339}</a:tableStyleId>
              </a:tblPr>
              <a:tblGrid>
                <a:gridCol w="2267025">
                  <a:extLst>
                    <a:ext uri="{9D8B030D-6E8A-4147-A177-3AD203B41FA5}">
                      <a16:colId xmlns:a16="http://schemas.microsoft.com/office/drawing/2014/main" val="20000"/>
                    </a:ext>
                  </a:extLst>
                </a:gridCol>
                <a:gridCol w="22670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dirty="0">
                          <a:solidFill>
                            <a:schemeClr val="lt1"/>
                          </a:solidFill>
                        </a:rPr>
                        <a:t>ORIGINAL CATEGORICAL ATTRIBUTE</a:t>
                      </a:r>
                      <a:endParaRPr b="1" dirty="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b="1" dirty="0">
                          <a:solidFill>
                            <a:schemeClr val="lt1"/>
                          </a:solidFill>
                        </a:rPr>
                        <a:t>KEPT CATEGORICAL ATTRIBUTE</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dirty="0"/>
                        <a:t>AIRLINE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rowSpan="4">
                  <a:txBody>
                    <a:bodyPr/>
                    <a:lstStyle/>
                    <a:p>
                      <a:pPr marL="0" lvl="0" indent="0" algn="ctr" rtl="0">
                        <a:spcBef>
                          <a:spcPts val="0"/>
                        </a:spcBef>
                        <a:spcAft>
                          <a:spcPts val="0"/>
                        </a:spcAft>
                        <a:buNone/>
                      </a:pPr>
                      <a:r>
                        <a:rPr lang="en-US" dirty="0"/>
                        <a:t>AIRLINE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AIRLINE_CODE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DOT_CODE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AIRLINE_DOT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solidFill>
                            <a:schemeClr val="dk1"/>
                          </a:solidFill>
                        </a:rPr>
                        <a:t>ORIGIN</a:t>
                      </a:r>
                      <a:endParaRPr>
                        <a:solidFill>
                          <a:srgbClr val="F03723"/>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US" dirty="0">
                          <a:solidFill>
                            <a:schemeClr val="dk1"/>
                          </a:solidFill>
                        </a:rPr>
                        <a:t>ORIGIN</a:t>
                      </a:r>
                      <a:endParaRPr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ORIGIN_CITY</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US"/>
                        <a:t>DEST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lvl="0" indent="0" algn="ctr" rtl="0">
                        <a:spcBef>
                          <a:spcPts val="0"/>
                        </a:spcBef>
                        <a:spcAft>
                          <a:spcPts val="0"/>
                        </a:spcAft>
                        <a:buNone/>
                      </a:pPr>
                      <a:r>
                        <a:rPr lang="en-US"/>
                        <a:t>DEST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n-US" dirty="0"/>
                        <a:t>DEST_CITY</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graphicFrame>
        <p:nvGraphicFramePr>
          <p:cNvPr id="229" name="Google Shape;229;p29"/>
          <p:cNvGraphicFramePr/>
          <p:nvPr/>
        </p:nvGraphicFramePr>
        <p:xfrm>
          <a:off x="922375" y="1504450"/>
          <a:ext cx="9532350" cy="5242260"/>
        </p:xfrm>
        <a:graphic>
          <a:graphicData uri="http://schemas.openxmlformats.org/drawingml/2006/table">
            <a:tbl>
              <a:tblPr>
                <a:noFill/>
                <a:tableStyleId>{CAAEDBB7-58D6-4476-8617-10D41B4C7339}</a:tableStyleId>
              </a:tblPr>
              <a:tblGrid>
                <a:gridCol w="1953050">
                  <a:extLst>
                    <a:ext uri="{9D8B030D-6E8A-4147-A177-3AD203B41FA5}">
                      <a16:colId xmlns:a16="http://schemas.microsoft.com/office/drawing/2014/main" val="20000"/>
                    </a:ext>
                  </a:extLst>
                </a:gridCol>
                <a:gridCol w="1953050">
                  <a:extLst>
                    <a:ext uri="{9D8B030D-6E8A-4147-A177-3AD203B41FA5}">
                      <a16:colId xmlns:a16="http://schemas.microsoft.com/office/drawing/2014/main" val="20001"/>
                    </a:ext>
                  </a:extLst>
                </a:gridCol>
                <a:gridCol w="1953050">
                  <a:extLst>
                    <a:ext uri="{9D8B030D-6E8A-4147-A177-3AD203B41FA5}">
                      <a16:colId xmlns:a16="http://schemas.microsoft.com/office/drawing/2014/main" val="20002"/>
                    </a:ext>
                  </a:extLst>
                </a:gridCol>
                <a:gridCol w="1953050">
                  <a:extLst>
                    <a:ext uri="{9D8B030D-6E8A-4147-A177-3AD203B41FA5}">
                      <a16:colId xmlns:a16="http://schemas.microsoft.com/office/drawing/2014/main" val="20003"/>
                    </a:ext>
                  </a:extLst>
                </a:gridCol>
                <a:gridCol w="1720150">
                  <a:extLst>
                    <a:ext uri="{9D8B030D-6E8A-4147-A177-3AD203B41FA5}">
                      <a16:colId xmlns:a16="http://schemas.microsoft.com/office/drawing/2014/main" val="20004"/>
                    </a:ext>
                  </a:extLst>
                </a:gridCol>
              </a:tblGrid>
              <a:tr h="299575">
                <a:tc>
                  <a:txBody>
                    <a:bodyPr/>
                    <a:lstStyle/>
                    <a:p>
                      <a:pPr marL="0" lvl="0" indent="0" algn="l" rtl="0">
                        <a:spcBef>
                          <a:spcPts val="0"/>
                        </a:spcBef>
                        <a:spcAft>
                          <a:spcPts val="0"/>
                        </a:spcAft>
                        <a:buNone/>
                      </a:pPr>
                      <a:r>
                        <a:rPr lang="en-US" b="1">
                          <a:solidFill>
                            <a:schemeClr val="lt1"/>
                          </a:solidFill>
                        </a:rPr>
                        <a:t>Independent Vars.</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Description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Initial Format</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Transformed format</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Var. Type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460875">
                <a:tc>
                  <a:txBody>
                    <a:bodyPr/>
                    <a:lstStyle/>
                    <a:p>
                      <a:pPr marL="0" lvl="0" indent="0" algn="l" rtl="0">
                        <a:spcBef>
                          <a:spcPts val="0"/>
                        </a:spcBef>
                        <a:spcAft>
                          <a:spcPts val="0"/>
                        </a:spcAft>
                        <a:buNone/>
                      </a:pPr>
                      <a:r>
                        <a:rPr lang="en-US" b="1">
                          <a:solidFill>
                            <a:schemeClr val="lt1"/>
                          </a:solidFill>
                        </a:rPr>
                        <a:t>CRS_DEP_TIME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Scheduled departure, local time</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hhmm</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Minutes past midnight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Discrete, Ratio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9575">
                <a:tc>
                  <a:txBody>
                    <a:bodyPr/>
                    <a:lstStyle/>
                    <a:p>
                      <a:pPr marL="0" lvl="0" indent="0" algn="l" rtl="0">
                        <a:spcBef>
                          <a:spcPts val="0"/>
                        </a:spcBef>
                        <a:spcAft>
                          <a:spcPts val="0"/>
                        </a:spcAft>
                        <a:buNone/>
                      </a:pPr>
                      <a:r>
                        <a:rPr lang="en-US" b="1">
                          <a:solidFill>
                            <a:schemeClr val="lt1"/>
                          </a:solidFill>
                        </a:rPr>
                        <a:t>TAXI_OUT</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a:t>Taxi out time</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Minutes past midnight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Minutes past midnight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Discrete, Ratio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60875">
                <a:tc>
                  <a:txBody>
                    <a:bodyPr/>
                    <a:lstStyle/>
                    <a:p>
                      <a:pPr marL="0" lvl="0" indent="0" algn="l" rtl="0">
                        <a:spcBef>
                          <a:spcPts val="0"/>
                        </a:spcBef>
                        <a:spcAft>
                          <a:spcPts val="0"/>
                        </a:spcAft>
                        <a:buNone/>
                      </a:pPr>
                      <a:r>
                        <a:rPr lang="en-US" b="1">
                          <a:solidFill>
                            <a:schemeClr val="lt1"/>
                          </a:solidFill>
                        </a:rPr>
                        <a:t>CRS_ARR_TIME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Scheduled arrival, local time</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hhmm</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Minutes past midnight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Discrete, Ratio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99575">
                <a:tc>
                  <a:txBody>
                    <a:bodyPr/>
                    <a:lstStyle/>
                    <a:p>
                      <a:pPr marL="0" lvl="0" indent="0" algn="l" rtl="0">
                        <a:spcBef>
                          <a:spcPts val="0"/>
                        </a:spcBef>
                        <a:spcAft>
                          <a:spcPts val="0"/>
                        </a:spcAft>
                        <a:buNone/>
                      </a:pPr>
                      <a:r>
                        <a:rPr lang="en-US" b="1">
                          <a:solidFill>
                            <a:schemeClr val="lt1"/>
                          </a:solidFill>
                        </a:rPr>
                        <a:t>TAXI_IN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a:t>Taxi in time</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Minutes past midnight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Minutes past midnight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Discrete, Ratio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60875">
                <a:tc>
                  <a:txBody>
                    <a:bodyPr/>
                    <a:lstStyle/>
                    <a:p>
                      <a:pPr marL="0" lvl="0" indent="0" algn="l" rtl="0">
                        <a:spcBef>
                          <a:spcPts val="0"/>
                        </a:spcBef>
                        <a:spcAft>
                          <a:spcPts val="0"/>
                        </a:spcAft>
                        <a:buNone/>
                      </a:pPr>
                      <a:r>
                        <a:rPr lang="en-US" b="1">
                          <a:solidFill>
                            <a:schemeClr val="lt1"/>
                          </a:solidFill>
                        </a:rPr>
                        <a:t>DISTANCE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a:t>Distance between airports</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Miles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Miles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Discrete, Ratio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60875">
                <a:tc>
                  <a:txBody>
                    <a:bodyPr/>
                    <a:lstStyle/>
                    <a:p>
                      <a:pPr marL="0" lvl="0" indent="0" algn="l" rtl="0">
                        <a:spcBef>
                          <a:spcPts val="0"/>
                        </a:spcBef>
                        <a:spcAft>
                          <a:spcPts val="0"/>
                        </a:spcAft>
                        <a:buNone/>
                      </a:pPr>
                      <a:r>
                        <a:rPr lang="en-US" b="1">
                          <a:solidFill>
                            <a:schemeClr val="lt1"/>
                          </a:solidFill>
                        </a:rPr>
                        <a:t>FL_DATE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a:t>Flight date</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yyyymmdd</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3 Vars.: Year (label encoded), Month, Day</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3 * Discrete, Ordinal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99575">
                <a:tc>
                  <a:txBody>
                    <a:bodyPr/>
                    <a:lstStyle/>
                    <a:p>
                      <a:pPr marL="0" lvl="0" indent="0" algn="l" rtl="0">
                        <a:spcBef>
                          <a:spcPts val="0"/>
                        </a:spcBef>
                        <a:spcAft>
                          <a:spcPts val="0"/>
                        </a:spcAft>
                        <a:buNone/>
                      </a:pPr>
                      <a:r>
                        <a:rPr lang="en-US" b="1">
                          <a:solidFill>
                            <a:schemeClr val="lt1"/>
                          </a:solidFill>
                        </a:rPr>
                        <a:t>AIRLINE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a:t>Reporting airline</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Name of airline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Label encoded</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Discrete, Nominal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60875">
                <a:tc>
                  <a:txBody>
                    <a:bodyPr/>
                    <a:lstStyle/>
                    <a:p>
                      <a:pPr marL="0" lvl="0" indent="0" algn="l" rtl="0">
                        <a:spcBef>
                          <a:spcPts val="0"/>
                        </a:spcBef>
                        <a:spcAft>
                          <a:spcPts val="0"/>
                        </a:spcAft>
                        <a:buNone/>
                      </a:pPr>
                      <a:r>
                        <a:rPr lang="en-US" b="1">
                          <a:solidFill>
                            <a:schemeClr val="lt1"/>
                          </a:solidFill>
                        </a:rPr>
                        <a:t>ORIGIN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a:t>Origin airport</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3 digit code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Label encoded (with DEST)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Discrete, Nominal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60875">
                <a:tc>
                  <a:txBody>
                    <a:bodyPr/>
                    <a:lstStyle/>
                    <a:p>
                      <a:pPr marL="0" lvl="0" indent="0" algn="l" rtl="0">
                        <a:spcBef>
                          <a:spcPts val="0"/>
                        </a:spcBef>
                        <a:spcAft>
                          <a:spcPts val="0"/>
                        </a:spcAft>
                        <a:buNone/>
                      </a:pPr>
                      <a:r>
                        <a:rPr lang="en-US" b="1">
                          <a:solidFill>
                            <a:schemeClr val="lt1"/>
                          </a:solidFill>
                        </a:rPr>
                        <a:t>DEST</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a:t>Destination airport</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3 digit code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Label encoded (with ORIGIN)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Discrete, Nominal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230" name="Google Shape;230;p29"/>
          <p:cNvSpPr txBox="1">
            <a:spLocks noGrp="1"/>
          </p:cNvSpPr>
          <p:nvPr>
            <p:ph type="title"/>
          </p:nvPr>
        </p:nvSpPr>
        <p:spPr>
          <a:xfrm>
            <a:off x="838200" y="3982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Pre-Processing: Data Transformation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t>Pre-Processing: Outlier Pruning</a:t>
            </a:r>
            <a:endParaRPr/>
          </a:p>
        </p:txBody>
      </p:sp>
      <p:sp>
        <p:nvSpPr>
          <p:cNvPr id="237" name="Google Shape;237;p30"/>
          <p:cNvSpPr txBox="1">
            <a:spLocks noGrp="1"/>
          </p:cNvSpPr>
          <p:nvPr>
            <p:ph type="body" idx="1"/>
          </p:nvPr>
        </p:nvSpPr>
        <p:spPr>
          <a:xfrm>
            <a:off x="838200" y="1690825"/>
            <a:ext cx="4232700" cy="752400"/>
          </a:xfrm>
          <a:prstGeom prst="rect">
            <a:avLst/>
          </a:prstGeom>
        </p:spPr>
        <p:txBody>
          <a:bodyPr spcFirstLastPara="1" wrap="square" lIns="91425" tIns="45700" rIns="91425" bIns="45700" anchor="t" anchorCtr="0">
            <a:normAutofit fontScale="62500" lnSpcReduction="20000"/>
          </a:bodyPr>
          <a:lstStyle/>
          <a:p>
            <a:pPr marL="0" lvl="0" indent="0" algn="l" rtl="0">
              <a:spcBef>
                <a:spcPts val="1000"/>
              </a:spcBef>
              <a:spcAft>
                <a:spcPts val="0"/>
              </a:spcAft>
              <a:buNone/>
            </a:pPr>
            <a:r>
              <a:rPr lang="en-US" b="1"/>
              <a:t>Lower Bound:</a:t>
            </a:r>
            <a:r>
              <a:rPr lang="en-US"/>
              <a:t>	Q1 - 1.5*IQR</a:t>
            </a:r>
            <a:endParaRPr/>
          </a:p>
          <a:p>
            <a:pPr marL="0" lvl="0" indent="0" algn="l" rtl="0">
              <a:spcBef>
                <a:spcPts val="1000"/>
              </a:spcBef>
              <a:spcAft>
                <a:spcPts val="0"/>
              </a:spcAft>
              <a:buNone/>
            </a:pPr>
            <a:r>
              <a:rPr lang="en-US" b="1"/>
              <a:t>Upper Bound:</a:t>
            </a:r>
            <a:r>
              <a:rPr lang="en-US"/>
              <a:t>	Q3 + 1.5*IQR</a:t>
            </a:r>
            <a:endParaRPr/>
          </a:p>
        </p:txBody>
      </p:sp>
      <p:graphicFrame>
        <p:nvGraphicFramePr>
          <p:cNvPr id="238" name="Google Shape;238;p30"/>
          <p:cNvGraphicFramePr/>
          <p:nvPr/>
        </p:nvGraphicFramePr>
        <p:xfrm>
          <a:off x="838200" y="2837125"/>
          <a:ext cx="5735625" cy="3017340"/>
        </p:xfrm>
        <a:graphic>
          <a:graphicData uri="http://schemas.openxmlformats.org/drawingml/2006/table">
            <a:tbl>
              <a:tblPr>
                <a:noFill/>
                <a:tableStyleId>{CAAEDBB7-58D6-4476-8617-10D41B4C7339}</a:tableStyleId>
              </a:tblPr>
              <a:tblGrid>
                <a:gridCol w="1911875">
                  <a:extLst>
                    <a:ext uri="{9D8B030D-6E8A-4147-A177-3AD203B41FA5}">
                      <a16:colId xmlns:a16="http://schemas.microsoft.com/office/drawing/2014/main" val="20000"/>
                    </a:ext>
                  </a:extLst>
                </a:gridCol>
                <a:gridCol w="1911875">
                  <a:extLst>
                    <a:ext uri="{9D8B030D-6E8A-4147-A177-3AD203B41FA5}">
                      <a16:colId xmlns:a16="http://schemas.microsoft.com/office/drawing/2014/main" val="20001"/>
                    </a:ext>
                  </a:extLst>
                </a:gridCol>
                <a:gridCol w="1911875">
                  <a:extLst>
                    <a:ext uri="{9D8B030D-6E8A-4147-A177-3AD203B41FA5}">
                      <a16:colId xmlns:a16="http://schemas.microsoft.com/office/drawing/2014/main" val="20002"/>
                    </a:ext>
                  </a:extLst>
                </a:gridCol>
              </a:tblGrid>
              <a:tr h="224175">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b="1">
                          <a:solidFill>
                            <a:schemeClr val="lt1"/>
                          </a:solidFill>
                        </a:rPr>
                        <a:t>Pre-Outlier Removal</a:t>
                      </a:r>
                      <a:endParaRPr sz="18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sz="1800" b="1">
                          <a:solidFill>
                            <a:schemeClr val="lt1"/>
                          </a:solidFill>
                        </a:rPr>
                        <a:t>Post-Outlier Removal</a:t>
                      </a:r>
                      <a:endParaRPr sz="18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extLst>
                  <a:ext uri="{0D108BD9-81ED-4DB2-BD59-A6C34878D82A}">
                    <a16:rowId xmlns:a16="http://schemas.microsoft.com/office/drawing/2014/main" val="10000"/>
                  </a:ext>
                </a:extLst>
              </a:tr>
              <a:tr h="224175">
                <a:tc>
                  <a:txBody>
                    <a:bodyPr/>
                    <a:lstStyle/>
                    <a:p>
                      <a:pPr marL="0" lvl="0" indent="0" algn="l" rtl="0">
                        <a:spcBef>
                          <a:spcPts val="0"/>
                        </a:spcBef>
                        <a:spcAft>
                          <a:spcPts val="0"/>
                        </a:spcAft>
                        <a:buNone/>
                      </a:pPr>
                      <a:r>
                        <a:rPr lang="en-US" sz="1800" b="1">
                          <a:solidFill>
                            <a:schemeClr val="lt1"/>
                          </a:solidFill>
                        </a:rPr>
                        <a:t># of Records</a:t>
                      </a:r>
                      <a:endParaRPr sz="18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sz="1800"/>
                        <a:t>533,863</a:t>
                      </a:r>
                      <a:endParaRPr sz="1800"/>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800"/>
                        <a:t>489,828</a:t>
                      </a:r>
                      <a:endParaRPr sz="18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4175">
                <a:tc>
                  <a:txBody>
                    <a:bodyPr/>
                    <a:lstStyle/>
                    <a:p>
                      <a:pPr marL="0" lvl="0" indent="0" algn="l" rtl="0">
                        <a:spcBef>
                          <a:spcPts val="0"/>
                        </a:spcBef>
                        <a:spcAft>
                          <a:spcPts val="0"/>
                        </a:spcAft>
                        <a:buNone/>
                      </a:pPr>
                      <a:r>
                        <a:rPr lang="en-US" sz="1800" b="1">
                          <a:solidFill>
                            <a:schemeClr val="lt1"/>
                          </a:solidFill>
                        </a:rPr>
                        <a:t>Mean</a:t>
                      </a:r>
                      <a:endParaRPr sz="18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sz="1800"/>
                        <a:t>67.526</a:t>
                      </a:r>
                      <a:endParaRPr sz="1800"/>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800"/>
                        <a:t>47.828</a:t>
                      </a:r>
                      <a:endParaRPr sz="18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24175">
                <a:tc>
                  <a:txBody>
                    <a:bodyPr/>
                    <a:lstStyle/>
                    <a:p>
                      <a:pPr marL="0" lvl="0" indent="0" algn="l" rtl="0">
                        <a:spcBef>
                          <a:spcPts val="0"/>
                        </a:spcBef>
                        <a:spcAft>
                          <a:spcPts val="0"/>
                        </a:spcAft>
                        <a:buNone/>
                      </a:pPr>
                      <a:r>
                        <a:rPr lang="en-US" sz="1800" b="1">
                          <a:solidFill>
                            <a:schemeClr val="lt1"/>
                          </a:solidFill>
                        </a:rPr>
                        <a:t>Standard Dev.</a:t>
                      </a:r>
                      <a:endParaRPr sz="18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sz="1800"/>
                        <a:t>93.909</a:t>
                      </a:r>
                      <a:endParaRPr sz="1800"/>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800"/>
                        <a:t>32.869</a:t>
                      </a:r>
                      <a:endParaRPr sz="18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24175">
                <a:tc>
                  <a:txBody>
                    <a:bodyPr/>
                    <a:lstStyle/>
                    <a:p>
                      <a:pPr marL="0" lvl="0" indent="0" algn="l" rtl="0">
                        <a:spcBef>
                          <a:spcPts val="0"/>
                        </a:spcBef>
                        <a:spcAft>
                          <a:spcPts val="0"/>
                        </a:spcAft>
                        <a:buNone/>
                      </a:pPr>
                      <a:r>
                        <a:rPr lang="en-US" sz="1800" b="1">
                          <a:solidFill>
                            <a:schemeClr val="lt1"/>
                          </a:solidFill>
                        </a:rPr>
                        <a:t>Minimum</a:t>
                      </a:r>
                      <a:endParaRPr sz="18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sz="1800"/>
                        <a:t>15</a:t>
                      </a:r>
                      <a:endParaRPr sz="1800"/>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800"/>
                        <a:t>15</a:t>
                      </a:r>
                      <a:endParaRPr sz="18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24175">
                <a:tc>
                  <a:txBody>
                    <a:bodyPr/>
                    <a:lstStyle/>
                    <a:p>
                      <a:pPr marL="0" lvl="0" indent="0" algn="l" rtl="0">
                        <a:spcBef>
                          <a:spcPts val="0"/>
                        </a:spcBef>
                        <a:spcAft>
                          <a:spcPts val="0"/>
                        </a:spcAft>
                        <a:buNone/>
                      </a:pPr>
                      <a:r>
                        <a:rPr lang="en-US" sz="1800" b="1">
                          <a:solidFill>
                            <a:schemeClr val="lt1"/>
                          </a:solidFill>
                        </a:rPr>
                        <a:t>Maximum</a:t>
                      </a:r>
                      <a:endParaRPr sz="18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0C0C0C"/>
                    </a:solidFill>
                  </a:tcPr>
                </a:tc>
                <a:tc>
                  <a:txBody>
                    <a:bodyPr/>
                    <a:lstStyle/>
                    <a:p>
                      <a:pPr marL="0" lvl="0" indent="0" algn="ctr" rtl="0">
                        <a:spcBef>
                          <a:spcPts val="0"/>
                        </a:spcBef>
                        <a:spcAft>
                          <a:spcPts val="0"/>
                        </a:spcAft>
                        <a:buNone/>
                      </a:pPr>
                      <a:r>
                        <a:rPr lang="en-US" sz="1800"/>
                        <a:t>2934</a:t>
                      </a:r>
                      <a:endParaRPr sz="1800"/>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800"/>
                        <a:t>154</a:t>
                      </a:r>
                      <a:endParaRPr sz="18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39" name="Google Shape;239;p30"/>
          <p:cNvPicPr preferRelativeResize="0"/>
          <p:nvPr/>
        </p:nvPicPr>
        <p:blipFill rotWithShape="1">
          <a:blip r:embed="rId3">
            <a:alphaModFix/>
          </a:blip>
          <a:srcRect/>
          <a:stretch/>
        </p:blipFill>
        <p:spPr>
          <a:xfrm>
            <a:off x="7018550" y="2595925"/>
            <a:ext cx="4701125" cy="34383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t>Pre-Processing: Split and Normalization</a:t>
            </a:r>
            <a:endParaRPr b="1"/>
          </a:p>
        </p:txBody>
      </p:sp>
      <p:sp>
        <p:nvSpPr>
          <p:cNvPr id="246" name="Google Shape;246;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75%/25% train/test split</a:t>
            </a:r>
            <a:endParaRPr/>
          </a:p>
          <a:p>
            <a:pPr marL="457200" lvl="0" indent="0" algn="l" rtl="0">
              <a:spcBef>
                <a:spcPts val="1000"/>
              </a:spcBef>
              <a:spcAft>
                <a:spcPts val="0"/>
              </a:spcAft>
              <a:buNone/>
            </a:pPr>
            <a:endParaRPr/>
          </a:p>
          <a:p>
            <a:pPr marL="457200" lvl="0" indent="-342900" algn="l" rtl="0">
              <a:spcBef>
                <a:spcPts val="1000"/>
              </a:spcBef>
              <a:spcAft>
                <a:spcPts val="0"/>
              </a:spcAft>
              <a:buSzPts val="1800"/>
              <a:buChar char="•"/>
            </a:pPr>
            <a:r>
              <a:rPr lang="en-US"/>
              <a:t>Recall: Categorical attributes were encoded into integer labels</a:t>
            </a:r>
            <a:endParaRPr/>
          </a:p>
          <a:p>
            <a:pPr marL="914400" lvl="1" indent="-342900" algn="l" rtl="0">
              <a:spcBef>
                <a:spcPts val="0"/>
              </a:spcBef>
              <a:spcAft>
                <a:spcPts val="0"/>
              </a:spcAft>
              <a:buSzPts val="1800"/>
              <a:buChar char="•"/>
            </a:pPr>
            <a:r>
              <a:rPr lang="en-US"/>
              <a:t>ORIGIN and DEST were encoded together to ensure consistent relationship</a:t>
            </a:r>
            <a:endParaRPr/>
          </a:p>
          <a:p>
            <a:pPr marL="457200" lvl="0" indent="0" algn="l" rtl="0">
              <a:spcBef>
                <a:spcPts val="1000"/>
              </a:spcBef>
              <a:spcAft>
                <a:spcPts val="0"/>
              </a:spcAft>
              <a:buNone/>
            </a:pPr>
            <a:endParaRPr/>
          </a:p>
          <a:p>
            <a:pPr marL="457200" lvl="0" indent="-342900" algn="l" rtl="0">
              <a:spcBef>
                <a:spcPts val="1000"/>
              </a:spcBef>
              <a:spcAft>
                <a:spcPts val="0"/>
              </a:spcAft>
              <a:buSzPts val="1800"/>
              <a:buChar char="•"/>
            </a:pPr>
            <a:r>
              <a:rPr lang="en-US"/>
              <a:t>Non-categorical attributes were Z-Score normalized</a:t>
            </a:r>
            <a:endParaRPr/>
          </a:p>
          <a:p>
            <a:pPr marL="914400" lvl="1" indent="-342900" algn="l" rtl="0">
              <a:spcBef>
                <a:spcPts val="0"/>
              </a:spcBef>
              <a:spcAft>
                <a:spcPts val="0"/>
              </a:spcAft>
              <a:buSzPts val="1800"/>
              <a:buChar char="•"/>
            </a:pPr>
            <a:r>
              <a:rPr lang="en-US"/>
              <a:t>Fitted on train, applied to test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914400" y="723196"/>
            <a:ext cx="4239132" cy="689932"/>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Modeling</a:t>
            </a:r>
            <a:endParaRPr sz="4800" b="1"/>
          </a:p>
        </p:txBody>
      </p:sp>
      <p:sp>
        <p:nvSpPr>
          <p:cNvPr id="252" name="Google Shape;252;p32"/>
          <p:cNvSpPr txBox="1"/>
          <p:nvPr/>
        </p:nvSpPr>
        <p:spPr>
          <a:xfrm>
            <a:off x="692785" y="2286000"/>
            <a:ext cx="10737300" cy="3924900"/>
          </a:xfrm>
          <a:prstGeom prst="rect">
            <a:avLst/>
          </a:prstGeom>
          <a:noFill/>
          <a:ln>
            <a:noFill/>
          </a:ln>
        </p:spPr>
        <p:txBody>
          <a:bodyPr spcFirstLastPara="1" wrap="square" lIns="0" tIns="139050" rIns="0" bIns="0" anchor="t" anchorCtr="0">
            <a:spAutoFit/>
          </a:bodyPr>
          <a:lstStyle/>
          <a:p>
            <a:pPr marL="355600" marR="0" lvl="0" indent="-342900" algn="just" rtl="0">
              <a:lnSpc>
                <a:spcPct val="100000"/>
              </a:lnSpc>
              <a:spcBef>
                <a:spcPts val="1095"/>
              </a:spcBef>
              <a:spcAft>
                <a:spcPts val="0"/>
              </a:spcAft>
              <a:buClr>
                <a:srgbClr val="A42F0F"/>
              </a:buClr>
              <a:buSzPts val="2400"/>
              <a:buFont typeface="Arial"/>
              <a:buChar char=""/>
            </a:pPr>
            <a:r>
              <a:rPr lang="en-US" sz="2400" b="0" i="0" u="none" strike="noStrike" cap="none">
                <a:solidFill>
                  <a:srgbClr val="404040"/>
                </a:solidFill>
                <a:latin typeface="Arial"/>
                <a:ea typeface="Arial"/>
                <a:cs typeface="Arial"/>
                <a:sym typeface="Arial"/>
              </a:rPr>
              <a:t>The baseline machine learning algorithms used in this study are:</a:t>
            </a:r>
            <a:endParaRPr sz="1400" b="0" i="0" u="none" strike="noStrike" cap="none">
              <a:solidFill>
                <a:srgbClr val="000000"/>
              </a:solidFill>
              <a:latin typeface="Arial"/>
              <a:ea typeface="Arial"/>
              <a:cs typeface="Arial"/>
              <a:sym typeface="Arial"/>
            </a:endParaRPr>
          </a:p>
          <a:p>
            <a:pPr marL="812800" marR="0" lvl="1" indent="-342900" algn="just" rtl="0">
              <a:lnSpc>
                <a:spcPct val="100000"/>
              </a:lnSpc>
              <a:spcBef>
                <a:spcPts val="1095"/>
              </a:spcBef>
              <a:spcAft>
                <a:spcPts val="0"/>
              </a:spcAft>
              <a:buClr>
                <a:srgbClr val="A42F0F"/>
              </a:buClr>
              <a:buSzPts val="2400"/>
              <a:buFont typeface="Noto Sans Symbols"/>
              <a:buChar char="❖"/>
            </a:pPr>
            <a:r>
              <a:rPr lang="en-US" sz="2400" b="1" i="0" u="none" strike="noStrike" cap="none">
                <a:solidFill>
                  <a:srgbClr val="404040"/>
                </a:solidFill>
                <a:latin typeface="Arial"/>
                <a:ea typeface="Arial"/>
                <a:cs typeface="Arial"/>
                <a:sym typeface="Arial"/>
              </a:rPr>
              <a:t>Random Forest </a:t>
            </a:r>
            <a:r>
              <a:rPr lang="en-US" sz="2400" b="1">
                <a:solidFill>
                  <a:srgbClr val="404040"/>
                </a:solidFill>
              </a:rPr>
              <a:t>Regressor</a:t>
            </a:r>
            <a:endParaRPr/>
          </a:p>
          <a:p>
            <a:pPr marL="812800" marR="0" lvl="1" indent="-342900" algn="just" rtl="0">
              <a:lnSpc>
                <a:spcPct val="100000"/>
              </a:lnSpc>
              <a:spcBef>
                <a:spcPts val="1095"/>
              </a:spcBef>
              <a:spcAft>
                <a:spcPts val="0"/>
              </a:spcAft>
              <a:buClr>
                <a:srgbClr val="A42F0F"/>
              </a:buClr>
              <a:buSzPts val="2400"/>
              <a:buFont typeface="Noto Sans Symbols"/>
              <a:buChar char="❖"/>
            </a:pPr>
            <a:r>
              <a:rPr lang="en-US" sz="2400" b="1" i="0" u="none" strike="noStrike" cap="none">
                <a:solidFill>
                  <a:srgbClr val="404040"/>
                </a:solidFill>
                <a:latin typeface="Arial"/>
                <a:ea typeface="Arial"/>
                <a:cs typeface="Arial"/>
                <a:sym typeface="Arial"/>
              </a:rPr>
              <a:t>Multiple Regression</a:t>
            </a:r>
            <a:endParaRPr/>
          </a:p>
          <a:p>
            <a:pPr marL="812800" marR="0" lvl="1" indent="-342900" algn="just" rtl="0">
              <a:lnSpc>
                <a:spcPct val="100000"/>
              </a:lnSpc>
              <a:spcBef>
                <a:spcPts val="1095"/>
              </a:spcBef>
              <a:spcAft>
                <a:spcPts val="0"/>
              </a:spcAft>
              <a:buClr>
                <a:srgbClr val="A42F0F"/>
              </a:buClr>
              <a:buSzPts val="2400"/>
              <a:buFont typeface="Noto Sans Symbols"/>
              <a:buChar char="❖"/>
            </a:pPr>
            <a:r>
              <a:rPr lang="en-US" sz="2400" b="1" i="0" u="none" strike="noStrike" cap="none">
                <a:solidFill>
                  <a:srgbClr val="404040"/>
                </a:solidFill>
                <a:latin typeface="Arial"/>
                <a:ea typeface="Arial"/>
                <a:cs typeface="Arial"/>
                <a:sym typeface="Arial"/>
              </a:rPr>
              <a:t>Decision Tree Regression</a:t>
            </a:r>
            <a:endParaRPr/>
          </a:p>
          <a:p>
            <a:pPr marL="812800" marR="0" lvl="1" indent="-342900" algn="just" rtl="0">
              <a:lnSpc>
                <a:spcPct val="100000"/>
              </a:lnSpc>
              <a:spcBef>
                <a:spcPts val="1095"/>
              </a:spcBef>
              <a:spcAft>
                <a:spcPts val="0"/>
              </a:spcAft>
              <a:buClr>
                <a:srgbClr val="A42F0F"/>
              </a:buClr>
              <a:buSzPts val="2400"/>
              <a:buFont typeface="Noto Sans Symbols"/>
              <a:buChar char="❖"/>
            </a:pPr>
            <a:r>
              <a:rPr lang="en-US" sz="2400" b="1" i="0" u="none" strike="noStrike" cap="none">
                <a:solidFill>
                  <a:srgbClr val="404040"/>
                </a:solidFill>
                <a:latin typeface="Arial"/>
                <a:ea typeface="Arial"/>
                <a:cs typeface="Arial"/>
                <a:sym typeface="Arial"/>
              </a:rPr>
              <a:t>XGBoost Regressor</a:t>
            </a:r>
            <a:endParaRPr sz="1400" b="0" i="0" u="none" strike="noStrike" cap="none">
              <a:solidFill>
                <a:srgbClr val="000000"/>
              </a:solidFill>
              <a:latin typeface="Arial"/>
              <a:ea typeface="Arial"/>
              <a:cs typeface="Arial"/>
              <a:sym typeface="Arial"/>
            </a:endParaRPr>
          </a:p>
          <a:p>
            <a:pPr marL="812800" marR="0" lvl="1" indent="-342900" algn="just" rtl="0">
              <a:lnSpc>
                <a:spcPct val="100000"/>
              </a:lnSpc>
              <a:spcBef>
                <a:spcPts val="1095"/>
              </a:spcBef>
              <a:spcAft>
                <a:spcPts val="0"/>
              </a:spcAft>
              <a:buClr>
                <a:srgbClr val="A42F0F"/>
              </a:buClr>
              <a:buSzPts val="2400"/>
              <a:buFont typeface="Noto Sans Symbols"/>
              <a:buChar char="❖"/>
            </a:pPr>
            <a:r>
              <a:rPr lang="en-US" sz="2400" b="1" i="0" u="none" strike="noStrike" cap="none">
                <a:solidFill>
                  <a:srgbClr val="404040"/>
                </a:solidFill>
                <a:latin typeface="Arial"/>
                <a:ea typeface="Arial"/>
                <a:cs typeface="Arial"/>
                <a:sym typeface="Arial"/>
              </a:rPr>
              <a:t>Artificial Neural Network (ANN)</a:t>
            </a:r>
            <a:endParaRPr/>
          </a:p>
          <a:p>
            <a:pPr marL="812800" marR="0" lvl="1" indent="-190500" algn="just" rtl="0">
              <a:lnSpc>
                <a:spcPct val="100000"/>
              </a:lnSpc>
              <a:spcBef>
                <a:spcPts val="1095"/>
              </a:spcBef>
              <a:spcAft>
                <a:spcPts val="0"/>
              </a:spcAft>
              <a:buClr>
                <a:srgbClr val="A42F0F"/>
              </a:buClr>
              <a:buSzPts val="2400"/>
              <a:buFont typeface="Noto Sans Symbols"/>
              <a:buNone/>
            </a:pPr>
            <a:endParaRPr sz="1400" b="0" i="0" u="none" strike="noStrike" cap="none">
              <a:solidFill>
                <a:srgbClr val="000000"/>
              </a:solidFill>
              <a:latin typeface="Arial"/>
              <a:ea typeface="Arial"/>
              <a:cs typeface="Arial"/>
              <a:sym typeface="Arial"/>
            </a:endParaRPr>
          </a:p>
          <a:p>
            <a:pPr marL="12700" marR="0" lvl="0" indent="0" algn="just" rtl="0">
              <a:lnSpc>
                <a:spcPct val="100000"/>
              </a:lnSpc>
              <a:spcBef>
                <a:spcPts val="1095"/>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253" name="Google Shape;253;p32"/>
          <p:cNvPicPr preferRelativeResize="0"/>
          <p:nvPr/>
        </p:nvPicPr>
        <p:blipFill rotWithShape="1">
          <a:blip r:embed="rId3">
            <a:alphaModFix/>
          </a:blip>
          <a:srcRect/>
          <a:stretch/>
        </p:blipFill>
        <p:spPr>
          <a:xfrm>
            <a:off x="8395814" y="411661"/>
            <a:ext cx="3095625" cy="1476375"/>
          </a:xfrm>
          <a:prstGeom prst="rect">
            <a:avLst/>
          </a:prstGeom>
          <a:gradFill>
            <a:gsLst>
              <a:gs pos="0">
                <a:srgbClr val="F5F7FC"/>
              </a:gs>
              <a:gs pos="74000">
                <a:srgbClr val="A9BEE4"/>
              </a:gs>
              <a:gs pos="83000">
                <a:srgbClr val="A9BEE4"/>
              </a:gs>
              <a:gs pos="100000">
                <a:srgbClr val="C5D3ED"/>
              </a:gs>
            </a:gsLst>
            <a:lin ang="5400000" scaled="0"/>
          </a:grad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0666" y="290543"/>
            <a:ext cx="9806100" cy="622500"/>
          </a:xfrm>
          <a:prstGeom prst="rect">
            <a:avLst/>
          </a:prstGeom>
          <a:noFill/>
          <a:ln>
            <a:noFill/>
          </a:ln>
        </p:spPr>
        <p:txBody>
          <a:bodyPr spcFirstLastPara="1" wrap="square" lIns="0" tIns="12700" rIns="0" bIns="0" anchor="ctr" anchorCtr="0">
            <a:spAutoFit/>
          </a:bodyPr>
          <a:lstStyle/>
          <a:p>
            <a:pPr marL="0" lvl="0" indent="0" algn="l" rtl="0">
              <a:lnSpc>
                <a:spcPct val="90000"/>
              </a:lnSpc>
              <a:spcBef>
                <a:spcPts val="0"/>
              </a:spcBef>
              <a:spcAft>
                <a:spcPts val="0"/>
              </a:spcAft>
              <a:buClr>
                <a:schemeClr val="dk1"/>
              </a:buClr>
              <a:buSzPts val="4400"/>
              <a:buFont typeface="Calibri"/>
              <a:buNone/>
            </a:pPr>
            <a:r>
              <a:rPr lang="en-US" b="1"/>
              <a:t>Introduction</a:t>
            </a:r>
            <a:endParaRPr/>
          </a:p>
        </p:txBody>
      </p:sp>
      <p:sp>
        <p:nvSpPr>
          <p:cNvPr id="99" name="Google Shape;99;p15"/>
          <p:cNvSpPr txBox="1">
            <a:spLocks noGrp="1"/>
          </p:cNvSpPr>
          <p:nvPr>
            <p:ph type="body" idx="1"/>
          </p:nvPr>
        </p:nvSpPr>
        <p:spPr>
          <a:xfrm>
            <a:off x="310675" y="1555721"/>
            <a:ext cx="11714100" cy="4065600"/>
          </a:xfrm>
          <a:prstGeom prst="rect">
            <a:avLst/>
          </a:prstGeom>
          <a:noFill/>
          <a:ln>
            <a:noFill/>
          </a:ln>
        </p:spPr>
        <p:txBody>
          <a:bodyPr spcFirstLastPara="1" wrap="square" lIns="0" tIns="12050" rIns="0" bIns="0" anchor="t" anchorCtr="0">
            <a:spAutoFit/>
          </a:bodyPr>
          <a:lstStyle/>
          <a:p>
            <a:pPr marL="285750" lvl="0" indent="-285750" algn="l" rtl="0">
              <a:lnSpc>
                <a:spcPct val="150000"/>
              </a:lnSpc>
              <a:spcBef>
                <a:spcPts val="1000"/>
              </a:spcBef>
              <a:spcAft>
                <a:spcPts val="0"/>
              </a:spcAft>
              <a:buSzPts val="2000"/>
              <a:buFont typeface="Noto Sans Symbols"/>
              <a:buChar char="❑"/>
            </a:pPr>
            <a:r>
              <a:rPr lang="en-US" sz="2000"/>
              <a:t>Flight punctuality is a critical aspect of airport and airline service quality, but flight delays, both in arrival and departure, pose substantial challenges impacting operational efficiency and customer satisfaction [1]. </a:t>
            </a:r>
            <a:endParaRPr/>
          </a:p>
          <a:p>
            <a:pPr marL="285750" lvl="0" indent="-285750" algn="l" rtl="0">
              <a:lnSpc>
                <a:spcPct val="150000"/>
              </a:lnSpc>
              <a:spcBef>
                <a:spcPts val="1000"/>
              </a:spcBef>
              <a:spcAft>
                <a:spcPts val="0"/>
              </a:spcAft>
              <a:buClr>
                <a:schemeClr val="dk1"/>
              </a:buClr>
              <a:buSzPts val="2000"/>
              <a:buFont typeface="Noto Sans Symbols"/>
              <a:buChar char="❑"/>
            </a:pPr>
            <a:r>
              <a:rPr lang="en-US" sz="2000"/>
              <a:t>The FAA estimated that flight delays cost the aviation industry $33 billion annually in 2019, highlighting the substantial economic impact [2].</a:t>
            </a:r>
            <a:endParaRPr sz="2000"/>
          </a:p>
          <a:p>
            <a:pPr marL="285750" lvl="0" indent="-285750" algn="l" rtl="0">
              <a:lnSpc>
                <a:spcPct val="150000"/>
              </a:lnSpc>
              <a:spcBef>
                <a:spcPts val="1000"/>
              </a:spcBef>
              <a:spcAft>
                <a:spcPts val="0"/>
              </a:spcAft>
              <a:buSzPts val="2000"/>
              <a:buFont typeface="Noto Sans Symbols"/>
              <a:buChar char="❑"/>
            </a:pPr>
            <a:r>
              <a:rPr lang="en-US" sz="2000"/>
              <a:t>Delays also contribute to environmental concerns through increased fuel emissions.</a:t>
            </a:r>
            <a:endParaRPr/>
          </a:p>
          <a:p>
            <a:pPr marL="285750" lvl="0" indent="-285750" algn="l" rtl="0">
              <a:lnSpc>
                <a:spcPct val="150000"/>
              </a:lnSpc>
              <a:spcBef>
                <a:spcPts val="1000"/>
              </a:spcBef>
              <a:spcAft>
                <a:spcPts val="0"/>
              </a:spcAft>
              <a:buSzPts val="2000"/>
              <a:buFont typeface="Noto Sans Symbols"/>
              <a:buChar char="❑"/>
            </a:pPr>
            <a:r>
              <a:rPr lang="en-US" sz="2000"/>
              <a:t>Predicting flight delays is essential for proactive planning and resource allocation.</a:t>
            </a:r>
            <a:endParaRPr sz="2000"/>
          </a:p>
          <a:p>
            <a:pPr marL="285750" lvl="0" indent="-285750" algn="l" rtl="0">
              <a:lnSpc>
                <a:spcPct val="150000"/>
              </a:lnSpc>
              <a:spcBef>
                <a:spcPts val="1000"/>
              </a:spcBef>
              <a:spcAft>
                <a:spcPts val="0"/>
              </a:spcAft>
              <a:buSzPts val="2000"/>
              <a:buChar char="❑"/>
            </a:pPr>
            <a:r>
              <a:rPr lang="en-US" sz="2000"/>
              <a:t>Considering the intricacies of flight delay factors, it's clear that traditional methods may fall short in accurate predictions.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914400" y="723196"/>
            <a:ext cx="4239132" cy="689932"/>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t>Modeling</a:t>
            </a:r>
            <a:endParaRPr sz="4800" b="1"/>
          </a:p>
        </p:txBody>
      </p:sp>
      <p:sp>
        <p:nvSpPr>
          <p:cNvPr id="259" name="Google Shape;259;p33"/>
          <p:cNvSpPr txBox="1"/>
          <p:nvPr/>
        </p:nvSpPr>
        <p:spPr>
          <a:xfrm>
            <a:off x="692785" y="2286000"/>
            <a:ext cx="10737300" cy="2905200"/>
          </a:xfrm>
          <a:prstGeom prst="rect">
            <a:avLst/>
          </a:prstGeom>
          <a:noFill/>
          <a:ln>
            <a:noFill/>
          </a:ln>
        </p:spPr>
        <p:txBody>
          <a:bodyPr spcFirstLastPara="1" wrap="square" lIns="0" tIns="139050" rIns="0" bIns="0" anchor="t" anchorCtr="0">
            <a:spAutoFit/>
          </a:bodyPr>
          <a:lstStyle/>
          <a:p>
            <a:pPr marL="355600" marR="0" lvl="0" indent="-342900" algn="just" rtl="0">
              <a:lnSpc>
                <a:spcPct val="100000"/>
              </a:lnSpc>
              <a:spcBef>
                <a:spcPts val="1095"/>
              </a:spcBef>
              <a:spcAft>
                <a:spcPts val="0"/>
              </a:spcAft>
              <a:buClr>
                <a:srgbClr val="A42F0F"/>
              </a:buClr>
              <a:buSzPts val="2400"/>
              <a:buFont typeface="Arial"/>
              <a:buChar char=""/>
            </a:pPr>
            <a:r>
              <a:rPr lang="en-US" sz="2400" b="0" i="0" u="none" strike="noStrike" cap="none">
                <a:solidFill>
                  <a:srgbClr val="404040"/>
                </a:solidFill>
                <a:latin typeface="Arial"/>
                <a:ea typeface="Arial"/>
                <a:cs typeface="Arial"/>
                <a:sym typeface="Arial"/>
              </a:rPr>
              <a:t>The time-series machine learning algorithms used in this study are:</a:t>
            </a:r>
            <a:endParaRPr sz="1400" b="0" i="0" u="none" strike="noStrike" cap="none">
              <a:solidFill>
                <a:srgbClr val="000000"/>
              </a:solidFill>
              <a:latin typeface="Arial"/>
              <a:ea typeface="Arial"/>
              <a:cs typeface="Arial"/>
              <a:sym typeface="Arial"/>
            </a:endParaRPr>
          </a:p>
          <a:p>
            <a:pPr marL="914400" marR="0" lvl="0" indent="0" algn="just" rtl="0">
              <a:lnSpc>
                <a:spcPct val="100000"/>
              </a:lnSpc>
              <a:spcBef>
                <a:spcPts val="1095"/>
              </a:spcBef>
              <a:spcAft>
                <a:spcPts val="0"/>
              </a:spcAft>
              <a:buNone/>
            </a:pPr>
            <a:endParaRPr/>
          </a:p>
          <a:p>
            <a:pPr marL="812800" marR="0" lvl="1" indent="-342900" algn="just" rtl="0">
              <a:lnSpc>
                <a:spcPct val="100000"/>
              </a:lnSpc>
              <a:spcBef>
                <a:spcPts val="1095"/>
              </a:spcBef>
              <a:spcAft>
                <a:spcPts val="0"/>
              </a:spcAft>
              <a:buClr>
                <a:srgbClr val="A42F0F"/>
              </a:buClr>
              <a:buSzPts val="2400"/>
              <a:buFont typeface="Noto Sans Symbols"/>
              <a:buChar char="❖"/>
            </a:pPr>
            <a:r>
              <a:rPr lang="en-US" sz="2400" b="1" i="0" u="none" strike="noStrike" cap="none">
                <a:solidFill>
                  <a:srgbClr val="404040"/>
                </a:solidFill>
                <a:latin typeface="Arial"/>
                <a:ea typeface="Arial"/>
                <a:cs typeface="Arial"/>
                <a:sym typeface="Arial"/>
              </a:rPr>
              <a:t>Long Short-Term Memory (LSTM) </a:t>
            </a:r>
            <a:endParaRPr/>
          </a:p>
          <a:p>
            <a:pPr marL="812800" marR="0" lvl="1" indent="-342900" algn="just" rtl="0">
              <a:lnSpc>
                <a:spcPct val="100000"/>
              </a:lnSpc>
              <a:spcBef>
                <a:spcPts val="1095"/>
              </a:spcBef>
              <a:spcAft>
                <a:spcPts val="0"/>
              </a:spcAft>
              <a:buClr>
                <a:srgbClr val="A42F0F"/>
              </a:buClr>
              <a:buSzPts val="2400"/>
              <a:buFont typeface="Noto Sans Symbols"/>
              <a:buChar char="❖"/>
            </a:pPr>
            <a:r>
              <a:rPr lang="en-US" sz="2400" b="1" i="0" u="none" strike="noStrike" cap="none">
                <a:solidFill>
                  <a:srgbClr val="404040"/>
                </a:solidFill>
                <a:latin typeface="Arial"/>
                <a:ea typeface="Arial"/>
                <a:cs typeface="Arial"/>
                <a:sym typeface="Arial"/>
              </a:rPr>
              <a:t>Bidirectional Long Short-Term Memory (BiLSTM) </a:t>
            </a:r>
            <a:endParaRPr sz="1400" b="0" i="0" u="none" strike="noStrike" cap="none">
              <a:solidFill>
                <a:srgbClr val="000000"/>
              </a:solidFill>
              <a:latin typeface="Arial"/>
              <a:ea typeface="Arial"/>
              <a:cs typeface="Arial"/>
              <a:sym typeface="Arial"/>
            </a:endParaRPr>
          </a:p>
          <a:p>
            <a:pPr marL="812800" marR="0" lvl="1" indent="-342900" algn="just" rtl="0">
              <a:lnSpc>
                <a:spcPct val="100000"/>
              </a:lnSpc>
              <a:spcBef>
                <a:spcPts val="1095"/>
              </a:spcBef>
              <a:spcAft>
                <a:spcPts val="0"/>
              </a:spcAft>
              <a:buClr>
                <a:srgbClr val="A42F0F"/>
              </a:buClr>
              <a:buSzPts val="2400"/>
              <a:buFont typeface="Noto Sans Symbols"/>
              <a:buChar char="❖"/>
            </a:pPr>
            <a:r>
              <a:rPr lang="en-US" sz="2400" b="1" i="0" u="none" strike="noStrike" cap="none">
                <a:solidFill>
                  <a:srgbClr val="404040"/>
                </a:solidFill>
                <a:latin typeface="Arial"/>
                <a:ea typeface="Arial"/>
                <a:cs typeface="Arial"/>
                <a:sym typeface="Arial"/>
              </a:rPr>
              <a:t>LSTM + CNN Hybrid Model</a:t>
            </a:r>
            <a:endParaRPr sz="2400" b="1" i="0" u="none" strike="noStrike" cap="none">
              <a:solidFill>
                <a:srgbClr val="404040"/>
              </a:solidFill>
              <a:latin typeface="Arial"/>
              <a:ea typeface="Arial"/>
              <a:cs typeface="Arial"/>
              <a:sym typeface="Arial"/>
            </a:endParaRPr>
          </a:p>
          <a:p>
            <a:pPr marL="12700" marR="0" lvl="0" indent="0" algn="just" rtl="0">
              <a:lnSpc>
                <a:spcPct val="100000"/>
              </a:lnSpc>
              <a:spcBef>
                <a:spcPts val="1095"/>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260" name="Google Shape;260;p33"/>
          <p:cNvPicPr preferRelativeResize="0"/>
          <p:nvPr/>
        </p:nvPicPr>
        <p:blipFill rotWithShape="1">
          <a:blip r:embed="rId3">
            <a:alphaModFix/>
          </a:blip>
          <a:srcRect/>
          <a:stretch/>
        </p:blipFill>
        <p:spPr>
          <a:xfrm>
            <a:off x="8395814" y="411661"/>
            <a:ext cx="3095625" cy="1476375"/>
          </a:xfrm>
          <a:prstGeom prst="rect">
            <a:avLst/>
          </a:prstGeom>
          <a:gradFill>
            <a:gsLst>
              <a:gs pos="0">
                <a:srgbClr val="F5F7FC"/>
              </a:gs>
              <a:gs pos="74000">
                <a:srgbClr val="A9BEE4"/>
              </a:gs>
              <a:gs pos="83000">
                <a:srgbClr val="A9BEE4"/>
              </a:gs>
              <a:gs pos="100000">
                <a:srgbClr val="C5D3ED"/>
              </a:gs>
            </a:gsLst>
            <a:lin ang="5400000" scaled="0"/>
          </a:grad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t>Time-Series Architecture</a:t>
            </a:r>
            <a:endParaRPr b="1"/>
          </a:p>
        </p:txBody>
      </p:sp>
      <p:pic>
        <p:nvPicPr>
          <p:cNvPr id="267" name="Google Shape;267;p34"/>
          <p:cNvPicPr preferRelativeResize="0"/>
          <p:nvPr/>
        </p:nvPicPr>
        <p:blipFill>
          <a:blip r:embed="rId3">
            <a:alphaModFix/>
          </a:blip>
          <a:stretch>
            <a:fillRect/>
          </a:stretch>
        </p:blipFill>
        <p:spPr>
          <a:xfrm>
            <a:off x="6653400" y="1637900"/>
            <a:ext cx="3938722" cy="4862376"/>
          </a:xfrm>
          <a:prstGeom prst="rect">
            <a:avLst/>
          </a:prstGeom>
          <a:noFill/>
          <a:ln>
            <a:noFill/>
          </a:ln>
        </p:spPr>
      </p:pic>
      <p:pic>
        <p:nvPicPr>
          <p:cNvPr id="268" name="Google Shape;268;p34"/>
          <p:cNvPicPr preferRelativeResize="0"/>
          <p:nvPr/>
        </p:nvPicPr>
        <p:blipFill>
          <a:blip r:embed="rId4">
            <a:alphaModFix/>
          </a:blip>
          <a:stretch>
            <a:fillRect/>
          </a:stretch>
        </p:blipFill>
        <p:spPr>
          <a:xfrm>
            <a:off x="1691200" y="2176463"/>
            <a:ext cx="3038475" cy="2809875"/>
          </a:xfrm>
          <a:prstGeom prst="rect">
            <a:avLst/>
          </a:prstGeom>
          <a:noFill/>
          <a:ln>
            <a:noFill/>
          </a:ln>
        </p:spPr>
      </p:pic>
      <p:sp>
        <p:nvSpPr>
          <p:cNvPr id="269" name="Google Shape;269;p34"/>
          <p:cNvSpPr txBox="1"/>
          <p:nvPr/>
        </p:nvSpPr>
        <p:spPr>
          <a:xfrm>
            <a:off x="2698925" y="1560875"/>
            <a:ext cx="1023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solidFill>
                  <a:schemeClr val="dk1"/>
                </a:solidFill>
                <a:latin typeface="Calibri"/>
                <a:ea typeface="Calibri"/>
                <a:cs typeface="Calibri"/>
                <a:sym typeface="Calibri"/>
              </a:rPr>
              <a:t>LSTM</a:t>
            </a:r>
            <a:endParaRPr sz="2800" b="1">
              <a:solidFill>
                <a:schemeClr val="dk1"/>
              </a:solidFill>
              <a:latin typeface="Calibri"/>
              <a:ea typeface="Calibri"/>
              <a:cs typeface="Calibri"/>
              <a:sym typeface="Calibri"/>
            </a:endParaRPr>
          </a:p>
        </p:txBody>
      </p:sp>
      <p:sp>
        <p:nvSpPr>
          <p:cNvPr id="270" name="Google Shape;270;p34"/>
          <p:cNvSpPr txBox="1"/>
          <p:nvPr/>
        </p:nvSpPr>
        <p:spPr>
          <a:xfrm>
            <a:off x="7255737" y="1022300"/>
            <a:ext cx="2963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solidFill>
                  <a:schemeClr val="dk1"/>
                </a:solidFill>
                <a:latin typeface="Calibri"/>
                <a:ea typeface="Calibri"/>
                <a:cs typeface="Calibri"/>
                <a:sym typeface="Calibri"/>
              </a:rPr>
              <a:t>LSTM/CNN Hybrid</a:t>
            </a:r>
            <a:endParaRPr sz="2800" b="1">
              <a:solidFill>
                <a:schemeClr val="dk1"/>
              </a:solidFill>
              <a:latin typeface="Calibri"/>
              <a:ea typeface="Calibri"/>
              <a:cs typeface="Calibri"/>
              <a:sym typeface="Calibri"/>
            </a:endParaRPr>
          </a:p>
        </p:txBody>
      </p:sp>
      <p:sp>
        <p:nvSpPr>
          <p:cNvPr id="271" name="Google Shape;271;p34"/>
          <p:cNvSpPr txBox="1"/>
          <p:nvPr/>
        </p:nvSpPr>
        <p:spPr>
          <a:xfrm>
            <a:off x="998375" y="5383375"/>
            <a:ext cx="5079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Hand tuned batch size (265) and LSTM hidden nodes (64)</a:t>
            </a:r>
            <a:endParaRPr sz="2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35"/>
          <p:cNvSpPr txBox="1"/>
          <p:nvPr/>
        </p:nvSpPr>
        <p:spPr>
          <a:xfrm>
            <a:off x="1006334" y="1956232"/>
            <a:ext cx="3942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Calibri"/>
                <a:ea typeface="Calibri"/>
                <a:cs typeface="Calibri"/>
                <a:sym typeface="Calibri"/>
              </a:rPr>
              <a:t>Mean Absolute Error (MAE)</a:t>
            </a:r>
            <a:endParaRPr sz="2400" b="1" i="0" u="sng" strike="noStrike" cap="none">
              <a:solidFill>
                <a:schemeClr val="dk1"/>
              </a:solidFill>
              <a:latin typeface="Calibri"/>
              <a:ea typeface="Calibri"/>
              <a:cs typeface="Calibri"/>
              <a:sym typeface="Calibri"/>
            </a:endParaRPr>
          </a:p>
        </p:txBody>
      </p:sp>
      <p:pic>
        <p:nvPicPr>
          <p:cNvPr id="277" name="Google Shape;277;p35"/>
          <p:cNvPicPr preferRelativeResize="0"/>
          <p:nvPr/>
        </p:nvPicPr>
        <p:blipFill rotWithShape="1">
          <a:blip r:embed="rId3">
            <a:alphaModFix/>
          </a:blip>
          <a:srcRect/>
          <a:stretch/>
        </p:blipFill>
        <p:spPr>
          <a:xfrm>
            <a:off x="728077" y="2417915"/>
            <a:ext cx="4683112" cy="1431695"/>
          </a:xfrm>
          <a:prstGeom prst="rect">
            <a:avLst/>
          </a:prstGeom>
          <a:noFill/>
          <a:ln>
            <a:noFill/>
          </a:ln>
        </p:spPr>
      </p:pic>
      <p:pic>
        <p:nvPicPr>
          <p:cNvPr id="278" name="Google Shape;278;p35"/>
          <p:cNvPicPr preferRelativeResize="0"/>
          <p:nvPr/>
        </p:nvPicPr>
        <p:blipFill>
          <a:blip r:embed="rId4">
            <a:alphaModFix/>
          </a:blip>
          <a:stretch>
            <a:fillRect/>
          </a:stretch>
        </p:blipFill>
        <p:spPr>
          <a:xfrm>
            <a:off x="875700" y="4525600"/>
            <a:ext cx="4203275" cy="1159525"/>
          </a:xfrm>
          <a:prstGeom prst="rect">
            <a:avLst/>
          </a:prstGeom>
          <a:noFill/>
          <a:ln>
            <a:noFill/>
          </a:ln>
        </p:spPr>
      </p:pic>
      <p:sp>
        <p:nvSpPr>
          <p:cNvPr id="279" name="Google Shape;279;p35"/>
          <p:cNvSpPr txBox="1"/>
          <p:nvPr/>
        </p:nvSpPr>
        <p:spPr>
          <a:xfrm>
            <a:off x="1006334" y="3849607"/>
            <a:ext cx="3942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Calibri"/>
                <a:ea typeface="Calibri"/>
                <a:cs typeface="Calibri"/>
                <a:sym typeface="Calibri"/>
              </a:rPr>
              <a:t>Mean </a:t>
            </a:r>
            <a:r>
              <a:rPr lang="en-US" sz="2400" b="1" u="sng">
                <a:solidFill>
                  <a:schemeClr val="dk1"/>
                </a:solidFill>
                <a:latin typeface="Calibri"/>
                <a:ea typeface="Calibri"/>
                <a:cs typeface="Calibri"/>
                <a:sym typeface="Calibri"/>
              </a:rPr>
              <a:t>Squared</a:t>
            </a:r>
            <a:r>
              <a:rPr lang="en-US" sz="2400" b="1" i="0" u="sng" strike="noStrike" cap="none">
                <a:solidFill>
                  <a:schemeClr val="dk1"/>
                </a:solidFill>
                <a:latin typeface="Calibri"/>
                <a:ea typeface="Calibri"/>
                <a:cs typeface="Calibri"/>
                <a:sym typeface="Calibri"/>
              </a:rPr>
              <a:t> Error (M</a:t>
            </a:r>
            <a:r>
              <a:rPr lang="en-US" sz="2400" b="1" u="sng">
                <a:solidFill>
                  <a:schemeClr val="dk1"/>
                </a:solidFill>
                <a:latin typeface="Calibri"/>
                <a:ea typeface="Calibri"/>
                <a:cs typeface="Calibri"/>
                <a:sym typeface="Calibri"/>
              </a:rPr>
              <a:t>S</a:t>
            </a:r>
            <a:r>
              <a:rPr lang="en-US" sz="2400" b="1" i="0" u="sng" strike="noStrike" cap="none">
                <a:solidFill>
                  <a:schemeClr val="dk1"/>
                </a:solidFill>
                <a:latin typeface="Calibri"/>
                <a:ea typeface="Calibri"/>
                <a:cs typeface="Calibri"/>
                <a:sym typeface="Calibri"/>
              </a:rPr>
              <a:t>E)</a:t>
            </a:r>
            <a:endParaRPr sz="2400" b="1" i="0" u="sng" strike="noStrike" cap="none">
              <a:solidFill>
                <a:schemeClr val="dk1"/>
              </a:solidFill>
              <a:latin typeface="Calibri"/>
              <a:ea typeface="Calibri"/>
              <a:cs typeface="Calibri"/>
              <a:sym typeface="Calibri"/>
            </a:endParaRPr>
          </a:p>
        </p:txBody>
      </p:sp>
      <p:sp>
        <p:nvSpPr>
          <p:cNvPr id="280" name="Google Shape;280;p35"/>
          <p:cNvSpPr txBox="1">
            <a:spLocks noGrp="1"/>
          </p:cNvSpPr>
          <p:nvPr>
            <p:ph type="body" idx="1"/>
          </p:nvPr>
        </p:nvSpPr>
        <p:spPr>
          <a:xfrm>
            <a:off x="5607450" y="1691450"/>
            <a:ext cx="5650800" cy="4485300"/>
          </a:xfrm>
          <a:prstGeom prst="rect">
            <a:avLst/>
          </a:prstGeom>
        </p:spPr>
        <p:txBody>
          <a:bodyPr spcFirstLastPara="1" wrap="square" lIns="91425" tIns="45700" rIns="91425" bIns="45700" anchor="t" anchorCtr="0">
            <a:normAutofit/>
          </a:bodyPr>
          <a:lstStyle/>
          <a:p>
            <a:pPr marL="457200" lvl="0" indent="-317500" algn="l" rtl="0">
              <a:lnSpc>
                <a:spcPct val="80000"/>
              </a:lnSpc>
              <a:spcBef>
                <a:spcPts val="1000"/>
              </a:spcBef>
              <a:spcAft>
                <a:spcPts val="0"/>
              </a:spcAft>
              <a:buSzPts val="1400"/>
              <a:buChar char="•"/>
            </a:pPr>
            <a:r>
              <a:rPr lang="en-US" sz="2400"/>
              <a:t>MAE quantifies the average magnitude of errors between predicted and actual values</a:t>
            </a:r>
            <a:endParaRPr sz="2400"/>
          </a:p>
          <a:p>
            <a:pPr marL="914400" lvl="1" indent="-336550" algn="l" rtl="0">
              <a:lnSpc>
                <a:spcPct val="80000"/>
              </a:lnSpc>
              <a:spcBef>
                <a:spcPts val="0"/>
              </a:spcBef>
              <a:spcAft>
                <a:spcPts val="0"/>
              </a:spcAft>
              <a:buSzPts val="1700"/>
              <a:buChar char="•"/>
            </a:pPr>
            <a:r>
              <a:rPr lang="en-US" sz="2300"/>
              <a:t>Useful for interpreting our results because it is measured in </a:t>
            </a:r>
            <a:r>
              <a:rPr lang="en-US" sz="2300" b="1"/>
              <a:t>minutes</a:t>
            </a:r>
            <a:endParaRPr sz="2300" b="1"/>
          </a:p>
          <a:p>
            <a:pPr marL="914400" lvl="0" indent="0" algn="l" rtl="0">
              <a:lnSpc>
                <a:spcPct val="80000"/>
              </a:lnSpc>
              <a:spcBef>
                <a:spcPts val="1000"/>
              </a:spcBef>
              <a:spcAft>
                <a:spcPts val="0"/>
              </a:spcAft>
              <a:buNone/>
            </a:pPr>
            <a:endParaRPr sz="2300" b="1"/>
          </a:p>
          <a:p>
            <a:pPr marL="457200" lvl="0" indent="-317500" algn="l" rtl="0">
              <a:lnSpc>
                <a:spcPct val="80000"/>
              </a:lnSpc>
              <a:spcBef>
                <a:spcPts val="1000"/>
              </a:spcBef>
              <a:spcAft>
                <a:spcPts val="0"/>
              </a:spcAft>
              <a:buSzPts val="1400"/>
              <a:buChar char="•"/>
            </a:pPr>
            <a:r>
              <a:rPr lang="en-US" sz="2400"/>
              <a:t>MSE quantifies the average squared magnitude of errors between predicted and actual values</a:t>
            </a:r>
            <a:endParaRPr sz="2400"/>
          </a:p>
          <a:p>
            <a:pPr marL="914400" lvl="1" indent="-336550" algn="l" rtl="0">
              <a:lnSpc>
                <a:spcPct val="80000"/>
              </a:lnSpc>
              <a:spcBef>
                <a:spcPts val="0"/>
              </a:spcBef>
              <a:spcAft>
                <a:spcPts val="0"/>
              </a:spcAft>
              <a:buSzPts val="1700"/>
              <a:buChar char="•"/>
            </a:pPr>
            <a:r>
              <a:rPr lang="en-US" sz="2300"/>
              <a:t>Useful for training models because it gives higher weighting to lower frequency values, and </a:t>
            </a:r>
            <a:r>
              <a:rPr lang="en-US" sz="2300" b="1"/>
              <a:t>we have a lot of zeros</a:t>
            </a:r>
            <a:endParaRPr sz="2300" b="1"/>
          </a:p>
        </p:txBody>
      </p:sp>
      <p:sp>
        <p:nvSpPr>
          <p:cNvPr id="281" name="Google Shape;281;p35"/>
          <p:cNvSpPr txBox="1">
            <a:spLocks noGrp="1"/>
          </p:cNvSpPr>
          <p:nvPr>
            <p:ph type="title"/>
          </p:nvPr>
        </p:nvSpPr>
        <p:spPr>
          <a:xfrm>
            <a:off x="838200" y="4999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800" b="1">
                <a:highlight>
                  <a:srgbClr val="FFFFFF"/>
                </a:highlight>
              </a:rPr>
              <a:t>Training and Evaluation Metrics</a:t>
            </a:r>
            <a:endParaRPr sz="3800" b="1">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838200" y="4999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711" b="1">
                <a:highlight>
                  <a:srgbClr val="FFFFFF"/>
                </a:highlight>
              </a:rPr>
              <a:t>Results for Baseline Models</a:t>
            </a:r>
            <a:endParaRPr sz="3711" b="1">
              <a:highlight>
                <a:srgbClr val="FFFFFF"/>
              </a:highlight>
            </a:endParaRPr>
          </a:p>
          <a:p>
            <a:pPr marL="0" lvl="0" indent="0" algn="l" rtl="0">
              <a:spcBef>
                <a:spcPts val="0"/>
              </a:spcBef>
              <a:spcAft>
                <a:spcPts val="0"/>
              </a:spcAft>
              <a:buNone/>
            </a:pPr>
            <a:endParaRPr sz="3800" b="1">
              <a:highlight>
                <a:srgbClr val="FFFFFF"/>
              </a:highlight>
            </a:endParaRPr>
          </a:p>
        </p:txBody>
      </p:sp>
      <p:pic>
        <p:nvPicPr>
          <p:cNvPr id="288" name="Google Shape;288;p36"/>
          <p:cNvPicPr preferRelativeResize="0"/>
          <p:nvPr/>
        </p:nvPicPr>
        <p:blipFill>
          <a:blip r:embed="rId3">
            <a:alphaModFix/>
          </a:blip>
          <a:stretch>
            <a:fillRect/>
          </a:stretch>
        </p:blipFill>
        <p:spPr>
          <a:xfrm>
            <a:off x="2536200" y="1519200"/>
            <a:ext cx="7445489" cy="4727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t>Time-Series Results</a:t>
            </a:r>
            <a:endParaRPr b="1"/>
          </a:p>
        </p:txBody>
      </p:sp>
      <p:graphicFrame>
        <p:nvGraphicFramePr>
          <p:cNvPr id="295" name="Google Shape;295;p37"/>
          <p:cNvGraphicFramePr/>
          <p:nvPr/>
        </p:nvGraphicFramePr>
        <p:xfrm>
          <a:off x="609600" y="2546250"/>
          <a:ext cx="5852175" cy="2377260"/>
        </p:xfrm>
        <a:graphic>
          <a:graphicData uri="http://schemas.openxmlformats.org/drawingml/2006/table">
            <a:tbl>
              <a:tblPr>
                <a:noFill/>
                <a:tableStyleId>{CAAEDBB7-58D6-4476-8617-10D41B4C7339}</a:tableStyleId>
              </a:tblPr>
              <a:tblGrid>
                <a:gridCol w="1950725">
                  <a:extLst>
                    <a:ext uri="{9D8B030D-6E8A-4147-A177-3AD203B41FA5}">
                      <a16:colId xmlns:a16="http://schemas.microsoft.com/office/drawing/2014/main" val="20000"/>
                    </a:ext>
                  </a:extLst>
                </a:gridCol>
                <a:gridCol w="1950725">
                  <a:extLst>
                    <a:ext uri="{9D8B030D-6E8A-4147-A177-3AD203B41FA5}">
                      <a16:colId xmlns:a16="http://schemas.microsoft.com/office/drawing/2014/main" val="20001"/>
                    </a:ext>
                  </a:extLst>
                </a:gridCol>
                <a:gridCol w="195072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US" b="1">
                          <a:solidFill>
                            <a:schemeClr val="dk1"/>
                          </a:solidFill>
                        </a:rPr>
                        <a:t>Total Model Error</a:t>
                      </a:r>
                      <a:endParaRPr b="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US" b="1">
                          <a:solidFill>
                            <a:schemeClr val="lt1"/>
                          </a:solidFill>
                        </a:rPr>
                        <a:t>Mean Squared Error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Mean Absolute Error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1"/>
                        </a:buClr>
                        <a:buSzPts val="1100"/>
                        <a:buFont typeface="Arial"/>
                        <a:buNone/>
                      </a:pPr>
                      <a:r>
                        <a:rPr lang="en-US" b="1">
                          <a:solidFill>
                            <a:schemeClr val="lt1"/>
                          </a:solidFill>
                        </a:rPr>
                        <a:t>LSTM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a:t>361.833</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10.022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US" b="1">
                          <a:solidFill>
                            <a:schemeClr val="lt1"/>
                          </a:solidFill>
                        </a:rPr>
                        <a:t>Bidirectional LSTM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a:t>365.645</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10.296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Clr>
                          <a:schemeClr val="dk1"/>
                        </a:buClr>
                        <a:buSzPts val="1100"/>
                        <a:buFont typeface="Arial"/>
                        <a:buNone/>
                      </a:pPr>
                      <a:r>
                        <a:rPr lang="en-US" b="1">
                          <a:solidFill>
                            <a:schemeClr val="lt1"/>
                          </a:solidFill>
                        </a:rPr>
                        <a:t>LSTM + CNN Hybrid</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a:t>367.868</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9.684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b="1">
                          <a:solidFill>
                            <a:schemeClr val="lt1"/>
                          </a:solidFill>
                        </a:rPr>
                        <a:t>*Neural Network</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a:t>371.4737</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10.340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96" name="Google Shape;296;p37"/>
          <p:cNvGraphicFramePr/>
          <p:nvPr/>
        </p:nvGraphicFramePr>
        <p:xfrm>
          <a:off x="7001675" y="1990425"/>
          <a:ext cx="3956250" cy="3413550"/>
        </p:xfrm>
        <a:graphic>
          <a:graphicData uri="http://schemas.openxmlformats.org/drawingml/2006/table">
            <a:tbl>
              <a:tblPr>
                <a:noFill/>
                <a:tableStyleId>{CAAEDBB7-58D6-4476-8617-10D41B4C7339}</a:tableStyleId>
              </a:tblPr>
              <a:tblGrid>
                <a:gridCol w="970300">
                  <a:extLst>
                    <a:ext uri="{9D8B030D-6E8A-4147-A177-3AD203B41FA5}">
                      <a16:colId xmlns:a16="http://schemas.microsoft.com/office/drawing/2014/main" val="20000"/>
                    </a:ext>
                  </a:extLst>
                </a:gridCol>
                <a:gridCol w="895300">
                  <a:extLst>
                    <a:ext uri="{9D8B030D-6E8A-4147-A177-3AD203B41FA5}">
                      <a16:colId xmlns:a16="http://schemas.microsoft.com/office/drawing/2014/main" val="20001"/>
                    </a:ext>
                  </a:extLst>
                </a:gridCol>
                <a:gridCol w="1045325">
                  <a:extLst>
                    <a:ext uri="{9D8B030D-6E8A-4147-A177-3AD203B41FA5}">
                      <a16:colId xmlns:a16="http://schemas.microsoft.com/office/drawing/2014/main" val="20002"/>
                    </a:ext>
                  </a:extLst>
                </a:gridCol>
                <a:gridCol w="1045325">
                  <a:extLst>
                    <a:ext uri="{9D8B030D-6E8A-4147-A177-3AD203B41FA5}">
                      <a16:colId xmlns:a16="http://schemas.microsoft.com/office/drawing/2014/main" val="20003"/>
                    </a:ext>
                  </a:extLst>
                </a:gridCol>
              </a:tblGrid>
              <a:tr h="381000">
                <a:tc gridSpan="4">
                  <a:txBody>
                    <a:bodyPr/>
                    <a:lstStyle/>
                    <a:p>
                      <a:pPr marL="0" lvl="0" indent="0" algn="ctr" rtl="0">
                        <a:spcBef>
                          <a:spcPts val="0"/>
                        </a:spcBef>
                        <a:spcAft>
                          <a:spcPts val="0"/>
                        </a:spcAft>
                        <a:buNone/>
                      </a:pPr>
                      <a:r>
                        <a:rPr lang="en-US" b="1">
                          <a:solidFill>
                            <a:schemeClr val="dk1"/>
                          </a:solidFill>
                        </a:rPr>
                        <a:t>LSTM Test Results</a:t>
                      </a:r>
                      <a:endParaRPr b="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b="1">
                          <a:solidFill>
                            <a:schemeClr val="lt1"/>
                          </a:solidFill>
                        </a:rPr>
                        <a:t>Delay Component</a:t>
                      </a:r>
                      <a:endParaRPr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True Mean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Mean of Predictions</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Mean Absolute Error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b="1">
                          <a:solidFill>
                            <a:schemeClr val="lt1"/>
                          </a:solidFill>
                        </a:rPr>
                        <a:t>Carrier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a:t>15.877</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16.288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17.050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b="1">
                          <a:solidFill>
                            <a:schemeClr val="lt1"/>
                          </a:solidFill>
                        </a:rPr>
                        <a:t>Weather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a:t>1.978</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2.246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3.979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b="1">
                          <a:solidFill>
                            <a:schemeClr val="lt1"/>
                          </a:solidFill>
                        </a:rPr>
                        <a:t>Security</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a:t>0.130</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0.141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0.270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b="1">
                          <a:solidFill>
                            <a:schemeClr val="lt1"/>
                          </a:solidFill>
                        </a:rPr>
                        <a:t>NAS</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a:t>10.914</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11.512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9.475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b="1">
                          <a:solidFill>
                            <a:schemeClr val="lt1"/>
                          </a:solidFill>
                        </a:rPr>
                        <a:t>Late Aircraft</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a:t>19.374</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18.031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19.338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97" name="Google Shape;297;p37"/>
          <p:cNvSpPr txBox="1"/>
          <p:nvPr/>
        </p:nvSpPr>
        <p:spPr>
          <a:xfrm>
            <a:off x="609600" y="4923450"/>
            <a:ext cx="2919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latin typeface="Calibri"/>
                <a:ea typeface="Calibri"/>
                <a:cs typeface="Calibri"/>
                <a:sym typeface="Calibri"/>
              </a:rPr>
              <a:t>*Best non-time-series model</a:t>
            </a:r>
            <a:endParaRPr sz="17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838200" y="2127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300" b="1"/>
              <a:t>LSTM: Test True vs. Predicted</a:t>
            </a:r>
            <a:endParaRPr sz="4300" b="1"/>
          </a:p>
        </p:txBody>
      </p:sp>
      <p:pic>
        <p:nvPicPr>
          <p:cNvPr id="304" name="Google Shape;304;p38"/>
          <p:cNvPicPr preferRelativeResize="0"/>
          <p:nvPr/>
        </p:nvPicPr>
        <p:blipFill>
          <a:blip r:embed="rId3">
            <a:alphaModFix/>
          </a:blip>
          <a:stretch>
            <a:fillRect/>
          </a:stretch>
        </p:blipFill>
        <p:spPr>
          <a:xfrm>
            <a:off x="152400" y="1614625"/>
            <a:ext cx="5855051" cy="3407141"/>
          </a:xfrm>
          <a:prstGeom prst="rect">
            <a:avLst/>
          </a:prstGeom>
          <a:noFill/>
          <a:ln>
            <a:noFill/>
          </a:ln>
        </p:spPr>
      </p:pic>
      <p:pic>
        <p:nvPicPr>
          <p:cNvPr id="305" name="Google Shape;305;p38"/>
          <p:cNvPicPr preferRelativeResize="0"/>
          <p:nvPr/>
        </p:nvPicPr>
        <p:blipFill>
          <a:blip r:embed="rId4">
            <a:alphaModFix/>
          </a:blip>
          <a:stretch>
            <a:fillRect/>
          </a:stretch>
        </p:blipFill>
        <p:spPr>
          <a:xfrm>
            <a:off x="6159851" y="1614625"/>
            <a:ext cx="5879749" cy="3421514"/>
          </a:xfrm>
          <a:prstGeom prst="rect">
            <a:avLst/>
          </a:prstGeom>
          <a:noFill/>
          <a:ln>
            <a:noFill/>
          </a:ln>
        </p:spPr>
      </p:pic>
      <p:graphicFrame>
        <p:nvGraphicFramePr>
          <p:cNvPr id="306" name="Google Shape;306;p38"/>
          <p:cNvGraphicFramePr/>
          <p:nvPr/>
        </p:nvGraphicFramePr>
        <p:xfrm>
          <a:off x="1128875" y="5264750"/>
          <a:ext cx="10287000" cy="1188630"/>
        </p:xfrm>
        <a:graphic>
          <a:graphicData uri="http://schemas.openxmlformats.org/drawingml/2006/table">
            <a:tbl>
              <a:tblPr>
                <a:noFill/>
                <a:tableStyleId>{CAAEDBB7-58D6-4476-8617-10D41B4C7339}</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gridCol w="1714500">
                  <a:extLst>
                    <a:ext uri="{9D8B030D-6E8A-4147-A177-3AD203B41FA5}">
                      <a16:colId xmlns:a16="http://schemas.microsoft.com/office/drawing/2014/main" val="20004"/>
                    </a:ext>
                  </a:extLst>
                </a:gridCol>
                <a:gridCol w="1714500">
                  <a:extLst>
                    <a:ext uri="{9D8B030D-6E8A-4147-A177-3AD203B41FA5}">
                      <a16:colId xmlns:a16="http://schemas.microsoft.com/office/drawing/2014/main" val="20005"/>
                    </a:ext>
                  </a:extLst>
                </a:gridCol>
              </a:tblGrid>
              <a:tr h="381000">
                <a:tc>
                  <a:txBody>
                    <a:bodyPr/>
                    <a:lstStyle/>
                    <a:p>
                      <a:pPr marL="0" marR="0" lvl="0" indent="0" algn="l" rtl="0">
                        <a:lnSpc>
                          <a:spcPct val="100000"/>
                        </a:lnSpc>
                        <a:spcBef>
                          <a:spcPts val="0"/>
                        </a:spcBef>
                        <a:spcAft>
                          <a:spcPts val="0"/>
                        </a:spcAft>
                        <a:buNone/>
                      </a:pP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US" b="1">
                          <a:solidFill>
                            <a:schemeClr val="lt1"/>
                          </a:solidFill>
                        </a:rPr>
                        <a:t>Carrier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Weather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Security</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NAS</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b="1">
                          <a:solidFill>
                            <a:schemeClr val="lt1"/>
                          </a:solidFill>
                        </a:rPr>
                        <a:t>Late Aircraft</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None/>
                      </a:pPr>
                      <a:r>
                        <a:rPr lang="en-US" b="1">
                          <a:solidFill>
                            <a:schemeClr val="lt1"/>
                          </a:solidFill>
                        </a:rPr>
                        <a:t>True Std.</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a:t>25.567</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11.406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2.423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19.660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29.453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None/>
                      </a:pPr>
                      <a:r>
                        <a:rPr lang="en-US" b="1">
                          <a:solidFill>
                            <a:schemeClr val="lt1"/>
                          </a:solidFill>
                        </a:rPr>
                        <a:t>Predictions Std.</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a:t>6.164</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0.618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0.060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10.536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8.720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Discussion and Future Scope</a:t>
            </a:r>
            <a:endParaRPr/>
          </a:p>
        </p:txBody>
      </p:sp>
      <p:sp>
        <p:nvSpPr>
          <p:cNvPr id="313" name="Google Shape;313;p39"/>
          <p:cNvSpPr txBox="1">
            <a:spLocks noGrp="1"/>
          </p:cNvSpPr>
          <p:nvPr>
            <p:ph type="body" idx="1"/>
          </p:nvPr>
        </p:nvSpPr>
        <p:spPr>
          <a:xfrm>
            <a:off x="838200" y="1825625"/>
            <a:ext cx="10515600" cy="4795308"/>
          </a:xfrm>
          <a:prstGeom prst="rect">
            <a:avLst/>
          </a:prstGeom>
        </p:spPr>
        <p:txBody>
          <a:bodyPr spcFirstLastPara="1" wrap="square" lIns="91425" tIns="45700" rIns="91425" bIns="45700" anchor="t" anchorCtr="0">
            <a:normAutofit lnSpcReduction="10000"/>
          </a:bodyPr>
          <a:lstStyle/>
          <a:p>
            <a:pPr marL="457200" lvl="0" indent="-342900" algn="l" rtl="0">
              <a:spcBef>
                <a:spcPts val="1000"/>
              </a:spcBef>
              <a:spcAft>
                <a:spcPts val="0"/>
              </a:spcAft>
              <a:buSzPts val="1800"/>
              <a:buChar char="•"/>
            </a:pPr>
            <a:r>
              <a:rPr lang="en-US" dirty="0"/>
              <a:t>Although all of our time-series approaches performed better than our baseline regression models, they do not provide meaningful predictions.</a:t>
            </a:r>
            <a:endParaRPr dirty="0"/>
          </a:p>
          <a:p>
            <a:pPr marL="457200" lvl="0" indent="-342900" algn="l" rtl="0">
              <a:spcBef>
                <a:spcPts val="0"/>
              </a:spcBef>
              <a:spcAft>
                <a:spcPts val="0"/>
              </a:spcAft>
              <a:buSzPts val="1800"/>
              <a:buChar char="•"/>
            </a:pPr>
            <a:r>
              <a:rPr lang="en-US" dirty="0"/>
              <a:t>Possible issues</a:t>
            </a:r>
            <a:endParaRPr dirty="0"/>
          </a:p>
          <a:p>
            <a:pPr marL="914400" lvl="1" indent="-342900" algn="l" rtl="0">
              <a:spcBef>
                <a:spcPts val="0"/>
              </a:spcBef>
              <a:spcAft>
                <a:spcPts val="0"/>
              </a:spcAft>
              <a:buSzPts val="1800"/>
              <a:buChar char="•"/>
            </a:pPr>
            <a:r>
              <a:rPr lang="en-US" dirty="0"/>
              <a:t>Effect of COVID-19 on data</a:t>
            </a:r>
            <a:endParaRPr dirty="0"/>
          </a:p>
          <a:p>
            <a:pPr marL="914400" lvl="1" indent="-342900" algn="l" rtl="0">
              <a:spcBef>
                <a:spcPts val="0"/>
              </a:spcBef>
              <a:spcAft>
                <a:spcPts val="0"/>
              </a:spcAft>
              <a:buSzPts val="1800"/>
              <a:buChar char="•"/>
            </a:pPr>
            <a:r>
              <a:rPr lang="en-US" dirty="0"/>
              <a:t>Outlier values</a:t>
            </a:r>
            <a:endParaRPr dirty="0"/>
          </a:p>
          <a:p>
            <a:pPr marL="457200" lvl="0" indent="-342900" algn="l" rtl="0">
              <a:spcBef>
                <a:spcPts val="0"/>
              </a:spcBef>
              <a:spcAft>
                <a:spcPts val="0"/>
              </a:spcAft>
              <a:buSzPts val="1800"/>
              <a:buChar char="•"/>
            </a:pPr>
            <a:r>
              <a:rPr lang="en-US" dirty="0"/>
              <a:t>Prior work involved classification on overall delay, our work involved regression on delay components</a:t>
            </a:r>
            <a:endParaRPr dirty="0"/>
          </a:p>
          <a:p>
            <a:pPr marL="457200" lvl="0" indent="-342900" algn="l" rtl="0">
              <a:spcBef>
                <a:spcPts val="0"/>
              </a:spcBef>
              <a:spcAft>
                <a:spcPts val="0"/>
              </a:spcAft>
              <a:buSzPts val="1800"/>
              <a:buChar char="•"/>
            </a:pPr>
            <a:r>
              <a:rPr lang="en-US" dirty="0"/>
              <a:t>Future</a:t>
            </a:r>
            <a:endParaRPr dirty="0"/>
          </a:p>
          <a:p>
            <a:pPr marL="914400" lvl="1" indent="-342900" algn="l" rtl="0">
              <a:spcBef>
                <a:spcPts val="0"/>
              </a:spcBef>
              <a:spcAft>
                <a:spcPts val="0"/>
              </a:spcAft>
              <a:buSzPts val="1800"/>
              <a:buChar char="•"/>
            </a:pPr>
            <a:r>
              <a:rPr lang="en-US" dirty="0"/>
              <a:t>Handling COVID-19 data</a:t>
            </a:r>
          </a:p>
          <a:p>
            <a:pPr marL="914400" lvl="1" indent="-342900" algn="l" rtl="0">
              <a:spcBef>
                <a:spcPts val="0"/>
              </a:spcBef>
              <a:spcAft>
                <a:spcPts val="0"/>
              </a:spcAft>
              <a:buSzPts val="1800"/>
              <a:buChar char="•"/>
            </a:pPr>
            <a:r>
              <a:rPr lang="en-US" dirty="0"/>
              <a:t>Different Outlier removal methods</a:t>
            </a:r>
          </a:p>
          <a:p>
            <a:pPr marL="914400" lvl="1" indent="-342900" algn="l" rtl="0">
              <a:spcBef>
                <a:spcPts val="0"/>
              </a:spcBef>
              <a:spcAft>
                <a:spcPts val="0"/>
              </a:spcAft>
              <a:buSzPts val="1800"/>
              <a:buChar char="•"/>
            </a:pPr>
            <a:r>
              <a:rPr lang="en-US" dirty="0"/>
              <a:t>Delay components may be too complicated of a task, maybe consider total delay</a:t>
            </a:r>
            <a:endParaRPr dirty="0"/>
          </a:p>
          <a:p>
            <a:pPr marL="914400" lvl="1" indent="-342900" algn="l" rtl="0">
              <a:spcBef>
                <a:spcPts val="0"/>
              </a:spcBef>
              <a:spcAft>
                <a:spcPts val="0"/>
              </a:spcAft>
              <a:buSzPts val="1800"/>
              <a:buChar char="•"/>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p40"/>
          <p:cNvSpPr txBox="1">
            <a:spLocks noGrp="1"/>
          </p:cNvSpPr>
          <p:nvPr>
            <p:ph type="title"/>
          </p:nvPr>
        </p:nvSpPr>
        <p:spPr>
          <a:xfrm>
            <a:off x="393560" y="533400"/>
            <a:ext cx="4098162" cy="689932"/>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sz="4400" b="1"/>
              <a:t>References</a:t>
            </a:r>
            <a:endParaRPr sz="4400" b="1"/>
          </a:p>
        </p:txBody>
      </p:sp>
      <p:sp>
        <p:nvSpPr>
          <p:cNvPr id="319" name="Google Shape;319;p40"/>
          <p:cNvSpPr txBox="1"/>
          <p:nvPr/>
        </p:nvSpPr>
        <p:spPr>
          <a:xfrm>
            <a:off x="393562" y="1361100"/>
            <a:ext cx="10170300" cy="5496900"/>
          </a:xfrm>
          <a:prstGeom prst="rect">
            <a:avLst/>
          </a:prstGeom>
          <a:noFill/>
          <a:ln>
            <a:noFill/>
          </a:ln>
        </p:spPr>
        <p:txBody>
          <a:bodyPr spcFirstLastPara="1" wrap="square" lIns="0" tIns="13905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[1] Carvalho, A. Sternberg, L. Maia Gonc ̧alves, A. Beatriz Cruz, J.A. Soares, D. Brandao, D. Carvalho, e E. Ogasawara, 2020, On the relevance of data science for flight delay research: a systematic review, Transport Reviews</a:t>
            </a:r>
            <a:endParaRPr/>
          </a:p>
          <a:p>
            <a:pPr marL="12700" marR="0" lvl="0" indent="0" algn="l" rtl="0">
              <a:lnSpc>
                <a:spcPct val="100000"/>
              </a:lnSpc>
              <a:spcBef>
                <a:spcPts val="0"/>
              </a:spcBef>
              <a:spcAft>
                <a:spcPts val="0"/>
              </a:spcAft>
              <a:buNone/>
            </a:pP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[2] F. Wieland. Limits to growth: results from the detailed policy assessment tool [air traffic congestion]. In 16th DASC. AIAA/IEEE Digital Avionics Systems Conference. Reflections to the Future. Proceedings, volume 2, pages 9.2–1–9.2–8 vol.2, Oct. 1997.</a:t>
            </a:r>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highlight>
                <a:srgbClr val="FFFFFF"/>
              </a:highlight>
            </a:endParaRPr>
          </a:p>
          <a:p>
            <a:pPr marL="0" marR="0" lvl="0" indent="0" algn="l" rtl="0">
              <a:lnSpc>
                <a:spcPct val="100000"/>
              </a:lnSpc>
              <a:spcBef>
                <a:spcPts val="0"/>
              </a:spcBef>
              <a:spcAft>
                <a:spcPts val="0"/>
              </a:spcAft>
              <a:buClr>
                <a:srgbClr val="000000"/>
              </a:buClr>
              <a:buSzPts val="2400"/>
              <a:buFont typeface="Arial"/>
              <a:buNone/>
            </a:pPr>
            <a:r>
              <a:rPr lang="en-US" sz="1800">
                <a:solidFill>
                  <a:schemeClr val="dk1"/>
                </a:solidFill>
                <a:highlight>
                  <a:srgbClr val="FFFFFF"/>
                </a:highlight>
                <a:latin typeface="Calibri"/>
                <a:ea typeface="Calibri"/>
                <a:cs typeface="Calibri"/>
                <a:sym typeface="Calibri"/>
              </a:rPr>
              <a:t>[3] Team, T. (2016, August 31). What is the impact of flight delays? Trefis. </a:t>
            </a:r>
            <a:r>
              <a:rPr lang="en-US" sz="1800" u="sng">
                <a:solidFill>
                  <a:schemeClr val="hlink"/>
                </a:solidFill>
                <a:highlight>
                  <a:srgbClr val="FFFFFF"/>
                </a:highlight>
                <a:latin typeface="Calibri"/>
                <a:ea typeface="Calibri"/>
                <a:cs typeface="Calibri"/>
                <a:sym typeface="Calibri"/>
                <a:hlinkClick r:id="rId3"/>
              </a:rPr>
              <a:t>https://www.trefis.com/stock/dal/articles/375013/what-is-the-impact-of-flight-delays/2016-08-31</a:t>
            </a:r>
            <a:endParaRPr sz="1800">
              <a:solidFill>
                <a:schemeClr val="dk1"/>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800">
              <a:solidFill>
                <a:schemeClr val="dk1"/>
              </a:solidFill>
              <a:highlight>
                <a:srgbClr val="FFFFFF"/>
              </a:highlight>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[4]</a:t>
            </a: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Tang, Y. (2022). Airline Flight Delay Prediction Using Machine Learning Models. In Proceedings of the 2021 5th International Conference on E-Business and Internet (ICEBI ’21) (pp. 151–154). Association for Computing Machinery, New York, NY, USA. </a:t>
            </a:r>
            <a:r>
              <a:rPr lang="en-US" sz="1800" b="0" i="0" u="sng" strike="noStrike" cap="none">
                <a:solidFill>
                  <a:schemeClr val="hlink"/>
                </a:solidFill>
                <a:latin typeface="Calibri"/>
                <a:ea typeface="Calibri"/>
                <a:cs typeface="Calibri"/>
                <a:sym typeface="Calibri"/>
                <a:hlinkClick r:id="rId4"/>
              </a:rPr>
              <a:t>https://doi.org/10.1145/3497701.3497725</a:t>
            </a:r>
            <a:endParaRPr sz="1800" b="0" i="0" u="none" strike="noStrike" cap="none">
              <a:solidFill>
                <a:schemeClr val="dk1"/>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5</a:t>
            </a:r>
            <a:r>
              <a:rPr lang="en-US" sz="1800" b="0" i="0" u="none" strike="noStrike" cap="none">
                <a:solidFill>
                  <a:schemeClr val="dk1"/>
                </a:solidFill>
                <a:latin typeface="Calibri"/>
                <a:ea typeface="Calibri"/>
                <a:cs typeface="Calibri"/>
                <a:sym typeface="Calibri"/>
              </a:rPr>
              <a:t>] Dou, X. (2020). Flight arrival delay prediction and analysis using ensemble learning. In 2020 IEEE 4th Information Technology, Networking, Electronic and Automation Control Conference (ITNEC) (pp. 1-4). New York: IEEE. https://doi.org/10.1109/ITNEC48623.2020.9084929</a:t>
            </a: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334108" y="30480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References</a:t>
            </a:r>
            <a:endParaRPr/>
          </a:p>
        </p:txBody>
      </p:sp>
      <p:sp>
        <p:nvSpPr>
          <p:cNvPr id="325" name="Google Shape;325;p41"/>
          <p:cNvSpPr txBox="1">
            <a:spLocks noGrp="1"/>
          </p:cNvSpPr>
          <p:nvPr>
            <p:ph type="body" idx="1"/>
          </p:nvPr>
        </p:nvSpPr>
        <p:spPr>
          <a:xfrm>
            <a:off x="304800" y="1752600"/>
            <a:ext cx="111792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1800">
                <a:solidFill>
                  <a:schemeClr val="dk1"/>
                </a:solidFill>
              </a:rPr>
              <a:t>[</a:t>
            </a:r>
            <a:r>
              <a:rPr lang="en-US" sz="1800"/>
              <a:t>6</a:t>
            </a:r>
            <a:r>
              <a:rPr lang="en-US" sz="1800">
                <a:solidFill>
                  <a:schemeClr val="dk1"/>
                </a:solidFill>
              </a:rPr>
              <a:t>] Esmaeilzadeh, E., &amp; Mokhtarimousavi, S. (2020). Machine Learning Approach for Flight Departure Delay Prediction and Analysis. Transportation Research</a:t>
            </a:r>
            <a:br>
              <a:rPr lang="en-US" sz="1800">
                <a:solidFill>
                  <a:schemeClr val="dk1"/>
                </a:solidFill>
              </a:rPr>
            </a:br>
            <a:r>
              <a:rPr lang="en-US" sz="1800">
                <a:solidFill>
                  <a:schemeClr val="dk1"/>
                </a:solidFill>
              </a:rPr>
              <a:t>Record, 2674(8), 145-159. https://doi.org/10.1177/0361198120930014</a:t>
            </a:r>
            <a:endParaRPr/>
          </a:p>
          <a:p>
            <a:pPr marL="0" lvl="0" indent="0" algn="l" rtl="0">
              <a:lnSpc>
                <a:spcPct val="90000"/>
              </a:lnSpc>
              <a:spcBef>
                <a:spcPts val="0"/>
              </a:spcBef>
              <a:spcAft>
                <a:spcPts val="0"/>
              </a:spcAft>
              <a:buClr>
                <a:schemeClr val="dk1"/>
              </a:buClr>
              <a:buSzPts val="1800"/>
              <a:buNone/>
            </a:pPr>
            <a:endParaRPr sz="1800"/>
          </a:p>
          <a:p>
            <a:pPr marL="0" lvl="0" indent="0" algn="l" rtl="0">
              <a:lnSpc>
                <a:spcPct val="90000"/>
              </a:lnSpc>
              <a:spcBef>
                <a:spcPts val="0"/>
              </a:spcBef>
              <a:spcAft>
                <a:spcPts val="0"/>
              </a:spcAft>
              <a:buClr>
                <a:schemeClr val="dk1"/>
              </a:buClr>
              <a:buSzPts val="1800"/>
              <a:buNone/>
            </a:pPr>
            <a:r>
              <a:rPr lang="en-US" sz="1800">
                <a:solidFill>
                  <a:schemeClr val="dk1"/>
                </a:solidFill>
              </a:rPr>
              <a:t>[</a:t>
            </a:r>
            <a:r>
              <a:rPr lang="en-US" sz="1800"/>
              <a:t>7</a:t>
            </a:r>
            <a:r>
              <a:rPr lang="en-US" sz="1800">
                <a:solidFill>
                  <a:schemeClr val="dk1"/>
                </a:solidFill>
              </a:rPr>
              <a:t>] Li, Q., Guan, X., &amp; Liu, J. (2023). A CNN-LSTM framework for flight delay prediction. Expert Systems with Applications, 227, 120287. https://doi.org/10.1016/j.eswa.2023.120287</a:t>
            </a:r>
            <a:endParaRPr/>
          </a:p>
          <a:p>
            <a:pPr marL="0" lvl="0" indent="0" algn="l" rtl="0">
              <a:lnSpc>
                <a:spcPct val="90000"/>
              </a:lnSpc>
              <a:spcBef>
                <a:spcPts val="0"/>
              </a:spcBef>
              <a:spcAft>
                <a:spcPts val="0"/>
              </a:spcAft>
              <a:buClr>
                <a:schemeClr val="dk1"/>
              </a:buClr>
              <a:buSzPts val="1800"/>
              <a:buNone/>
            </a:pPr>
            <a:endParaRPr sz="1800"/>
          </a:p>
          <a:p>
            <a:pPr marL="0" lvl="0" indent="0" algn="l" rtl="0">
              <a:lnSpc>
                <a:spcPct val="90000"/>
              </a:lnSpc>
              <a:spcBef>
                <a:spcPts val="0"/>
              </a:spcBef>
              <a:spcAft>
                <a:spcPts val="0"/>
              </a:spcAft>
              <a:buClr>
                <a:schemeClr val="dk1"/>
              </a:buClr>
              <a:buSzPts val="1800"/>
              <a:buNone/>
            </a:pPr>
            <a:r>
              <a:rPr lang="en-US" sz="1800"/>
              <a:t>[8] Nathalie Kuhn, Navaneeth Jamadagni (2017). Application of Machine Learning Algorithms to Predict Flight Arrival Delays, Stanford University.  </a:t>
            </a:r>
            <a:endParaRPr sz="1800"/>
          </a:p>
          <a:p>
            <a:pPr marL="0" lvl="0" indent="0" algn="l" rtl="0">
              <a:lnSpc>
                <a:spcPct val="90000"/>
              </a:lnSpc>
              <a:spcBef>
                <a:spcPts val="0"/>
              </a:spcBef>
              <a:spcAft>
                <a:spcPts val="0"/>
              </a:spcAft>
              <a:buClr>
                <a:schemeClr val="dk1"/>
              </a:buClr>
              <a:buSzPts val="1800"/>
              <a:buNone/>
            </a:pPr>
            <a:endParaRPr sz="1800"/>
          </a:p>
          <a:p>
            <a:pPr marL="0" lvl="0" indent="0" algn="l" rtl="0">
              <a:lnSpc>
                <a:spcPct val="90000"/>
              </a:lnSpc>
              <a:spcBef>
                <a:spcPts val="0"/>
              </a:spcBef>
              <a:spcAft>
                <a:spcPts val="0"/>
              </a:spcAft>
              <a:buClr>
                <a:schemeClr val="dk1"/>
              </a:buClr>
              <a:buSzPts val="1800"/>
              <a:buNone/>
            </a:pPr>
            <a:r>
              <a:rPr lang="en-US" sz="1800"/>
              <a:t>[9]A. Anusha,B. Ratna Kumar,D, et al., (2022). Prediction of Flight Delay Using Machine Learning. IRJMETS e-ISSN: 2582-5208.</a:t>
            </a:r>
            <a:endParaRPr sz="1800"/>
          </a:p>
          <a:p>
            <a:pPr marL="0" lvl="0" indent="0" algn="l" rtl="0">
              <a:lnSpc>
                <a:spcPct val="90000"/>
              </a:lnSpc>
              <a:spcBef>
                <a:spcPts val="0"/>
              </a:spcBef>
              <a:spcAft>
                <a:spcPts val="0"/>
              </a:spcAft>
              <a:buClr>
                <a:schemeClr val="dk1"/>
              </a:buClr>
              <a:buSzPts val="1800"/>
              <a:buNone/>
            </a:pPr>
            <a:endParaRPr sz="1800"/>
          </a:p>
          <a:p>
            <a:pPr marL="0" lvl="0" indent="0" algn="l" rtl="0">
              <a:lnSpc>
                <a:spcPct val="90000"/>
              </a:lnSpc>
              <a:spcBef>
                <a:spcPts val="0"/>
              </a:spcBef>
              <a:spcAft>
                <a:spcPts val="0"/>
              </a:spcAft>
              <a:buSzPts val="1800"/>
              <a:buNone/>
            </a:pPr>
            <a:r>
              <a:rPr lang="en-US" sz="1800"/>
              <a:t>[10] https://www.kaggle.com/datasets/patrickzel/flight-delay-and-cancellationdataset-2019-2023?select=flights_sample_3m.csv</a:t>
            </a:r>
            <a:endParaRPr sz="1800"/>
          </a:p>
          <a:p>
            <a:pPr marL="0" lvl="0" indent="0" algn="l" rtl="0">
              <a:lnSpc>
                <a:spcPct val="90000"/>
              </a:lnSpc>
              <a:spcBef>
                <a:spcPts val="0"/>
              </a:spcBef>
              <a:spcAft>
                <a:spcPts val="0"/>
              </a:spcAft>
              <a:buClr>
                <a:schemeClr val="dk1"/>
              </a:buClr>
              <a:buSzPts val="1800"/>
              <a:buNone/>
            </a:pP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29"/>
        <p:cNvGrpSpPr/>
        <p:nvPr/>
      </p:nvGrpSpPr>
      <p:grpSpPr>
        <a:xfrm>
          <a:off x="0" y="0"/>
          <a:ext cx="0" cy="0"/>
          <a:chOff x="0" y="0"/>
          <a:chExt cx="0" cy="0"/>
        </a:xfrm>
      </p:grpSpPr>
      <p:sp>
        <p:nvSpPr>
          <p:cNvPr id="330" name="Google Shape;330;p42"/>
          <p:cNvSpPr/>
          <p:nvPr/>
        </p:nvSpPr>
        <p:spPr>
          <a:xfrm>
            <a:off x="1953768" y="0"/>
            <a:ext cx="8284464" cy="6858000"/>
          </a:xfrm>
          <a:custGeom>
            <a:avLst/>
            <a:gdLst/>
            <a:ahLst/>
            <a:cxnLst/>
            <a:rect l="l" t="t" r="r" b="b"/>
            <a:pathLst>
              <a:path w="8284464" h="6858000" extrusionOk="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1" name="Google Shape;331;p42"/>
          <p:cNvSpPr/>
          <p:nvPr/>
        </p:nvSpPr>
        <p:spPr>
          <a:xfrm>
            <a:off x="2118360" y="0"/>
            <a:ext cx="7955280" cy="6858000"/>
          </a:xfrm>
          <a:custGeom>
            <a:avLst/>
            <a:gdLst/>
            <a:ahLst/>
            <a:cxnLst/>
            <a:rect l="l" t="t" r="r" b="b"/>
            <a:pathLst>
              <a:path w="7955280" h="6858000" extrusionOk="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2" name="Google Shape;332;p42"/>
          <p:cNvSpPr txBox="1">
            <a:spLocks noGrp="1"/>
          </p:cNvSpPr>
          <p:nvPr>
            <p:ph type="title"/>
          </p:nvPr>
        </p:nvSpPr>
        <p:spPr>
          <a:xfrm>
            <a:off x="2555631" y="1441938"/>
            <a:ext cx="7080738" cy="3974124"/>
          </a:xfrm>
          <a:prstGeom prst="rect">
            <a:avLst/>
          </a:prstGeom>
          <a:noFill/>
          <a:ln>
            <a:noFill/>
          </a:ln>
        </p:spPr>
        <p:txBody>
          <a:bodyPr spcFirstLastPara="1" wrap="square" lIns="0" tIns="12050" rIns="0" bIns="0" anchor="ctr" anchorCtr="0">
            <a:normAutofit/>
          </a:bodyPr>
          <a:lstStyle/>
          <a:p>
            <a:pPr marL="12700" lvl="0" indent="0" algn="ctr" rtl="0">
              <a:lnSpc>
                <a:spcPct val="90000"/>
              </a:lnSpc>
              <a:spcBef>
                <a:spcPts val="0"/>
              </a:spcBef>
              <a:spcAft>
                <a:spcPts val="0"/>
              </a:spcAft>
              <a:buClr>
                <a:srgbClr val="0C0C0C"/>
              </a:buClr>
              <a:buSzPts val="5400"/>
              <a:buFont typeface="Calibri"/>
              <a:buNone/>
            </a:pPr>
            <a:r>
              <a:rPr lang="en-US" sz="5400" b="1">
                <a:solidFill>
                  <a:srgbClr val="0C0C0C"/>
                </a:solidFill>
              </a:rPr>
              <a:t>THANK YOU</a:t>
            </a:r>
            <a:endParaRPr sz="5400">
              <a:solidFill>
                <a:srgbClr val="0C0C0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838200" y="2092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300" b="1"/>
              <a:t>Understanding Flight Delay Factors and Costs</a:t>
            </a:r>
            <a:endParaRPr sz="4300" b="1"/>
          </a:p>
        </p:txBody>
      </p:sp>
      <p:pic>
        <p:nvPicPr>
          <p:cNvPr id="106" name="Google Shape;106;p16"/>
          <p:cNvPicPr preferRelativeResize="0"/>
          <p:nvPr/>
        </p:nvPicPr>
        <p:blipFill>
          <a:blip r:embed="rId3">
            <a:alphaModFix/>
          </a:blip>
          <a:stretch>
            <a:fillRect/>
          </a:stretch>
        </p:blipFill>
        <p:spPr>
          <a:xfrm>
            <a:off x="699213" y="2262188"/>
            <a:ext cx="5210175" cy="2333625"/>
          </a:xfrm>
          <a:prstGeom prst="rect">
            <a:avLst/>
          </a:prstGeom>
          <a:noFill/>
          <a:ln>
            <a:noFill/>
          </a:ln>
        </p:spPr>
      </p:pic>
      <p:pic>
        <p:nvPicPr>
          <p:cNvPr id="107" name="Google Shape;107;p16"/>
          <p:cNvPicPr preferRelativeResize="0"/>
          <p:nvPr/>
        </p:nvPicPr>
        <p:blipFill>
          <a:blip r:embed="rId4">
            <a:alphaModFix/>
          </a:blip>
          <a:stretch>
            <a:fillRect/>
          </a:stretch>
        </p:blipFill>
        <p:spPr>
          <a:xfrm>
            <a:off x="5981012" y="1403225"/>
            <a:ext cx="5563975" cy="4555400"/>
          </a:xfrm>
          <a:prstGeom prst="rect">
            <a:avLst/>
          </a:prstGeom>
          <a:noFill/>
          <a:ln>
            <a:noFill/>
          </a:ln>
        </p:spPr>
      </p:pic>
      <p:sp>
        <p:nvSpPr>
          <p:cNvPr id="108" name="Google Shape;108;p16"/>
          <p:cNvSpPr txBox="1"/>
          <p:nvPr/>
        </p:nvSpPr>
        <p:spPr>
          <a:xfrm>
            <a:off x="1686450" y="6271950"/>
            <a:ext cx="4294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Calibri"/>
                <a:ea typeface="Calibri"/>
                <a:cs typeface="Calibri"/>
                <a:sym typeface="Calibri"/>
              </a:rPr>
              <a:t>Delay due to various components [3] </a:t>
            </a:r>
            <a:endParaRPr sz="2000" b="1">
              <a:solidFill>
                <a:schemeClr val="dk1"/>
              </a:solidFill>
              <a:latin typeface="Calibri"/>
              <a:ea typeface="Calibri"/>
              <a:cs typeface="Calibri"/>
              <a:sym typeface="Calibri"/>
            </a:endParaRPr>
          </a:p>
        </p:txBody>
      </p:sp>
      <p:sp>
        <p:nvSpPr>
          <p:cNvPr id="109" name="Google Shape;109;p16"/>
          <p:cNvSpPr txBox="1"/>
          <p:nvPr/>
        </p:nvSpPr>
        <p:spPr>
          <a:xfrm>
            <a:off x="7571500" y="6271950"/>
            <a:ext cx="348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Calibri"/>
                <a:ea typeface="Calibri"/>
                <a:cs typeface="Calibri"/>
                <a:sym typeface="Calibri"/>
              </a:rPr>
              <a:t>Per Minute Cost of Delay [3]</a:t>
            </a:r>
            <a:endParaRPr sz="2000" b="1">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4572000" y="276621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APPENDIX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41"/>
        <p:cNvGrpSpPr/>
        <p:nvPr/>
      </p:nvGrpSpPr>
      <p:grpSpPr>
        <a:xfrm>
          <a:off x="0" y="0"/>
          <a:ext cx="0" cy="0"/>
          <a:chOff x="0" y="0"/>
          <a:chExt cx="0" cy="0"/>
        </a:xfrm>
      </p:grpSpPr>
      <p:sp>
        <p:nvSpPr>
          <p:cNvPr id="342" name="Google Shape;342;p44"/>
          <p:cNvSpPr txBox="1">
            <a:spLocks noGrp="1"/>
          </p:cNvSpPr>
          <p:nvPr>
            <p:ph type="title"/>
          </p:nvPr>
        </p:nvSpPr>
        <p:spPr>
          <a:xfrm>
            <a:off x="333475" y="476068"/>
            <a:ext cx="11734800" cy="430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800" b="1"/>
              <a:t>LSTM Model</a:t>
            </a:r>
            <a:endParaRPr sz="3800" b="1"/>
          </a:p>
        </p:txBody>
      </p:sp>
      <p:sp>
        <p:nvSpPr>
          <p:cNvPr id="343" name="Google Shape;343;p44"/>
          <p:cNvSpPr txBox="1">
            <a:spLocks noGrp="1"/>
          </p:cNvSpPr>
          <p:nvPr>
            <p:ph type="body" idx="1"/>
          </p:nvPr>
        </p:nvSpPr>
        <p:spPr>
          <a:xfrm>
            <a:off x="838200" y="1185975"/>
            <a:ext cx="10515600" cy="4351200"/>
          </a:xfrm>
          <a:prstGeom prst="rect">
            <a:avLst/>
          </a:prstGeom>
          <a:noFill/>
          <a:ln>
            <a:noFill/>
          </a:ln>
        </p:spPr>
        <p:txBody>
          <a:bodyPr spcFirstLastPara="1" wrap="square" lIns="91425" tIns="45700" rIns="91425" bIns="45700" anchor="t" anchorCtr="0">
            <a:normAutofit/>
          </a:bodyPr>
          <a:lstStyle/>
          <a:p>
            <a:pPr marL="457200" lvl="0" indent="-304800" algn="l" rtl="0">
              <a:lnSpc>
                <a:spcPct val="90000"/>
              </a:lnSpc>
              <a:spcBef>
                <a:spcPts val="0"/>
              </a:spcBef>
              <a:spcAft>
                <a:spcPts val="0"/>
              </a:spcAft>
              <a:buSzPts val="1200"/>
              <a:buChar char="•"/>
            </a:pPr>
            <a:r>
              <a:rPr lang="en-US" sz="2200"/>
              <a:t>Long Short-Term Memory (LSTM) models provide a powerful framework for modeling sequential data, such as time series prediction tasks like flight delay prediction. </a:t>
            </a:r>
            <a:endParaRPr sz="2200"/>
          </a:p>
          <a:p>
            <a:pPr marL="457200" lvl="0" indent="-304800" algn="l" rtl="0">
              <a:lnSpc>
                <a:spcPct val="90000"/>
              </a:lnSpc>
              <a:spcBef>
                <a:spcPts val="0"/>
              </a:spcBef>
              <a:spcAft>
                <a:spcPts val="0"/>
              </a:spcAft>
              <a:buSzPts val="1200"/>
              <a:buChar char="•"/>
            </a:pPr>
            <a:r>
              <a:rPr lang="en-US" sz="2200"/>
              <a:t>LSTMs are a type of recurrent neural network (RNN) architecture designed to address the vanishing gradient problem and capture long-term dependencies in sequential data effectively.</a:t>
            </a:r>
            <a:endParaRPr sz="2200"/>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endParaRPr/>
          </a:p>
        </p:txBody>
      </p:sp>
      <p:pic>
        <p:nvPicPr>
          <p:cNvPr id="344" name="Google Shape;344;p44"/>
          <p:cNvPicPr preferRelativeResize="0"/>
          <p:nvPr/>
        </p:nvPicPr>
        <p:blipFill rotWithShape="1">
          <a:blip r:embed="rId3">
            <a:alphaModFix/>
          </a:blip>
          <a:srcRect l="22722" r="22722"/>
          <a:stretch/>
        </p:blipFill>
        <p:spPr>
          <a:xfrm>
            <a:off x="3209600" y="2818438"/>
            <a:ext cx="5293549" cy="3507125"/>
          </a:xfrm>
          <a:prstGeom prst="rect">
            <a:avLst/>
          </a:prstGeom>
          <a:noFill/>
          <a:ln>
            <a:noFill/>
          </a:ln>
        </p:spPr>
      </p:pic>
      <p:sp>
        <p:nvSpPr>
          <p:cNvPr id="345" name="Google Shape;345;p44"/>
          <p:cNvSpPr txBox="1"/>
          <p:nvPr/>
        </p:nvSpPr>
        <p:spPr>
          <a:xfrm>
            <a:off x="3133625" y="6325575"/>
            <a:ext cx="7215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a:solidFill>
                  <a:srgbClr val="333333"/>
                </a:solidFill>
                <a:highlight>
                  <a:srgbClr val="FFFFFF"/>
                </a:highlight>
                <a:latin typeface="Calibri"/>
                <a:ea typeface="Calibri"/>
                <a:cs typeface="Calibri"/>
                <a:sym typeface="Calibri"/>
              </a:rPr>
              <a:t>The repeating module in an LSTM contains four interacting layers. [7]</a:t>
            </a:r>
            <a:endParaRPr sz="3000" b="1">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52" name="Google Shape;352;p4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353" name="Google Shape;353;p45"/>
          <p:cNvPicPr preferRelativeResize="0"/>
          <p:nvPr/>
        </p:nvPicPr>
        <p:blipFill>
          <a:blip r:embed="rId3">
            <a:alphaModFix/>
          </a:blip>
          <a:stretch>
            <a:fillRect/>
          </a:stretch>
        </p:blipFill>
        <p:spPr>
          <a:xfrm>
            <a:off x="0" y="365125"/>
            <a:ext cx="12192000" cy="6127750"/>
          </a:xfrm>
          <a:prstGeom prst="rect">
            <a:avLst/>
          </a:prstGeom>
          <a:noFill/>
          <a:ln>
            <a:noFill/>
          </a:ln>
          <a:effectLst>
            <a:outerShdw blurRad="57150" dist="19050" dir="5400000" algn="bl" rotWithShape="0">
              <a:srgbClr val="000000">
                <a:alpha val="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58"/>
        <p:cNvGrpSpPr/>
        <p:nvPr/>
      </p:nvGrpSpPr>
      <p:grpSpPr>
        <a:xfrm>
          <a:off x="0" y="0"/>
          <a:ext cx="0" cy="0"/>
          <a:chOff x="0" y="0"/>
          <a:chExt cx="0" cy="0"/>
        </a:xfrm>
      </p:grpSpPr>
      <p:sp>
        <p:nvSpPr>
          <p:cNvPr id="359" name="Google Shape;359;p4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200" b="1"/>
              <a:t>Equations for LSTM</a:t>
            </a:r>
            <a:endParaRPr sz="4200" b="1"/>
          </a:p>
        </p:txBody>
      </p:sp>
      <p:sp>
        <p:nvSpPr>
          <p:cNvPr id="360" name="Google Shape;360;p4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361" name="Google Shape;361;p46"/>
          <p:cNvPicPr preferRelativeResize="0"/>
          <p:nvPr/>
        </p:nvPicPr>
        <p:blipFill>
          <a:blip r:embed="rId3">
            <a:alphaModFix/>
          </a:blip>
          <a:stretch>
            <a:fillRect/>
          </a:stretch>
        </p:blipFill>
        <p:spPr>
          <a:xfrm>
            <a:off x="2503775" y="1863525"/>
            <a:ext cx="6042525" cy="4275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7"/>
          <p:cNvSpPr txBox="1">
            <a:spLocks noGrp="1"/>
          </p:cNvSpPr>
          <p:nvPr>
            <p:ph type="title"/>
          </p:nvPr>
        </p:nvSpPr>
        <p:spPr>
          <a:xfrm>
            <a:off x="785775" y="2917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r>
              <a:rPr lang="en-US" sz="3800" b="1"/>
              <a:t>BiLSTM Model</a:t>
            </a:r>
            <a:endParaRPr/>
          </a:p>
        </p:txBody>
      </p:sp>
      <p:sp>
        <p:nvSpPr>
          <p:cNvPr id="368" name="Google Shape;368;p47"/>
          <p:cNvSpPr txBox="1">
            <a:spLocks noGrp="1"/>
          </p:cNvSpPr>
          <p:nvPr>
            <p:ph type="body" idx="1"/>
          </p:nvPr>
        </p:nvSpPr>
        <p:spPr>
          <a:xfrm>
            <a:off x="838200" y="1416675"/>
            <a:ext cx="10515600" cy="4351200"/>
          </a:xfrm>
          <a:prstGeom prst="rect">
            <a:avLst/>
          </a:prstGeom>
        </p:spPr>
        <p:txBody>
          <a:bodyPr spcFirstLastPara="1" wrap="square" lIns="91425" tIns="45700" rIns="91425" bIns="45700" anchor="t" anchorCtr="0">
            <a:normAutofit/>
          </a:bodyPr>
          <a:lstStyle/>
          <a:p>
            <a:pPr marL="457200" lvl="0" indent="-361950" algn="l" rtl="0">
              <a:spcBef>
                <a:spcPts val="1000"/>
              </a:spcBef>
              <a:spcAft>
                <a:spcPts val="0"/>
              </a:spcAft>
              <a:buSzPts val="2100"/>
              <a:buChar char="•"/>
            </a:pPr>
            <a:r>
              <a:rPr lang="en-US" sz="2100"/>
              <a:t>Bidirectional Long Short-Term Memory (BiLSTM) models extend the capabilities of LSTM by processing input sequences in both forward and backward directions. </a:t>
            </a:r>
            <a:endParaRPr sz="2100"/>
          </a:p>
          <a:p>
            <a:pPr marL="457200" lvl="0" indent="-361950" algn="l" rtl="0">
              <a:spcBef>
                <a:spcPts val="0"/>
              </a:spcBef>
              <a:spcAft>
                <a:spcPts val="0"/>
              </a:spcAft>
              <a:buSzPts val="2100"/>
              <a:buChar char="•"/>
            </a:pPr>
            <a:r>
              <a:rPr lang="en-US" sz="2100"/>
              <a:t>This allows the model to capture contextual information from both past and future time steps, making it particularly effective for tasks requiring a comprehensive understanding of sequence data.</a:t>
            </a:r>
            <a:endParaRPr sz="2100"/>
          </a:p>
        </p:txBody>
      </p:sp>
      <p:pic>
        <p:nvPicPr>
          <p:cNvPr id="369" name="Google Shape;369;p47"/>
          <p:cNvPicPr preferRelativeResize="0"/>
          <p:nvPr/>
        </p:nvPicPr>
        <p:blipFill>
          <a:blip r:embed="rId3">
            <a:alphaModFix/>
          </a:blip>
          <a:stretch>
            <a:fillRect/>
          </a:stretch>
        </p:blipFill>
        <p:spPr>
          <a:xfrm>
            <a:off x="3506375" y="2813450"/>
            <a:ext cx="5074399" cy="3290975"/>
          </a:xfrm>
          <a:prstGeom prst="rect">
            <a:avLst/>
          </a:prstGeom>
          <a:noFill/>
          <a:ln>
            <a:noFill/>
          </a:ln>
        </p:spPr>
      </p:pic>
      <p:sp>
        <p:nvSpPr>
          <p:cNvPr id="370" name="Google Shape;370;p47"/>
          <p:cNvSpPr txBox="1"/>
          <p:nvPr/>
        </p:nvSpPr>
        <p:spPr>
          <a:xfrm>
            <a:off x="2953800" y="6104425"/>
            <a:ext cx="7397400" cy="9159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n-US" sz="1500" b="1">
                <a:solidFill>
                  <a:srgbClr val="111111"/>
                </a:solidFill>
                <a:highlight>
                  <a:srgbClr val="FFFFFF"/>
                </a:highlight>
                <a:latin typeface="Calibri"/>
                <a:ea typeface="Calibri"/>
                <a:cs typeface="Calibri"/>
                <a:sym typeface="Calibri"/>
              </a:rPr>
              <a:t>The unfolded architecture of Bidirectional LSTM (BiLSTM) with three consecutive steps.</a:t>
            </a:r>
            <a:endParaRPr sz="1500" b="1">
              <a:solidFill>
                <a:srgbClr val="111111"/>
              </a:solidFill>
              <a:highlight>
                <a:srgbClr val="FFFFFF"/>
              </a:highlight>
              <a:latin typeface="Calibri"/>
              <a:ea typeface="Calibri"/>
              <a:cs typeface="Calibri"/>
              <a:sym typeface="Calibri"/>
            </a:endParaRPr>
          </a:p>
          <a:p>
            <a:pPr marL="0" lvl="0" indent="0" algn="l" rtl="0">
              <a:spcBef>
                <a:spcPts val="0"/>
              </a:spcBef>
              <a:spcAft>
                <a:spcPts val="0"/>
              </a:spcAft>
              <a:buNone/>
            </a:pPr>
            <a:endParaRPr sz="2800" b="1">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77" name="Google Shape;377;p4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304800" y="381000"/>
            <a:ext cx="7010400" cy="689932"/>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400"/>
              <a:buFont typeface="Calibri"/>
              <a:buNone/>
            </a:pPr>
            <a:r>
              <a:rPr lang="en-US" b="1">
                <a:latin typeface="Calibri"/>
                <a:ea typeface="Calibri"/>
                <a:cs typeface="Calibri"/>
                <a:sym typeface="Calibri"/>
              </a:rPr>
              <a:t>Understanding of the Project</a:t>
            </a:r>
            <a:endParaRPr b="1">
              <a:latin typeface="Calibri"/>
              <a:ea typeface="Calibri"/>
              <a:cs typeface="Calibri"/>
              <a:sym typeface="Calibri"/>
            </a:endParaRPr>
          </a:p>
        </p:txBody>
      </p:sp>
      <p:sp>
        <p:nvSpPr>
          <p:cNvPr id="115" name="Google Shape;115;p17"/>
          <p:cNvSpPr txBox="1"/>
          <p:nvPr/>
        </p:nvSpPr>
        <p:spPr>
          <a:xfrm>
            <a:off x="304800" y="2380175"/>
            <a:ext cx="11353800" cy="4137025"/>
          </a:xfrm>
          <a:prstGeom prst="rect">
            <a:avLst/>
          </a:prstGeom>
          <a:noFill/>
          <a:ln>
            <a:noFill/>
          </a:ln>
        </p:spPr>
        <p:txBody>
          <a:bodyPr spcFirstLastPara="1" wrap="square" lIns="0" tIns="106675" rIns="0" bIns="0" anchor="t" anchorCtr="0">
            <a:spAutoFit/>
          </a:bodyPr>
          <a:lstStyle/>
          <a:p>
            <a:pPr marL="355600" marR="0" lvl="0" indent="-342900" algn="l" rtl="0">
              <a:lnSpc>
                <a:spcPct val="150000"/>
              </a:lnSpc>
              <a:spcBef>
                <a:spcPts val="0"/>
              </a:spcBef>
              <a:spcAft>
                <a:spcPts val="0"/>
              </a:spcAft>
              <a:buClr>
                <a:srgbClr val="A42F0F"/>
              </a:buClr>
              <a:buSzPts val="2400"/>
              <a:buFont typeface="Arial"/>
              <a:buChar char=""/>
            </a:pPr>
            <a:r>
              <a:rPr lang="en-US" sz="2400" b="1" i="0" u="none" strike="noStrike" cap="none" dirty="0">
                <a:solidFill>
                  <a:srgbClr val="404040"/>
                </a:solidFill>
                <a:latin typeface="Calibri"/>
                <a:ea typeface="Calibri"/>
                <a:cs typeface="Calibri"/>
                <a:sym typeface="Calibri"/>
              </a:rPr>
              <a:t>Goal</a:t>
            </a:r>
            <a:endParaRPr sz="2400" b="0" i="0" u="none" strike="noStrike" cap="none" dirty="0">
              <a:solidFill>
                <a:schemeClr val="dk1"/>
              </a:solidFill>
              <a:latin typeface="Calibri"/>
              <a:ea typeface="Calibri"/>
              <a:cs typeface="Calibri"/>
              <a:sym typeface="Calibri"/>
            </a:endParaRPr>
          </a:p>
          <a:p>
            <a:pPr marL="12700" marR="133350" lvl="0" indent="0" algn="l" rtl="0">
              <a:lnSpc>
                <a:spcPct val="150000"/>
              </a:lnSpc>
              <a:spcBef>
                <a:spcPts val="1020"/>
              </a:spcBef>
              <a:spcAft>
                <a:spcPts val="0"/>
              </a:spcAft>
              <a:buClr>
                <a:srgbClr val="000000"/>
              </a:buClr>
              <a:buSzPts val="2000"/>
              <a:buFont typeface="Arial"/>
              <a:buNone/>
            </a:pPr>
            <a:r>
              <a:rPr lang="en-US" sz="2000" dirty="0">
                <a:solidFill>
                  <a:srgbClr val="404040"/>
                </a:solidFill>
                <a:latin typeface="Calibri"/>
                <a:ea typeface="Calibri"/>
                <a:cs typeface="Calibri"/>
                <a:sym typeface="Calibri"/>
              </a:rPr>
              <a:t>The goal of this project is to develop machine learning models that can individually predict the contribution of various factors, such as weather conditions, security issues, etc</a:t>
            </a:r>
            <a:r>
              <a:rPr lang="en-US" sz="2000" b="0" i="0" u="none" strike="noStrike" cap="none" dirty="0">
                <a:solidFill>
                  <a:srgbClr val="404040"/>
                </a:solidFill>
                <a:latin typeface="Calibri"/>
                <a:ea typeface="Calibri"/>
                <a:cs typeface="Calibri"/>
                <a:sym typeface="Calibri"/>
              </a:rPr>
              <a:t>.</a:t>
            </a:r>
            <a:endParaRPr sz="2000" b="0" i="0" u="none" strike="noStrike" cap="none" dirty="0">
              <a:solidFill>
                <a:schemeClr val="dk1"/>
              </a:solidFill>
              <a:latin typeface="Calibri"/>
              <a:ea typeface="Calibri"/>
              <a:cs typeface="Calibri"/>
              <a:sym typeface="Calibri"/>
            </a:endParaRPr>
          </a:p>
          <a:p>
            <a:pPr marL="0" marR="0" lvl="0" indent="0" algn="l" rtl="0">
              <a:lnSpc>
                <a:spcPct val="150000"/>
              </a:lnSpc>
              <a:spcBef>
                <a:spcPts val="20"/>
              </a:spcBef>
              <a:spcAft>
                <a:spcPts val="0"/>
              </a:spcAft>
              <a:buClr>
                <a:srgbClr val="000000"/>
              </a:buClr>
              <a:buSzPts val="2100"/>
              <a:buFont typeface="Arial"/>
              <a:buNone/>
            </a:pPr>
            <a:endParaRPr sz="2100" b="0" i="0" u="none" strike="noStrike" cap="none" dirty="0">
              <a:solidFill>
                <a:schemeClr val="dk1"/>
              </a:solidFill>
              <a:latin typeface="Calibri"/>
              <a:ea typeface="Calibri"/>
              <a:cs typeface="Calibri"/>
              <a:sym typeface="Calibri"/>
            </a:endParaRPr>
          </a:p>
          <a:p>
            <a:pPr marL="355600" marR="0" lvl="0" indent="-342900" algn="l" rtl="0">
              <a:lnSpc>
                <a:spcPct val="150000"/>
              </a:lnSpc>
              <a:spcBef>
                <a:spcPts val="0"/>
              </a:spcBef>
              <a:spcAft>
                <a:spcPts val="0"/>
              </a:spcAft>
              <a:buClr>
                <a:srgbClr val="A42F0F"/>
              </a:buClr>
              <a:buSzPts val="2400"/>
              <a:buFont typeface="Arial"/>
              <a:buChar char=""/>
            </a:pPr>
            <a:r>
              <a:rPr lang="en-US" sz="2400" b="1" i="0" u="none" strike="noStrike" cap="none" dirty="0">
                <a:solidFill>
                  <a:srgbClr val="404040"/>
                </a:solidFill>
                <a:latin typeface="Calibri"/>
                <a:ea typeface="Calibri"/>
                <a:cs typeface="Calibri"/>
                <a:sym typeface="Calibri"/>
              </a:rPr>
              <a:t>Usefulness</a:t>
            </a:r>
            <a:endParaRPr sz="2400" b="0" i="0" u="none" strike="noStrike" cap="none" dirty="0">
              <a:solidFill>
                <a:schemeClr val="dk1"/>
              </a:solidFill>
              <a:latin typeface="Calibri"/>
              <a:ea typeface="Calibri"/>
              <a:cs typeface="Calibri"/>
              <a:sym typeface="Calibri"/>
            </a:endParaRPr>
          </a:p>
          <a:p>
            <a:pPr marL="457200" marR="5080" lvl="0" indent="-355600" algn="l" rtl="0">
              <a:lnSpc>
                <a:spcPct val="150000"/>
              </a:lnSpc>
              <a:spcBef>
                <a:spcPts val="0"/>
              </a:spcBef>
              <a:spcAft>
                <a:spcPts val="0"/>
              </a:spcAft>
              <a:buClr>
                <a:srgbClr val="404040"/>
              </a:buClr>
              <a:buSzPts val="2000"/>
              <a:buFont typeface="Calibri"/>
              <a:buChar char="●"/>
            </a:pPr>
            <a:r>
              <a:rPr lang="en-US" sz="2000" dirty="0">
                <a:solidFill>
                  <a:srgbClr val="404040"/>
                </a:solidFill>
                <a:latin typeface="Calibri"/>
                <a:ea typeface="Calibri"/>
                <a:cs typeface="Calibri"/>
                <a:sym typeface="Calibri"/>
              </a:rPr>
              <a:t>Enable airlines, airports, and stakeholders to address specific issues effectively</a:t>
            </a:r>
            <a:endParaRPr sz="2000" dirty="0">
              <a:solidFill>
                <a:srgbClr val="404040"/>
              </a:solidFill>
              <a:latin typeface="Calibri"/>
              <a:ea typeface="Calibri"/>
              <a:cs typeface="Calibri"/>
              <a:sym typeface="Calibri"/>
            </a:endParaRPr>
          </a:p>
          <a:p>
            <a:pPr marL="457200" marR="5080" lvl="0" indent="-355600" algn="l" rtl="0">
              <a:lnSpc>
                <a:spcPct val="150000"/>
              </a:lnSpc>
              <a:spcBef>
                <a:spcPts val="0"/>
              </a:spcBef>
              <a:spcAft>
                <a:spcPts val="0"/>
              </a:spcAft>
              <a:buClr>
                <a:srgbClr val="404040"/>
              </a:buClr>
              <a:buSzPts val="2000"/>
              <a:buFont typeface="Calibri"/>
              <a:buChar char="●"/>
            </a:pPr>
            <a:r>
              <a:rPr lang="en-US" sz="2000" dirty="0">
                <a:solidFill>
                  <a:srgbClr val="404040"/>
                </a:solidFill>
                <a:latin typeface="Calibri"/>
                <a:ea typeface="Calibri"/>
                <a:cs typeface="Calibri"/>
                <a:sym typeface="Calibri"/>
              </a:rPr>
              <a:t>Accurately predict the contribution of each factor to flight delays</a:t>
            </a:r>
            <a:endParaRPr sz="2000" dirty="0">
              <a:solidFill>
                <a:srgbClr val="404040"/>
              </a:solidFill>
              <a:latin typeface="Calibri"/>
              <a:ea typeface="Calibri"/>
              <a:cs typeface="Calibri"/>
              <a:sym typeface="Calibri"/>
            </a:endParaRPr>
          </a:p>
          <a:p>
            <a:pPr marL="457200" marR="5080" lvl="0" indent="-355600" algn="l" rtl="0">
              <a:lnSpc>
                <a:spcPct val="150000"/>
              </a:lnSpc>
              <a:spcBef>
                <a:spcPts val="0"/>
              </a:spcBef>
              <a:spcAft>
                <a:spcPts val="0"/>
              </a:spcAft>
              <a:buClr>
                <a:srgbClr val="404040"/>
              </a:buClr>
              <a:buSzPts val="2000"/>
              <a:buFont typeface="Calibri"/>
              <a:buChar char="●"/>
            </a:pPr>
            <a:r>
              <a:rPr lang="en-US" sz="2000" dirty="0">
                <a:solidFill>
                  <a:srgbClr val="404040"/>
                </a:solidFill>
                <a:latin typeface="Calibri"/>
                <a:ea typeface="Calibri"/>
                <a:cs typeface="Calibri"/>
                <a:sym typeface="Calibri"/>
              </a:rPr>
              <a:t>Implement targeted strategies for delay mitigation and operational efficiency improvement</a:t>
            </a:r>
            <a:endParaRPr sz="2000" dirty="0">
              <a:solidFill>
                <a:srgbClr val="404040"/>
              </a:solidFill>
              <a:latin typeface="Calibri"/>
              <a:ea typeface="Calibri"/>
              <a:cs typeface="Calibri"/>
              <a:sym typeface="Calibri"/>
            </a:endParaRPr>
          </a:p>
        </p:txBody>
      </p:sp>
      <p:pic>
        <p:nvPicPr>
          <p:cNvPr id="116" name="Google Shape;116;p17"/>
          <p:cNvPicPr preferRelativeResize="0"/>
          <p:nvPr/>
        </p:nvPicPr>
        <p:blipFill rotWithShape="1">
          <a:blip r:embed="rId3">
            <a:alphaModFix/>
          </a:blip>
          <a:srcRect/>
          <a:stretch/>
        </p:blipFill>
        <p:spPr>
          <a:xfrm>
            <a:off x="9247925" y="91800"/>
            <a:ext cx="2600850" cy="2476999"/>
          </a:xfrm>
          <a:prstGeom prst="rect">
            <a:avLst/>
          </a:prstGeom>
          <a:noFill/>
          <a:ln w="9525" cap="flat" cmpd="sng">
            <a:solidFill>
              <a:schemeClr val="accent1">
                <a:alpha val="10588"/>
              </a:schemeClr>
            </a:solidFill>
            <a:prstDash val="solid"/>
            <a:round/>
            <a:headEnd type="none" w="sm" len="sm"/>
            <a:tailEnd type="none" w="sm" len="sm"/>
          </a:ln>
          <a:effectLst>
            <a:reflection endPos="4000" dist="508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253182" y="418095"/>
            <a:ext cx="7959725" cy="55399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t>Related works</a:t>
            </a:r>
            <a:endParaRPr/>
          </a:p>
        </p:txBody>
      </p:sp>
      <p:graphicFrame>
        <p:nvGraphicFramePr>
          <p:cNvPr id="129" name="Google Shape;129;p19"/>
          <p:cNvGraphicFramePr/>
          <p:nvPr/>
        </p:nvGraphicFramePr>
        <p:xfrm>
          <a:off x="355191" y="1147353"/>
          <a:ext cx="11481600" cy="5398215"/>
        </p:xfrm>
        <a:graphic>
          <a:graphicData uri="http://schemas.openxmlformats.org/drawingml/2006/table">
            <a:tbl>
              <a:tblPr firstRow="1" bandRow="1">
                <a:noFill/>
                <a:tableStyleId>{E24EA0C3-0FDF-4179-8493-B652271CE229}</a:tableStyleId>
              </a:tblPr>
              <a:tblGrid>
                <a:gridCol w="3827200">
                  <a:extLst>
                    <a:ext uri="{9D8B030D-6E8A-4147-A177-3AD203B41FA5}">
                      <a16:colId xmlns:a16="http://schemas.microsoft.com/office/drawing/2014/main" val="20000"/>
                    </a:ext>
                  </a:extLst>
                </a:gridCol>
                <a:gridCol w="3827200">
                  <a:extLst>
                    <a:ext uri="{9D8B030D-6E8A-4147-A177-3AD203B41FA5}">
                      <a16:colId xmlns:a16="http://schemas.microsoft.com/office/drawing/2014/main" val="20001"/>
                    </a:ext>
                  </a:extLst>
                </a:gridCol>
                <a:gridCol w="3827200">
                  <a:extLst>
                    <a:ext uri="{9D8B030D-6E8A-4147-A177-3AD203B41FA5}">
                      <a16:colId xmlns:a16="http://schemas.microsoft.com/office/drawing/2014/main" val="20002"/>
                    </a:ext>
                  </a:extLst>
                </a:gridCol>
              </a:tblGrid>
              <a:tr h="42512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Authors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Work</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Description</a:t>
                      </a:r>
                      <a:endParaRPr sz="1400" u="none" strike="noStrike" cap="none"/>
                    </a:p>
                  </a:txBody>
                  <a:tcPr marL="91450" marR="91450" marT="45725" marB="45725"/>
                </a:tc>
                <a:extLst>
                  <a:ext uri="{0D108BD9-81ED-4DB2-BD59-A6C34878D82A}">
                    <a16:rowId xmlns:a16="http://schemas.microsoft.com/office/drawing/2014/main" val="10000"/>
                  </a:ext>
                </a:extLst>
              </a:tr>
              <a:tr h="2491100">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Tang, Y </a:t>
                      </a:r>
                      <a:endParaRPr sz="1800" b="0"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Airline Flight Delay Prediction Using Machine Learning Models</a:t>
                      </a:r>
                      <a:r>
                        <a:rPr lang="en-US" sz="1800"/>
                        <a:t> </a:t>
                      </a:r>
                      <a:r>
                        <a:rPr lang="en-US" sz="1800" b="0" i="0" u="none" strike="noStrike" cap="none">
                          <a:solidFill>
                            <a:schemeClr val="dk1"/>
                          </a:solidFill>
                          <a:latin typeface="Calibri"/>
                          <a:ea typeface="Calibri"/>
                          <a:cs typeface="Calibri"/>
                          <a:sym typeface="Calibri"/>
                        </a:rPr>
                        <a:t>[</a:t>
                      </a:r>
                      <a:r>
                        <a:rPr lang="en-US" sz="1800"/>
                        <a:t>4</a:t>
                      </a: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The study evaluated machine learning models using JFK airport data, achieving high accuracy rates of 97.78% with Decision Trees, 92.40% with Random Forest, and 93.34% with Gradient Boosted Trees. Future research aims to refine data imbalance and explore alternative ensemble techniques for improved precision.</a:t>
                      </a:r>
                      <a:endParaRPr sz="1800" b="0" i="0" u="none" strike="noStrike" cap="none">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23806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Dou, X.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Flight arrival delay prediction and analysis using ensemble learning</a:t>
                      </a:r>
                      <a:r>
                        <a:rPr lang="en-US" sz="1800"/>
                        <a:t> </a:t>
                      </a:r>
                      <a:r>
                        <a:rPr lang="en-US" sz="1800" b="0" i="0" u="none" strike="noStrike" cap="none">
                          <a:solidFill>
                            <a:schemeClr val="dk1"/>
                          </a:solidFill>
                          <a:latin typeface="Calibri"/>
                          <a:ea typeface="Calibri"/>
                          <a:cs typeface="Calibri"/>
                          <a:sym typeface="Calibri"/>
                        </a:rPr>
                        <a:t>[</a:t>
                      </a:r>
                      <a:r>
                        <a:rPr lang="en-US" sz="1800"/>
                        <a:t>5</a:t>
                      </a: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Introduced a method using Support Vector Regressor (SVR) to predict flight delays at U.S airports. By organizing and sampling data month by month, they identified 15 key features using cat-boost and employed regression models to predict specific delay times.</a:t>
                      </a:r>
                      <a:endParaRPr sz="1800" b="0" i="0" u="none" strike="noStrike" cap="none">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274157" y="218870"/>
            <a:ext cx="7959600" cy="554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t>Related works</a:t>
            </a:r>
            <a:endParaRPr/>
          </a:p>
        </p:txBody>
      </p:sp>
      <p:graphicFrame>
        <p:nvGraphicFramePr>
          <p:cNvPr id="135" name="Google Shape;135;p20"/>
          <p:cNvGraphicFramePr/>
          <p:nvPr/>
        </p:nvGraphicFramePr>
        <p:xfrm>
          <a:off x="365666" y="822278"/>
          <a:ext cx="11350500" cy="6126510"/>
        </p:xfrm>
        <a:graphic>
          <a:graphicData uri="http://schemas.openxmlformats.org/drawingml/2006/table">
            <a:tbl>
              <a:tblPr firstRow="1" bandRow="1">
                <a:noFill/>
                <a:tableStyleId>{E24EA0C3-0FDF-4179-8493-B652271CE229}</a:tableStyleId>
              </a:tblPr>
              <a:tblGrid>
                <a:gridCol w="3783500">
                  <a:extLst>
                    <a:ext uri="{9D8B030D-6E8A-4147-A177-3AD203B41FA5}">
                      <a16:colId xmlns:a16="http://schemas.microsoft.com/office/drawing/2014/main" val="20000"/>
                    </a:ext>
                  </a:extLst>
                </a:gridCol>
                <a:gridCol w="3783500">
                  <a:extLst>
                    <a:ext uri="{9D8B030D-6E8A-4147-A177-3AD203B41FA5}">
                      <a16:colId xmlns:a16="http://schemas.microsoft.com/office/drawing/2014/main" val="20001"/>
                    </a:ext>
                  </a:extLst>
                </a:gridCol>
                <a:gridCol w="3783500">
                  <a:extLst>
                    <a:ext uri="{9D8B030D-6E8A-4147-A177-3AD203B41FA5}">
                      <a16:colId xmlns:a16="http://schemas.microsoft.com/office/drawing/2014/main" val="20002"/>
                    </a:ext>
                  </a:extLst>
                </a:gridCol>
              </a:tblGrid>
              <a:tr h="4174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Authors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Work</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Description</a:t>
                      </a:r>
                      <a:endParaRPr sz="1400" u="none" strike="noStrike" cap="none"/>
                    </a:p>
                  </a:txBody>
                  <a:tcPr marL="91450" marR="91450" marT="45725" marB="45725"/>
                </a:tc>
                <a:extLst>
                  <a:ext uri="{0D108BD9-81ED-4DB2-BD59-A6C34878D82A}">
                    <a16:rowId xmlns:a16="http://schemas.microsoft.com/office/drawing/2014/main" val="10000"/>
                  </a:ext>
                </a:extLst>
              </a:tr>
              <a:tr h="2337825">
                <a:tc>
                  <a:txBody>
                    <a:bodyPr/>
                    <a:lstStyle/>
                    <a:p>
                      <a:pPr marL="0" lvl="0" indent="0" algn="l" rtl="0">
                        <a:spcBef>
                          <a:spcPts val="0"/>
                        </a:spcBef>
                        <a:spcAft>
                          <a:spcPts val="0"/>
                        </a:spcAft>
                        <a:buClr>
                          <a:schemeClr val="dk1"/>
                        </a:buClr>
                        <a:buSzPts val="1800"/>
                        <a:buFont typeface="Calibri"/>
                        <a:buNone/>
                      </a:pPr>
                      <a:r>
                        <a:rPr lang="en-US" sz="1800"/>
                        <a:t>Esmaeilzadeh, E., &amp; Mokhtarimousavi, S.</a:t>
                      </a:r>
                      <a:endParaRPr sz="1800"/>
                    </a:p>
                  </a:txBody>
                  <a:tcPr marL="91450" marR="91450" marT="45725" marB="45725"/>
                </a:tc>
                <a:tc>
                  <a:txBody>
                    <a:bodyPr/>
                    <a:lstStyle/>
                    <a:p>
                      <a:pPr marL="0" lvl="0" indent="0" algn="l" rtl="0">
                        <a:spcBef>
                          <a:spcPts val="0"/>
                        </a:spcBef>
                        <a:spcAft>
                          <a:spcPts val="0"/>
                        </a:spcAft>
                        <a:buClr>
                          <a:schemeClr val="dk1"/>
                        </a:buClr>
                        <a:buSzPts val="1800"/>
                        <a:buFont typeface="Arial"/>
                        <a:buNone/>
                      </a:pPr>
                      <a:r>
                        <a:rPr lang="en-US" sz="1800"/>
                        <a:t>Machine Learning Approach</a:t>
                      </a:r>
                      <a:br>
                        <a:rPr lang="en-US" sz="1800"/>
                      </a:br>
                      <a:r>
                        <a:rPr lang="en-US" sz="1800"/>
                        <a:t>for Flight Departure Delay Prediction and Analysis [6].</a:t>
                      </a:r>
                      <a:endParaRPr sz="1800"/>
                    </a:p>
                    <a:p>
                      <a:pPr marL="0" marR="0" lvl="0" indent="0" algn="l" rtl="0">
                        <a:lnSpc>
                          <a:spcPct val="100000"/>
                        </a:lnSpc>
                        <a:spcBef>
                          <a:spcPts val="0"/>
                        </a:spcBef>
                        <a:spcAft>
                          <a:spcPts val="0"/>
                        </a:spcAft>
                        <a:buClr>
                          <a:srgbClr val="000000"/>
                        </a:buClr>
                        <a:buSzPts val="1800"/>
                        <a:buFont typeface="Arial"/>
                        <a:buNone/>
                      </a:pPr>
                      <a:endParaRPr sz="1800"/>
                    </a:p>
                  </a:txBody>
                  <a:tcPr marL="91450" marR="91450" marT="45725" marB="45725"/>
                </a:tc>
                <a:tc>
                  <a:txBody>
                    <a:bodyPr/>
                    <a:lstStyle/>
                    <a:p>
                      <a:pPr marL="0" lvl="0" indent="0" algn="l" rtl="0">
                        <a:spcBef>
                          <a:spcPts val="0"/>
                        </a:spcBef>
                        <a:spcAft>
                          <a:spcPts val="0"/>
                        </a:spcAft>
                        <a:buClr>
                          <a:schemeClr val="dk1"/>
                        </a:buClr>
                        <a:buSzPts val="1800"/>
                        <a:buFont typeface="Arial"/>
                        <a:buNone/>
                      </a:pPr>
                      <a:r>
                        <a:rPr lang="en-US" sz="1800"/>
                        <a:t>In this study, authors used Support Vector Machine (SVM) to explore factors influencing air traffic delays at three major New York City airports. They analyzed various explanatory variables to uncover relationships with departure delays, airport operations, and flow management, gaining deeper insights into delay causes.</a:t>
                      </a:r>
                      <a:endParaRPr sz="1800"/>
                    </a:p>
                  </a:txBody>
                  <a:tcPr marL="91450" marR="91450" marT="45725" marB="45725"/>
                </a:tc>
                <a:extLst>
                  <a:ext uri="{0D108BD9-81ED-4DB2-BD59-A6C34878D82A}">
                    <a16:rowId xmlns:a16="http://schemas.microsoft.com/office/drawing/2014/main" val="10001"/>
                  </a:ext>
                </a:extLst>
              </a:tr>
              <a:tr h="2588300">
                <a:tc>
                  <a:txBody>
                    <a:bodyPr/>
                    <a:lstStyle/>
                    <a:p>
                      <a:pPr marL="0" lvl="0" indent="0" algn="l" rtl="0">
                        <a:spcBef>
                          <a:spcPts val="0"/>
                        </a:spcBef>
                        <a:spcAft>
                          <a:spcPts val="0"/>
                        </a:spcAft>
                        <a:buClr>
                          <a:schemeClr val="dk1"/>
                        </a:buClr>
                        <a:buSzPts val="1800"/>
                        <a:buFont typeface="Arial"/>
                        <a:buNone/>
                      </a:pPr>
                      <a:r>
                        <a:rPr lang="en-US" sz="1800"/>
                        <a:t>Li, Q., Guan, X., &amp; Liu, J.</a:t>
                      </a:r>
                      <a:endParaRPr sz="1800"/>
                    </a:p>
                  </a:txBody>
                  <a:tcPr marL="91450" marR="91450" marT="45725" marB="45725"/>
                </a:tc>
                <a:tc>
                  <a:txBody>
                    <a:bodyPr/>
                    <a:lstStyle/>
                    <a:p>
                      <a:pPr marL="0" lvl="0" indent="0" algn="l" rtl="0">
                        <a:spcBef>
                          <a:spcPts val="0"/>
                        </a:spcBef>
                        <a:spcAft>
                          <a:spcPts val="0"/>
                        </a:spcAft>
                        <a:buClr>
                          <a:schemeClr val="dk1"/>
                        </a:buClr>
                        <a:buSzPts val="1800"/>
                        <a:buFont typeface="Arial"/>
                        <a:buNone/>
                      </a:pPr>
                      <a:r>
                        <a:rPr lang="en-US" sz="1800"/>
                        <a:t>A CNN-LSTM framework for flight delay prediction [7].</a:t>
                      </a:r>
                      <a:endParaRPr sz="1800"/>
                    </a:p>
                  </a:txBody>
                  <a:tcPr marL="91450" marR="91450" marT="45725" marB="45725"/>
                </a:tc>
                <a:tc>
                  <a:txBody>
                    <a:bodyPr/>
                    <a:lstStyle/>
                    <a:p>
                      <a:pPr marL="0" lvl="0" indent="0" algn="l" rtl="0">
                        <a:spcBef>
                          <a:spcPts val="0"/>
                        </a:spcBef>
                        <a:spcAft>
                          <a:spcPts val="0"/>
                        </a:spcAft>
                        <a:buClr>
                          <a:schemeClr val="dk1"/>
                        </a:buClr>
                        <a:buSzPts val="1800"/>
                        <a:buFont typeface="Arial"/>
                        <a:buNone/>
                      </a:pPr>
                      <a:r>
                        <a:rPr lang="en-US" sz="1800"/>
                        <a:t>Authors proposed a CNN-LSTM deep learning framework to address flight delay prediction complexities. Integrating Convolutional Neural Network (CNN) and Long Short-Term Memory (LSTM) architectures, their model captured spatial and temporal correlations, achieving 92.39% accuracy on U.S. domestic flights in 2019. </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253182" y="418095"/>
            <a:ext cx="7959600" cy="554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t>Related works</a:t>
            </a:r>
            <a:endParaRPr/>
          </a:p>
        </p:txBody>
      </p:sp>
      <p:graphicFrame>
        <p:nvGraphicFramePr>
          <p:cNvPr id="141" name="Google Shape;141;p21"/>
          <p:cNvGraphicFramePr/>
          <p:nvPr/>
        </p:nvGraphicFramePr>
        <p:xfrm>
          <a:off x="355191" y="1147353"/>
          <a:ext cx="11481600" cy="5328985"/>
        </p:xfrm>
        <a:graphic>
          <a:graphicData uri="http://schemas.openxmlformats.org/drawingml/2006/table">
            <a:tbl>
              <a:tblPr firstRow="1" bandRow="1">
                <a:noFill/>
                <a:tableStyleId>{E24EA0C3-0FDF-4179-8493-B652271CE229}</a:tableStyleId>
              </a:tblPr>
              <a:tblGrid>
                <a:gridCol w="3827200">
                  <a:extLst>
                    <a:ext uri="{9D8B030D-6E8A-4147-A177-3AD203B41FA5}">
                      <a16:colId xmlns:a16="http://schemas.microsoft.com/office/drawing/2014/main" val="20000"/>
                    </a:ext>
                  </a:extLst>
                </a:gridCol>
                <a:gridCol w="3827200">
                  <a:extLst>
                    <a:ext uri="{9D8B030D-6E8A-4147-A177-3AD203B41FA5}">
                      <a16:colId xmlns:a16="http://schemas.microsoft.com/office/drawing/2014/main" val="20001"/>
                    </a:ext>
                  </a:extLst>
                </a:gridCol>
                <a:gridCol w="3827200">
                  <a:extLst>
                    <a:ext uri="{9D8B030D-6E8A-4147-A177-3AD203B41FA5}">
                      <a16:colId xmlns:a16="http://schemas.microsoft.com/office/drawing/2014/main" val="20002"/>
                    </a:ext>
                  </a:extLst>
                </a:gridCol>
              </a:tblGrid>
              <a:tr h="42512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Authors</a:t>
                      </a:r>
                      <a:endParaRPr sz="1400" u="none" strike="noStrike" cap="none"/>
                    </a:p>
                  </a:txBody>
                  <a:tcPr marL="91450" marR="91450" marT="45725" marB="45725">
                    <a:solidFill>
                      <a:srgbClr val="000000"/>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Work</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Description</a:t>
                      </a:r>
                      <a:endParaRPr sz="1400" u="none" strike="noStrike" cap="none"/>
                    </a:p>
                  </a:txBody>
                  <a:tcPr marL="91450" marR="91450" marT="45725" marB="45725"/>
                </a:tc>
                <a:extLst>
                  <a:ext uri="{0D108BD9-81ED-4DB2-BD59-A6C34878D82A}">
                    <a16:rowId xmlns:a16="http://schemas.microsoft.com/office/drawing/2014/main" val="10000"/>
                  </a:ext>
                </a:extLst>
              </a:tr>
              <a:tr h="2491100">
                <a:tc>
                  <a:txBody>
                    <a:bodyPr/>
                    <a:lstStyle/>
                    <a:p>
                      <a:pPr marL="0" lvl="0" indent="0" algn="l" rtl="0">
                        <a:spcBef>
                          <a:spcPts val="0"/>
                        </a:spcBef>
                        <a:spcAft>
                          <a:spcPts val="0"/>
                        </a:spcAft>
                        <a:buClr>
                          <a:schemeClr val="dk1"/>
                        </a:buClr>
                        <a:buSzPts val="1800"/>
                        <a:buFont typeface="Calibri"/>
                        <a:buNone/>
                      </a:pPr>
                      <a:r>
                        <a:rPr lang="en-US" sz="1800"/>
                        <a:t>Nathalie Kuhn &amp; Navaneeth Jamadagni </a:t>
                      </a:r>
                      <a:endParaRPr sz="1800"/>
                    </a:p>
                  </a:txBody>
                  <a:tcPr marL="91450" marR="91450" marT="45725" marB="45725"/>
                </a:tc>
                <a:tc>
                  <a:txBody>
                    <a:bodyPr/>
                    <a:lstStyle/>
                    <a:p>
                      <a:pPr marL="0" lvl="0" indent="0" algn="l" rtl="0">
                        <a:spcBef>
                          <a:spcPts val="0"/>
                        </a:spcBef>
                        <a:spcAft>
                          <a:spcPts val="0"/>
                        </a:spcAft>
                        <a:buClr>
                          <a:schemeClr val="dk1"/>
                        </a:buClr>
                        <a:buSzPts val="1800"/>
                        <a:buFont typeface="Arial"/>
                        <a:buNone/>
                      </a:pPr>
                      <a:r>
                        <a:rPr lang="en-US" sz="1800"/>
                        <a:t>Application of Machine Learning Algorithms to Predict Flight Arrival Delays [8].</a:t>
                      </a:r>
                      <a:endParaRPr sz="1800"/>
                    </a:p>
                    <a:p>
                      <a:pPr marL="0" marR="0" lvl="0" indent="0" algn="l" rtl="0">
                        <a:lnSpc>
                          <a:spcPct val="100000"/>
                        </a:lnSpc>
                        <a:spcBef>
                          <a:spcPts val="0"/>
                        </a:spcBef>
                        <a:spcAft>
                          <a:spcPts val="0"/>
                        </a:spcAft>
                        <a:buClr>
                          <a:srgbClr val="000000"/>
                        </a:buClr>
                        <a:buSzPts val="1800"/>
                        <a:buFont typeface="Arial"/>
                        <a:buNone/>
                      </a:pPr>
                      <a:endParaRPr sz="1800"/>
                    </a:p>
                  </a:txBody>
                  <a:tcPr marL="91450" marR="91450" marT="45725" marB="45725"/>
                </a:tc>
                <a:tc>
                  <a:txBody>
                    <a:bodyPr/>
                    <a:lstStyle/>
                    <a:p>
                      <a:pPr marL="0" lvl="0" indent="0" algn="l" rtl="0">
                        <a:spcBef>
                          <a:spcPts val="0"/>
                        </a:spcBef>
                        <a:spcAft>
                          <a:spcPts val="0"/>
                        </a:spcAft>
                        <a:buClr>
                          <a:schemeClr val="dk1"/>
                        </a:buClr>
                        <a:buSzPts val="1800"/>
                        <a:buFont typeface="Arial"/>
                        <a:buNone/>
                      </a:pPr>
                      <a:r>
                        <a:rPr lang="en-US" sz="1800"/>
                        <a:t>In this study, authors used Decision Tree, Logistic Regression and Neural Network model to classify the data of U.S. domestic flights in 2017 and predict flight delay. An F1-score of 0.91 was obtained for all the models.</a:t>
                      </a:r>
                      <a:endParaRPr sz="1800"/>
                    </a:p>
                  </a:txBody>
                  <a:tcPr marL="91450" marR="91450" marT="45725" marB="45725"/>
                </a:tc>
                <a:extLst>
                  <a:ext uri="{0D108BD9-81ED-4DB2-BD59-A6C34878D82A}">
                    <a16:rowId xmlns:a16="http://schemas.microsoft.com/office/drawing/2014/main" val="10001"/>
                  </a:ext>
                </a:extLst>
              </a:tr>
              <a:tr h="2380675">
                <a:tc>
                  <a:txBody>
                    <a:bodyPr/>
                    <a:lstStyle/>
                    <a:p>
                      <a:pPr marL="0" lvl="0" indent="0" algn="l" rtl="0">
                        <a:spcBef>
                          <a:spcPts val="0"/>
                        </a:spcBef>
                        <a:spcAft>
                          <a:spcPts val="0"/>
                        </a:spcAft>
                        <a:buClr>
                          <a:schemeClr val="dk1"/>
                        </a:buClr>
                        <a:buSzPts val="1800"/>
                        <a:buFont typeface="Arial"/>
                        <a:buNone/>
                      </a:pPr>
                      <a:r>
                        <a:rPr lang="en-US" sz="1800"/>
                        <a:t>A. Anusha, B. Ratna Kumar, D. Naga Ganesh Reddy, D. Sandeep Kumar, K. Shankar Nayak</a:t>
                      </a:r>
                      <a:endParaRPr sz="1800"/>
                    </a:p>
                  </a:txBody>
                  <a:tcPr marL="91450" marR="91450" marT="45725" marB="45725"/>
                </a:tc>
                <a:tc>
                  <a:txBody>
                    <a:bodyPr/>
                    <a:lstStyle/>
                    <a:p>
                      <a:pPr marL="0" lvl="0" indent="0" algn="l" rtl="0">
                        <a:spcBef>
                          <a:spcPts val="0"/>
                        </a:spcBef>
                        <a:spcAft>
                          <a:spcPts val="0"/>
                        </a:spcAft>
                        <a:buClr>
                          <a:schemeClr val="dk1"/>
                        </a:buClr>
                        <a:buSzPts val="1800"/>
                        <a:buFont typeface="Arial"/>
                        <a:buNone/>
                      </a:pPr>
                      <a:r>
                        <a:rPr lang="en-US" sz="1800"/>
                        <a:t>Prediction Of Flight Delay using machine learning [9].</a:t>
                      </a:r>
                      <a:endParaRPr sz="1800"/>
                    </a:p>
                  </a:txBody>
                  <a:tcPr marL="91450" marR="91450" marT="45725" marB="45725"/>
                </a:tc>
                <a:tc>
                  <a:txBody>
                    <a:bodyPr/>
                    <a:lstStyle/>
                    <a:p>
                      <a:pPr marL="0" lvl="0" indent="0" algn="l" rtl="0">
                        <a:spcBef>
                          <a:spcPts val="0"/>
                        </a:spcBef>
                        <a:spcAft>
                          <a:spcPts val="0"/>
                        </a:spcAft>
                        <a:buClr>
                          <a:schemeClr val="dk1"/>
                        </a:buClr>
                        <a:buSzPts val="1800"/>
                        <a:buFont typeface="Arial"/>
                        <a:buNone/>
                      </a:pPr>
                      <a:r>
                        <a:rPr lang="en-US" sz="1800"/>
                        <a:t>The authors have performed a classification task utilizing machine learning algorithms like Random Forest, Multi Layer Perceptron, Naive Bayes Classifier, KNN. The performance of the Random Forest algorithm surpasses other algorithms used achieving an accuracy of 83%.</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838200" y="1084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t>Novelty</a:t>
            </a:r>
            <a:endParaRPr b="1"/>
          </a:p>
        </p:txBody>
      </p:sp>
      <p:sp>
        <p:nvSpPr>
          <p:cNvPr id="123" name="Google Shape;123;p18"/>
          <p:cNvSpPr txBox="1">
            <a:spLocks noGrp="1"/>
          </p:cNvSpPr>
          <p:nvPr>
            <p:ph type="body" idx="1"/>
          </p:nvPr>
        </p:nvSpPr>
        <p:spPr>
          <a:xfrm>
            <a:off x="838200" y="2326150"/>
            <a:ext cx="10515600" cy="4351200"/>
          </a:xfrm>
          <a:prstGeom prst="rect">
            <a:avLst/>
          </a:prstGeom>
        </p:spPr>
        <p:txBody>
          <a:bodyPr spcFirstLastPara="1" wrap="square" lIns="91425" tIns="45700" rIns="91425" bIns="45700" anchor="t" anchorCtr="0">
            <a:noAutofit/>
          </a:bodyPr>
          <a:lstStyle/>
          <a:p>
            <a:pPr marL="285750" marR="0" lvl="0" indent="-285750" algn="l" rtl="0">
              <a:lnSpc>
                <a:spcPct val="200000"/>
              </a:lnSpc>
              <a:spcBef>
                <a:spcPts val="1000"/>
              </a:spcBef>
              <a:spcAft>
                <a:spcPts val="0"/>
              </a:spcAft>
              <a:buSzPts val="2000"/>
              <a:buFont typeface="Noto Sans Symbols"/>
              <a:buChar char="❑"/>
            </a:pPr>
            <a:r>
              <a:rPr lang="en-US" sz="2000"/>
              <a:t>Regression techniques</a:t>
            </a:r>
            <a:endParaRPr sz="2000"/>
          </a:p>
          <a:p>
            <a:pPr marL="285750" marR="0" lvl="0" indent="-285750" algn="l" rtl="0">
              <a:lnSpc>
                <a:spcPct val="200000"/>
              </a:lnSpc>
              <a:spcBef>
                <a:spcPts val="1000"/>
              </a:spcBef>
              <a:spcAft>
                <a:spcPts val="0"/>
              </a:spcAft>
              <a:buSzPts val="2000"/>
              <a:buFont typeface="Noto Sans Symbols"/>
              <a:buChar char="❑"/>
            </a:pPr>
            <a:r>
              <a:rPr lang="en-US" sz="2000"/>
              <a:t>Individual Delay Components</a:t>
            </a:r>
            <a:endParaRPr sz="2000"/>
          </a:p>
          <a:p>
            <a:pPr marL="914400" marR="0" lvl="1" indent="-355600" algn="l" rtl="0">
              <a:lnSpc>
                <a:spcPct val="200000"/>
              </a:lnSpc>
              <a:spcBef>
                <a:spcPts val="1000"/>
              </a:spcBef>
              <a:spcAft>
                <a:spcPts val="0"/>
              </a:spcAft>
              <a:buSzPts val="2000"/>
              <a:buFont typeface="Noto Sans Symbols"/>
              <a:buChar char="•"/>
            </a:pPr>
            <a:r>
              <a:rPr lang="en-US" sz="2000"/>
              <a:t>Factors: Security delay, Weather delay, NAS Delay, Carrier Delay, Aircraft Delay.</a:t>
            </a:r>
            <a:endParaRPr sz="2000"/>
          </a:p>
          <a:p>
            <a:pPr marL="285750" marR="0" lvl="0" indent="-285750" algn="l" rtl="0">
              <a:lnSpc>
                <a:spcPct val="200000"/>
              </a:lnSpc>
              <a:spcBef>
                <a:spcPts val="1000"/>
              </a:spcBef>
              <a:spcAft>
                <a:spcPts val="0"/>
              </a:spcAft>
              <a:buSzPts val="2000"/>
              <a:buFont typeface="Noto Sans Symbols"/>
              <a:buChar char="❑"/>
            </a:pPr>
            <a:r>
              <a:rPr lang="en-US" sz="2000"/>
              <a:t>Application of Time-Series Architectures to utilize temporal dependencies in the data.</a:t>
            </a:r>
            <a:endParaRPr sz="2000"/>
          </a:p>
          <a:p>
            <a:pPr marL="0" marR="0" lvl="0" indent="0" algn="l" rtl="0">
              <a:lnSpc>
                <a:spcPct val="100000"/>
              </a:lnSpc>
              <a:spcBef>
                <a:spcPts val="1000"/>
              </a:spcBef>
              <a:spcAft>
                <a:spcPts val="0"/>
              </a:spcAft>
              <a:buNone/>
            </a:pP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10666" y="308743"/>
            <a:ext cx="9805988" cy="622222"/>
          </a:xfrm>
          <a:prstGeom prst="rect">
            <a:avLst/>
          </a:prstGeom>
          <a:noFill/>
          <a:ln>
            <a:noFill/>
          </a:ln>
        </p:spPr>
        <p:txBody>
          <a:bodyPr spcFirstLastPara="1" wrap="square" lIns="0" tIns="12700" rIns="0" bIns="0" anchor="ctr" anchorCtr="0">
            <a:spAutoFit/>
          </a:bodyPr>
          <a:lstStyle/>
          <a:p>
            <a:pPr marL="0" lvl="0" indent="0" algn="l" rtl="0">
              <a:lnSpc>
                <a:spcPct val="90000"/>
              </a:lnSpc>
              <a:spcBef>
                <a:spcPts val="0"/>
              </a:spcBef>
              <a:spcAft>
                <a:spcPts val="0"/>
              </a:spcAft>
              <a:buClr>
                <a:schemeClr val="dk1"/>
              </a:buClr>
              <a:buSzPts val="4400"/>
              <a:buFont typeface="Calibri"/>
              <a:buNone/>
            </a:pPr>
            <a:r>
              <a:rPr lang="en-US" b="1"/>
              <a:t>Method</a:t>
            </a:r>
            <a:endParaRPr/>
          </a:p>
        </p:txBody>
      </p:sp>
      <p:sp>
        <p:nvSpPr>
          <p:cNvPr id="147" name="Google Shape;147;p22"/>
          <p:cNvSpPr txBox="1">
            <a:spLocks noGrp="1"/>
          </p:cNvSpPr>
          <p:nvPr>
            <p:ph type="body" idx="1"/>
          </p:nvPr>
        </p:nvSpPr>
        <p:spPr>
          <a:xfrm>
            <a:off x="238941" y="1311731"/>
            <a:ext cx="11714100" cy="4527300"/>
          </a:xfrm>
          <a:prstGeom prst="rect">
            <a:avLst/>
          </a:prstGeom>
          <a:noFill/>
          <a:ln>
            <a:noFill/>
          </a:ln>
        </p:spPr>
        <p:txBody>
          <a:bodyPr spcFirstLastPara="1" wrap="square" lIns="0" tIns="12050" rIns="0" bIns="0" anchor="t" anchorCtr="0">
            <a:spAutoFit/>
          </a:bodyPr>
          <a:lstStyle/>
          <a:p>
            <a:pPr marL="285750" lvl="0" indent="-285750" algn="l" rtl="0">
              <a:lnSpc>
                <a:spcPct val="120000"/>
              </a:lnSpc>
              <a:spcBef>
                <a:spcPts val="1000"/>
              </a:spcBef>
              <a:spcAft>
                <a:spcPts val="0"/>
              </a:spcAft>
              <a:buSzPts val="2000"/>
              <a:buFont typeface="Noto Sans Symbols"/>
              <a:buChar char="❑"/>
            </a:pPr>
            <a:r>
              <a:rPr lang="en-US" sz="2000"/>
              <a:t>Selection of advanced time series models: LSTM, Bi-LSTM, and LSTM+CNN chosen for their proficiency in capturing complex temporal patterns.</a:t>
            </a:r>
            <a:endParaRPr sz="2000"/>
          </a:p>
          <a:p>
            <a:pPr marL="285750" lvl="0" indent="-285750" algn="l" rtl="0">
              <a:lnSpc>
                <a:spcPct val="120000"/>
              </a:lnSpc>
              <a:spcBef>
                <a:spcPts val="1000"/>
              </a:spcBef>
              <a:spcAft>
                <a:spcPts val="0"/>
              </a:spcAft>
              <a:buSzPts val="2000"/>
              <a:buFont typeface="Noto Sans Symbols"/>
              <a:buChar char="❑"/>
            </a:pPr>
            <a:r>
              <a:rPr lang="en-US" sz="2000"/>
              <a:t>Incorporation of baseline regression models: Multiple Regression, Random Forest Regression, Decision Tree Regression, XGBoost, and Artificial Neural Network for benchmarking.</a:t>
            </a:r>
            <a:endParaRPr sz="2000"/>
          </a:p>
          <a:p>
            <a:pPr marL="285750" lvl="0" indent="-285750" algn="l" rtl="0">
              <a:lnSpc>
                <a:spcPct val="120000"/>
              </a:lnSpc>
              <a:spcBef>
                <a:spcPts val="1000"/>
              </a:spcBef>
              <a:spcAft>
                <a:spcPts val="0"/>
              </a:spcAft>
              <a:buSzPts val="2000"/>
              <a:buFont typeface="Noto Sans Symbols"/>
              <a:buChar char="❑"/>
            </a:pPr>
            <a:r>
              <a:rPr lang="en-US" sz="2000"/>
              <a:t>Advantages of LSTM and Bi-LSTM: adeptness in handling vanishing gradient problems and capturing long-term dependencies.</a:t>
            </a:r>
            <a:endParaRPr sz="2000"/>
          </a:p>
          <a:p>
            <a:pPr marL="285750" lvl="0" indent="-285750" algn="l" rtl="0">
              <a:lnSpc>
                <a:spcPct val="120000"/>
              </a:lnSpc>
              <a:spcBef>
                <a:spcPts val="1000"/>
              </a:spcBef>
              <a:spcAft>
                <a:spcPts val="0"/>
              </a:spcAft>
              <a:buSzPts val="2000"/>
              <a:buFont typeface="Noto Sans Symbols"/>
              <a:buChar char="❑"/>
            </a:pPr>
            <a:r>
              <a:rPr lang="en-US" sz="2000"/>
              <a:t>Mitigation of vanishing gradient issue: employment of techniques like gradient clipping and batch normalization in LSTM models.</a:t>
            </a:r>
            <a:endParaRPr sz="2000"/>
          </a:p>
          <a:p>
            <a:pPr marL="285750" lvl="0" indent="-285750" algn="l" rtl="0">
              <a:lnSpc>
                <a:spcPct val="120000"/>
              </a:lnSpc>
              <a:spcBef>
                <a:spcPts val="1000"/>
              </a:spcBef>
              <a:spcAft>
                <a:spcPts val="0"/>
              </a:spcAft>
              <a:buSzPts val="2000"/>
              <a:buFont typeface="Noto Sans Symbols"/>
              <a:buChar char="❑"/>
            </a:pPr>
            <a:r>
              <a:rPr lang="en-US" sz="2000"/>
              <a:t>Expected superiority of time series models, especially LSTM and its variants, in predicting flight delays due to their capacity to capture temporal dependencies, offering valuable insights into machine learning approaches for flight delay prediction.</a:t>
            </a:r>
            <a:endParaRPr sz="20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3248</Words>
  <Application>Microsoft Office PowerPoint</Application>
  <PresentationFormat>Widescreen</PresentationFormat>
  <Paragraphs>422</Paragraphs>
  <Slides>35</Slides>
  <Notes>35</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Noto Sans Symbols</vt:lpstr>
      <vt:lpstr>Calibri</vt:lpstr>
      <vt:lpstr>Century Gothic</vt:lpstr>
      <vt:lpstr>Arial</vt:lpstr>
      <vt:lpstr>Office Theme</vt:lpstr>
      <vt:lpstr>Office Theme</vt:lpstr>
      <vt:lpstr>Deciphering Air Travel Disruptions: A Machine Learning Approach</vt:lpstr>
      <vt:lpstr>Introduction</vt:lpstr>
      <vt:lpstr>Understanding Flight Delay Factors and Costs</vt:lpstr>
      <vt:lpstr>Understanding of the Project</vt:lpstr>
      <vt:lpstr>Related works</vt:lpstr>
      <vt:lpstr>Related works</vt:lpstr>
      <vt:lpstr>Related works</vt:lpstr>
      <vt:lpstr>Novelty</vt:lpstr>
      <vt:lpstr>Method</vt:lpstr>
      <vt:lpstr>Tools and Technologies used </vt:lpstr>
      <vt:lpstr>Dataset Description</vt:lpstr>
      <vt:lpstr>Understanding the Data</vt:lpstr>
      <vt:lpstr>Pre-Processing: Removing NULLs</vt:lpstr>
      <vt:lpstr>Pre-Processing: Feature Selection</vt:lpstr>
      <vt:lpstr>Pre-Processing: Feature Selection</vt:lpstr>
      <vt:lpstr>Pre-Processing: Data Transformation</vt:lpstr>
      <vt:lpstr>Pre-Processing: Outlier Pruning</vt:lpstr>
      <vt:lpstr>Pre-Processing: Split and Normalization</vt:lpstr>
      <vt:lpstr>Modeling</vt:lpstr>
      <vt:lpstr>Modeling</vt:lpstr>
      <vt:lpstr>Time-Series Architecture</vt:lpstr>
      <vt:lpstr>Training and Evaluation Metrics</vt:lpstr>
      <vt:lpstr>Results for Baseline Models </vt:lpstr>
      <vt:lpstr>Time-Series Results</vt:lpstr>
      <vt:lpstr>LSTM: Test True vs. Predicted</vt:lpstr>
      <vt:lpstr>Discussion and Future Scope</vt:lpstr>
      <vt:lpstr>References</vt:lpstr>
      <vt:lpstr>References</vt:lpstr>
      <vt:lpstr>THANK YOU</vt:lpstr>
      <vt:lpstr>APPENDIX</vt:lpstr>
      <vt:lpstr>LSTM Model</vt:lpstr>
      <vt:lpstr>PowerPoint Presentation</vt:lpstr>
      <vt:lpstr>Equations for LSTM</vt:lpstr>
      <vt:lpstr>BiLSTM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Deciphering Air Travel Disruptions: A Machine Learning Approach</dc:title>
  <cp:lastModifiedBy>Aravinda Raman Jatavallabha</cp:lastModifiedBy>
  <cp:revision>1</cp:revision>
  <dcterms:modified xsi:type="dcterms:W3CDTF">2024-04-15T15:36:11Z</dcterms:modified>
</cp:coreProperties>
</file>