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 id="2147483672" r:id="rId5"/>
  </p:sldMasterIdLst>
  <p:notesMasterIdLst>
    <p:notesMasterId r:id="rId34"/>
  </p:notesMasterIdLst>
  <p:sldIdLst>
    <p:sldId id="256" r:id="rId6"/>
    <p:sldId id="257" r:id="rId7"/>
    <p:sldId id="258" r:id="rId8"/>
    <p:sldId id="288" r:id="rId9"/>
    <p:sldId id="260" r:id="rId10"/>
    <p:sldId id="261" r:id="rId11"/>
    <p:sldId id="265" r:id="rId12"/>
    <p:sldId id="266" r:id="rId13"/>
    <p:sldId id="285" r:id="rId14"/>
    <p:sldId id="286" r:id="rId15"/>
    <p:sldId id="267" r:id="rId16"/>
    <p:sldId id="264" r:id="rId17"/>
    <p:sldId id="263" r:id="rId18"/>
    <p:sldId id="269" r:id="rId19"/>
    <p:sldId id="270" r:id="rId20"/>
    <p:sldId id="290" r:id="rId21"/>
    <p:sldId id="271" r:id="rId22"/>
    <p:sldId id="272" r:id="rId23"/>
    <p:sldId id="273" r:id="rId24"/>
    <p:sldId id="274" r:id="rId25"/>
    <p:sldId id="276" r:id="rId26"/>
    <p:sldId id="277" r:id="rId27"/>
    <p:sldId id="279" r:id="rId28"/>
    <p:sldId id="280" r:id="rId29"/>
    <p:sldId id="281" r:id="rId30"/>
    <p:sldId id="282" r:id="rId31"/>
    <p:sldId id="283" r:id="rId32"/>
    <p:sldId id="284" r:id="rId33"/>
  </p:sldIdLst>
  <p:sldSz cx="9144000" cy="5143500" type="screen16x9"/>
  <p:notesSz cx="6858000" cy="9144000"/>
  <p:embeddedFontLst>
    <p:embeddedFont>
      <p:font typeface="Century Gothic" panose="020B0502020202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347DC-BEAE-B6A2-A405-473CD158BA15}" v="490" dt="2024-04-23T15:46:35.839"/>
    <p1510:client id="{3E91623D-4120-4F5F-323B-66DA30EE43D1}" v="443" dt="2024-04-23T16:19:47.965"/>
    <p1510:client id="{44713C68-504E-889B-0DA1-5D026FFE47CC}" v="16" dt="2024-04-23T17:21:52.896"/>
    <p1510:client id="{590F4DF1-4807-DC71-CCF7-20E8775D4BB3}" v="11" dt="2024-04-23T16:05:13.756"/>
    <p1510:client id="{7A1C0C7C-F026-4DC1-A76D-66F062302ABC}" v="319" dt="2024-04-23T19:59:49.219"/>
    <p1510:client id="{9920851D-6ACA-B7B3-E1D3-41EF0E9564B5}" v="90" dt="2024-04-25T13:40:13.052"/>
    <p1510:client id="{EEF802C2-7499-B4C5-E921-87F91D615DFA}" v="84" dt="2024-04-23T15:57:16.291"/>
    <p1510:client id="{F5FB6CE8-9F79-7ADB-D3E3-D51C2CCD3D0C}" v="43" dt="2024-04-23T15:52:15.318"/>
  </p1510:revLst>
</p1510:revInfo>
</file>

<file path=ppt/tableStyles.xml><?xml version="1.0" encoding="utf-8"?>
<a:tblStyleLst xmlns:a="http://schemas.openxmlformats.org/drawingml/2006/main" def="{12F43E90-61EA-4A35-B5E8-DBBF8FCFF0A4}">
  <a:tblStyle styleId="{12F43E90-61EA-4A35-B5E8-DBBF8FCFF0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E83725CD-9087-4D84-8019-D7807D3C65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88" autoAdjust="0"/>
  </p:normalViewPr>
  <p:slideViewPr>
    <p:cSldViewPr snapToGrid="0">
      <p:cViewPr varScale="1">
        <p:scale>
          <a:sx n="86" d="100"/>
          <a:sy n="86" d="100"/>
        </p:scale>
        <p:origin x="1354" y="67"/>
      </p:cViewPr>
      <p:guideLst>
        <p:guide orient="horz" pos="1620"/>
        <p:guide pos="288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font" Target="fonts/font7.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AEAA9-3A08-48E2-B8B5-85B0976EFFB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8FFEF36-872E-4D5F-93BA-7A28DDA4AD1A}">
      <dgm:prSet/>
      <dgm:spPr/>
      <dgm:t>
        <a:bodyPr/>
        <a:lstStyle/>
        <a:p>
          <a:pPr>
            <a:lnSpc>
              <a:spcPct val="100000"/>
            </a:lnSpc>
          </a:pPr>
          <a:r>
            <a:rPr lang="en-US" dirty="0">
              <a:latin typeface="Calibri"/>
              <a:ea typeface="Calibri"/>
              <a:cs typeface="Calibri"/>
            </a:rPr>
            <a:t>Pivotal role in supply chain management and retail operations. </a:t>
          </a:r>
        </a:p>
      </dgm:t>
    </dgm:pt>
    <dgm:pt modelId="{26D18900-A4C2-4AC1-8D79-4A89B64AA54F}" type="parTrans" cxnId="{F295B68C-8B3B-4507-9AEF-74FBFD98954D}">
      <dgm:prSet/>
      <dgm:spPr/>
      <dgm:t>
        <a:bodyPr/>
        <a:lstStyle/>
        <a:p>
          <a:endParaRPr lang="en-US"/>
        </a:p>
      </dgm:t>
    </dgm:pt>
    <dgm:pt modelId="{9BF17EB5-7DE0-4FE7-9AC8-B99B4A6053C8}" type="sibTrans" cxnId="{F295B68C-8B3B-4507-9AEF-74FBFD98954D}">
      <dgm:prSet/>
      <dgm:spPr/>
      <dgm:t>
        <a:bodyPr/>
        <a:lstStyle/>
        <a:p>
          <a:pPr>
            <a:lnSpc>
              <a:spcPct val="100000"/>
            </a:lnSpc>
          </a:pPr>
          <a:endParaRPr lang="en-US"/>
        </a:p>
      </dgm:t>
    </dgm:pt>
    <dgm:pt modelId="{C06739D2-9E89-4874-8874-013E9163DD89}">
      <dgm:prSet/>
      <dgm:spPr/>
      <dgm:t>
        <a:bodyPr/>
        <a:lstStyle/>
        <a:p>
          <a:pPr>
            <a:lnSpc>
              <a:spcPct val="100000"/>
            </a:lnSpc>
          </a:pPr>
          <a:r>
            <a:rPr lang="en-US" dirty="0">
              <a:latin typeface="Calibri"/>
              <a:ea typeface="Calibri"/>
              <a:cs typeface="Calibri"/>
            </a:rPr>
            <a:t>Preventing stockouts or overstocking.</a:t>
          </a:r>
        </a:p>
      </dgm:t>
    </dgm:pt>
    <dgm:pt modelId="{6CC7E167-9902-48C6-AF91-071BF2FEF735}" type="parTrans" cxnId="{CF1C7F23-11AD-4A9B-927D-67C250EA62A8}">
      <dgm:prSet/>
      <dgm:spPr/>
      <dgm:t>
        <a:bodyPr/>
        <a:lstStyle/>
        <a:p>
          <a:endParaRPr lang="en-US"/>
        </a:p>
      </dgm:t>
    </dgm:pt>
    <dgm:pt modelId="{1453C2D0-08F1-4DAF-A008-D0A6C1819AC1}" type="sibTrans" cxnId="{CF1C7F23-11AD-4A9B-927D-67C250EA62A8}">
      <dgm:prSet/>
      <dgm:spPr/>
      <dgm:t>
        <a:bodyPr/>
        <a:lstStyle/>
        <a:p>
          <a:pPr>
            <a:lnSpc>
              <a:spcPct val="100000"/>
            </a:lnSpc>
          </a:pPr>
          <a:endParaRPr lang="en-US"/>
        </a:p>
      </dgm:t>
    </dgm:pt>
    <dgm:pt modelId="{F0D07513-E56D-40AE-8F1A-1963C96B3011}">
      <dgm:prSet/>
      <dgm:spPr/>
      <dgm:t>
        <a:bodyPr/>
        <a:lstStyle/>
        <a:p>
          <a:pPr>
            <a:lnSpc>
              <a:spcPct val="100000"/>
            </a:lnSpc>
          </a:pPr>
          <a:r>
            <a:rPr lang="en-US" dirty="0">
              <a:latin typeface="Calibri"/>
              <a:ea typeface="Calibri"/>
              <a:cs typeface="Calibri"/>
            </a:rPr>
            <a:t>Optimize inventory levels, allocate resources effectively, and enhance overall operational efficiency. </a:t>
          </a:r>
        </a:p>
      </dgm:t>
    </dgm:pt>
    <dgm:pt modelId="{78FE87E3-639F-447D-9D9B-4E12DD196667}" type="parTrans" cxnId="{9F26B24D-2037-4D01-B61C-6432CB2444A4}">
      <dgm:prSet/>
      <dgm:spPr/>
      <dgm:t>
        <a:bodyPr/>
        <a:lstStyle/>
        <a:p>
          <a:endParaRPr lang="en-US"/>
        </a:p>
      </dgm:t>
    </dgm:pt>
    <dgm:pt modelId="{09092E8F-8064-4DBF-9B32-7D92F48D0A28}" type="sibTrans" cxnId="{9F26B24D-2037-4D01-B61C-6432CB2444A4}">
      <dgm:prSet/>
      <dgm:spPr/>
      <dgm:t>
        <a:bodyPr/>
        <a:lstStyle/>
        <a:p>
          <a:pPr>
            <a:lnSpc>
              <a:spcPct val="100000"/>
            </a:lnSpc>
          </a:pPr>
          <a:endParaRPr lang="en-US"/>
        </a:p>
      </dgm:t>
    </dgm:pt>
    <dgm:pt modelId="{3C3E63E6-49C4-4005-A17A-E13A67D42FBA}">
      <dgm:prSet/>
      <dgm:spPr/>
      <dgm:t>
        <a:bodyPr/>
        <a:lstStyle/>
        <a:p>
          <a:pPr>
            <a:lnSpc>
              <a:spcPct val="100000"/>
            </a:lnSpc>
          </a:pPr>
          <a:r>
            <a:rPr lang="en-US" dirty="0">
              <a:latin typeface="Calibri"/>
              <a:ea typeface="Calibri"/>
              <a:cs typeface="Calibri"/>
            </a:rPr>
            <a:t>Neural Networks and time series forecasting techniques play </a:t>
          </a:r>
          <a:r>
            <a:rPr lang="en-US">
              <a:latin typeface="Calibri"/>
              <a:ea typeface="Calibri"/>
              <a:cs typeface="Calibri"/>
            </a:rPr>
            <a:t>a substantial</a:t>
          </a:r>
          <a:endParaRPr lang="en-US" dirty="0">
            <a:latin typeface="Calibri"/>
            <a:ea typeface="Calibri"/>
            <a:cs typeface="Calibri"/>
          </a:endParaRPr>
        </a:p>
      </dgm:t>
    </dgm:pt>
    <dgm:pt modelId="{D5968260-9354-42F2-8311-BA9D180908D1}" type="parTrans" cxnId="{8C03F4DD-59B8-44DF-8343-D1FD703FE0B5}">
      <dgm:prSet/>
      <dgm:spPr/>
      <dgm:t>
        <a:bodyPr/>
        <a:lstStyle/>
        <a:p>
          <a:endParaRPr lang="en-US"/>
        </a:p>
      </dgm:t>
    </dgm:pt>
    <dgm:pt modelId="{C5141504-F95B-4271-B8BE-2E275CE34704}" type="sibTrans" cxnId="{8C03F4DD-59B8-44DF-8343-D1FD703FE0B5}">
      <dgm:prSet/>
      <dgm:spPr/>
      <dgm:t>
        <a:bodyPr/>
        <a:lstStyle/>
        <a:p>
          <a:endParaRPr lang="en-US"/>
        </a:p>
      </dgm:t>
    </dgm:pt>
    <dgm:pt modelId="{D7CA70AB-9C22-4680-8950-FDB56AFD58B4}" type="pres">
      <dgm:prSet presAssocID="{AA3AEAA9-3A08-48E2-B8B5-85B0976EFFB8}" presName="root" presStyleCnt="0">
        <dgm:presLayoutVars>
          <dgm:dir/>
          <dgm:resizeHandles val="exact"/>
        </dgm:presLayoutVars>
      </dgm:prSet>
      <dgm:spPr/>
    </dgm:pt>
    <dgm:pt modelId="{6C736EE0-CE31-4B11-9F69-37ED2217652E}" type="pres">
      <dgm:prSet presAssocID="{AA3AEAA9-3A08-48E2-B8B5-85B0976EFFB8}" presName="container" presStyleCnt="0">
        <dgm:presLayoutVars>
          <dgm:dir/>
          <dgm:resizeHandles val="exact"/>
        </dgm:presLayoutVars>
      </dgm:prSet>
      <dgm:spPr/>
    </dgm:pt>
    <dgm:pt modelId="{A344CD63-E12D-41A1-A035-1A5F60A5F473}" type="pres">
      <dgm:prSet presAssocID="{18FFEF36-872E-4D5F-93BA-7A28DDA4AD1A}" presName="compNode" presStyleCnt="0"/>
      <dgm:spPr/>
    </dgm:pt>
    <dgm:pt modelId="{EFD4D9FD-0223-41D2-87E1-D26A9AB915F8}" type="pres">
      <dgm:prSet presAssocID="{18FFEF36-872E-4D5F-93BA-7A28DDA4AD1A}" presName="iconBgRect" presStyleLbl="bgShp" presStyleIdx="0" presStyleCnt="4" custLinFactNeighborX="2379" custLinFactNeighborY="982"/>
      <dgm:spPr/>
    </dgm:pt>
    <dgm:pt modelId="{4BFC5F26-740E-45E9-AEE5-CA96BC806E3E}" type="pres">
      <dgm:prSet presAssocID="{18FFEF36-872E-4D5F-93BA-7A28DDA4AD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E25C86C2-2442-4363-95FB-57F8CEF3F869}" type="pres">
      <dgm:prSet presAssocID="{18FFEF36-872E-4D5F-93BA-7A28DDA4AD1A}" presName="spaceRect" presStyleCnt="0"/>
      <dgm:spPr/>
    </dgm:pt>
    <dgm:pt modelId="{462DBBB0-8504-43E5-B9F2-CD79996A8CC7}" type="pres">
      <dgm:prSet presAssocID="{18FFEF36-872E-4D5F-93BA-7A28DDA4AD1A}" presName="textRect" presStyleLbl="revTx" presStyleIdx="0" presStyleCnt="4" custLinFactNeighborX="1009" custLinFactNeighborY="982">
        <dgm:presLayoutVars>
          <dgm:chMax val="1"/>
          <dgm:chPref val="1"/>
        </dgm:presLayoutVars>
      </dgm:prSet>
      <dgm:spPr/>
    </dgm:pt>
    <dgm:pt modelId="{D5683A7C-25AD-4AA3-AFFA-74F566DC1A7B}" type="pres">
      <dgm:prSet presAssocID="{9BF17EB5-7DE0-4FE7-9AC8-B99B4A6053C8}" presName="sibTrans" presStyleLbl="sibTrans2D1" presStyleIdx="0" presStyleCnt="0"/>
      <dgm:spPr/>
    </dgm:pt>
    <dgm:pt modelId="{75732ADC-3CEC-4D9C-8953-7D6D094DB9B7}" type="pres">
      <dgm:prSet presAssocID="{C06739D2-9E89-4874-8874-013E9163DD89}" presName="compNode" presStyleCnt="0"/>
      <dgm:spPr/>
    </dgm:pt>
    <dgm:pt modelId="{0019B88E-CBD6-4E72-970C-6C35F6D2E993}" type="pres">
      <dgm:prSet presAssocID="{C06739D2-9E89-4874-8874-013E9163DD89}" presName="iconBgRect" presStyleLbl="bgShp" presStyleIdx="1" presStyleCnt="4"/>
      <dgm:spPr/>
    </dgm:pt>
    <dgm:pt modelId="{42D5D9FB-3F27-4170-B9E9-71FECEA906ED}" type="pres">
      <dgm:prSet presAssocID="{C06739D2-9E89-4874-8874-013E9163DD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re"/>
        </a:ext>
      </dgm:extLst>
    </dgm:pt>
    <dgm:pt modelId="{8A5DD90C-54EA-401B-93D3-CC1C44EE884A}" type="pres">
      <dgm:prSet presAssocID="{C06739D2-9E89-4874-8874-013E9163DD89}" presName="spaceRect" presStyleCnt="0"/>
      <dgm:spPr/>
    </dgm:pt>
    <dgm:pt modelId="{45DEEB3A-E400-4995-851D-60052C68E05B}" type="pres">
      <dgm:prSet presAssocID="{C06739D2-9E89-4874-8874-013E9163DD89}" presName="textRect" presStyleLbl="revTx" presStyleIdx="1" presStyleCnt="4">
        <dgm:presLayoutVars>
          <dgm:chMax val="1"/>
          <dgm:chPref val="1"/>
        </dgm:presLayoutVars>
      </dgm:prSet>
      <dgm:spPr/>
    </dgm:pt>
    <dgm:pt modelId="{03CE7CB2-5ADC-4C3E-A0BD-1FE1049F941A}" type="pres">
      <dgm:prSet presAssocID="{1453C2D0-08F1-4DAF-A008-D0A6C1819AC1}" presName="sibTrans" presStyleLbl="sibTrans2D1" presStyleIdx="0" presStyleCnt="0"/>
      <dgm:spPr/>
    </dgm:pt>
    <dgm:pt modelId="{3F6A4671-CEA7-4E4B-B46F-A9A4B03A396C}" type="pres">
      <dgm:prSet presAssocID="{F0D07513-E56D-40AE-8F1A-1963C96B3011}" presName="compNode" presStyleCnt="0"/>
      <dgm:spPr/>
    </dgm:pt>
    <dgm:pt modelId="{DB370428-9A92-4DFA-A179-633C2D948D3E}" type="pres">
      <dgm:prSet presAssocID="{F0D07513-E56D-40AE-8F1A-1963C96B3011}" presName="iconBgRect" presStyleLbl="bgShp" presStyleIdx="2" presStyleCnt="4" custLinFactNeighborX="2379" custLinFactNeighborY="982"/>
      <dgm:spPr/>
    </dgm:pt>
    <dgm:pt modelId="{FC038E9D-0B97-4625-9E61-250D0912E402}" type="pres">
      <dgm:prSet presAssocID="{F0D07513-E56D-40AE-8F1A-1963C96B30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55AC9F8D-2A84-47AD-9EEF-C183AEEBDBD7}" type="pres">
      <dgm:prSet presAssocID="{F0D07513-E56D-40AE-8F1A-1963C96B3011}" presName="spaceRect" presStyleCnt="0"/>
      <dgm:spPr/>
    </dgm:pt>
    <dgm:pt modelId="{D1D3BAF1-2DFE-48E4-BC41-9A4C28409C8D}" type="pres">
      <dgm:prSet presAssocID="{F0D07513-E56D-40AE-8F1A-1963C96B3011}" presName="textRect" presStyleLbl="revTx" presStyleIdx="2" presStyleCnt="4" custLinFactNeighborX="1009" custLinFactNeighborY="982">
        <dgm:presLayoutVars>
          <dgm:chMax val="1"/>
          <dgm:chPref val="1"/>
        </dgm:presLayoutVars>
      </dgm:prSet>
      <dgm:spPr/>
    </dgm:pt>
    <dgm:pt modelId="{081C0536-091A-4F9C-BB1E-48265C1B075D}" type="pres">
      <dgm:prSet presAssocID="{09092E8F-8064-4DBF-9B32-7D92F48D0A28}" presName="sibTrans" presStyleLbl="sibTrans2D1" presStyleIdx="0" presStyleCnt="0"/>
      <dgm:spPr/>
    </dgm:pt>
    <dgm:pt modelId="{813203C8-4872-4C55-AA73-272D13CBD47A}" type="pres">
      <dgm:prSet presAssocID="{3C3E63E6-49C4-4005-A17A-E13A67D42FBA}" presName="compNode" presStyleCnt="0"/>
      <dgm:spPr/>
    </dgm:pt>
    <dgm:pt modelId="{BE64DD88-31EB-45FD-A7F2-F678D77A404A}" type="pres">
      <dgm:prSet presAssocID="{3C3E63E6-49C4-4005-A17A-E13A67D42FBA}" presName="iconBgRect" presStyleLbl="bgShp" presStyleIdx="3" presStyleCnt="4" custLinFactNeighborX="2379" custLinFactNeighborY="982"/>
      <dgm:spPr/>
    </dgm:pt>
    <dgm:pt modelId="{B2563C9A-081C-4BE0-9846-46FAB3F9A7A3}" type="pres">
      <dgm:prSet presAssocID="{3C3E63E6-49C4-4005-A17A-E13A67D42F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EC06FAC2-D80F-4CE3-962A-12464EADD620}" type="pres">
      <dgm:prSet presAssocID="{3C3E63E6-49C4-4005-A17A-E13A67D42FBA}" presName="spaceRect" presStyleCnt="0"/>
      <dgm:spPr/>
    </dgm:pt>
    <dgm:pt modelId="{36752189-DE6C-407E-A8E9-F4CF9A446B31}" type="pres">
      <dgm:prSet presAssocID="{3C3E63E6-49C4-4005-A17A-E13A67D42FBA}" presName="textRect" presStyleLbl="revTx" presStyleIdx="3" presStyleCnt="4">
        <dgm:presLayoutVars>
          <dgm:chMax val="1"/>
          <dgm:chPref val="1"/>
        </dgm:presLayoutVars>
      </dgm:prSet>
      <dgm:spPr/>
    </dgm:pt>
  </dgm:ptLst>
  <dgm:cxnLst>
    <dgm:cxn modelId="{BDB8C305-9D05-4E8E-A141-E379928F5BBC}" type="presOf" srcId="{3C3E63E6-49C4-4005-A17A-E13A67D42FBA}" destId="{36752189-DE6C-407E-A8E9-F4CF9A446B31}" srcOrd="0" destOrd="0" presId="urn:microsoft.com/office/officeart/2018/2/layout/IconCircleList"/>
    <dgm:cxn modelId="{CF1C7F23-11AD-4A9B-927D-67C250EA62A8}" srcId="{AA3AEAA9-3A08-48E2-B8B5-85B0976EFFB8}" destId="{C06739D2-9E89-4874-8874-013E9163DD89}" srcOrd="1" destOrd="0" parTransId="{6CC7E167-9902-48C6-AF91-071BF2FEF735}" sibTransId="{1453C2D0-08F1-4DAF-A008-D0A6C1819AC1}"/>
    <dgm:cxn modelId="{9F26B24D-2037-4D01-B61C-6432CB2444A4}" srcId="{AA3AEAA9-3A08-48E2-B8B5-85B0976EFFB8}" destId="{F0D07513-E56D-40AE-8F1A-1963C96B3011}" srcOrd="2" destOrd="0" parTransId="{78FE87E3-639F-447D-9D9B-4E12DD196667}" sibTransId="{09092E8F-8064-4DBF-9B32-7D92F48D0A28}"/>
    <dgm:cxn modelId="{1A8FD271-651C-442A-94AE-0D27604BAB78}" type="presOf" srcId="{C06739D2-9E89-4874-8874-013E9163DD89}" destId="{45DEEB3A-E400-4995-851D-60052C68E05B}" srcOrd="0" destOrd="0" presId="urn:microsoft.com/office/officeart/2018/2/layout/IconCircleList"/>
    <dgm:cxn modelId="{91035E74-65C7-40B6-B426-FA11F7826C14}" type="presOf" srcId="{9BF17EB5-7DE0-4FE7-9AC8-B99B4A6053C8}" destId="{D5683A7C-25AD-4AA3-AFFA-74F566DC1A7B}" srcOrd="0" destOrd="0" presId="urn:microsoft.com/office/officeart/2018/2/layout/IconCircleList"/>
    <dgm:cxn modelId="{5DEE5356-2401-475C-B7B2-89C2A484DECD}" type="presOf" srcId="{18FFEF36-872E-4D5F-93BA-7A28DDA4AD1A}" destId="{462DBBB0-8504-43E5-B9F2-CD79996A8CC7}" srcOrd="0" destOrd="0" presId="urn:microsoft.com/office/officeart/2018/2/layout/IconCircleList"/>
    <dgm:cxn modelId="{F295B68C-8B3B-4507-9AEF-74FBFD98954D}" srcId="{AA3AEAA9-3A08-48E2-B8B5-85B0976EFFB8}" destId="{18FFEF36-872E-4D5F-93BA-7A28DDA4AD1A}" srcOrd="0" destOrd="0" parTransId="{26D18900-A4C2-4AC1-8D79-4A89B64AA54F}" sibTransId="{9BF17EB5-7DE0-4FE7-9AC8-B99B4A6053C8}"/>
    <dgm:cxn modelId="{F1A40B90-BCDB-4661-9066-6C766E0E58A0}" type="presOf" srcId="{09092E8F-8064-4DBF-9B32-7D92F48D0A28}" destId="{081C0536-091A-4F9C-BB1E-48265C1B075D}" srcOrd="0" destOrd="0" presId="urn:microsoft.com/office/officeart/2018/2/layout/IconCircleList"/>
    <dgm:cxn modelId="{8C03F4DD-59B8-44DF-8343-D1FD703FE0B5}" srcId="{AA3AEAA9-3A08-48E2-B8B5-85B0976EFFB8}" destId="{3C3E63E6-49C4-4005-A17A-E13A67D42FBA}" srcOrd="3" destOrd="0" parTransId="{D5968260-9354-42F2-8311-BA9D180908D1}" sibTransId="{C5141504-F95B-4271-B8BE-2E275CE34704}"/>
    <dgm:cxn modelId="{EAB942EF-B56D-458C-92C3-866830341B7E}" type="presOf" srcId="{F0D07513-E56D-40AE-8F1A-1963C96B3011}" destId="{D1D3BAF1-2DFE-48E4-BC41-9A4C28409C8D}" srcOrd="0" destOrd="0" presId="urn:microsoft.com/office/officeart/2018/2/layout/IconCircleList"/>
    <dgm:cxn modelId="{E3CB6EF1-8DC6-46BC-986F-9AE82D0DCF98}" type="presOf" srcId="{AA3AEAA9-3A08-48E2-B8B5-85B0976EFFB8}" destId="{D7CA70AB-9C22-4680-8950-FDB56AFD58B4}" srcOrd="0" destOrd="0" presId="urn:microsoft.com/office/officeart/2018/2/layout/IconCircleList"/>
    <dgm:cxn modelId="{EEB580F3-30A3-4590-B2B4-64B05EC0687C}" type="presOf" srcId="{1453C2D0-08F1-4DAF-A008-D0A6C1819AC1}" destId="{03CE7CB2-5ADC-4C3E-A0BD-1FE1049F941A}" srcOrd="0" destOrd="0" presId="urn:microsoft.com/office/officeart/2018/2/layout/IconCircleList"/>
    <dgm:cxn modelId="{361973D6-5068-4ECC-AC2C-E0302E9E465A}" type="presParOf" srcId="{D7CA70AB-9C22-4680-8950-FDB56AFD58B4}" destId="{6C736EE0-CE31-4B11-9F69-37ED2217652E}" srcOrd="0" destOrd="0" presId="urn:microsoft.com/office/officeart/2018/2/layout/IconCircleList"/>
    <dgm:cxn modelId="{A3561228-DDF2-4A00-A993-46C870B261D8}" type="presParOf" srcId="{6C736EE0-CE31-4B11-9F69-37ED2217652E}" destId="{A344CD63-E12D-41A1-A035-1A5F60A5F473}" srcOrd="0" destOrd="0" presId="urn:microsoft.com/office/officeart/2018/2/layout/IconCircleList"/>
    <dgm:cxn modelId="{D4148F84-8788-4810-964F-4670472AE1A1}" type="presParOf" srcId="{A344CD63-E12D-41A1-A035-1A5F60A5F473}" destId="{EFD4D9FD-0223-41D2-87E1-D26A9AB915F8}" srcOrd="0" destOrd="0" presId="urn:microsoft.com/office/officeart/2018/2/layout/IconCircleList"/>
    <dgm:cxn modelId="{FE9103D6-84EF-4A97-943E-1BBAAF334994}" type="presParOf" srcId="{A344CD63-E12D-41A1-A035-1A5F60A5F473}" destId="{4BFC5F26-740E-45E9-AEE5-CA96BC806E3E}" srcOrd="1" destOrd="0" presId="urn:microsoft.com/office/officeart/2018/2/layout/IconCircleList"/>
    <dgm:cxn modelId="{696058DF-74E4-485C-B806-844ECE6D69C4}" type="presParOf" srcId="{A344CD63-E12D-41A1-A035-1A5F60A5F473}" destId="{E25C86C2-2442-4363-95FB-57F8CEF3F869}" srcOrd="2" destOrd="0" presId="urn:microsoft.com/office/officeart/2018/2/layout/IconCircleList"/>
    <dgm:cxn modelId="{6281E564-4485-40E0-9024-96AAB7164BE6}" type="presParOf" srcId="{A344CD63-E12D-41A1-A035-1A5F60A5F473}" destId="{462DBBB0-8504-43E5-B9F2-CD79996A8CC7}" srcOrd="3" destOrd="0" presId="urn:microsoft.com/office/officeart/2018/2/layout/IconCircleList"/>
    <dgm:cxn modelId="{F74B90E9-B626-46F1-9385-9B235C4E5556}" type="presParOf" srcId="{6C736EE0-CE31-4B11-9F69-37ED2217652E}" destId="{D5683A7C-25AD-4AA3-AFFA-74F566DC1A7B}" srcOrd="1" destOrd="0" presId="urn:microsoft.com/office/officeart/2018/2/layout/IconCircleList"/>
    <dgm:cxn modelId="{0E8A28B7-95FA-4E0F-98D2-0C303F2FD316}" type="presParOf" srcId="{6C736EE0-CE31-4B11-9F69-37ED2217652E}" destId="{75732ADC-3CEC-4D9C-8953-7D6D094DB9B7}" srcOrd="2" destOrd="0" presId="urn:microsoft.com/office/officeart/2018/2/layout/IconCircleList"/>
    <dgm:cxn modelId="{F4F3C651-1D0A-4881-B99B-FC063911C615}" type="presParOf" srcId="{75732ADC-3CEC-4D9C-8953-7D6D094DB9B7}" destId="{0019B88E-CBD6-4E72-970C-6C35F6D2E993}" srcOrd="0" destOrd="0" presId="urn:microsoft.com/office/officeart/2018/2/layout/IconCircleList"/>
    <dgm:cxn modelId="{B8822EA3-8513-4C0C-AE7B-9CF7EE0168BC}" type="presParOf" srcId="{75732ADC-3CEC-4D9C-8953-7D6D094DB9B7}" destId="{42D5D9FB-3F27-4170-B9E9-71FECEA906ED}" srcOrd="1" destOrd="0" presId="urn:microsoft.com/office/officeart/2018/2/layout/IconCircleList"/>
    <dgm:cxn modelId="{7F2E7B7E-AAE7-49AB-AE97-A53358CC093E}" type="presParOf" srcId="{75732ADC-3CEC-4D9C-8953-7D6D094DB9B7}" destId="{8A5DD90C-54EA-401B-93D3-CC1C44EE884A}" srcOrd="2" destOrd="0" presId="urn:microsoft.com/office/officeart/2018/2/layout/IconCircleList"/>
    <dgm:cxn modelId="{0AAD378F-1CBB-46F0-BA33-A3BA37776A66}" type="presParOf" srcId="{75732ADC-3CEC-4D9C-8953-7D6D094DB9B7}" destId="{45DEEB3A-E400-4995-851D-60052C68E05B}" srcOrd="3" destOrd="0" presId="urn:microsoft.com/office/officeart/2018/2/layout/IconCircleList"/>
    <dgm:cxn modelId="{5CE55848-E0B0-44B4-8CFD-525E0663EE8B}" type="presParOf" srcId="{6C736EE0-CE31-4B11-9F69-37ED2217652E}" destId="{03CE7CB2-5ADC-4C3E-A0BD-1FE1049F941A}" srcOrd="3" destOrd="0" presId="urn:microsoft.com/office/officeart/2018/2/layout/IconCircleList"/>
    <dgm:cxn modelId="{87C564C8-C7CC-40B6-AAC3-AAB027CB7501}" type="presParOf" srcId="{6C736EE0-CE31-4B11-9F69-37ED2217652E}" destId="{3F6A4671-CEA7-4E4B-B46F-A9A4B03A396C}" srcOrd="4" destOrd="0" presId="urn:microsoft.com/office/officeart/2018/2/layout/IconCircleList"/>
    <dgm:cxn modelId="{6DB0C89E-ACA1-4B85-A1D3-9B0B7E7AD2D1}" type="presParOf" srcId="{3F6A4671-CEA7-4E4B-B46F-A9A4B03A396C}" destId="{DB370428-9A92-4DFA-A179-633C2D948D3E}" srcOrd="0" destOrd="0" presId="urn:microsoft.com/office/officeart/2018/2/layout/IconCircleList"/>
    <dgm:cxn modelId="{5181D0E0-375B-4E72-837E-8621D1D8C1F5}" type="presParOf" srcId="{3F6A4671-CEA7-4E4B-B46F-A9A4B03A396C}" destId="{FC038E9D-0B97-4625-9E61-250D0912E402}" srcOrd="1" destOrd="0" presId="urn:microsoft.com/office/officeart/2018/2/layout/IconCircleList"/>
    <dgm:cxn modelId="{33F791AC-82FB-46D3-B740-EF9CEE8E059C}" type="presParOf" srcId="{3F6A4671-CEA7-4E4B-B46F-A9A4B03A396C}" destId="{55AC9F8D-2A84-47AD-9EEF-C183AEEBDBD7}" srcOrd="2" destOrd="0" presId="urn:microsoft.com/office/officeart/2018/2/layout/IconCircleList"/>
    <dgm:cxn modelId="{4270892F-C5DA-49A8-938E-DF292A7539E6}" type="presParOf" srcId="{3F6A4671-CEA7-4E4B-B46F-A9A4B03A396C}" destId="{D1D3BAF1-2DFE-48E4-BC41-9A4C28409C8D}" srcOrd="3" destOrd="0" presId="urn:microsoft.com/office/officeart/2018/2/layout/IconCircleList"/>
    <dgm:cxn modelId="{B3F4D93B-7297-464F-8DDD-621BDBB120B2}" type="presParOf" srcId="{6C736EE0-CE31-4B11-9F69-37ED2217652E}" destId="{081C0536-091A-4F9C-BB1E-48265C1B075D}" srcOrd="5" destOrd="0" presId="urn:microsoft.com/office/officeart/2018/2/layout/IconCircleList"/>
    <dgm:cxn modelId="{46FE04FB-3732-40EB-A583-416F368CD1CA}" type="presParOf" srcId="{6C736EE0-CE31-4B11-9F69-37ED2217652E}" destId="{813203C8-4872-4C55-AA73-272D13CBD47A}" srcOrd="6" destOrd="0" presId="urn:microsoft.com/office/officeart/2018/2/layout/IconCircleList"/>
    <dgm:cxn modelId="{18435E0B-2433-44F1-800E-18DFC69B64BE}" type="presParOf" srcId="{813203C8-4872-4C55-AA73-272D13CBD47A}" destId="{BE64DD88-31EB-45FD-A7F2-F678D77A404A}" srcOrd="0" destOrd="0" presId="urn:microsoft.com/office/officeart/2018/2/layout/IconCircleList"/>
    <dgm:cxn modelId="{D0400B61-8FD9-4A83-99C6-5D42528722ED}" type="presParOf" srcId="{813203C8-4872-4C55-AA73-272D13CBD47A}" destId="{B2563C9A-081C-4BE0-9846-46FAB3F9A7A3}" srcOrd="1" destOrd="0" presId="urn:microsoft.com/office/officeart/2018/2/layout/IconCircleList"/>
    <dgm:cxn modelId="{99DF7A68-1E59-4DAB-B2BF-DE92A4A37833}" type="presParOf" srcId="{813203C8-4872-4C55-AA73-272D13CBD47A}" destId="{EC06FAC2-D80F-4CE3-962A-12464EADD620}" srcOrd="2" destOrd="0" presId="urn:microsoft.com/office/officeart/2018/2/layout/IconCircleList"/>
    <dgm:cxn modelId="{C27EB6F0-3CE1-421A-84D7-0AFA4A7EF9C1}" type="presParOf" srcId="{813203C8-4872-4C55-AA73-272D13CBD47A}" destId="{36752189-DE6C-407E-A8E9-F4CF9A446B31}"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4D9FD-0223-41D2-87E1-D26A9AB915F8}">
      <dsp:nvSpPr>
        <dsp:cNvPr id="0" name=""/>
        <dsp:cNvSpPr/>
      </dsp:nvSpPr>
      <dsp:spPr>
        <a:xfrm>
          <a:off x="169229" y="248667"/>
          <a:ext cx="1128271" cy="1128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C5F26-740E-45E9-AEE5-CA96BC806E3E}">
      <dsp:nvSpPr>
        <dsp:cNvPr id="0" name=""/>
        <dsp:cNvSpPr/>
      </dsp:nvSpPr>
      <dsp:spPr>
        <a:xfrm>
          <a:off x="379324" y="474524"/>
          <a:ext cx="654397" cy="654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2DBBB0-8504-43E5-B9F2-CD79996A8CC7}">
      <dsp:nvSpPr>
        <dsp:cNvPr id="0" name=""/>
        <dsp:cNvSpPr/>
      </dsp:nvSpPr>
      <dsp:spPr>
        <a:xfrm>
          <a:off x="1539265" y="248667"/>
          <a:ext cx="2659496" cy="112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ea typeface="Calibri"/>
              <a:cs typeface="Calibri"/>
            </a:rPr>
            <a:t>Pivotal role in supply chain management and retail operations. </a:t>
          </a:r>
        </a:p>
      </dsp:txBody>
      <dsp:txXfrm>
        <a:off x="1539265" y="248667"/>
        <a:ext cx="2659496" cy="1128271"/>
      </dsp:txXfrm>
    </dsp:sp>
    <dsp:sp modelId="{0019B88E-CBD6-4E72-970C-6C35F6D2E993}">
      <dsp:nvSpPr>
        <dsp:cNvPr id="0" name=""/>
        <dsp:cNvSpPr/>
      </dsp:nvSpPr>
      <dsp:spPr>
        <a:xfrm>
          <a:off x="4635325" y="237588"/>
          <a:ext cx="1128271" cy="1128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5D9FB-3F27-4170-B9E9-71FECEA906ED}">
      <dsp:nvSpPr>
        <dsp:cNvPr id="0" name=""/>
        <dsp:cNvSpPr/>
      </dsp:nvSpPr>
      <dsp:spPr>
        <a:xfrm>
          <a:off x="4872261" y="474524"/>
          <a:ext cx="654397" cy="654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EEB3A-E400-4995-851D-60052C68E05B}">
      <dsp:nvSpPr>
        <dsp:cNvPr id="0" name=""/>
        <dsp:cNvSpPr/>
      </dsp:nvSpPr>
      <dsp:spPr>
        <a:xfrm>
          <a:off x="6005368" y="237588"/>
          <a:ext cx="2659496" cy="112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ea typeface="Calibri"/>
              <a:cs typeface="Calibri"/>
            </a:rPr>
            <a:t>Preventing stockouts or overstocking.</a:t>
          </a:r>
        </a:p>
      </dsp:txBody>
      <dsp:txXfrm>
        <a:off x="6005368" y="237588"/>
        <a:ext cx="2659496" cy="1128271"/>
      </dsp:txXfrm>
    </dsp:sp>
    <dsp:sp modelId="{DB370428-9A92-4DFA-A179-633C2D948D3E}">
      <dsp:nvSpPr>
        <dsp:cNvPr id="0" name=""/>
        <dsp:cNvSpPr/>
      </dsp:nvSpPr>
      <dsp:spPr>
        <a:xfrm>
          <a:off x="169229" y="1936447"/>
          <a:ext cx="1128271" cy="1128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38E9D-0B97-4625-9E61-250D0912E402}">
      <dsp:nvSpPr>
        <dsp:cNvPr id="0" name=""/>
        <dsp:cNvSpPr/>
      </dsp:nvSpPr>
      <dsp:spPr>
        <a:xfrm>
          <a:off x="379324" y="2162304"/>
          <a:ext cx="654397" cy="654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3BAF1-2DFE-48E4-BC41-9A4C28409C8D}">
      <dsp:nvSpPr>
        <dsp:cNvPr id="0" name=""/>
        <dsp:cNvSpPr/>
      </dsp:nvSpPr>
      <dsp:spPr>
        <a:xfrm>
          <a:off x="1539265" y="1936447"/>
          <a:ext cx="2659496" cy="112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ea typeface="Calibri"/>
              <a:cs typeface="Calibri"/>
            </a:rPr>
            <a:t>Optimize inventory levels, allocate resources effectively, and enhance overall operational efficiency. </a:t>
          </a:r>
        </a:p>
      </dsp:txBody>
      <dsp:txXfrm>
        <a:off x="1539265" y="1936447"/>
        <a:ext cx="2659496" cy="1128271"/>
      </dsp:txXfrm>
    </dsp:sp>
    <dsp:sp modelId="{BE64DD88-31EB-45FD-A7F2-F678D77A404A}">
      <dsp:nvSpPr>
        <dsp:cNvPr id="0" name=""/>
        <dsp:cNvSpPr/>
      </dsp:nvSpPr>
      <dsp:spPr>
        <a:xfrm>
          <a:off x="4662166" y="1936447"/>
          <a:ext cx="1128271" cy="1128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63C9A-081C-4BE0-9846-46FAB3F9A7A3}">
      <dsp:nvSpPr>
        <dsp:cNvPr id="0" name=""/>
        <dsp:cNvSpPr/>
      </dsp:nvSpPr>
      <dsp:spPr>
        <a:xfrm>
          <a:off x="4872261" y="2162304"/>
          <a:ext cx="654397" cy="654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52189-DE6C-407E-A8E9-F4CF9A446B31}">
      <dsp:nvSpPr>
        <dsp:cNvPr id="0" name=""/>
        <dsp:cNvSpPr/>
      </dsp:nvSpPr>
      <dsp:spPr>
        <a:xfrm>
          <a:off x="6005368" y="1925367"/>
          <a:ext cx="2659496" cy="1128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ea typeface="Calibri"/>
              <a:cs typeface="Calibri"/>
            </a:rPr>
            <a:t>Neural Networks and time series forecasting techniques play </a:t>
          </a:r>
          <a:r>
            <a:rPr lang="en-US" sz="1700" kern="1200">
              <a:latin typeface="Calibri"/>
              <a:ea typeface="Calibri"/>
              <a:cs typeface="Calibri"/>
            </a:rPr>
            <a:t>a substantial</a:t>
          </a:r>
          <a:endParaRPr lang="en-US" sz="1700" kern="1200" dirty="0">
            <a:latin typeface="Calibri"/>
            <a:ea typeface="Calibri"/>
            <a:cs typeface="Calibri"/>
          </a:endParaRPr>
        </a:p>
      </dsp:txBody>
      <dsp:txXfrm>
        <a:off x="6005368" y="1925367"/>
        <a:ext cx="2659496" cy="112827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a710c38d_1_6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
          </a:p>
        </p:txBody>
      </p:sp>
      <p:sp>
        <p:nvSpPr>
          <p:cNvPr id="129" name="Google Shape;129;g2cea710c38d_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As depicted in the pie chart, our train set exhibits a balanced data distribution across different years, indicating no significant data imbalance. This uniform distribution ensures that each year is adequately represented in our training data, enhancing the robustness and reliability of our model across various time periods.</a:t>
            </a:r>
          </a:p>
        </p:txBody>
      </p:sp>
    </p:spTree>
    <p:extLst>
      <p:ext uri="{BB962C8B-B14F-4D97-AF65-F5344CB8AC3E}">
        <p14:creationId xmlns:p14="http://schemas.microsoft.com/office/powerpoint/2010/main" val="211480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ea710c38d_1_19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a:buNone/>
            </a:pPr>
            <a:r>
              <a:rPr lang="en-US" dirty="0"/>
              <a:t>In the pre-processing stage, we focused on transforming our independent variables to ensure compatibility with our models.</a:t>
            </a:r>
          </a:p>
          <a:p>
            <a:pPr marL="171450" indent="-171450"/>
            <a:r>
              <a:rPr lang="en-US" dirty="0"/>
              <a:t>DATE variable, representing scheduled departure times, was to a discrete ordinal attribute for the model to interpret it as an independent variable and capture temporal dependencies.</a:t>
            </a:r>
          </a:p>
          <a:p>
            <a:pPr marL="171450" indent="-171450"/>
            <a:r>
              <a:rPr lang="en-US" dirty="0"/>
              <a:t>Similarly, for the STORE and ITEM variables were label encoded.</a:t>
            </a:r>
          </a:p>
          <a:p>
            <a:pPr marL="0" lvl="0" indent="0" algn="l">
              <a:lnSpc>
                <a:spcPct val="90000"/>
              </a:lnSpc>
              <a:spcBef>
                <a:spcPts val="0"/>
              </a:spcBef>
              <a:spcAft>
                <a:spcPts val="0"/>
              </a:spcAft>
              <a:buNone/>
            </a:pPr>
            <a:endParaRPr sz="300" dirty="0"/>
          </a:p>
        </p:txBody>
      </p:sp>
      <p:sp>
        <p:nvSpPr>
          <p:cNvPr id="234" name="Google Shape;234;g2cea710c38d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ea710c38d_1_12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indent="0">
              <a:buClr>
                <a:schemeClr val="dk1"/>
              </a:buClr>
              <a:buSzPts val="1400"/>
              <a:buNone/>
            </a:pPr>
            <a:r>
              <a:rPr lang="en"/>
              <a:t>These are some of the tools and technologies we used in our project</a:t>
            </a:r>
          </a:p>
        </p:txBody>
      </p:sp>
      <p:sp>
        <p:nvSpPr>
          <p:cNvPr id="180" name="Google Shape;180;g2cea710c38d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ea710c38d_1_11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158750" indent="0" algn="l">
              <a:buNone/>
            </a:pPr>
            <a:r>
              <a:rPr lang="en-US" b="0" i="0" dirty="0">
                <a:solidFill>
                  <a:srgbClr val="ECECEC"/>
                </a:solidFill>
                <a:effectLst/>
                <a:highlight>
                  <a:srgbClr val="212121"/>
                </a:highlight>
                <a:latin typeface="Söhne"/>
              </a:rPr>
              <a:t>We chose advanced time series models like Bi-LSTM, LSTM+CNN, and </a:t>
            </a:r>
            <a:r>
              <a:rPr lang="en-US" b="0" i="0" dirty="0" err="1">
                <a:solidFill>
                  <a:srgbClr val="ECECEC"/>
                </a:solidFill>
                <a:effectLst/>
                <a:highlight>
                  <a:srgbClr val="212121"/>
                </a:highlight>
                <a:latin typeface="Söhne"/>
              </a:rPr>
              <a:t>BiLSTM+CNN</a:t>
            </a:r>
            <a:r>
              <a:rPr lang="en-US" b="0" i="0" dirty="0">
                <a:solidFill>
                  <a:srgbClr val="ECECEC"/>
                </a:solidFill>
                <a:effectLst/>
                <a:highlight>
                  <a:srgbClr val="212121"/>
                </a:highlight>
                <a:latin typeface="Söhne"/>
              </a:rPr>
              <a:t> for their ability to capture complex temporal patterns. Alongside these, we included baseline regression models such as Random Forest Classifier, </a:t>
            </a:r>
            <a:r>
              <a:rPr lang="en-US" b="0" i="0" dirty="0" err="1">
                <a:solidFill>
                  <a:srgbClr val="ECECEC"/>
                </a:solidFill>
                <a:effectLst/>
                <a:highlight>
                  <a:srgbClr val="212121"/>
                </a:highlight>
                <a:latin typeface="Söhne"/>
              </a:rPr>
              <a:t>XGBoost</a:t>
            </a:r>
            <a:r>
              <a:rPr lang="en-US" b="0" i="0" dirty="0">
                <a:solidFill>
                  <a:srgbClr val="ECECEC"/>
                </a:solidFill>
                <a:effectLst/>
                <a:highlight>
                  <a:srgbClr val="212121"/>
                </a:highlight>
                <a:latin typeface="Söhne"/>
              </a:rPr>
              <a:t>, Artificial Neural Network, Convolutional Neural Networks (CNN), ARIMA, and LSTM for comparison.</a:t>
            </a:r>
          </a:p>
          <a:p>
            <a:pPr algn="l"/>
            <a:r>
              <a:rPr lang="en-US" b="0" i="0" dirty="0">
                <a:solidFill>
                  <a:srgbClr val="ECECEC"/>
                </a:solidFill>
                <a:effectLst/>
                <a:highlight>
                  <a:srgbClr val="212121"/>
                </a:highlight>
                <a:latin typeface="Söhne"/>
              </a:rPr>
              <a:t>LSTM and Bi-LSTM were highlighted for their strengths in handling vanishing gradient problems and capturing long-term dependencies in data. Techniques like gradient clipping and batch normalization were employed to address the vanishing gradient issue in LSTM models.</a:t>
            </a:r>
          </a:p>
          <a:p>
            <a:pPr algn="l"/>
            <a:r>
              <a:rPr lang="en-US" b="0" i="0" dirty="0">
                <a:solidFill>
                  <a:srgbClr val="ECECEC"/>
                </a:solidFill>
                <a:effectLst/>
                <a:highlight>
                  <a:srgbClr val="212121"/>
                </a:highlight>
                <a:latin typeface="Söhne"/>
              </a:rPr>
              <a:t>We anticipate superior performance from time series models, particularly LSTM and its variants, in predicting sales. Their capability to capture temporal dependencies provides valuable insights into sales prediction, improving our understanding of underlying patterns in sales data</a:t>
            </a:r>
          </a:p>
        </p:txBody>
      </p:sp>
      <p:sp>
        <p:nvSpPr>
          <p:cNvPr id="174" name="Google Shape;174;g2cea710c38d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ea710c38d_1_21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indent="0">
              <a:buNone/>
            </a:pPr>
            <a:r>
              <a:rPr lang="en-US" dirty="0"/>
              <a:t>These are some of the baseline models that we used</a:t>
            </a:r>
          </a:p>
        </p:txBody>
      </p:sp>
      <p:sp>
        <p:nvSpPr>
          <p:cNvPr id="248" name="Google Shape;248;g2cea710c38d_1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cea710c38d_1_21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And these are some of the time-series models that we used.</a:t>
            </a:r>
          </a:p>
        </p:txBody>
      </p:sp>
      <p:sp>
        <p:nvSpPr>
          <p:cNvPr id="255" name="Google Shape;255;g2cea710c38d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cea710c38d_1_21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These are our final ensemble models which includes a LSTM and CNN hybrid as well as a </a:t>
            </a:r>
            <a:r>
              <a:rPr lang="en-US" dirty="0" err="1"/>
              <a:t>BiLSTM</a:t>
            </a:r>
            <a:r>
              <a:rPr lang="en-US" dirty="0"/>
              <a:t> and CNN hybrid.</a:t>
            </a:r>
          </a:p>
        </p:txBody>
      </p:sp>
      <p:sp>
        <p:nvSpPr>
          <p:cNvPr id="255" name="Google Shape;255;g2cea710c38d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812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cea710c38d_1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cea710c38d_1_222: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indent="0">
              <a:buNone/>
            </a:pPr>
            <a:br>
              <a:rPr lang="en-US" dirty="0"/>
            </a:br>
            <a:r>
              <a:rPr lang="en-US" b="0" i="0" dirty="0">
                <a:solidFill>
                  <a:srgbClr val="ECECEC"/>
                </a:solidFill>
                <a:effectLst/>
                <a:highlight>
                  <a:srgbClr val="212121"/>
                </a:highlight>
                <a:latin typeface="Söhne"/>
              </a:rPr>
              <a:t>The slide showcases two models: a traditional LSTM model on the left and a hybrid LSTM-CNN model on the right. The hybrid model, developed from scratch, combines Convolutional Neural Network (CNN) and Long Short-Term Memory (LSTM) components. In this architecture, the CNN segment convolves over input data, extracting spatial features, while the LSTM captures temporal dependencies. Both pathways then undergo dense layers for feature refinement before their outputs are combined for accurate prediction or classification.</a:t>
            </a:r>
          </a:p>
          <a:p>
            <a:pPr marL="0" indent="0">
              <a:buNone/>
            </a:pPr>
            <a:endParaRPr lang="en-US" dirty="0"/>
          </a:p>
          <a:p>
            <a:pPr marL="0" indent="0">
              <a:buNone/>
            </a:pPr>
            <a:r>
              <a:rPr lang="en-US" dirty="0"/>
              <a:t>We hand tuned each of these model and a batch size of 256 turned out to be suitable for training.</a:t>
            </a:r>
          </a:p>
          <a:p>
            <a:pPr marL="0" lvl="0" indent="0" algn="l">
              <a:spcBef>
                <a:spcPts val="0"/>
              </a:spcBef>
              <a:spcAft>
                <a:spcPts val="0"/>
              </a:spcAft>
              <a:buNone/>
            </a:pPr>
            <a:endParaRPr lang="en-US" dirty="0"/>
          </a:p>
          <a:p>
            <a:pPr marL="0" indent="0">
              <a:buNone/>
            </a:pPr>
            <a:r>
              <a:rPr lang="en-US" dirty="0" err="1"/>
              <a:t>BiLSTM</a:t>
            </a:r>
            <a:r>
              <a:rPr lang="en-US" dirty="0"/>
              <a:t>-CNN which is one our other models also has a similar architecture in which each LSTM layer is just surrounded by a Bidirectional Wrapper.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OPTIONAL SPEAKER NOTES (IF QUESTIONS ARE ASKED)</a:t>
            </a:r>
          </a:p>
          <a:p>
            <a:pPr marL="0" lvl="0" indent="0" algn="l" rtl="0">
              <a:spcBef>
                <a:spcPts val="0"/>
              </a:spcBef>
              <a:spcAft>
                <a:spcPts val="0"/>
              </a:spcAft>
              <a:buNone/>
            </a:pPr>
            <a:endParaRPr dirty="0"/>
          </a:p>
          <a:p>
            <a:pPr marL="0" lvl="0" indent="0" algn="l" rtl="0">
              <a:spcBef>
                <a:spcPts val="0"/>
              </a:spcBef>
              <a:spcAft>
                <a:spcPts val="0"/>
              </a:spcAft>
              <a:buNone/>
            </a:pPr>
            <a:r>
              <a:rPr lang="en" dirty="0"/>
              <a:t>The LSTM CNN hybrid architecture illustrated above integrates both Convolutional Neural Network (CNN) and Long Short-Term Memory (LSTM) components to leverage their respective strengths in capturing spatial and temporal patterns from input time-series data. The CNN segment initiates by convolving over the input data, extracting relevant spatial features through one-dimensional convolutional operations, followed by max-pooling and flattening layers to distill significant patterns along the temporal dimension. These spatial features are then further refined through a densely connected layer, augmenting their representational capacity. Simultaneously, the LSTM component processes the same input data, specializing in capturing temporal dependencies across sequential observations. Comprising of an LSTM layer, this segment adeptly captures sequential information, with the layer capturing information from the past, and this is followed by a densely connected layer that refines the extracted features from the LSTM pathway. Finally, the outputs from both the CNN and LSTM pathways are concatenated, merging spatial and temporal insights into a unified feature space. This concatenated feature vector encapsulates a comprehensive representation of the input sequence, empowering the model to discern intricate spatial and temporal patterns crucial for accurate prediction or classification tasks</a:t>
            </a:r>
            <a:endParaRPr dirty="0"/>
          </a:p>
        </p:txBody>
      </p:sp>
      <p:sp>
        <p:nvSpPr>
          <p:cNvPr id="263" name="Google Shape;263;g2cea710c38d_1_222: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cea710c38d_1_23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indent="-342900">
              <a:lnSpc>
                <a:spcPct val="80000"/>
              </a:lnSpc>
              <a:spcBef>
                <a:spcPts val="800"/>
              </a:spcBef>
              <a:buSzPts val="1400"/>
              <a:buFont typeface="Arial,Sans-Serif"/>
              <a:buChar char="•"/>
            </a:pPr>
            <a:r>
              <a:rPr lang="en-US"/>
              <a:t>We used Mean Squared Error as our training and evaluation metric. </a:t>
            </a:r>
          </a:p>
          <a:p>
            <a:pPr indent="-342900">
              <a:lnSpc>
                <a:spcPct val="80000"/>
              </a:lnSpc>
              <a:spcBef>
                <a:spcPts val="800"/>
              </a:spcBef>
              <a:buSzPts val="1400"/>
              <a:buFont typeface="Arial,Sans-Serif"/>
              <a:buChar char="•"/>
            </a:pPr>
            <a:r>
              <a:rPr lang="en"/>
              <a:t>MSE quantifies the average squared magnitude of errors between predicted and actual values</a:t>
            </a:r>
            <a:endParaRPr lang="en-US"/>
          </a:p>
          <a:p>
            <a:pPr indent="-342900">
              <a:lnSpc>
                <a:spcPct val="80000"/>
              </a:lnSpc>
              <a:spcBef>
                <a:spcPts val="800"/>
              </a:spcBef>
              <a:buSzPts val="1400"/>
              <a:buFont typeface="Arial,Sans-Serif"/>
              <a:buChar char="•"/>
            </a:pPr>
            <a:r>
              <a:rPr lang="en"/>
              <a:t>It is also useful for training models because it gives higher weighting to lower frequency values.</a:t>
            </a:r>
            <a:endParaRPr lang="en-US"/>
          </a:p>
          <a:p>
            <a:pPr marL="0" indent="0">
              <a:buSzPts val="1400"/>
              <a:buNone/>
            </a:pPr>
            <a:endParaRPr lang="en-US"/>
          </a:p>
        </p:txBody>
      </p:sp>
      <p:sp>
        <p:nvSpPr>
          <p:cNvPr id="273" name="Google Shape;273;g2cea710c38d_1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ea710c38d_1_2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ea710c38d_1_241: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indent="0">
              <a:buNone/>
            </a:pPr>
            <a:r>
              <a:rPr lang="en-US"/>
              <a:t>So this graph illustrates the results (MSE) obtained from our baseline (non time-series) models. As we can see, CNN model performs the best followed by MLP and </a:t>
            </a:r>
            <a:r>
              <a:rPr lang="en-US" err="1"/>
              <a:t>XGBoost</a:t>
            </a:r>
          </a:p>
        </p:txBody>
      </p:sp>
      <p:sp>
        <p:nvSpPr>
          <p:cNvPr id="283" name="Google Shape;283;g2cea710c38d_1_241: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a710c38d_1_74: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457200" lvl="0" indent="-298450">
              <a:lnSpc>
                <a:spcPct val="100000"/>
              </a:lnSpc>
            </a:pPr>
            <a:r>
              <a:rPr lang="en" dirty="0"/>
              <a:t>Speaker Notes:</a:t>
            </a:r>
            <a:br>
              <a:rPr lang="en" dirty="0"/>
            </a:br>
            <a:r>
              <a:rPr lang="en-US" dirty="0">
                <a:latin typeface="Calibri"/>
                <a:ea typeface="Calibri"/>
                <a:cs typeface="Calibri"/>
              </a:rPr>
              <a:t>Demand forecasting holds a pivotal role in supply chain management and retail operations.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latin typeface="Calibri"/>
                <a:ea typeface="Calibri"/>
                <a:cs typeface="Calibri"/>
              </a:rPr>
              <a:t>In the context of retail stores, precise demand forecasting is crucial to ensure the right product quantities are available at the correct time and location, thus preventing stockouts or overstocking.</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latin typeface="Calibri"/>
                <a:ea typeface="Calibri"/>
                <a:cs typeface="Calibri"/>
              </a:rPr>
              <a:t>Neural Networks and time series forecasting techniques play a substantial role in addressing the challenges of demand forecasting.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Calibri"/>
              <a:ea typeface="Calibri"/>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Calibri"/>
              <a:ea typeface="Calibri"/>
              <a:cs typeface="Calibri"/>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latin typeface="Calibri"/>
              <a:ea typeface="Calibri"/>
              <a:cs typeface="Calibri"/>
            </a:endParaRPr>
          </a:p>
          <a:p>
            <a:pPr lvl="0">
              <a:lnSpc>
                <a:spcPct val="100000"/>
              </a:lnSpc>
            </a:pPr>
            <a:endParaRPr lang="en-US" dirty="0">
              <a:latin typeface="Calibri"/>
              <a:ea typeface="Calibri"/>
              <a:cs typeface="Calibri"/>
            </a:endParaRPr>
          </a:p>
          <a:p>
            <a:pPr marL="0" lvl="0" indent="0" algn="l" rtl="0">
              <a:lnSpc>
                <a:spcPct val="100000"/>
              </a:lnSpc>
              <a:spcBef>
                <a:spcPts val="0"/>
              </a:spcBef>
              <a:spcAft>
                <a:spcPts val="0"/>
              </a:spcAft>
              <a:buSzPts val="1400"/>
              <a:buNone/>
            </a:pPr>
            <a:endParaRPr dirty="0"/>
          </a:p>
        </p:txBody>
      </p:sp>
      <p:sp>
        <p:nvSpPr>
          <p:cNvPr id="138" name="Google Shape;138;g2cea710c38d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ea710c38d_1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ea710c38d_1_247: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indent="0">
              <a:buNone/>
            </a:pPr>
            <a:r>
              <a:rPr lang="en" dirty="0"/>
              <a:t>Contrasting that with our time series approach, we can see that the BiLSTM-CNN hybrid (our model) performs the best on both the training and testing sets closely followed by the BiLSTM and LSTM-CNN models. Although our model has only a slight improvement compared to the traditional BiLSTM model, it is still noteworthy.</a:t>
            </a:r>
          </a:p>
          <a:p>
            <a:pPr marL="0" indent="0">
              <a:buNone/>
            </a:pPr>
            <a:endParaRPr lang="en" dirty="0"/>
          </a:p>
          <a:p>
            <a:pPr marL="0" indent="0">
              <a:buNone/>
            </a:pPr>
            <a:r>
              <a:rPr lang="en" dirty="0"/>
              <a:t>Also, it is interesting to see the performance of our ARIMA model compared to others. The poor performance in sales prediction may be attributed to its linear nature, which struggles to capture the complexity of non-linear temporal patterns present in the dataset. In contrast, LSTM and other models excel by inherently capturing and learning from intricate temporal dependencies, leading to superior predictive performance</a:t>
            </a:r>
          </a:p>
        </p:txBody>
      </p:sp>
      <p:sp>
        <p:nvSpPr>
          <p:cNvPr id="290" name="Google Shape;290;g2cea710c38d_1_247: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cea710c38d_1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cea710c38d_1_263: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indent="0">
              <a:buNone/>
            </a:pPr>
            <a:br>
              <a:rPr lang="en-US" dirty="0"/>
            </a:br>
            <a:r>
              <a:rPr lang="en-US" b="0" i="0" dirty="0">
                <a:solidFill>
                  <a:srgbClr val="ECECEC"/>
                </a:solidFill>
                <a:effectLst/>
                <a:highlight>
                  <a:srgbClr val="212121"/>
                </a:highlight>
                <a:latin typeface="Söhne"/>
              </a:rPr>
              <a:t>The </a:t>
            </a:r>
            <a:r>
              <a:rPr lang="en-US" b="0" i="0" dirty="0" err="1">
                <a:solidFill>
                  <a:srgbClr val="ECECEC"/>
                </a:solidFill>
                <a:effectLst/>
                <a:highlight>
                  <a:srgbClr val="212121"/>
                </a:highlight>
                <a:latin typeface="Söhne"/>
              </a:rPr>
              <a:t>BiLSTM+CNN</a:t>
            </a:r>
            <a:r>
              <a:rPr lang="en-US" b="0" i="0" dirty="0">
                <a:solidFill>
                  <a:srgbClr val="ECECEC"/>
                </a:solidFill>
                <a:effectLst/>
                <a:highlight>
                  <a:srgbClr val="212121"/>
                </a:highlight>
                <a:latin typeface="Söhne"/>
              </a:rPr>
              <a:t> model demonstrated the highest sales prediction performance, compared to the other models. However, limitations such as limited attribute coverage and lack of granularity in the dataset may have hindered capturing crucial factors like promotions or seasonal trends, potentially reducing predictive accuracy. Future improvements may involve advanced evaluation techniques for temporal dynamics and acquiring additional dataset information.</a:t>
            </a:r>
            <a:endParaRPr lang="en" dirty="0"/>
          </a:p>
        </p:txBody>
      </p:sp>
      <p:sp>
        <p:nvSpPr>
          <p:cNvPr id="308" name="Google Shape;308;g2cea710c38d_1_263: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cea710c38d_1_269: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indent="0">
              <a:buSzPts val="1400"/>
              <a:buNone/>
            </a:pPr>
            <a:r>
              <a:rPr lang="en-US"/>
              <a:t>These are some our references</a:t>
            </a:r>
          </a:p>
        </p:txBody>
      </p:sp>
      <p:sp>
        <p:nvSpPr>
          <p:cNvPr id="314" name="Google Shape;314;g2cea710c38d_1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cea710c38d_1_29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g2cea710c38d_1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cea710c38d_1_296: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2cea710c38d_1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cea710c38d_1_30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g2cea710c38d_1_3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cea710c38d_1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cea710c38d_1_307: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a:t>In addition to the hidden state vector found in traditional RNN architectures, each LSTM cell maintains a cell state vector. At each time step the next LSTM can choose to read, write or reset the cell using an explicit gating mechanism. Each unit has 3 gates: Input gate - whether memory cell is updated. Forget gate - whether memory cell is reset to 0, Output gate: info of current cell state is visible to the next one. All have sigmoid act as we want the model to be differentiable and constitute of smooth curve. Each of the states takes the current input x and the hidden state h and concatenates the vector and applies a sigmoid. </a:t>
            </a:r>
            <a:endParaRPr/>
          </a:p>
        </p:txBody>
      </p:sp>
      <p:sp>
        <p:nvSpPr>
          <p:cNvPr id="347" name="Google Shape;347;g2cea710c38d_1_307: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cea710c38d_1_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cea710c38d_1_314: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cea710c38d_1_314: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cea710c38d_1_3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cea710c38d_1_321: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Bi-LSTM (Bidirectional Long Short-Term Memory) is a type of recurrent neural network (RNN) that processes sequential data in both forward and backward directions. It combines the power of LSTM with bidirectional processing, allowing the model to capture both past and future context of the input sequence.</a:t>
            </a:r>
            <a:endParaRPr/>
          </a:p>
        </p:txBody>
      </p:sp>
      <p:sp>
        <p:nvSpPr>
          <p:cNvPr id="363" name="Google Shape;363;g2cea710c38d_1_321: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a710c38d_1_88: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228600" indent="0">
              <a:lnSpc>
                <a:spcPct val="90000"/>
              </a:lnSpc>
              <a:spcBef>
                <a:spcPts val="1200"/>
              </a:spcBef>
              <a:buClr>
                <a:schemeClr val="dk1"/>
              </a:buClr>
              <a:buNone/>
            </a:pPr>
            <a:r>
              <a:rPr lang="en-US" kern="1200" dirty="0"/>
              <a:t>In this project Our main goal is to develop a cutting-edge forecasting model leveraging advanced machine learning algorithms and sophisticated time series analysis techniques to deliver precise predictions of future sales across diverse retail outlets. By harnessing the power of data-driven insights, this project aims to revolutionize sales forecasting, empowering businesses to optimize inventory management, streamline resource allocation, and maximize profitability.</a:t>
            </a:r>
            <a:endParaRPr lang="en-US" kern="1200" dirty="0">
              <a:latin typeface="Calibri"/>
              <a:ea typeface="Calibri"/>
              <a:cs typeface="Calibri"/>
            </a:endParaRPr>
          </a:p>
        </p:txBody>
      </p:sp>
      <p:sp>
        <p:nvSpPr>
          <p:cNvPr id="144" name="Google Shape;144;g2cea710c38d_1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76363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ea710c38d_1_10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indent="0">
              <a:buSzPts val="1400"/>
              <a:buNone/>
            </a:pPr>
            <a:r>
              <a:rPr lang="en" dirty="0"/>
              <a:t>These are some of the works done related to our study</a:t>
            </a:r>
          </a:p>
        </p:txBody>
      </p:sp>
      <p:sp>
        <p:nvSpPr>
          <p:cNvPr id="156" name="Google Shape;156;g2cea710c38d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ea710c38d_1_105: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lang="en" dirty="0"/>
          </a:p>
          <a:p>
            <a:pPr marL="0" lvl="0" indent="0" algn="l" rtl="0">
              <a:lnSpc>
                <a:spcPct val="100000"/>
              </a:lnSpc>
              <a:spcBef>
                <a:spcPts val="0"/>
              </a:spcBef>
              <a:spcAft>
                <a:spcPts val="0"/>
              </a:spcAft>
              <a:buSzPts val="1400"/>
              <a:buNone/>
            </a:pPr>
            <a:r>
              <a:rPr lang="en-US" dirty="0"/>
              <a:t>Here are a couple more</a:t>
            </a:r>
            <a:endParaRPr dirty="0"/>
          </a:p>
        </p:txBody>
      </p:sp>
      <p:sp>
        <p:nvSpPr>
          <p:cNvPr id="162" name="Google Shape;162;g2cea710c38d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ea710c38d_1_157: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indent="0">
              <a:buNone/>
            </a:pPr>
            <a:r>
              <a:rPr lang="en" dirty="0"/>
              <a:t>So this slide provides an overview of our data source and its attributes. We obtained the data from the Store Item Demand Forecasting Challenge dataset available on Kaggle. The dataset includes four key attributes: Date, Store ID, Item ID, and Sales, representing the number of units sold. In total, there are 10 stores and 50 items included in the dataset. Sales were recorded across 10 different stores, for 50 different items from Jan 1st 2013 to Dec 31st 2017 </a:t>
            </a:r>
            <a:endParaRPr lang="en-US" dirty="0"/>
          </a:p>
        </p:txBody>
      </p:sp>
      <p:sp>
        <p:nvSpPr>
          <p:cNvPr id="218" name="Google Shape;218;g2cea710c38d_1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ea710c38d_1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ea710c38d_1_165:notes"/>
          <p:cNvSpPr txBox="1">
            <a:spLocks noGrp="1"/>
          </p:cNvSpPr>
          <p:nvPr>
            <p:ph type="body" idx="1"/>
          </p:nvPr>
        </p:nvSpPr>
        <p:spPr>
          <a:xfrm>
            <a:off x="685800" y="4400551"/>
            <a:ext cx="5486400" cy="3600400"/>
          </a:xfrm>
          <a:prstGeom prst="rect">
            <a:avLst/>
          </a:prstGeom>
        </p:spPr>
        <p:txBody>
          <a:bodyPr spcFirstLastPara="1" wrap="square" lIns="91425" tIns="91425" rIns="91425" bIns="91425" anchor="t" anchorCtr="0">
            <a:noAutofit/>
          </a:bodyPr>
          <a:lstStyle/>
          <a:p>
            <a:pPr marL="0" indent="0">
              <a:buClr>
                <a:schemeClr val="dk1"/>
              </a:buClr>
              <a:buSzPts val="1400"/>
              <a:buNone/>
            </a:pPr>
            <a:r>
              <a:rPr lang="en-US"/>
              <a:t>This is a subset of our dataset obtained from Kaggle as mentioned earlier. </a:t>
            </a:r>
          </a:p>
        </p:txBody>
      </p:sp>
      <p:sp>
        <p:nvSpPr>
          <p:cNvPr id="228" name="Google Shape;228;g2cea710c38d_1_165:notes"/>
          <p:cNvSpPr txBox="1">
            <a:spLocks noGrp="1"/>
          </p:cNvSpPr>
          <p:nvPr>
            <p:ph type="sldNum" idx="12"/>
          </p:nvPr>
        </p:nvSpPr>
        <p:spPr>
          <a:xfrm>
            <a:off x="3884414" y="8684684"/>
            <a:ext cx="2971856" cy="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t>During data preparation, we meticulously ensured data integrity by verifying the absence of duplicates. We standardized date formats for consistency and conducted a thorough check for null values, guaranteeing data completeness. Despite weak correlations with sales, we opted for an inclusive approach, incorporating all attributes to capture potential interactions and dependencies, enhancing model efficacy. Finally, data was sorted chronologically, with a 75%/25% train/test split for robust model evaluation.</a:t>
            </a:r>
            <a:endParaRPr lang="en-US">
              <a:ea typeface="Calibri"/>
            </a:endParaRPr>
          </a:p>
        </p:txBody>
      </p:sp>
    </p:spTree>
    <p:extLst>
      <p:ext uri="{BB962C8B-B14F-4D97-AF65-F5344CB8AC3E}">
        <p14:creationId xmlns:p14="http://schemas.microsoft.com/office/powerpoint/2010/main" val="185599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a:spLocks noGrp="1"/>
          </p:cNvSpPr>
          <p:nvPr>
            <p:ph type="pic" idx="2"/>
          </p:nvPr>
        </p:nvSpPr>
        <p:spPr>
          <a:xfrm>
            <a:off x="3887391" y="740569"/>
            <a:ext cx="4629150" cy="3655219"/>
          </a:xfrm>
          <a:prstGeom prst="rect">
            <a:avLst/>
          </a:prstGeom>
          <a:noFill/>
          <a:ln>
            <a:noFill/>
          </a:ln>
        </p:spPr>
      </p:sp>
      <p:sp>
        <p:nvSpPr>
          <p:cNvPr id="77" name="Google Shape;77;p17"/>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2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7" name="Google Shape;9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0"/>
        <p:cNvGrpSpPr/>
        <p:nvPr/>
      </p:nvGrpSpPr>
      <p:grpSpPr>
        <a:xfrm>
          <a:off x="0" y="0"/>
          <a:ext cx="0" cy="0"/>
          <a:chOff x="0" y="0"/>
          <a:chExt cx="0" cy="0"/>
        </a:xfrm>
      </p:grpSpPr>
      <p:sp>
        <p:nvSpPr>
          <p:cNvPr id="101" name="Google Shape;101;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2"/>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3"/>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2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19" name="Google Shape;119;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9pPr>
          </a:lstStyle>
          <a:p>
            <a:endParaRPr/>
          </a:p>
        </p:txBody>
      </p:sp>
      <p:sp>
        <p:nvSpPr>
          <p:cNvPr id="120" name="Google Shape;120;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Calibri"/>
                <a:ea typeface="Calibri"/>
                <a:cs typeface="Calibri"/>
                <a:sym typeface="Calibri"/>
              </a:defRPr>
            </a:lvl9pPr>
          </a:lstStyle>
          <a:p>
            <a:endParaRPr/>
          </a:p>
        </p:txBody>
      </p:sp>
      <p:sp>
        <p:nvSpPr>
          <p:cNvPr id="121" name="Google Shape;121;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hyperlink" Target="https://doi.org/10.1007/978-981-15-0199-9_11"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4">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6"/>
          <p:cNvSpPr/>
          <p:nvPr/>
        </p:nvSpPr>
        <p:spPr>
          <a:xfrm>
            <a:off x="0" y="3128906"/>
            <a:ext cx="9144000" cy="2377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2" name="Google Shape;132;p26"/>
          <p:cNvSpPr/>
          <p:nvPr/>
        </p:nvSpPr>
        <p:spPr>
          <a:xfrm>
            <a:off x="0" y="3128905"/>
            <a:ext cx="9144000" cy="2014595"/>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3" name="Google Shape;133;p26"/>
          <p:cNvSpPr txBox="1">
            <a:spLocks noGrp="1"/>
          </p:cNvSpPr>
          <p:nvPr>
            <p:ph type="title"/>
          </p:nvPr>
        </p:nvSpPr>
        <p:spPr>
          <a:xfrm>
            <a:off x="1164427" y="2881557"/>
            <a:ext cx="6924600" cy="801900"/>
          </a:xfrm>
          <a:prstGeom prst="rect">
            <a:avLst/>
          </a:prstGeom>
          <a:solidFill>
            <a:srgbClr val="FFFFFF"/>
          </a:solidFill>
          <a:ln w="31750" cap="sq" cmpd="sng">
            <a:solidFill>
              <a:srgbClr val="5E5E52"/>
            </a:solidFill>
            <a:prstDash val="solid"/>
            <a:miter lim="800000"/>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262626"/>
              </a:buClr>
              <a:buSzPts val="3000"/>
              <a:buFont typeface="Calibri"/>
              <a:buNone/>
            </a:pPr>
            <a:r>
              <a:rPr lang="en" sz="1800" b="1" dirty="0">
                <a:solidFill>
                  <a:srgbClr val="202124"/>
                </a:solidFill>
                <a:highlight>
                  <a:srgbClr val="FFFFFF"/>
                </a:highlight>
                <a:ea typeface="Roboto"/>
                <a:cs typeface="Roboto"/>
                <a:sym typeface="Roboto"/>
              </a:rPr>
              <a:t>Store Demand Forecasting using Time-Series and Neural Networks</a:t>
            </a:r>
            <a:endParaRPr lang="en-US" sz="1800" b="1" dirty="0"/>
          </a:p>
        </p:txBody>
      </p:sp>
      <p:sp>
        <p:nvSpPr>
          <p:cNvPr id="134" name="Google Shape;134;p26"/>
          <p:cNvSpPr txBox="1">
            <a:spLocks noGrp="1"/>
          </p:cNvSpPr>
          <p:nvPr>
            <p:ph type="body" idx="1"/>
          </p:nvPr>
        </p:nvSpPr>
        <p:spPr>
          <a:xfrm>
            <a:off x="3910289" y="3913997"/>
            <a:ext cx="5093775" cy="1013625"/>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ct val="100000"/>
              <a:buNone/>
            </a:pPr>
            <a:r>
              <a:rPr lang="en-US" sz="1200" b="1">
                <a:solidFill>
                  <a:schemeClr val="lt1"/>
                </a:solidFill>
                <a:latin typeface="Calibri"/>
                <a:ea typeface="Calibri"/>
                <a:cs typeface="Calibri"/>
                <a:sym typeface="Calibri"/>
              </a:rPr>
              <a:t>Authors:</a:t>
            </a:r>
            <a:endParaRPr lang="en-US" sz="1200">
              <a:solidFill>
                <a:schemeClr val="lt1"/>
              </a:solidFill>
              <a:latin typeface="Calibri"/>
              <a:ea typeface="Calibri"/>
              <a:cs typeface="Calibri"/>
            </a:endParaRPr>
          </a:p>
          <a:p>
            <a:pPr marL="0" indent="0">
              <a:buClr>
                <a:schemeClr val="lt1"/>
              </a:buClr>
              <a:buSzPct val="100000"/>
              <a:buNone/>
            </a:pPr>
            <a:r>
              <a:rPr lang="en-US" sz="1200">
                <a:solidFill>
                  <a:schemeClr val="lt1"/>
                </a:solidFill>
                <a:latin typeface="Calibri"/>
                <a:ea typeface="Calibri"/>
                <a:cs typeface="Calibri"/>
                <a:sym typeface="Calibri"/>
              </a:rPr>
              <a:t>Aravinda </a:t>
            </a:r>
            <a:r>
              <a:rPr lang="en-US" sz="1200">
                <a:solidFill>
                  <a:schemeClr val="lt1"/>
                </a:solidFill>
              </a:rPr>
              <a:t>Raman </a:t>
            </a:r>
            <a:r>
              <a:rPr lang="en-US" sz="1200" err="1">
                <a:solidFill>
                  <a:schemeClr val="lt1"/>
                </a:solidFill>
              </a:rPr>
              <a:t>Jatavallabha</a:t>
            </a:r>
            <a:r>
              <a:rPr lang="en-US" sz="1200">
                <a:solidFill>
                  <a:schemeClr val="lt1"/>
                </a:solidFill>
                <a:latin typeface="Calibri"/>
                <a:ea typeface="Calibri"/>
                <a:cs typeface="Calibri"/>
                <a:sym typeface="Calibri"/>
              </a:rPr>
              <a:t>, </a:t>
            </a:r>
            <a:r>
              <a:rPr lang="en-US" sz="1200">
                <a:solidFill>
                  <a:schemeClr val="lt1"/>
                </a:solidFill>
              </a:rPr>
              <a:t>Pankaj </a:t>
            </a:r>
            <a:r>
              <a:rPr lang="en-US" sz="1200" err="1">
                <a:solidFill>
                  <a:schemeClr val="lt1"/>
                </a:solidFill>
              </a:rPr>
              <a:t>Manoharlal</a:t>
            </a:r>
            <a:r>
              <a:rPr lang="en-US" sz="1200">
                <a:solidFill>
                  <a:schemeClr val="lt1"/>
                </a:solidFill>
              </a:rPr>
              <a:t> Thakur</a:t>
            </a:r>
            <a:r>
              <a:rPr lang="en-US" sz="1200">
                <a:solidFill>
                  <a:schemeClr val="lt1"/>
                </a:solidFill>
                <a:latin typeface="Calibri"/>
                <a:ea typeface="Calibri"/>
                <a:cs typeface="Calibri"/>
                <a:sym typeface="Calibri"/>
              </a:rPr>
              <a:t>, </a:t>
            </a:r>
            <a:r>
              <a:rPr lang="en-US" sz="1200">
                <a:solidFill>
                  <a:schemeClr val="lt1"/>
                </a:solidFill>
              </a:rPr>
              <a:t>Suraj Raghu Kumar</a:t>
            </a:r>
            <a:endParaRPr lang="en-US" sz="1200">
              <a:solidFill>
                <a:schemeClr val="lt1"/>
              </a:solidFill>
              <a:latin typeface="Calibri"/>
              <a:ea typeface="Calibri"/>
              <a:cs typeface="Calibri"/>
            </a:endParaRPr>
          </a:p>
          <a:p>
            <a:pPr marL="0" lvl="0" indent="0" algn="l" rtl="0">
              <a:lnSpc>
                <a:spcPct val="90000"/>
              </a:lnSpc>
              <a:spcBef>
                <a:spcPts val="800"/>
              </a:spcBef>
              <a:spcAft>
                <a:spcPts val="0"/>
              </a:spcAft>
              <a:buClr>
                <a:schemeClr val="lt1"/>
              </a:buClr>
              <a:buSzPct val="100000"/>
              <a:buNone/>
            </a:pPr>
            <a:r>
              <a:rPr lang="en-US" sz="1200">
                <a:solidFill>
                  <a:schemeClr val="lt1"/>
                </a:solidFill>
                <a:latin typeface="Calibri"/>
                <a:ea typeface="Calibri"/>
                <a:cs typeface="Calibri"/>
                <a:sym typeface="Calibri"/>
              </a:rPr>
              <a:t>North Carolina State University, Raleigh</a:t>
            </a:r>
            <a:endParaRPr lang="en-US" sz="1200">
              <a:solidFill>
                <a:schemeClr val="lt1"/>
              </a:solidFill>
              <a:latin typeface="Calibri"/>
              <a:ea typeface="Calibri"/>
              <a:cs typeface="Calibri"/>
            </a:endParaRPr>
          </a:p>
        </p:txBody>
      </p:sp>
      <p:pic>
        <p:nvPicPr>
          <p:cNvPr id="135" name="Google Shape;135;p26"/>
          <p:cNvPicPr preferRelativeResize="0"/>
          <p:nvPr/>
        </p:nvPicPr>
        <p:blipFill>
          <a:blip r:embed="rId5">
            <a:alphaModFix/>
          </a:blip>
          <a:stretch>
            <a:fillRect/>
          </a:stretch>
        </p:blipFill>
        <p:spPr>
          <a:xfrm>
            <a:off x="1771650" y="152400"/>
            <a:ext cx="4987272" cy="2576757"/>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430"/>
    </mc:Choice>
    <mc:Fallback xmlns="">
      <p:transition spd="slow" advTm="104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 calcmode="lin" valueType="num">
                                      <p:cBhvr additive="base">
                                        <p:cTn id="11" dur="500" fill="hold"/>
                                        <p:tgtEl>
                                          <p:spTgt spid="135"/>
                                        </p:tgtEl>
                                        <p:attrNameLst>
                                          <p:attrName>ppt_x</p:attrName>
                                        </p:attrNameLst>
                                      </p:cBhvr>
                                      <p:tavLst>
                                        <p:tav tm="0">
                                          <p:val>
                                            <p:strVal val="#ppt_x"/>
                                          </p:val>
                                        </p:tav>
                                        <p:tav tm="100000">
                                          <p:val>
                                            <p:strVal val="#ppt_x"/>
                                          </p:val>
                                        </p:tav>
                                      </p:tavLst>
                                    </p:anim>
                                    <p:anim calcmode="lin" valueType="num">
                                      <p:cBhvr additive="base">
                                        <p:cTn id="12"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anim calcmode="lin" valueType="num">
                                      <p:cBhvr>
                                        <p:cTn id="18" dur="1000" fill="hold"/>
                                        <p:tgtEl>
                                          <p:spTgt spid="133"/>
                                        </p:tgtEl>
                                        <p:attrNameLst>
                                          <p:attrName>ppt_x</p:attrName>
                                        </p:attrNameLst>
                                      </p:cBhvr>
                                      <p:tavLst>
                                        <p:tav tm="0">
                                          <p:val>
                                            <p:strVal val="#ppt_x"/>
                                          </p:val>
                                        </p:tav>
                                        <p:tav tm="100000">
                                          <p:val>
                                            <p:strVal val="#ppt_x"/>
                                          </p:val>
                                        </p:tav>
                                      </p:tavLst>
                                    </p:anim>
                                    <p:anim calcmode="lin" valueType="num">
                                      <p:cBhvr>
                                        <p:cTn id="19"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72467EA-56A6-491D-E1A6-E7D92A444403}"/>
              </a:ext>
            </a:extLst>
          </p:cNvPr>
          <p:cNvSpPr>
            <a:spLocks noGrp="1"/>
          </p:cNvSpPr>
          <p:nvPr>
            <p:ph type="title"/>
          </p:nvPr>
        </p:nvSpPr>
        <p:spPr>
          <a:xfrm>
            <a:off x="5570952" y="1984541"/>
            <a:ext cx="3027250" cy="1790700"/>
          </a:xfrm>
        </p:spPr>
        <p:txBody>
          <a:bodyPr vert="horz" lIns="91440" tIns="45720" rIns="91440" bIns="45720" rtlCol="0" anchor="t">
            <a:normAutofit/>
          </a:bodyPr>
          <a:lstStyle/>
          <a:p>
            <a:pPr>
              <a:spcBef>
                <a:spcPct val="0"/>
              </a:spcBef>
            </a:pPr>
            <a:r>
              <a:rPr lang="en-US" sz="3200" b="1" kern="1200" dirty="0">
                <a:solidFill>
                  <a:schemeClr val="tx1"/>
                </a:solidFill>
              </a:rPr>
              <a:t>Data Distribution</a:t>
            </a:r>
            <a:endParaRPr lang="en-US" sz="3200" b="1" kern="1200" dirty="0">
              <a:solidFill>
                <a:schemeClr val="tx1"/>
              </a:solidFill>
              <a:cs typeface="Arial"/>
            </a:endParaRPr>
          </a:p>
        </p:txBody>
      </p:sp>
      <p:sp>
        <p:nvSpPr>
          <p:cNvPr id="54" name="Rectangle 5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12074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18" y="293914"/>
            <a:ext cx="4507024" cy="45128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pie chart with numbers and a number of different colors&#10;&#10;Description automatically generated">
            <a:extLst>
              <a:ext uri="{FF2B5EF4-FFF2-40B4-BE49-F238E27FC236}">
                <a16:creationId xmlns:a16="http://schemas.microsoft.com/office/drawing/2014/main" id="{F29FE5DE-BAE3-3450-F85A-AA5267F1907F}"/>
              </a:ext>
            </a:extLst>
          </p:cNvPr>
          <p:cNvPicPr>
            <a:picLocks noChangeAspect="1"/>
          </p:cNvPicPr>
          <p:nvPr/>
        </p:nvPicPr>
        <p:blipFill rotWithShape="1">
          <a:blip r:embed="rId4"/>
          <a:srcRect l="45" t="8627"/>
          <a:stretch/>
        </p:blipFill>
        <p:spPr>
          <a:xfrm>
            <a:off x="559606" y="644826"/>
            <a:ext cx="4142611" cy="3957074"/>
          </a:xfrm>
          <a:prstGeom prst="rect">
            <a:avLst/>
          </a:prstGeom>
        </p:spPr>
      </p:pic>
      <p:grpSp>
        <p:nvGrpSpPr>
          <p:cNvPr id="58" name="Group 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5358" y="2365737"/>
            <a:ext cx="548639" cy="505095"/>
            <a:chOff x="3940602" y="308034"/>
            <a:chExt cx="2116791" cy="3428999"/>
          </a:xfrm>
          <a:solidFill>
            <a:schemeClr val="accent4"/>
          </a:solidFill>
        </p:grpSpPr>
        <p:sp>
          <p:nvSpPr>
            <p:cNvPr id="59" name="Rectangle 5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103935194"/>
      </p:ext>
    </p:extLst>
  </p:cSld>
  <p:clrMapOvr>
    <a:masterClrMapping/>
  </p:clrMapOvr>
  <mc:AlternateContent xmlns:mc="http://schemas.openxmlformats.org/markup-compatibility/2006" xmlns:p14="http://schemas.microsoft.com/office/powerpoint/2010/main">
    <mc:Choice Requires="p14">
      <p:transition spd="slow" p14:dur="2000" advTm="19034"/>
    </mc:Choice>
    <mc:Fallback xmlns="">
      <p:transition spd="slow" advTm="190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244" name="Rectangle 243">
            <a:extLst>
              <a:ext uri="{FF2B5EF4-FFF2-40B4-BE49-F238E27FC236}">
                <a16:creationId xmlns:a16="http://schemas.microsoft.com/office/drawing/2014/main" id="{6DB60271-CC36-038E-7174-CCC14F968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0" cy="1272309"/>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Google Shape;237;p37"/>
          <p:cNvSpPr txBox="1">
            <a:spLocks noGrp="1"/>
          </p:cNvSpPr>
          <p:nvPr>
            <p:ph type="title"/>
          </p:nvPr>
        </p:nvSpPr>
        <p:spPr>
          <a:xfrm>
            <a:off x="569214" y="250122"/>
            <a:ext cx="7945494" cy="772065"/>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300"/>
            </a:pPr>
            <a:r>
              <a:rPr lang="en-US" b="1" kern="1200">
                <a:solidFill>
                  <a:schemeClr val="tx1"/>
                </a:solidFill>
              </a:rPr>
              <a:t>Pre-Processing: Data Transformation</a:t>
            </a:r>
            <a:endParaRPr lang="en-US" kern="1200">
              <a:solidFill>
                <a:schemeClr val="tx1"/>
              </a:solidFill>
            </a:endParaRPr>
          </a:p>
        </p:txBody>
      </p:sp>
      <p:sp>
        <p:nvSpPr>
          <p:cNvPr id="238" name="Google Shape;238;p37"/>
          <p:cNvSpPr txBox="1"/>
          <p:nvPr/>
        </p:nvSpPr>
        <p:spPr>
          <a:xfrm>
            <a:off x="569214" y="2409274"/>
            <a:ext cx="2763839" cy="1269903"/>
          </a:xfrm>
          <a:prstGeom prst="rect">
            <a:avLst/>
          </a:prstGeom>
        </p:spPr>
        <p:txBody>
          <a:bodyPr spcFirstLastPara="1" vert="horz" lIns="91440" tIns="45720" rIns="91440" bIns="45720" rtlCol="0" anchor="b" anchorCtr="0">
            <a:normAutofit fontScale="92500"/>
          </a:bodyPr>
          <a:lstStyle/>
          <a:p>
            <a:pPr>
              <a:lnSpc>
                <a:spcPct val="90000"/>
              </a:lnSpc>
              <a:spcBef>
                <a:spcPts val="1000"/>
              </a:spcBef>
            </a:pPr>
            <a:r>
              <a:rPr lang="en-US" sz="2400" b="1" kern="1200" dirty="0">
                <a:solidFill>
                  <a:srgbClr val="FF0000"/>
                </a:solidFill>
                <a:latin typeface="Calibri"/>
                <a:ea typeface="Calibri"/>
                <a:cs typeface="Calibri"/>
                <a:sym typeface="Calibri"/>
              </a:rPr>
              <a:t>*</a:t>
            </a:r>
            <a:r>
              <a:rPr lang="en-US" sz="2400" kern="1200" dirty="0">
                <a:solidFill>
                  <a:schemeClr val="tx1"/>
                </a:solidFill>
                <a:latin typeface="Calibri"/>
                <a:ea typeface="Calibri"/>
                <a:cs typeface="Calibri"/>
                <a:sym typeface="Calibri"/>
              </a:rPr>
              <a:t> </a:t>
            </a:r>
            <a:r>
              <a:rPr lang="en-US" sz="2000" kern="1200" dirty="0">
                <a:solidFill>
                  <a:schemeClr val="tx1"/>
                </a:solidFill>
                <a:latin typeface="Calibri"/>
                <a:ea typeface="Calibri"/>
                <a:cs typeface="Calibri"/>
                <a:sym typeface="Calibri"/>
              </a:rPr>
              <a:t>Tried One-hot encoding, but Label Encoded Store IDs turned out better</a:t>
            </a:r>
            <a:r>
              <a:rPr lang="en-US" sz="2400" kern="1200" dirty="0">
                <a:solidFill>
                  <a:schemeClr val="tx1"/>
                </a:solidFill>
                <a:latin typeface="Calibri"/>
                <a:ea typeface="Calibri"/>
                <a:cs typeface="Calibri"/>
                <a:sym typeface="Calibri"/>
              </a:rPr>
              <a:t> </a:t>
            </a:r>
            <a:endParaRPr lang="en-US" dirty="0"/>
          </a:p>
        </p:txBody>
      </p:sp>
      <p:graphicFrame>
        <p:nvGraphicFramePr>
          <p:cNvPr id="236" name="Google Shape;236;p37"/>
          <p:cNvGraphicFramePr/>
          <p:nvPr>
            <p:extLst>
              <p:ext uri="{D42A27DB-BD31-4B8C-83A1-F6EECF244321}">
                <p14:modId xmlns:p14="http://schemas.microsoft.com/office/powerpoint/2010/main" val="1961641524"/>
              </p:ext>
            </p:extLst>
          </p:nvPr>
        </p:nvGraphicFramePr>
        <p:xfrm>
          <a:off x="3579963" y="1901159"/>
          <a:ext cx="5033516" cy="2438588"/>
        </p:xfrm>
        <a:graphic>
          <a:graphicData uri="http://schemas.openxmlformats.org/drawingml/2006/table">
            <a:tbl>
              <a:tblPr firstRow="1" bandRow="1">
                <a:noFill/>
                <a:tableStyleId>{E83725CD-9087-4D84-8019-D7807D3C6587}</a:tableStyleId>
              </a:tblPr>
              <a:tblGrid>
                <a:gridCol w="1051067">
                  <a:extLst>
                    <a:ext uri="{9D8B030D-6E8A-4147-A177-3AD203B41FA5}">
                      <a16:colId xmlns:a16="http://schemas.microsoft.com/office/drawing/2014/main" val="20000"/>
                    </a:ext>
                  </a:extLst>
                </a:gridCol>
                <a:gridCol w="989020">
                  <a:extLst>
                    <a:ext uri="{9D8B030D-6E8A-4147-A177-3AD203B41FA5}">
                      <a16:colId xmlns:a16="http://schemas.microsoft.com/office/drawing/2014/main" val="20001"/>
                    </a:ext>
                  </a:extLst>
                </a:gridCol>
                <a:gridCol w="1091397">
                  <a:extLst>
                    <a:ext uri="{9D8B030D-6E8A-4147-A177-3AD203B41FA5}">
                      <a16:colId xmlns:a16="http://schemas.microsoft.com/office/drawing/2014/main" val="20002"/>
                    </a:ext>
                  </a:extLst>
                </a:gridCol>
                <a:gridCol w="1072783">
                  <a:extLst>
                    <a:ext uri="{9D8B030D-6E8A-4147-A177-3AD203B41FA5}">
                      <a16:colId xmlns:a16="http://schemas.microsoft.com/office/drawing/2014/main" val="20003"/>
                    </a:ext>
                  </a:extLst>
                </a:gridCol>
                <a:gridCol w="829249">
                  <a:extLst>
                    <a:ext uri="{9D8B030D-6E8A-4147-A177-3AD203B41FA5}">
                      <a16:colId xmlns:a16="http://schemas.microsoft.com/office/drawing/2014/main" val="20004"/>
                    </a:ext>
                  </a:extLst>
                </a:gridCol>
              </a:tblGrid>
              <a:tr h="497359">
                <a:tc>
                  <a:txBody>
                    <a:bodyPr/>
                    <a:lstStyle/>
                    <a:p>
                      <a:pPr marL="0" lvl="0" indent="0" algn="ctr" rtl="0">
                        <a:spcBef>
                          <a:spcPts val="0"/>
                        </a:spcBef>
                        <a:spcAft>
                          <a:spcPts val="0"/>
                        </a:spcAft>
                        <a:buNone/>
                      </a:pPr>
                      <a:r>
                        <a:rPr lang="en" sz="1200" b="1">
                          <a:solidFill>
                            <a:schemeClr val="lt1"/>
                          </a:solidFill>
                          <a:latin typeface="Calibri"/>
                        </a:rPr>
                        <a:t>Independent Vars.</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Calibri"/>
                        </a:rPr>
                        <a:t>Description</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Calibri"/>
                        </a:rPr>
                        <a:t>Initial Format</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Calibri"/>
                        </a:rPr>
                        <a:t>Transformed format</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Calibri"/>
                        </a:rPr>
                        <a:t>Var. Type</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05837">
                <a:tc>
                  <a:txBody>
                    <a:bodyPr/>
                    <a:lstStyle/>
                    <a:p>
                      <a:pPr marL="0" lvl="0" indent="0" algn="ctr" rtl="0">
                        <a:spcBef>
                          <a:spcPts val="0"/>
                        </a:spcBef>
                        <a:spcAft>
                          <a:spcPts val="0"/>
                        </a:spcAft>
                        <a:buNone/>
                      </a:pPr>
                      <a:r>
                        <a:rPr lang="en" sz="1200" b="1">
                          <a:solidFill>
                            <a:schemeClr val="lt1"/>
                          </a:solidFill>
                          <a:latin typeface="Calibri"/>
                        </a:rPr>
                        <a:t>DATE</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chemeClr val="dk1"/>
                        </a:buClr>
                        <a:buSzPts val="800"/>
                        <a:buFont typeface="Arial"/>
                        <a:buNone/>
                      </a:pPr>
                      <a:r>
                        <a:rPr lang="en" sz="1200">
                          <a:solidFill>
                            <a:schemeClr val="dk1"/>
                          </a:solidFill>
                          <a:latin typeface="Calibri"/>
                        </a:rPr>
                        <a:t>Scheduled departure, local time</a:t>
                      </a:r>
                      <a:endParaRPr sz="1200">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err="1">
                          <a:latin typeface="Calibri"/>
                        </a:rPr>
                        <a:t>yyyy</a:t>
                      </a:r>
                      <a:r>
                        <a:rPr lang="en" sz="1200">
                          <a:latin typeface="Calibri"/>
                        </a:rPr>
                        <a:t>-mm-dd</a:t>
                      </a: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rPr>
                        <a:t>1,2,3….100</a:t>
                      </a: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200">
                          <a:solidFill>
                            <a:schemeClr val="dk1"/>
                          </a:solidFill>
                          <a:latin typeface="Calibri"/>
                        </a:rPr>
                        <a:t>Discrete, Ordinal</a:t>
                      </a:r>
                      <a:endParaRPr sz="1200">
                        <a:solidFill>
                          <a:schemeClr val="dk1"/>
                        </a:solidFill>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05837">
                <a:tc>
                  <a:txBody>
                    <a:bodyPr/>
                    <a:lstStyle/>
                    <a:p>
                      <a:pPr marL="0" lvl="0" indent="0" algn="ctr" rtl="0">
                        <a:spcBef>
                          <a:spcPts val="0"/>
                        </a:spcBef>
                        <a:spcAft>
                          <a:spcPts val="0"/>
                        </a:spcAft>
                        <a:buNone/>
                      </a:pPr>
                      <a:r>
                        <a:rPr lang="en" sz="1200" b="1" dirty="0">
                          <a:solidFill>
                            <a:schemeClr val="lt1"/>
                          </a:solidFill>
                          <a:latin typeface="Calibri"/>
                        </a:rPr>
                        <a:t>STORE</a:t>
                      </a:r>
                      <a:endParaRPr sz="1200" b="1" dirty="0">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latin typeface="Calibri"/>
                        </a:rPr>
                        <a:t>Store ID</a:t>
                      </a:r>
                      <a:endParaRPr sz="1200">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rPr>
                        <a:t>1, 2, 3,...,10</a:t>
                      </a: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rPr>
                        <a:t>0/1 and 1, 2, 3,…, 10 </a:t>
                      </a:r>
                      <a:r>
                        <a:rPr lang="en" sz="1200">
                          <a:solidFill>
                            <a:srgbClr val="F03723"/>
                          </a:solidFill>
                          <a:latin typeface="Calibri"/>
                        </a:rPr>
                        <a:t>*</a:t>
                      </a:r>
                      <a:endParaRPr sz="1200">
                        <a:solidFill>
                          <a:srgbClr val="F03723"/>
                        </a:solidFill>
                        <a:latin typeface="Calibri"/>
                      </a:endParaRPr>
                    </a:p>
                    <a:p>
                      <a:pPr marL="0" lvl="0" indent="0" algn="ctr" rtl="0">
                        <a:spcBef>
                          <a:spcPts val="0"/>
                        </a:spcBef>
                        <a:spcAft>
                          <a:spcPts val="0"/>
                        </a:spcAft>
                        <a:buNone/>
                      </a:pP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200">
                          <a:solidFill>
                            <a:schemeClr val="dk1"/>
                          </a:solidFill>
                          <a:latin typeface="Calibri"/>
                        </a:rPr>
                        <a:t>Discrete, Ordinal</a:t>
                      </a: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142">
                <a:tc>
                  <a:txBody>
                    <a:bodyPr/>
                    <a:lstStyle/>
                    <a:p>
                      <a:pPr marL="0" lvl="0" indent="0" algn="ctr" rtl="0">
                        <a:spcBef>
                          <a:spcPts val="0"/>
                        </a:spcBef>
                        <a:spcAft>
                          <a:spcPts val="0"/>
                        </a:spcAft>
                        <a:buNone/>
                      </a:pPr>
                      <a:r>
                        <a:rPr lang="en" sz="1200" b="1">
                          <a:solidFill>
                            <a:schemeClr val="lt1"/>
                          </a:solidFill>
                          <a:latin typeface="Calibri"/>
                        </a:rPr>
                        <a:t>ITEM</a:t>
                      </a:r>
                      <a:endParaRPr sz="1200" b="1">
                        <a:solidFill>
                          <a:schemeClr val="lt1"/>
                        </a:solidFill>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chemeClr val="dk1"/>
                        </a:buClr>
                        <a:buSzPts val="800"/>
                        <a:buFont typeface="Arial"/>
                        <a:buNone/>
                      </a:pPr>
                      <a:r>
                        <a:rPr lang="en" sz="1200">
                          <a:solidFill>
                            <a:schemeClr val="dk1"/>
                          </a:solidFill>
                          <a:latin typeface="Calibri"/>
                        </a:rPr>
                        <a:t>Item ID</a:t>
                      </a:r>
                      <a:endParaRPr sz="1200">
                        <a:latin typeface="Calibri"/>
                      </a:endParaRPr>
                    </a:p>
                  </a:txBody>
                  <a:tcPr marL="67006" marR="67006" marT="67006" marB="67006">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rPr>
                        <a:t>1, 2, 3,....., 50</a:t>
                      </a:r>
                      <a:endParaRPr sz="120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rPr>
                        <a:t>0/1 and 1, 2, 3,…, 50 </a:t>
                      </a:r>
                      <a:r>
                        <a:rPr lang="en" sz="1200">
                          <a:solidFill>
                            <a:srgbClr val="F03723"/>
                          </a:solidFill>
                          <a:latin typeface="Calibri"/>
                        </a:rPr>
                        <a:t>*</a:t>
                      </a:r>
                      <a:endParaRPr sz="1200">
                        <a:solidFill>
                          <a:srgbClr val="F03723"/>
                        </a:solidFill>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200" dirty="0">
                          <a:solidFill>
                            <a:schemeClr val="dk1"/>
                          </a:solidFill>
                          <a:latin typeface="Calibri"/>
                        </a:rPr>
                        <a:t>Discrete, Ordinal</a:t>
                      </a:r>
                      <a:endParaRPr sz="1200" dirty="0">
                        <a:latin typeface="Calibri"/>
                      </a:endParaRPr>
                    </a:p>
                  </a:txBody>
                  <a:tcPr marL="67006" marR="67006" marT="67006" marB="6700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5860"/>
    </mc:Choice>
    <mc:Fallback xmlns="">
      <p:transition spd="slow" advTm="25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500" fill="hold"/>
                                        <p:tgtEl>
                                          <p:spTgt spid="236"/>
                                        </p:tgtEl>
                                        <p:attrNameLst>
                                          <p:attrName>ppt_x</p:attrName>
                                        </p:attrNameLst>
                                      </p:cBhvr>
                                      <p:tavLst>
                                        <p:tav tm="0">
                                          <p:val>
                                            <p:strVal val="#ppt_x"/>
                                          </p:val>
                                        </p:tav>
                                        <p:tav tm="100000">
                                          <p:val>
                                            <p:strVal val="#ppt_x"/>
                                          </p:val>
                                        </p:tav>
                                      </p:tavLst>
                                    </p:anim>
                                    <p:anim calcmode="lin" valueType="num">
                                      <p:cBhvr additive="base">
                                        <p:cTn id="8"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
                                        </p:tgtEl>
                                        <p:attrNameLst>
                                          <p:attrName>style.visibility</p:attrName>
                                        </p:attrNameLst>
                                      </p:cBhvr>
                                      <p:to>
                                        <p:strVal val="visible"/>
                                      </p:to>
                                    </p:set>
                                    <p:anim calcmode="lin" valueType="num">
                                      <p:cBhvr additive="base">
                                        <p:cTn id="13" dur="500" fill="hold"/>
                                        <p:tgtEl>
                                          <p:spTgt spid="238"/>
                                        </p:tgtEl>
                                        <p:attrNameLst>
                                          <p:attrName>ppt_x</p:attrName>
                                        </p:attrNameLst>
                                      </p:cBhvr>
                                      <p:tavLst>
                                        <p:tav tm="0">
                                          <p:val>
                                            <p:strVal val="#ppt_x"/>
                                          </p:val>
                                        </p:tav>
                                        <p:tav tm="100000">
                                          <p:val>
                                            <p:strVal val="#ppt_x"/>
                                          </p:val>
                                        </p:tav>
                                      </p:tavLst>
                                    </p:anim>
                                    <p:anim calcmode="lin" valueType="num">
                                      <p:cBhvr additive="base">
                                        <p:cTn id="14"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43790" y="222035"/>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Tools and Technologies used</a:t>
            </a:r>
            <a:br>
              <a:rPr lang="en" b="1"/>
            </a:br>
            <a:endParaRPr b="1"/>
          </a:p>
        </p:txBody>
      </p:sp>
      <p:sp>
        <p:nvSpPr>
          <p:cNvPr id="183" name="Google Shape;183;p34"/>
          <p:cNvSpPr txBox="1"/>
          <p:nvPr/>
        </p:nvSpPr>
        <p:spPr>
          <a:xfrm>
            <a:off x="228600" y="257911"/>
            <a:ext cx="8343900" cy="457200"/>
          </a:xfrm>
          <a:prstGeom prst="rect">
            <a:avLst/>
          </a:prstGeom>
          <a:noFill/>
          <a:ln>
            <a:noFill/>
          </a:ln>
        </p:spPr>
        <p:txBody>
          <a:bodyPr spcFirstLastPara="1" wrap="square" lIns="68575" tIns="34275" rIns="68575" bIns="34275"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Calibri"/>
              <a:buNone/>
            </a:pPr>
            <a:endParaRPr sz="3300" b="0" i="0" u="none" strike="noStrike" cap="none">
              <a:solidFill>
                <a:schemeClr val="dk1"/>
              </a:solidFill>
              <a:latin typeface="Calibri"/>
              <a:ea typeface="Calibri"/>
              <a:cs typeface="Calibri"/>
              <a:sym typeface="Calibri"/>
            </a:endParaRPr>
          </a:p>
        </p:txBody>
      </p:sp>
      <p:grpSp>
        <p:nvGrpSpPr>
          <p:cNvPr id="184" name="Google Shape;184;p34"/>
          <p:cNvGrpSpPr/>
          <p:nvPr/>
        </p:nvGrpSpPr>
        <p:grpSpPr>
          <a:xfrm>
            <a:off x="2443479" y="1282919"/>
            <a:ext cx="3687324" cy="3181514"/>
            <a:chOff x="2098320" y="1436835"/>
            <a:chExt cx="4916432" cy="4242019"/>
          </a:xfrm>
        </p:grpSpPr>
        <p:sp>
          <p:nvSpPr>
            <p:cNvPr id="185" name="Google Shape;185;p34"/>
            <p:cNvSpPr/>
            <p:nvPr/>
          </p:nvSpPr>
          <p:spPr>
            <a:xfrm>
              <a:off x="5535233" y="1488713"/>
              <a:ext cx="987676" cy="428991"/>
            </a:xfrm>
            <a:custGeom>
              <a:avLst/>
              <a:gdLst/>
              <a:ahLst/>
              <a:cxnLst/>
              <a:rect l="l" t="t" r="r" b="b"/>
              <a:pathLst>
                <a:path w="987676" h="428990" extrusionOk="0">
                  <a:moveTo>
                    <a:pt x="7482" y="428492"/>
                  </a:moveTo>
                  <a:lnTo>
                    <a:pt x="428492" y="7482"/>
                  </a:lnTo>
                  <a:lnTo>
                    <a:pt x="983187" y="7482"/>
                  </a:lnTo>
                </a:path>
              </a:pathLst>
            </a:custGeom>
            <a:noFill/>
            <a:ln w="9525" cap="flat" cmpd="sng">
              <a:solidFill>
                <a:srgbClr val="D2D2D2"/>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86" name="Google Shape;186;p34"/>
            <p:cNvSpPr/>
            <p:nvPr/>
          </p:nvSpPr>
          <p:spPr>
            <a:xfrm>
              <a:off x="5527751" y="1481231"/>
              <a:ext cx="997653" cy="448944"/>
            </a:xfrm>
            <a:custGeom>
              <a:avLst/>
              <a:gdLst/>
              <a:ahLst/>
              <a:cxnLst/>
              <a:rect l="l" t="t" r="r" b="b"/>
              <a:pathLst>
                <a:path w="997652" h="448943" extrusionOk="0">
                  <a:moveTo>
                    <a:pt x="14965" y="435974"/>
                  </a:moveTo>
                  <a:lnTo>
                    <a:pt x="435974" y="14965"/>
                  </a:lnTo>
                  <a:lnTo>
                    <a:pt x="990669" y="14965"/>
                  </a:lnTo>
                </a:path>
              </a:pathLst>
            </a:custGeom>
            <a:noFill/>
            <a:ln w="19050" cap="flat" cmpd="sng">
              <a:solidFill>
                <a:srgbClr val="F5911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87" name="Google Shape;187;p34"/>
            <p:cNvSpPr/>
            <p:nvPr/>
          </p:nvSpPr>
          <p:spPr>
            <a:xfrm>
              <a:off x="6459059" y="1436835"/>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F5911E"/>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88" name="Google Shape;188;p34"/>
            <p:cNvSpPr/>
            <p:nvPr/>
          </p:nvSpPr>
          <p:spPr>
            <a:xfrm>
              <a:off x="2570708" y="1481231"/>
              <a:ext cx="997653" cy="448944"/>
            </a:xfrm>
            <a:custGeom>
              <a:avLst/>
              <a:gdLst/>
              <a:ahLst/>
              <a:cxnLst/>
              <a:rect l="l" t="t" r="r" b="b"/>
              <a:pathLst>
                <a:path w="997652" h="448943" extrusionOk="0">
                  <a:moveTo>
                    <a:pt x="990669" y="435974"/>
                  </a:moveTo>
                  <a:lnTo>
                    <a:pt x="569660" y="14965"/>
                  </a:lnTo>
                  <a:lnTo>
                    <a:pt x="14965" y="14965"/>
                  </a:lnTo>
                </a:path>
              </a:pathLst>
            </a:custGeom>
            <a:noFill/>
            <a:ln w="19050" cap="flat" cmpd="sng">
              <a:solidFill>
                <a:srgbClr val="282364"/>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89" name="Google Shape;189;p34"/>
            <p:cNvSpPr/>
            <p:nvPr/>
          </p:nvSpPr>
          <p:spPr>
            <a:xfrm>
              <a:off x="5527751" y="5192499"/>
              <a:ext cx="997653" cy="448944"/>
            </a:xfrm>
            <a:custGeom>
              <a:avLst/>
              <a:gdLst/>
              <a:ahLst/>
              <a:cxnLst/>
              <a:rect l="l" t="t" r="r" b="b"/>
              <a:pathLst>
                <a:path w="997652" h="448943" extrusionOk="0">
                  <a:moveTo>
                    <a:pt x="14965" y="14965"/>
                  </a:moveTo>
                  <a:lnTo>
                    <a:pt x="435974" y="435974"/>
                  </a:lnTo>
                  <a:lnTo>
                    <a:pt x="990669" y="435974"/>
                  </a:lnTo>
                </a:path>
              </a:pathLst>
            </a:custGeom>
            <a:noFill/>
            <a:ln w="19050" cap="flat" cmpd="sng">
              <a:solidFill>
                <a:srgbClr val="F0372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0" name="Google Shape;190;p34"/>
            <p:cNvSpPr/>
            <p:nvPr/>
          </p:nvSpPr>
          <p:spPr>
            <a:xfrm>
              <a:off x="2570708" y="5192499"/>
              <a:ext cx="997653" cy="448944"/>
            </a:xfrm>
            <a:custGeom>
              <a:avLst/>
              <a:gdLst/>
              <a:ahLst/>
              <a:cxnLst/>
              <a:rect l="l" t="t" r="r" b="b"/>
              <a:pathLst>
                <a:path w="997652" h="448943" extrusionOk="0">
                  <a:moveTo>
                    <a:pt x="990669" y="14965"/>
                  </a:moveTo>
                  <a:lnTo>
                    <a:pt x="569660" y="435974"/>
                  </a:lnTo>
                  <a:lnTo>
                    <a:pt x="14965" y="435974"/>
                  </a:lnTo>
                </a:path>
              </a:pathLst>
            </a:custGeom>
            <a:noFill/>
            <a:ln w="19050" cap="flat" cmpd="sng">
              <a:solidFill>
                <a:srgbClr val="0073C8"/>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1" name="Google Shape;191;p34"/>
            <p:cNvSpPr/>
            <p:nvPr/>
          </p:nvSpPr>
          <p:spPr>
            <a:xfrm>
              <a:off x="2142715" y="3547369"/>
              <a:ext cx="528756" cy="29930"/>
            </a:xfrm>
            <a:custGeom>
              <a:avLst/>
              <a:gdLst/>
              <a:ahLst/>
              <a:cxnLst/>
              <a:rect l="l" t="t" r="r" b="b"/>
              <a:pathLst>
                <a:path w="528755" h="29929" extrusionOk="0">
                  <a:moveTo>
                    <a:pt x="516784" y="14965"/>
                  </a:moveTo>
                  <a:lnTo>
                    <a:pt x="14965" y="14965"/>
                  </a:lnTo>
                </a:path>
              </a:pathLst>
            </a:custGeom>
            <a:noFill/>
            <a:ln w="19050" cap="flat" cmpd="sng">
              <a:solidFill>
                <a:srgbClr val="F05F2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2" name="Google Shape;192;p34"/>
            <p:cNvSpPr/>
            <p:nvPr/>
          </p:nvSpPr>
          <p:spPr>
            <a:xfrm>
              <a:off x="6447586" y="3539388"/>
              <a:ext cx="528756" cy="29930"/>
            </a:xfrm>
            <a:custGeom>
              <a:avLst/>
              <a:gdLst/>
              <a:ahLst/>
              <a:cxnLst/>
              <a:rect l="l" t="t" r="r" b="b"/>
              <a:pathLst>
                <a:path w="528755" h="29929" extrusionOk="0">
                  <a:moveTo>
                    <a:pt x="516784" y="14965"/>
                  </a:moveTo>
                  <a:lnTo>
                    <a:pt x="14965" y="14965"/>
                  </a:lnTo>
                </a:path>
              </a:pathLst>
            </a:custGeom>
            <a:noFill/>
            <a:ln w="19050" cap="flat" cmpd="sng">
              <a:solidFill>
                <a:srgbClr val="28AAE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3" name="Google Shape;193;p34"/>
            <p:cNvSpPr/>
            <p:nvPr/>
          </p:nvSpPr>
          <p:spPr>
            <a:xfrm>
              <a:off x="5339693" y="4997457"/>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8" y="7482"/>
                    <a:pt x="203022" y="7482"/>
                  </a:cubicBezTo>
                  <a:cubicBezTo>
                    <a:pt x="311016" y="7482"/>
                    <a:pt x="398562" y="95028"/>
                    <a:pt x="398562" y="203022"/>
                  </a:cubicBezTo>
                  <a:close/>
                </a:path>
              </a:pathLst>
            </a:custGeom>
            <a:solidFill>
              <a:srgbClr val="F037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4" name="Google Shape;194;p34"/>
            <p:cNvSpPr/>
            <p:nvPr/>
          </p:nvSpPr>
          <p:spPr>
            <a:xfrm>
              <a:off x="3356360" y="4975509"/>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8"/>
                    <a:pt x="398562" y="203022"/>
                  </a:cubicBezTo>
                  <a:close/>
                </a:path>
              </a:pathLst>
            </a:custGeom>
            <a:solidFill>
              <a:srgbClr val="0073C8"/>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5" name="Google Shape;195;p34"/>
            <p:cNvSpPr/>
            <p:nvPr/>
          </p:nvSpPr>
          <p:spPr>
            <a:xfrm>
              <a:off x="2441512" y="3352328"/>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9"/>
                    <a:pt x="398562" y="203022"/>
                  </a:cubicBezTo>
                  <a:close/>
                </a:path>
              </a:pathLst>
            </a:custGeom>
            <a:solidFill>
              <a:srgbClr val="F05F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6" name="Google Shape;196;p34"/>
            <p:cNvSpPr/>
            <p:nvPr/>
          </p:nvSpPr>
          <p:spPr>
            <a:xfrm>
              <a:off x="3356360" y="1714183"/>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9"/>
                    <a:pt x="398562" y="203022"/>
                  </a:cubicBezTo>
                  <a:close/>
                </a:path>
              </a:pathLst>
            </a:custGeom>
            <a:solidFill>
              <a:srgbClr val="28236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7" name="Google Shape;197;p34"/>
            <p:cNvSpPr/>
            <p:nvPr/>
          </p:nvSpPr>
          <p:spPr>
            <a:xfrm>
              <a:off x="5339693" y="1714183"/>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8" y="7482"/>
                    <a:pt x="203022" y="7482"/>
                  </a:cubicBezTo>
                  <a:cubicBezTo>
                    <a:pt x="311016" y="7482"/>
                    <a:pt x="398562" y="95029"/>
                    <a:pt x="398562" y="203022"/>
                  </a:cubicBezTo>
                  <a:close/>
                </a:path>
              </a:pathLst>
            </a:custGeom>
            <a:solidFill>
              <a:srgbClr val="F5911E"/>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8" name="Google Shape;198;p34"/>
            <p:cNvSpPr/>
            <p:nvPr/>
          </p:nvSpPr>
          <p:spPr>
            <a:xfrm>
              <a:off x="6259529" y="3351331"/>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8"/>
                    <a:pt x="95028" y="7482"/>
                    <a:pt x="203022" y="7482"/>
                  </a:cubicBezTo>
                  <a:cubicBezTo>
                    <a:pt x="311016" y="7482"/>
                    <a:pt x="398562" y="95028"/>
                    <a:pt x="398562" y="203022"/>
                  </a:cubicBezTo>
                  <a:close/>
                </a:path>
              </a:pathLst>
            </a:custGeom>
            <a:solidFill>
              <a:srgbClr val="28AAE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199" name="Google Shape;199;p34"/>
            <p:cNvSpPr/>
            <p:nvPr/>
          </p:nvSpPr>
          <p:spPr>
            <a:xfrm>
              <a:off x="2840573" y="4476683"/>
              <a:ext cx="1715962" cy="1047535"/>
            </a:xfrm>
            <a:custGeom>
              <a:avLst/>
              <a:gdLst/>
              <a:ahLst/>
              <a:cxnLst/>
              <a:rect l="l" t="t" r="r" b="b"/>
              <a:pathLst>
                <a:path w="1715962" h="1047535" extrusionOk="0">
                  <a:moveTo>
                    <a:pt x="1710475" y="933304"/>
                  </a:moveTo>
                  <a:lnTo>
                    <a:pt x="1710475" y="933304"/>
                  </a:lnTo>
                  <a:cubicBezTo>
                    <a:pt x="1025088" y="933304"/>
                    <a:pt x="426497" y="561180"/>
                    <a:pt x="106250" y="7482"/>
                  </a:cubicBezTo>
                  <a:lnTo>
                    <a:pt x="7482" y="64349"/>
                  </a:lnTo>
                  <a:cubicBezTo>
                    <a:pt x="347682" y="651966"/>
                    <a:pt x="983187" y="1047037"/>
                    <a:pt x="1710475" y="1047037"/>
                  </a:cubicBezTo>
                  <a:lnTo>
                    <a:pt x="1710475" y="1047037"/>
                  </a:lnTo>
                  <a:lnTo>
                    <a:pt x="1710475" y="933304"/>
                  </a:lnTo>
                  <a:close/>
                </a:path>
              </a:pathLst>
            </a:custGeom>
            <a:solidFill>
              <a:srgbClr val="0073C8"/>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0" name="Google Shape;200;p34"/>
            <p:cNvSpPr/>
            <p:nvPr/>
          </p:nvSpPr>
          <p:spPr>
            <a:xfrm>
              <a:off x="2576195" y="2562187"/>
              <a:ext cx="369131" cy="1985329"/>
            </a:xfrm>
            <a:custGeom>
              <a:avLst/>
              <a:gdLst/>
              <a:ahLst/>
              <a:cxnLst/>
              <a:rect l="l" t="t" r="r" b="b"/>
              <a:pathLst>
                <a:path w="369131" h="1985328" extrusionOk="0">
                  <a:moveTo>
                    <a:pt x="121215" y="995158"/>
                  </a:moveTo>
                  <a:cubicBezTo>
                    <a:pt x="121215" y="655957"/>
                    <a:pt x="212001" y="337705"/>
                    <a:pt x="371626" y="64349"/>
                  </a:cubicBezTo>
                  <a:lnTo>
                    <a:pt x="272858" y="7482"/>
                  </a:lnTo>
                  <a:cubicBezTo>
                    <a:pt x="104255" y="297799"/>
                    <a:pt x="7482" y="635006"/>
                    <a:pt x="7482" y="995158"/>
                  </a:cubicBezTo>
                  <a:cubicBezTo>
                    <a:pt x="7482" y="1354313"/>
                    <a:pt x="103257" y="1690522"/>
                    <a:pt x="271860" y="1979841"/>
                  </a:cubicBezTo>
                  <a:lnTo>
                    <a:pt x="370628" y="1922975"/>
                  </a:lnTo>
                  <a:cubicBezTo>
                    <a:pt x="212001" y="1649619"/>
                    <a:pt x="121215" y="1333363"/>
                    <a:pt x="121215" y="995158"/>
                  </a:cubicBezTo>
                  <a:close/>
                </a:path>
              </a:pathLst>
            </a:custGeom>
            <a:solidFill>
              <a:srgbClr val="F05F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1" name="Google Shape;201;p34"/>
            <p:cNvSpPr/>
            <p:nvPr/>
          </p:nvSpPr>
          <p:spPr>
            <a:xfrm>
              <a:off x="4542569" y="1582493"/>
              <a:ext cx="1705986" cy="1047535"/>
            </a:xfrm>
            <a:custGeom>
              <a:avLst/>
              <a:gdLst/>
              <a:ahLst/>
              <a:cxnLst/>
              <a:rect l="l" t="t" r="r" b="b"/>
              <a:pathLst>
                <a:path w="1705985" h="1047535" extrusionOk="0">
                  <a:moveTo>
                    <a:pt x="1609712" y="1042048"/>
                  </a:moveTo>
                  <a:lnTo>
                    <a:pt x="1708480" y="985182"/>
                  </a:lnTo>
                  <a:cubicBezTo>
                    <a:pt x="1367283" y="400558"/>
                    <a:pt x="733774" y="7482"/>
                    <a:pt x="7482" y="7482"/>
                  </a:cubicBezTo>
                  <a:lnTo>
                    <a:pt x="7482" y="121215"/>
                  </a:lnTo>
                  <a:cubicBezTo>
                    <a:pt x="691872" y="121215"/>
                    <a:pt x="1288468" y="491344"/>
                    <a:pt x="1609712" y="1042048"/>
                  </a:cubicBezTo>
                  <a:close/>
                </a:path>
              </a:pathLst>
            </a:custGeom>
            <a:solidFill>
              <a:srgbClr val="F5911E"/>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2" name="Google Shape;202;p34"/>
            <p:cNvSpPr/>
            <p:nvPr/>
          </p:nvSpPr>
          <p:spPr>
            <a:xfrm>
              <a:off x="2841571" y="1582493"/>
              <a:ext cx="1715962" cy="1047535"/>
            </a:xfrm>
            <a:custGeom>
              <a:avLst/>
              <a:gdLst/>
              <a:ahLst/>
              <a:cxnLst/>
              <a:rect l="l" t="t" r="r" b="b"/>
              <a:pathLst>
                <a:path w="1715962" h="1047535" extrusionOk="0">
                  <a:moveTo>
                    <a:pt x="1709478" y="121215"/>
                  </a:moveTo>
                  <a:lnTo>
                    <a:pt x="1709478" y="121215"/>
                  </a:lnTo>
                  <a:lnTo>
                    <a:pt x="1709478" y="7482"/>
                  </a:lnTo>
                  <a:lnTo>
                    <a:pt x="1709478" y="7482"/>
                  </a:lnTo>
                  <a:cubicBezTo>
                    <a:pt x="983187" y="7482"/>
                    <a:pt x="348680" y="401555"/>
                    <a:pt x="7482" y="987177"/>
                  </a:cubicBezTo>
                  <a:lnTo>
                    <a:pt x="106250" y="1044043"/>
                  </a:lnTo>
                  <a:cubicBezTo>
                    <a:pt x="427494" y="492342"/>
                    <a:pt x="1025088" y="121215"/>
                    <a:pt x="1709478" y="121215"/>
                  </a:cubicBezTo>
                  <a:close/>
                </a:path>
              </a:pathLst>
            </a:custGeom>
            <a:solidFill>
              <a:srgbClr val="28236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3" name="Google Shape;203;p34"/>
            <p:cNvSpPr/>
            <p:nvPr/>
          </p:nvSpPr>
          <p:spPr>
            <a:xfrm>
              <a:off x="6144799" y="2560192"/>
              <a:ext cx="379108" cy="1985329"/>
            </a:xfrm>
            <a:custGeom>
              <a:avLst/>
              <a:gdLst/>
              <a:ahLst/>
              <a:cxnLst/>
              <a:rect l="l" t="t" r="r" b="b"/>
              <a:pathLst>
                <a:path w="379107" h="1985328" extrusionOk="0">
                  <a:moveTo>
                    <a:pt x="258891" y="997154"/>
                  </a:moveTo>
                  <a:cubicBezTo>
                    <a:pt x="258891" y="1335358"/>
                    <a:pt x="168105" y="1651614"/>
                    <a:pt x="10476" y="1924971"/>
                  </a:cubicBezTo>
                  <a:lnTo>
                    <a:pt x="109243" y="1981837"/>
                  </a:lnTo>
                  <a:cubicBezTo>
                    <a:pt x="276849" y="1692518"/>
                    <a:pt x="372623" y="1356309"/>
                    <a:pt x="372623" y="997154"/>
                  </a:cubicBezTo>
                  <a:cubicBezTo>
                    <a:pt x="372623" y="636004"/>
                    <a:pt x="275851" y="298797"/>
                    <a:pt x="106250" y="7482"/>
                  </a:cubicBezTo>
                  <a:lnTo>
                    <a:pt x="7482" y="64349"/>
                  </a:lnTo>
                  <a:cubicBezTo>
                    <a:pt x="167107" y="338703"/>
                    <a:pt x="258891" y="656954"/>
                    <a:pt x="258891" y="997154"/>
                  </a:cubicBezTo>
                  <a:close/>
                </a:path>
              </a:pathLst>
            </a:custGeom>
            <a:solidFill>
              <a:srgbClr val="28AAE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4" name="Google Shape;204;p34"/>
            <p:cNvSpPr/>
            <p:nvPr/>
          </p:nvSpPr>
          <p:spPr>
            <a:xfrm>
              <a:off x="4543566" y="4476683"/>
              <a:ext cx="1715962" cy="1047535"/>
            </a:xfrm>
            <a:custGeom>
              <a:avLst/>
              <a:gdLst/>
              <a:ahLst/>
              <a:cxnLst/>
              <a:rect l="l" t="t" r="r" b="b"/>
              <a:pathLst>
                <a:path w="1715962" h="1047535" extrusionOk="0">
                  <a:moveTo>
                    <a:pt x="7482" y="933304"/>
                  </a:moveTo>
                  <a:lnTo>
                    <a:pt x="7482" y="1047037"/>
                  </a:lnTo>
                  <a:cubicBezTo>
                    <a:pt x="735769" y="1047037"/>
                    <a:pt x="1371274" y="651966"/>
                    <a:pt x="1711473" y="64349"/>
                  </a:cubicBezTo>
                  <a:lnTo>
                    <a:pt x="1612705" y="7482"/>
                  </a:lnTo>
                  <a:cubicBezTo>
                    <a:pt x="1291461" y="561180"/>
                    <a:pt x="692870" y="933304"/>
                    <a:pt x="7482" y="933304"/>
                  </a:cubicBezTo>
                  <a:close/>
                </a:path>
              </a:pathLst>
            </a:custGeom>
            <a:solidFill>
              <a:srgbClr val="F037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5" name="Google Shape;205;p34"/>
            <p:cNvSpPr/>
            <p:nvPr/>
          </p:nvSpPr>
          <p:spPr>
            <a:xfrm>
              <a:off x="6905010" y="3494993"/>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28AAE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6" name="Google Shape;206;p34"/>
            <p:cNvSpPr/>
            <p:nvPr/>
          </p:nvSpPr>
          <p:spPr>
            <a:xfrm>
              <a:off x="6459059" y="5569112"/>
              <a:ext cx="109742" cy="109742"/>
            </a:xfrm>
            <a:custGeom>
              <a:avLst/>
              <a:gdLst/>
              <a:ahLst/>
              <a:cxnLst/>
              <a:rect l="l" t="t" r="r" b="b"/>
              <a:pathLst>
                <a:path w="109741" h="109741" extrusionOk="0">
                  <a:moveTo>
                    <a:pt x="111238" y="59360"/>
                  </a:moveTo>
                  <a:cubicBezTo>
                    <a:pt x="111238" y="88012"/>
                    <a:pt x="88012" y="111239"/>
                    <a:pt x="59360" y="111239"/>
                  </a:cubicBezTo>
                  <a:cubicBezTo>
                    <a:pt x="30709" y="111239"/>
                    <a:pt x="7482" y="88012"/>
                    <a:pt x="7482" y="59360"/>
                  </a:cubicBezTo>
                  <a:cubicBezTo>
                    <a:pt x="7482" y="30709"/>
                    <a:pt x="30709" y="7482"/>
                    <a:pt x="59360" y="7482"/>
                  </a:cubicBezTo>
                  <a:cubicBezTo>
                    <a:pt x="88012" y="7482"/>
                    <a:pt x="111238" y="30709"/>
                    <a:pt x="111238" y="59360"/>
                  </a:cubicBezTo>
                  <a:close/>
                </a:path>
              </a:pathLst>
            </a:custGeom>
            <a:solidFill>
              <a:srgbClr val="F037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7" name="Google Shape;207;p34"/>
            <p:cNvSpPr/>
            <p:nvPr/>
          </p:nvSpPr>
          <p:spPr>
            <a:xfrm>
              <a:off x="2548261" y="5569112"/>
              <a:ext cx="109742" cy="109742"/>
            </a:xfrm>
            <a:custGeom>
              <a:avLst/>
              <a:gdLst/>
              <a:ahLst/>
              <a:cxnLst/>
              <a:rect l="l" t="t" r="r" b="b"/>
              <a:pathLst>
                <a:path w="109741" h="109741" extrusionOk="0">
                  <a:moveTo>
                    <a:pt x="111238" y="59360"/>
                  </a:moveTo>
                  <a:cubicBezTo>
                    <a:pt x="111238" y="88012"/>
                    <a:pt x="88012" y="111239"/>
                    <a:pt x="59360" y="111239"/>
                  </a:cubicBezTo>
                  <a:cubicBezTo>
                    <a:pt x="30709" y="111239"/>
                    <a:pt x="7482" y="88012"/>
                    <a:pt x="7482" y="59360"/>
                  </a:cubicBezTo>
                  <a:cubicBezTo>
                    <a:pt x="7482" y="30709"/>
                    <a:pt x="30709" y="7482"/>
                    <a:pt x="59360" y="7482"/>
                  </a:cubicBezTo>
                  <a:cubicBezTo>
                    <a:pt x="88012" y="7482"/>
                    <a:pt x="111238" y="30709"/>
                    <a:pt x="111238" y="59360"/>
                  </a:cubicBezTo>
                  <a:close/>
                </a:path>
              </a:pathLst>
            </a:custGeom>
            <a:solidFill>
              <a:srgbClr val="0073C8"/>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8" name="Google Shape;208;p34"/>
            <p:cNvSpPr/>
            <p:nvPr/>
          </p:nvSpPr>
          <p:spPr>
            <a:xfrm>
              <a:off x="2098320" y="3502974"/>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F05F2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sp>
          <p:nvSpPr>
            <p:cNvPr id="209" name="Google Shape;209;p34"/>
            <p:cNvSpPr/>
            <p:nvPr/>
          </p:nvSpPr>
          <p:spPr>
            <a:xfrm>
              <a:off x="2523320" y="1436835"/>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28236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p:txBody>
        </p:sp>
      </p:grpSp>
      <p:pic>
        <p:nvPicPr>
          <p:cNvPr id="210" name="Google Shape;210;p34" descr="Logo&#10;&#10;Description automatically generated"/>
          <p:cNvPicPr preferRelativeResize="0"/>
          <p:nvPr/>
        </p:nvPicPr>
        <p:blipFill rotWithShape="1">
          <a:blip r:embed="rId4">
            <a:alphaModFix/>
          </a:blip>
          <a:srcRect/>
          <a:stretch/>
        </p:blipFill>
        <p:spPr>
          <a:xfrm>
            <a:off x="668579" y="1057661"/>
            <a:ext cx="2057400" cy="426369"/>
          </a:xfrm>
          <a:prstGeom prst="rect">
            <a:avLst/>
          </a:prstGeom>
          <a:noFill/>
          <a:ln>
            <a:noFill/>
          </a:ln>
        </p:spPr>
      </p:pic>
      <p:pic>
        <p:nvPicPr>
          <p:cNvPr id="211" name="Google Shape;211;p34" descr="A picture containing text, clipart&#10;&#10;Description automatically generated"/>
          <p:cNvPicPr preferRelativeResize="0"/>
          <p:nvPr/>
        </p:nvPicPr>
        <p:blipFill rotWithShape="1">
          <a:blip r:embed="rId5">
            <a:alphaModFix/>
          </a:blip>
          <a:srcRect/>
          <a:stretch/>
        </p:blipFill>
        <p:spPr>
          <a:xfrm>
            <a:off x="5984676" y="928600"/>
            <a:ext cx="2043113" cy="857250"/>
          </a:xfrm>
          <a:prstGeom prst="rect">
            <a:avLst/>
          </a:prstGeom>
          <a:noFill/>
          <a:ln>
            <a:noFill/>
          </a:ln>
        </p:spPr>
      </p:pic>
      <p:pic>
        <p:nvPicPr>
          <p:cNvPr id="212" name="Google Shape;212;p34" descr="Logo, company name&#10;&#10;Description automatically generated"/>
          <p:cNvPicPr preferRelativeResize="0"/>
          <p:nvPr/>
        </p:nvPicPr>
        <p:blipFill rotWithShape="1">
          <a:blip r:embed="rId6">
            <a:alphaModFix/>
          </a:blip>
          <a:srcRect/>
          <a:stretch/>
        </p:blipFill>
        <p:spPr>
          <a:xfrm>
            <a:off x="6231689" y="2415056"/>
            <a:ext cx="2057400" cy="830461"/>
          </a:xfrm>
          <a:prstGeom prst="rect">
            <a:avLst/>
          </a:prstGeom>
          <a:noFill/>
          <a:ln>
            <a:noFill/>
          </a:ln>
        </p:spPr>
      </p:pic>
      <p:pic>
        <p:nvPicPr>
          <p:cNvPr id="213" name="Google Shape;213;p34"/>
          <p:cNvPicPr preferRelativeResize="0"/>
          <p:nvPr/>
        </p:nvPicPr>
        <p:blipFill rotWithShape="1">
          <a:blip r:embed="rId7">
            <a:alphaModFix/>
          </a:blip>
          <a:srcRect l="17035" t="39471" r="13991" b="36397"/>
          <a:stretch/>
        </p:blipFill>
        <p:spPr>
          <a:xfrm>
            <a:off x="5854328" y="4176349"/>
            <a:ext cx="1707385" cy="597358"/>
          </a:xfrm>
          <a:prstGeom prst="rect">
            <a:avLst/>
          </a:prstGeom>
          <a:noFill/>
          <a:ln>
            <a:noFill/>
          </a:ln>
        </p:spPr>
      </p:pic>
      <p:pic>
        <p:nvPicPr>
          <p:cNvPr id="214" name="Google Shape;214;p34"/>
          <p:cNvPicPr preferRelativeResize="0"/>
          <p:nvPr/>
        </p:nvPicPr>
        <p:blipFill rotWithShape="1">
          <a:blip r:embed="rId8">
            <a:alphaModFix/>
          </a:blip>
          <a:srcRect l="20080" r="20080"/>
          <a:stretch/>
        </p:blipFill>
        <p:spPr>
          <a:xfrm>
            <a:off x="1282546" y="3879389"/>
            <a:ext cx="1427867" cy="1226831"/>
          </a:xfrm>
          <a:prstGeom prst="rect">
            <a:avLst/>
          </a:prstGeom>
          <a:noFill/>
          <a:ln>
            <a:noFill/>
          </a:ln>
        </p:spPr>
      </p:pic>
      <p:pic>
        <p:nvPicPr>
          <p:cNvPr id="215" name="Google Shape;215;p34" descr="A picture containing logo&#10;&#10;Description automatically generated"/>
          <p:cNvPicPr preferRelativeResize="0"/>
          <p:nvPr/>
        </p:nvPicPr>
        <p:blipFill rotWithShape="1">
          <a:blip r:embed="rId9">
            <a:alphaModFix/>
          </a:blip>
          <a:srcRect/>
          <a:stretch/>
        </p:blipFill>
        <p:spPr>
          <a:xfrm>
            <a:off x="1504058" y="2390946"/>
            <a:ext cx="858271" cy="946717"/>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458"/>
    </mc:Choice>
    <mc:Fallback xmlns="">
      <p:transition spd="slow" advTm="64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anim calcmode="lin" valueType="num">
                                      <p:cBhvr>
                                        <p:cTn id="8" dur="1000" fill="hold"/>
                                        <p:tgtEl>
                                          <p:spTgt spid="210"/>
                                        </p:tgtEl>
                                        <p:attrNameLst>
                                          <p:attrName>ppt_x</p:attrName>
                                        </p:attrNameLst>
                                      </p:cBhvr>
                                      <p:tavLst>
                                        <p:tav tm="0">
                                          <p:val>
                                            <p:strVal val="#ppt_x"/>
                                          </p:val>
                                        </p:tav>
                                        <p:tav tm="100000">
                                          <p:val>
                                            <p:strVal val="#ppt_x"/>
                                          </p:val>
                                        </p:tav>
                                      </p:tavLst>
                                    </p:anim>
                                    <p:anim calcmode="lin" valueType="num">
                                      <p:cBhvr>
                                        <p:cTn id="9"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1"/>
                                        </p:tgtEl>
                                        <p:attrNameLst>
                                          <p:attrName>style.visibility</p:attrName>
                                        </p:attrNameLst>
                                      </p:cBhvr>
                                      <p:to>
                                        <p:strVal val="visible"/>
                                      </p:to>
                                    </p:set>
                                    <p:animEffect transition="in" filter="fade">
                                      <p:cBhvr>
                                        <p:cTn id="14" dur="1000"/>
                                        <p:tgtEl>
                                          <p:spTgt spid="211"/>
                                        </p:tgtEl>
                                      </p:cBhvr>
                                    </p:animEffect>
                                    <p:anim calcmode="lin" valueType="num">
                                      <p:cBhvr>
                                        <p:cTn id="15" dur="1000" fill="hold"/>
                                        <p:tgtEl>
                                          <p:spTgt spid="211"/>
                                        </p:tgtEl>
                                        <p:attrNameLst>
                                          <p:attrName>ppt_x</p:attrName>
                                        </p:attrNameLst>
                                      </p:cBhvr>
                                      <p:tavLst>
                                        <p:tav tm="0">
                                          <p:val>
                                            <p:strVal val="#ppt_x"/>
                                          </p:val>
                                        </p:tav>
                                        <p:tav tm="100000">
                                          <p:val>
                                            <p:strVal val="#ppt_x"/>
                                          </p:val>
                                        </p:tav>
                                      </p:tavLst>
                                    </p:anim>
                                    <p:anim calcmode="lin" valueType="num">
                                      <p:cBhvr>
                                        <p:cTn id="16" dur="100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5"/>
                                        </p:tgtEl>
                                        <p:attrNameLst>
                                          <p:attrName>style.visibility</p:attrName>
                                        </p:attrNameLst>
                                      </p:cBhvr>
                                      <p:to>
                                        <p:strVal val="visible"/>
                                      </p:to>
                                    </p:set>
                                    <p:animEffect transition="in" filter="fade">
                                      <p:cBhvr>
                                        <p:cTn id="21" dur="1000"/>
                                        <p:tgtEl>
                                          <p:spTgt spid="215"/>
                                        </p:tgtEl>
                                      </p:cBhvr>
                                    </p:animEffect>
                                    <p:anim calcmode="lin" valueType="num">
                                      <p:cBhvr>
                                        <p:cTn id="22" dur="1000" fill="hold"/>
                                        <p:tgtEl>
                                          <p:spTgt spid="215"/>
                                        </p:tgtEl>
                                        <p:attrNameLst>
                                          <p:attrName>ppt_x</p:attrName>
                                        </p:attrNameLst>
                                      </p:cBhvr>
                                      <p:tavLst>
                                        <p:tav tm="0">
                                          <p:val>
                                            <p:strVal val="#ppt_x"/>
                                          </p:val>
                                        </p:tav>
                                        <p:tav tm="100000">
                                          <p:val>
                                            <p:strVal val="#ppt_x"/>
                                          </p:val>
                                        </p:tav>
                                      </p:tavLst>
                                    </p:anim>
                                    <p:anim calcmode="lin" valueType="num">
                                      <p:cBhvr>
                                        <p:cTn id="23" dur="1000" fill="hold"/>
                                        <p:tgtEl>
                                          <p:spTgt spid="2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2"/>
                                        </p:tgtEl>
                                        <p:attrNameLst>
                                          <p:attrName>style.visibility</p:attrName>
                                        </p:attrNameLst>
                                      </p:cBhvr>
                                      <p:to>
                                        <p:strVal val="visible"/>
                                      </p:to>
                                    </p:set>
                                    <p:animEffect transition="in" filter="fade">
                                      <p:cBhvr>
                                        <p:cTn id="28" dur="1000"/>
                                        <p:tgtEl>
                                          <p:spTgt spid="212"/>
                                        </p:tgtEl>
                                      </p:cBhvr>
                                    </p:animEffect>
                                    <p:anim calcmode="lin" valueType="num">
                                      <p:cBhvr>
                                        <p:cTn id="29" dur="1000" fill="hold"/>
                                        <p:tgtEl>
                                          <p:spTgt spid="212"/>
                                        </p:tgtEl>
                                        <p:attrNameLst>
                                          <p:attrName>ppt_x</p:attrName>
                                        </p:attrNameLst>
                                      </p:cBhvr>
                                      <p:tavLst>
                                        <p:tav tm="0">
                                          <p:val>
                                            <p:strVal val="#ppt_x"/>
                                          </p:val>
                                        </p:tav>
                                        <p:tav tm="100000">
                                          <p:val>
                                            <p:strVal val="#ppt_x"/>
                                          </p:val>
                                        </p:tav>
                                      </p:tavLst>
                                    </p:anim>
                                    <p:anim calcmode="lin" valueType="num">
                                      <p:cBhvr>
                                        <p:cTn id="30"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4"/>
                                        </p:tgtEl>
                                        <p:attrNameLst>
                                          <p:attrName>style.visibility</p:attrName>
                                        </p:attrNameLst>
                                      </p:cBhvr>
                                      <p:to>
                                        <p:strVal val="visible"/>
                                      </p:to>
                                    </p:set>
                                    <p:animEffect transition="in" filter="fade">
                                      <p:cBhvr>
                                        <p:cTn id="35" dur="1000"/>
                                        <p:tgtEl>
                                          <p:spTgt spid="214"/>
                                        </p:tgtEl>
                                      </p:cBhvr>
                                    </p:animEffect>
                                    <p:anim calcmode="lin" valueType="num">
                                      <p:cBhvr>
                                        <p:cTn id="36" dur="1000" fill="hold"/>
                                        <p:tgtEl>
                                          <p:spTgt spid="214"/>
                                        </p:tgtEl>
                                        <p:attrNameLst>
                                          <p:attrName>ppt_x</p:attrName>
                                        </p:attrNameLst>
                                      </p:cBhvr>
                                      <p:tavLst>
                                        <p:tav tm="0">
                                          <p:val>
                                            <p:strVal val="#ppt_x"/>
                                          </p:val>
                                        </p:tav>
                                        <p:tav tm="100000">
                                          <p:val>
                                            <p:strVal val="#ppt_x"/>
                                          </p:val>
                                        </p:tav>
                                      </p:tavLst>
                                    </p:anim>
                                    <p:anim calcmode="lin" valueType="num">
                                      <p:cBhvr>
                                        <p:cTn id="37" dur="10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3"/>
                                        </p:tgtEl>
                                        <p:attrNameLst>
                                          <p:attrName>style.visibility</p:attrName>
                                        </p:attrNameLst>
                                      </p:cBhvr>
                                      <p:to>
                                        <p:strVal val="visible"/>
                                      </p:to>
                                    </p:set>
                                    <p:animEffect transition="in" filter="fade">
                                      <p:cBhvr>
                                        <p:cTn id="42" dur="1000"/>
                                        <p:tgtEl>
                                          <p:spTgt spid="213"/>
                                        </p:tgtEl>
                                      </p:cBhvr>
                                    </p:animEffect>
                                    <p:anim calcmode="lin" valueType="num">
                                      <p:cBhvr>
                                        <p:cTn id="43" dur="1000" fill="hold"/>
                                        <p:tgtEl>
                                          <p:spTgt spid="213"/>
                                        </p:tgtEl>
                                        <p:attrNameLst>
                                          <p:attrName>ppt_x</p:attrName>
                                        </p:attrNameLst>
                                      </p:cBhvr>
                                      <p:tavLst>
                                        <p:tav tm="0">
                                          <p:val>
                                            <p:strVal val="#ppt_x"/>
                                          </p:val>
                                        </p:tav>
                                        <p:tav tm="100000">
                                          <p:val>
                                            <p:strVal val="#ppt_x"/>
                                          </p:val>
                                        </p:tav>
                                      </p:tavLst>
                                    </p:anim>
                                    <p:anim calcmode="lin" valueType="num">
                                      <p:cBhvr>
                                        <p:cTn id="44" dur="1000" fill="hold"/>
                                        <p:tgtEl>
                                          <p:spTgt spid="2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33"/>
          <p:cNvSpPr txBox="1">
            <a:spLocks noGrp="1"/>
          </p:cNvSpPr>
          <p:nvPr>
            <p:ph type="title"/>
          </p:nvPr>
        </p:nvSpPr>
        <p:spPr>
          <a:xfrm>
            <a:off x="628650" y="273843"/>
            <a:ext cx="4168866" cy="994173"/>
          </a:xfrm>
          <a:prstGeom prst="rect">
            <a:avLst/>
          </a:prstGeom>
        </p:spPr>
        <p:txBody>
          <a:bodyPr spcFirstLastPara="1" lIns="0" tIns="9525" rIns="0" bIns="0" anchorCtr="0">
            <a:normAutofit/>
          </a:bodyPr>
          <a:lstStyle/>
          <a:p>
            <a:pPr marL="0" lvl="0" indent="0" rtl="0">
              <a:spcBef>
                <a:spcPts val="0"/>
              </a:spcBef>
              <a:spcAft>
                <a:spcPts val="0"/>
              </a:spcAft>
              <a:buClr>
                <a:schemeClr val="dk1"/>
              </a:buClr>
              <a:buSzPts val="3300"/>
              <a:buFont typeface="Calibri"/>
              <a:buNone/>
            </a:pPr>
            <a:r>
              <a:rPr lang="en-US" b="1"/>
              <a:t>Method</a:t>
            </a:r>
            <a:endParaRPr lang="en-US"/>
          </a:p>
        </p:txBody>
      </p:sp>
      <p:sp>
        <p:nvSpPr>
          <p:cNvPr id="257" name="Freeform: Shape 25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Google Shape;177;p33"/>
          <p:cNvSpPr txBox="1">
            <a:spLocks noGrp="1"/>
          </p:cNvSpPr>
          <p:nvPr>
            <p:ph type="body" idx="1"/>
          </p:nvPr>
        </p:nvSpPr>
        <p:spPr>
          <a:xfrm>
            <a:off x="628650" y="1369218"/>
            <a:ext cx="4168866" cy="3263504"/>
          </a:xfrm>
          <a:prstGeom prst="rect">
            <a:avLst/>
          </a:prstGeom>
        </p:spPr>
        <p:txBody>
          <a:bodyPr spcFirstLastPara="1" lIns="0" tIns="9050" rIns="0" bIns="0" anchorCtr="0">
            <a:normAutofit/>
          </a:bodyPr>
          <a:lstStyle/>
          <a:p>
            <a:pPr marL="292100" lvl="0" indent="-285750" rtl="0">
              <a:spcBef>
                <a:spcPts val="800"/>
              </a:spcBef>
              <a:spcAft>
                <a:spcPts val="0"/>
              </a:spcAft>
              <a:buSzPts val="1500"/>
              <a:buFont typeface="Arial" panose="020B0604020202020204" pitchFamily="34" charset="0"/>
              <a:buChar char="•"/>
            </a:pPr>
            <a:r>
              <a:rPr lang="en" sz="1200" dirty="0"/>
              <a:t>Selection of advanced time series models: Bi-LSTM, LSTM+CNN and BiLSTM+CNN chosen for their proficiency in capturing complex temporal patterns.</a:t>
            </a:r>
            <a:endParaRPr lang="en-US" sz="1200" dirty="0"/>
          </a:p>
          <a:p>
            <a:pPr marL="292100" lvl="0" indent="-285750" rtl="0">
              <a:spcBef>
                <a:spcPts val="800"/>
              </a:spcBef>
              <a:spcAft>
                <a:spcPts val="0"/>
              </a:spcAft>
              <a:buSzPts val="1500"/>
              <a:buFont typeface="Arial" panose="020B0604020202020204" pitchFamily="34" charset="0"/>
              <a:buChar char="•"/>
            </a:pPr>
            <a:r>
              <a:rPr lang="en" sz="1200" dirty="0"/>
              <a:t>Incorporation of baseline regression models: Random Forest Classifier, XGBoost, Artificial Neural Network, Convolutional Neural Networks (CNN), ARIMA and LSTM for benchmarking.</a:t>
            </a:r>
            <a:endParaRPr lang="en-US" sz="1200" dirty="0"/>
          </a:p>
          <a:p>
            <a:pPr marL="292100" lvl="0" indent="-285750" rtl="0">
              <a:spcBef>
                <a:spcPts val="800"/>
              </a:spcBef>
              <a:spcAft>
                <a:spcPts val="0"/>
              </a:spcAft>
              <a:buSzPts val="1500"/>
              <a:buFont typeface="Arial" panose="020B0604020202020204" pitchFamily="34" charset="0"/>
              <a:buChar char="•"/>
            </a:pPr>
            <a:r>
              <a:rPr lang="en" sz="1200" dirty="0"/>
              <a:t>Advantages of LSTM and Bi-LSTM: adeptness in handling vanishing gradient problems and capturing long-term dependencies.</a:t>
            </a:r>
            <a:endParaRPr lang="en-US" sz="1200" dirty="0"/>
          </a:p>
          <a:p>
            <a:pPr marL="292100" lvl="0" indent="-285750" rtl="0">
              <a:spcBef>
                <a:spcPts val="800"/>
              </a:spcBef>
              <a:spcAft>
                <a:spcPts val="0"/>
              </a:spcAft>
              <a:buSzPts val="1500"/>
              <a:buFont typeface="Arial" panose="020B0604020202020204" pitchFamily="34" charset="0"/>
              <a:buChar char="•"/>
            </a:pPr>
            <a:r>
              <a:rPr lang="en" sz="1200" dirty="0"/>
              <a:t>Mitigation of vanishing gradient issue: employment of techniques like gradient clipping and batch normalization in LSTM models.</a:t>
            </a:r>
            <a:endParaRPr lang="en-US" sz="1200" dirty="0"/>
          </a:p>
          <a:p>
            <a:pPr marL="292100" lvl="0" indent="-285750" rtl="0">
              <a:spcBef>
                <a:spcPts val="800"/>
              </a:spcBef>
              <a:spcAft>
                <a:spcPts val="0"/>
              </a:spcAft>
              <a:buSzPts val="1500"/>
              <a:buFont typeface="Arial" panose="020B0604020202020204" pitchFamily="34" charset="0"/>
              <a:buChar char="•"/>
            </a:pPr>
            <a:r>
              <a:rPr lang="en" sz="1200" dirty="0"/>
              <a:t>Expected superiority of time series models, especially LSTM and its variants, in predicting sales due to their capacity to capture temporal dependencies, offering valuable insights into machine learning approaches for sales prediction.</a:t>
            </a:r>
            <a:endParaRPr lang="en-US" sz="1200" dirty="0"/>
          </a:p>
        </p:txBody>
      </p:sp>
      <p:sp>
        <p:nvSpPr>
          <p:cNvPr id="259" name="Oval 25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Block Arc 25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Freeform: Shape 26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262" name="Straight Connector 26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3" name="Freeform: Shape 26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6" name="Arc 19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Freeform: Shape 26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9026"/>
    </mc:Choice>
    <mc:Fallback xmlns="">
      <p:transition spd="slow" advTm="290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anim calcmode="lin" valueType="num">
                                      <p:cBhvr additive="base">
                                        <p:cTn id="7" dur="500" fill="hold"/>
                                        <p:tgtEl>
                                          <p:spTgt spid="2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8">
                                            <p:txEl>
                                              <p:pRg st="1" end="1"/>
                                            </p:txEl>
                                          </p:spTgt>
                                        </p:tgtEl>
                                        <p:attrNameLst>
                                          <p:attrName>style.visibility</p:attrName>
                                        </p:attrNameLst>
                                      </p:cBhvr>
                                      <p:to>
                                        <p:strVal val="visible"/>
                                      </p:to>
                                    </p:set>
                                    <p:anim calcmode="lin" valueType="num">
                                      <p:cBhvr additive="base">
                                        <p:cTn id="13" dur="500" fill="hold"/>
                                        <p:tgtEl>
                                          <p:spTgt spid="2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8">
                                            <p:txEl>
                                              <p:pRg st="2" end="2"/>
                                            </p:txEl>
                                          </p:spTgt>
                                        </p:tgtEl>
                                        <p:attrNameLst>
                                          <p:attrName>style.visibility</p:attrName>
                                        </p:attrNameLst>
                                      </p:cBhvr>
                                      <p:to>
                                        <p:strVal val="visible"/>
                                      </p:to>
                                    </p:set>
                                    <p:anim calcmode="lin" valueType="num">
                                      <p:cBhvr additive="base">
                                        <p:cTn id="19" dur="500" fill="hold"/>
                                        <p:tgtEl>
                                          <p:spTgt spid="2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8">
                                            <p:txEl>
                                              <p:pRg st="3" end="3"/>
                                            </p:txEl>
                                          </p:spTgt>
                                        </p:tgtEl>
                                        <p:attrNameLst>
                                          <p:attrName>style.visibility</p:attrName>
                                        </p:attrNameLst>
                                      </p:cBhvr>
                                      <p:to>
                                        <p:strVal val="visible"/>
                                      </p:to>
                                    </p:set>
                                    <p:anim calcmode="lin" valueType="num">
                                      <p:cBhvr additive="base">
                                        <p:cTn id="25" dur="500" fill="hold"/>
                                        <p:tgtEl>
                                          <p:spTgt spid="2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8">
                                            <p:txEl>
                                              <p:pRg st="4" end="4"/>
                                            </p:txEl>
                                          </p:spTgt>
                                        </p:tgtEl>
                                        <p:attrNameLst>
                                          <p:attrName>style.visibility</p:attrName>
                                        </p:attrNameLst>
                                      </p:cBhvr>
                                      <p:to>
                                        <p:strVal val="visible"/>
                                      </p:to>
                                    </p:set>
                                    <p:anim calcmode="lin" valueType="num">
                                      <p:cBhvr additive="base">
                                        <p:cTn id="31" dur="500" fill="hold"/>
                                        <p:tgtEl>
                                          <p:spTgt spid="2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9" name="Arc 258">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2948210" y="488711"/>
            <a:ext cx="3062575"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Google Shape;250;p39"/>
          <p:cNvSpPr txBox="1">
            <a:spLocks noGrp="1"/>
          </p:cNvSpPr>
          <p:nvPr>
            <p:ph type="title"/>
          </p:nvPr>
        </p:nvSpPr>
        <p:spPr>
          <a:xfrm>
            <a:off x="628650" y="273843"/>
            <a:ext cx="7886699" cy="994173"/>
          </a:xfrm>
          <a:prstGeom prst="rect">
            <a:avLst/>
          </a:prstGeom>
        </p:spPr>
        <p:txBody>
          <a:bodyPr spcFirstLastPara="1" vert="horz" lIns="91440" tIns="45720" rIns="91440" bIns="45720" rtlCol="0" anchor="ctr" anchorCtr="0">
            <a:normAutofit/>
          </a:bodyPr>
          <a:lstStyle/>
          <a:p>
            <a:pPr marL="12700" lvl="0" indent="0">
              <a:spcBef>
                <a:spcPct val="0"/>
              </a:spcBef>
              <a:spcAft>
                <a:spcPts val="0"/>
              </a:spcAft>
              <a:buClr>
                <a:schemeClr val="dk1"/>
              </a:buClr>
              <a:buSzPts val="3300"/>
            </a:pPr>
            <a:r>
              <a:rPr lang="en-US" sz="4400" b="1" kern="1200">
                <a:solidFill>
                  <a:schemeClr val="tx1"/>
                </a:solidFill>
              </a:rPr>
              <a:t>Modeling</a:t>
            </a:r>
          </a:p>
        </p:txBody>
      </p:sp>
      <p:sp>
        <p:nvSpPr>
          <p:cNvPr id="251" name="Google Shape;251;p39"/>
          <p:cNvSpPr txBox="1"/>
          <p:nvPr/>
        </p:nvSpPr>
        <p:spPr>
          <a:xfrm>
            <a:off x="628650" y="1369218"/>
            <a:ext cx="4045020" cy="3263504"/>
          </a:xfrm>
          <a:prstGeom prst="rect">
            <a:avLst/>
          </a:prstGeom>
        </p:spPr>
        <p:txBody>
          <a:bodyPr spcFirstLastPara="1" vert="horz" lIns="91440" tIns="45720" rIns="91440" bIns="45720" rtlCol="0" anchor="t" anchorCtr="0">
            <a:normAutofit/>
          </a:bodyPr>
          <a:lstStyle/>
          <a:p>
            <a:pPr marL="266700" marR="0" lvl="0" indent="-228600">
              <a:lnSpc>
                <a:spcPct val="90000"/>
              </a:lnSpc>
              <a:spcBef>
                <a:spcPts val="800"/>
              </a:spcBef>
              <a:spcAft>
                <a:spcPts val="0"/>
              </a:spcAft>
              <a:buClr>
                <a:srgbClr val="A42F0F"/>
              </a:buClr>
              <a:buSzPts val="1800"/>
              <a:buFont typeface="Arial" panose="020B0604020202020204" pitchFamily="34" charset="0"/>
              <a:buChar char="•"/>
            </a:pPr>
            <a:r>
              <a:rPr lang="en-US" b="0" i="0" u="none" strike="noStrike" kern="1200" cap="none" dirty="0">
                <a:solidFill>
                  <a:schemeClr val="tx1"/>
                </a:solidFill>
                <a:latin typeface="Calibri"/>
                <a:ea typeface="Calibri"/>
                <a:cs typeface="Calibri"/>
                <a:sym typeface="Arial"/>
              </a:rPr>
              <a:t>The baseline machine learning algorithms used in this study are:</a:t>
            </a:r>
            <a:endParaRPr lang="en-US" b="0" i="0" u="none" strike="noStrike" kern="1200" cap="none" dirty="0">
              <a:solidFill>
                <a:schemeClr val="tx1"/>
              </a:solidFill>
              <a:latin typeface="Calibri"/>
              <a:ea typeface="Calibri"/>
              <a:cs typeface="Calibri"/>
            </a:endParaRPr>
          </a:p>
          <a:p>
            <a:pPr marL="266700" indent="-228600">
              <a:lnSpc>
                <a:spcPct val="90000"/>
              </a:lnSpc>
              <a:spcBef>
                <a:spcPts val="800"/>
              </a:spcBef>
              <a:buClr>
                <a:srgbClr val="A42F0F"/>
              </a:buClr>
              <a:buSzPts val="1800"/>
              <a:buFont typeface="Arial" panose="020B0604020202020204" pitchFamily="34" charset="0"/>
              <a:buChar char="•"/>
            </a:pPr>
            <a:endParaRPr lang="en-US" kern="1200" dirty="0">
              <a:solidFill>
                <a:schemeClr val="tx1"/>
              </a:solidFill>
              <a:latin typeface="Calibri"/>
              <a:ea typeface="Calibri"/>
              <a:cs typeface="Calibri"/>
            </a:endParaRPr>
          </a:p>
          <a:p>
            <a:pPr marL="609600" marR="0" lvl="1" indent="-228600">
              <a:lnSpc>
                <a:spcPct val="90000"/>
              </a:lnSpc>
              <a:spcBef>
                <a:spcPts val="800"/>
              </a:spcBef>
              <a:spcAft>
                <a:spcPts val="0"/>
              </a:spcAft>
              <a:buClr>
                <a:srgbClr val="A42F0F"/>
              </a:buClr>
              <a:buSzPts val="1800"/>
              <a:buFont typeface="Arial" panose="020B0604020202020204" pitchFamily="34" charset="0"/>
              <a:buChar char="•"/>
            </a:pPr>
            <a:r>
              <a:rPr lang="en-US" b="1" i="0" u="none" strike="noStrike" kern="1200" cap="none" dirty="0">
                <a:solidFill>
                  <a:schemeClr val="tx1"/>
                </a:solidFill>
                <a:latin typeface="Calibri"/>
                <a:ea typeface="Calibri"/>
                <a:cs typeface="Calibri"/>
                <a:sym typeface="Arial"/>
              </a:rPr>
              <a:t>Random Forest </a:t>
            </a:r>
            <a:r>
              <a:rPr lang="en-US" b="1" kern="1200" dirty="0">
                <a:solidFill>
                  <a:schemeClr val="tx1"/>
                </a:solidFill>
                <a:latin typeface="Calibri"/>
                <a:ea typeface="Calibri"/>
                <a:cs typeface="Calibri"/>
              </a:rPr>
              <a:t>Regressor</a:t>
            </a:r>
            <a:endParaRPr lang="en-US" kern="1200" dirty="0">
              <a:solidFill>
                <a:schemeClr val="tx1"/>
              </a:solidFill>
              <a:latin typeface="Calibri"/>
              <a:ea typeface="Calibri"/>
              <a:cs typeface="Calibri"/>
            </a:endParaRPr>
          </a:p>
          <a:p>
            <a:pPr marL="609600" lvl="1" indent="-228600">
              <a:lnSpc>
                <a:spcPct val="90000"/>
              </a:lnSpc>
              <a:spcBef>
                <a:spcPts val="800"/>
              </a:spcBef>
              <a:buClr>
                <a:srgbClr val="A42F0F"/>
              </a:buClr>
              <a:buSzPts val="1800"/>
              <a:buFont typeface="Arial" panose="020B0604020202020204" pitchFamily="34" charset="0"/>
              <a:buChar char="•"/>
            </a:pPr>
            <a:r>
              <a:rPr lang="en-US" b="1" kern="1200" dirty="0">
                <a:solidFill>
                  <a:schemeClr val="tx1"/>
                </a:solidFill>
                <a:latin typeface="Calibri"/>
                <a:ea typeface="Calibri"/>
                <a:cs typeface="Calibri"/>
              </a:rPr>
              <a:t>Convolutional Neural Networks (CNN)</a:t>
            </a:r>
            <a:endParaRPr lang="en-US" kern="1200" dirty="0">
              <a:solidFill>
                <a:schemeClr val="tx1"/>
              </a:solidFill>
              <a:latin typeface="Calibri"/>
              <a:ea typeface="Calibri"/>
              <a:cs typeface="Calibri"/>
            </a:endParaRPr>
          </a:p>
          <a:p>
            <a:pPr marL="609600" marR="0" lvl="1" indent="-228600">
              <a:lnSpc>
                <a:spcPct val="90000"/>
              </a:lnSpc>
              <a:spcBef>
                <a:spcPts val="800"/>
              </a:spcBef>
              <a:spcAft>
                <a:spcPts val="0"/>
              </a:spcAft>
              <a:buClr>
                <a:srgbClr val="A42F0F"/>
              </a:buClr>
              <a:buSzPts val="1800"/>
              <a:buFont typeface="Arial" panose="020B0604020202020204" pitchFamily="34" charset="0"/>
              <a:buChar char="•"/>
            </a:pPr>
            <a:r>
              <a:rPr lang="en-US" b="1" i="0" u="none" strike="noStrike" kern="1200" cap="none" dirty="0" err="1">
                <a:solidFill>
                  <a:schemeClr val="tx1"/>
                </a:solidFill>
                <a:latin typeface="Calibri"/>
                <a:ea typeface="Calibri"/>
                <a:cs typeface="Calibri"/>
                <a:sym typeface="Arial"/>
              </a:rPr>
              <a:t>XGBoost</a:t>
            </a:r>
            <a:r>
              <a:rPr lang="en-US" b="1" i="0" u="none" strike="noStrike" kern="1200" cap="none" dirty="0">
                <a:solidFill>
                  <a:schemeClr val="tx1"/>
                </a:solidFill>
                <a:latin typeface="Calibri"/>
                <a:ea typeface="Calibri"/>
                <a:cs typeface="Calibri"/>
                <a:sym typeface="Arial"/>
              </a:rPr>
              <a:t> Regressor</a:t>
            </a:r>
            <a:endParaRPr lang="en-US" b="0" i="0" u="none" strike="noStrike" kern="1200" cap="none" dirty="0">
              <a:solidFill>
                <a:schemeClr val="tx1"/>
              </a:solidFill>
              <a:latin typeface="Calibri"/>
              <a:ea typeface="Calibri"/>
              <a:cs typeface="Calibri"/>
            </a:endParaRPr>
          </a:p>
          <a:p>
            <a:pPr marL="609600" marR="0" lvl="1" indent="-228600">
              <a:lnSpc>
                <a:spcPct val="90000"/>
              </a:lnSpc>
              <a:spcBef>
                <a:spcPts val="800"/>
              </a:spcBef>
              <a:spcAft>
                <a:spcPts val="0"/>
              </a:spcAft>
              <a:buClr>
                <a:srgbClr val="A42F0F"/>
              </a:buClr>
              <a:buSzPts val="1800"/>
              <a:buFont typeface="Arial" panose="020B0604020202020204" pitchFamily="34" charset="0"/>
              <a:buChar char="•"/>
            </a:pPr>
            <a:r>
              <a:rPr lang="en-US" b="1" i="0" u="none" strike="noStrike" kern="1200" cap="none" dirty="0">
                <a:solidFill>
                  <a:schemeClr val="tx1"/>
                </a:solidFill>
                <a:latin typeface="Calibri"/>
                <a:ea typeface="Calibri"/>
                <a:cs typeface="Calibri"/>
                <a:sym typeface="Arial"/>
              </a:rPr>
              <a:t>Artificial Neural Network (ANN)</a:t>
            </a:r>
            <a:endParaRPr lang="en-US" kern="1200" dirty="0">
              <a:solidFill>
                <a:schemeClr val="tx1"/>
              </a:solidFill>
              <a:latin typeface="Calibri"/>
              <a:ea typeface="Calibri"/>
              <a:cs typeface="Calibri"/>
            </a:endParaRPr>
          </a:p>
          <a:p>
            <a:pPr marL="609600" lvl="1" indent="-228600">
              <a:lnSpc>
                <a:spcPct val="90000"/>
              </a:lnSpc>
              <a:spcBef>
                <a:spcPts val="800"/>
              </a:spcBef>
              <a:buClr>
                <a:srgbClr val="A42F0F"/>
              </a:buClr>
              <a:buSzPts val="1800"/>
              <a:buFont typeface="Arial" panose="020B0604020202020204" pitchFamily="34" charset="0"/>
              <a:buChar char="•"/>
            </a:pPr>
            <a:endParaRPr lang="en-US" b="1" i="0" u="none" strike="noStrike" kern="1200" cap="none" dirty="0">
              <a:solidFill>
                <a:schemeClr val="tx1"/>
              </a:solidFill>
              <a:latin typeface="+mn-lt"/>
              <a:ea typeface="+mn-ea"/>
              <a:cs typeface="+mn-cs"/>
            </a:endParaRPr>
          </a:p>
          <a:p>
            <a:pPr marL="609600" marR="0" lvl="1" indent="-228600">
              <a:lnSpc>
                <a:spcPct val="90000"/>
              </a:lnSpc>
              <a:spcBef>
                <a:spcPts val="800"/>
              </a:spcBef>
              <a:spcAft>
                <a:spcPts val="0"/>
              </a:spcAft>
              <a:buClr>
                <a:srgbClr val="A42F0F"/>
              </a:buClr>
              <a:buSzPts val="1800"/>
              <a:buFont typeface="Arial" panose="020B0604020202020204" pitchFamily="34" charset="0"/>
              <a:buChar char="•"/>
            </a:pPr>
            <a:endParaRPr lang="en-US" b="0" i="0" u="none" strike="noStrike" kern="1200" cap="none" dirty="0">
              <a:solidFill>
                <a:schemeClr val="tx1"/>
              </a:solidFill>
              <a:latin typeface="+mn-lt"/>
              <a:ea typeface="+mn-ea"/>
              <a:cs typeface="+mn-cs"/>
            </a:endParaRPr>
          </a:p>
          <a:p>
            <a:pPr marL="12700" indent="-228600">
              <a:lnSpc>
                <a:spcPct val="90000"/>
              </a:lnSpc>
              <a:spcBef>
                <a:spcPts val="800"/>
              </a:spcBef>
              <a:buSzPts val="1800"/>
              <a:buFont typeface="Arial" panose="020B0604020202020204" pitchFamily="34" charset="0"/>
              <a:buChar char="•"/>
            </a:pPr>
            <a:endParaRPr lang="en-US" kern="1200" dirty="0">
              <a:solidFill>
                <a:schemeClr val="tx1"/>
              </a:solidFill>
              <a:latin typeface="+mn-lt"/>
              <a:ea typeface="+mn-ea"/>
              <a:cs typeface="+mn-cs"/>
            </a:endParaRPr>
          </a:p>
        </p:txBody>
      </p:sp>
      <p:sp>
        <p:nvSpPr>
          <p:cNvPr id="261" name="Oval 26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756" y="3921020"/>
            <a:ext cx="830430" cy="807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52" name="Google Shape;252;p39"/>
          <p:cNvPicPr preferRelativeResize="0"/>
          <p:nvPr/>
        </p:nvPicPr>
        <p:blipFill rotWithShape="1">
          <a:blip r:embed="rId4"/>
          <a:stretch/>
        </p:blipFill>
        <p:spPr>
          <a:xfrm>
            <a:off x="5332471" y="3103531"/>
            <a:ext cx="3166198" cy="151003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gradFill>
            <a:gsLst>
              <a:gs pos="0">
                <a:srgbClr val="F5F7FC"/>
              </a:gs>
              <a:gs pos="74000">
                <a:srgbClr val="A9BEE4"/>
              </a:gs>
              <a:gs pos="83000">
                <a:srgbClr val="A9BEE4"/>
              </a:gs>
              <a:gs pos="100000">
                <a:srgbClr val="C5D3ED"/>
              </a:gs>
            </a:gsLst>
            <a:lin ang="5400000" scaled="0"/>
          </a:grad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169"/>
    </mc:Choice>
    <mc:Fallback xmlns="">
      <p:transition spd="slow" advTm="8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500" fill="hold"/>
                                        <p:tgtEl>
                                          <p:spTgt spid="251"/>
                                        </p:tgtEl>
                                        <p:attrNameLst>
                                          <p:attrName>ppt_x</p:attrName>
                                        </p:attrNameLst>
                                      </p:cBhvr>
                                      <p:tavLst>
                                        <p:tav tm="0">
                                          <p:val>
                                            <p:strVal val="#ppt_x"/>
                                          </p:val>
                                        </p:tav>
                                        <p:tav tm="100000">
                                          <p:val>
                                            <p:strVal val="#ppt_x"/>
                                          </p:val>
                                        </p:tav>
                                      </p:tavLst>
                                    </p:anim>
                                    <p:anim calcmode="lin" valueType="num">
                                      <p:cBhvr additive="base">
                                        <p:cTn id="8"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2"/>
                                        </p:tgtEl>
                                        <p:attrNameLst>
                                          <p:attrName>style.visibility</p:attrName>
                                        </p:attrNameLst>
                                      </p:cBhvr>
                                      <p:to>
                                        <p:strVal val="visible"/>
                                      </p:to>
                                    </p:set>
                                    <p:anim calcmode="lin" valueType="num">
                                      <p:cBhvr additive="base">
                                        <p:cTn id="13" dur="500" fill="hold"/>
                                        <p:tgtEl>
                                          <p:spTgt spid="252"/>
                                        </p:tgtEl>
                                        <p:attrNameLst>
                                          <p:attrName>ppt_x</p:attrName>
                                        </p:attrNameLst>
                                      </p:cBhvr>
                                      <p:tavLst>
                                        <p:tav tm="0">
                                          <p:val>
                                            <p:strVal val="#ppt_x"/>
                                          </p:val>
                                        </p:tav>
                                        <p:tav tm="100000">
                                          <p:val>
                                            <p:strVal val="#ppt_x"/>
                                          </p:val>
                                        </p:tav>
                                      </p:tavLst>
                                    </p:anim>
                                    <p:anim calcmode="lin" valueType="num">
                                      <p:cBhvr additive="base">
                                        <p:cTn id="14" dur="500" fill="hold"/>
                                        <p:tgtEl>
                                          <p:spTgt spid="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6" name="Arc 265">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2948210" y="488711"/>
            <a:ext cx="3062575"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Google Shape;257;p40"/>
          <p:cNvSpPr txBox="1">
            <a:spLocks noGrp="1"/>
          </p:cNvSpPr>
          <p:nvPr>
            <p:ph type="title"/>
          </p:nvPr>
        </p:nvSpPr>
        <p:spPr>
          <a:xfrm>
            <a:off x="628650" y="273843"/>
            <a:ext cx="7886699" cy="994173"/>
          </a:xfrm>
          <a:prstGeom prst="rect">
            <a:avLst/>
          </a:prstGeom>
        </p:spPr>
        <p:txBody>
          <a:bodyPr spcFirstLastPara="1" vert="horz" lIns="91440" tIns="45720" rIns="91440" bIns="45720" rtlCol="0" anchor="ctr" anchorCtr="0">
            <a:normAutofit/>
          </a:bodyPr>
          <a:lstStyle/>
          <a:p>
            <a:pPr marL="12700" lvl="0" indent="0">
              <a:spcBef>
                <a:spcPct val="0"/>
              </a:spcBef>
              <a:spcAft>
                <a:spcPts val="0"/>
              </a:spcAft>
              <a:buClr>
                <a:schemeClr val="dk1"/>
              </a:buClr>
              <a:buSzPts val="3300"/>
            </a:pPr>
            <a:r>
              <a:rPr lang="en-US" sz="4400" b="1" kern="1200">
                <a:solidFill>
                  <a:schemeClr val="tx1"/>
                </a:solidFill>
              </a:rPr>
              <a:t>Modeling</a:t>
            </a:r>
          </a:p>
        </p:txBody>
      </p:sp>
      <p:sp>
        <p:nvSpPr>
          <p:cNvPr id="258" name="Google Shape;258;p40"/>
          <p:cNvSpPr txBox="1"/>
          <p:nvPr/>
        </p:nvSpPr>
        <p:spPr>
          <a:xfrm>
            <a:off x="628650" y="1369218"/>
            <a:ext cx="4257028" cy="3254287"/>
          </a:xfrm>
          <a:prstGeom prst="rect">
            <a:avLst/>
          </a:prstGeom>
        </p:spPr>
        <p:txBody>
          <a:bodyPr spcFirstLastPara="1" vert="horz" lIns="91440" tIns="45720" rIns="91440" bIns="45720" rtlCol="0" anchor="t" anchorCtr="0">
            <a:normAutofit/>
          </a:bodyPr>
          <a:lstStyle/>
          <a:p>
            <a:pPr marL="266700" marR="0" lvl="0" indent="-228600">
              <a:lnSpc>
                <a:spcPct val="90000"/>
              </a:lnSpc>
              <a:spcBef>
                <a:spcPts val="800"/>
              </a:spcBef>
              <a:spcAft>
                <a:spcPts val="0"/>
              </a:spcAft>
              <a:buClr>
                <a:srgbClr val="A42F0F"/>
              </a:buClr>
              <a:buSzPts val="1800"/>
              <a:buFont typeface="Arial" panose="020B0604020202020204" pitchFamily="34" charset="0"/>
              <a:buChar char="•"/>
            </a:pPr>
            <a:r>
              <a:rPr lang="en-US" b="0" i="0" u="none" strike="noStrike" kern="1200" cap="none" dirty="0">
                <a:solidFill>
                  <a:schemeClr val="tx1"/>
                </a:solidFill>
                <a:latin typeface="Calibri"/>
                <a:ea typeface="Calibri"/>
                <a:cs typeface="Calibri"/>
                <a:sym typeface="Arial"/>
              </a:rPr>
              <a:t>The time-series machine learning algorithms used in this study are:</a:t>
            </a:r>
            <a:endParaRPr lang="en-US" b="0" i="0" u="none" strike="noStrike" kern="1200" cap="none" dirty="0">
              <a:solidFill>
                <a:schemeClr val="tx1"/>
              </a:solidFill>
              <a:latin typeface="Calibri"/>
              <a:ea typeface="Calibri"/>
              <a:cs typeface="Calibri"/>
            </a:endParaRPr>
          </a:p>
          <a:p>
            <a:pPr marL="685800" marR="0" lvl="0" indent="-228600">
              <a:lnSpc>
                <a:spcPct val="90000"/>
              </a:lnSpc>
              <a:spcBef>
                <a:spcPts val="800"/>
              </a:spcBef>
              <a:spcAft>
                <a:spcPts val="0"/>
              </a:spcAft>
              <a:buFont typeface="Arial" panose="020B0604020202020204" pitchFamily="34" charset="0"/>
              <a:buChar char="•"/>
            </a:pPr>
            <a:endParaRPr lang="en-US" sz="1600" kern="1200" dirty="0">
              <a:solidFill>
                <a:schemeClr val="tx1"/>
              </a:solidFill>
              <a:latin typeface="Calibri"/>
              <a:ea typeface="Calibri"/>
            </a:endParaRPr>
          </a:p>
          <a:p>
            <a:pPr marL="609600" lvl="1" indent="-228600">
              <a:lnSpc>
                <a:spcPct val="90000"/>
              </a:lnSpc>
              <a:spcBef>
                <a:spcPts val="800"/>
              </a:spcBef>
              <a:buClr>
                <a:srgbClr val="A42F0F"/>
              </a:buClr>
              <a:buSzPts val="1800"/>
              <a:buFont typeface="Arial" panose="020B0604020202020204" pitchFamily="34" charset="0"/>
              <a:buChar char="•"/>
            </a:pPr>
            <a:r>
              <a:rPr lang="en-US" b="1" kern="1200" dirty="0">
                <a:solidFill>
                  <a:schemeClr val="tx1"/>
                </a:solidFill>
                <a:latin typeface="Calibri"/>
                <a:ea typeface="Calibri"/>
                <a:cs typeface="Calibri"/>
              </a:rPr>
              <a:t>Long short-term memory (LSTM)</a:t>
            </a:r>
            <a:endParaRPr lang="en-US" b="1" i="0" u="none" strike="noStrike" kern="1200" cap="none" dirty="0">
              <a:solidFill>
                <a:schemeClr val="tx1"/>
              </a:solidFill>
              <a:latin typeface="Calibri"/>
              <a:ea typeface="Calibri"/>
            </a:endParaRPr>
          </a:p>
          <a:p>
            <a:pPr marL="609600" lvl="1" indent="-228600">
              <a:lnSpc>
                <a:spcPct val="90000"/>
              </a:lnSpc>
              <a:spcBef>
                <a:spcPts val="800"/>
              </a:spcBef>
              <a:buClr>
                <a:srgbClr val="A42F0F"/>
              </a:buClr>
              <a:buSzPts val="1800"/>
              <a:buFont typeface="Arial" panose="020B0604020202020204" pitchFamily="34" charset="0"/>
              <a:buChar char="•"/>
            </a:pPr>
            <a:r>
              <a:rPr lang="en-US" b="1" kern="1200" dirty="0">
                <a:solidFill>
                  <a:schemeClr val="tx1"/>
                </a:solidFill>
                <a:latin typeface="Calibri"/>
                <a:ea typeface="Calibri"/>
                <a:cs typeface="Calibri"/>
              </a:rPr>
              <a:t>ARIMA</a:t>
            </a:r>
            <a:endParaRPr lang="en-US" b="1" kern="1200" dirty="0">
              <a:solidFill>
                <a:schemeClr val="tx1"/>
              </a:solidFill>
              <a:latin typeface="Calibri"/>
              <a:ea typeface="Calibri"/>
            </a:endParaRPr>
          </a:p>
          <a:p>
            <a:pPr marL="609600" lvl="1" indent="-228600">
              <a:lnSpc>
                <a:spcPct val="90000"/>
              </a:lnSpc>
              <a:spcBef>
                <a:spcPts val="800"/>
              </a:spcBef>
              <a:buClr>
                <a:srgbClr val="A42F0F"/>
              </a:buClr>
              <a:buSzPts val="1800"/>
              <a:buFont typeface="Arial" panose="020B0604020202020204" pitchFamily="34" charset="0"/>
              <a:buChar char="•"/>
            </a:pPr>
            <a:r>
              <a:rPr lang="en-US" b="1" kern="1200" dirty="0">
                <a:solidFill>
                  <a:schemeClr val="tx1"/>
                </a:solidFill>
                <a:latin typeface="Calibri"/>
                <a:ea typeface="Calibri"/>
                <a:cs typeface="Calibri"/>
              </a:rPr>
              <a:t>Bidirectional Long Short-Term Memory (</a:t>
            </a:r>
            <a:r>
              <a:rPr lang="en-US" b="1" kern="1200" dirty="0" err="1">
                <a:solidFill>
                  <a:schemeClr val="tx1"/>
                </a:solidFill>
                <a:latin typeface="Calibri"/>
                <a:ea typeface="Calibri"/>
                <a:cs typeface="Calibri"/>
              </a:rPr>
              <a:t>BiLSTM</a:t>
            </a:r>
            <a:r>
              <a:rPr lang="en-US" b="1" kern="1200" dirty="0">
                <a:solidFill>
                  <a:schemeClr val="tx1"/>
                </a:solidFill>
                <a:latin typeface="Calibri"/>
                <a:ea typeface="Calibri"/>
                <a:cs typeface="Calibri"/>
              </a:rPr>
              <a:t>) </a:t>
            </a:r>
            <a:endParaRPr lang="en-US" b="1" kern="1200" dirty="0">
              <a:solidFill>
                <a:schemeClr val="tx1"/>
              </a:solidFill>
              <a:latin typeface="Calibri"/>
              <a:ea typeface="Calibri"/>
            </a:endParaRPr>
          </a:p>
          <a:p>
            <a:pPr marL="12700" indent="-228600">
              <a:lnSpc>
                <a:spcPct val="90000"/>
              </a:lnSpc>
              <a:spcBef>
                <a:spcPts val="800"/>
              </a:spcBef>
              <a:buSzPts val="1800"/>
              <a:buFont typeface="Arial" panose="020B0604020202020204" pitchFamily="34" charset="0"/>
              <a:buChar char="•"/>
            </a:pPr>
            <a:endParaRPr lang="en-US" kern="1200" dirty="0">
              <a:solidFill>
                <a:schemeClr val="tx1"/>
              </a:solidFill>
              <a:latin typeface="+mn-lt"/>
              <a:ea typeface="+mn-ea"/>
              <a:cs typeface="+mn-cs"/>
            </a:endParaRPr>
          </a:p>
        </p:txBody>
      </p:sp>
      <p:sp>
        <p:nvSpPr>
          <p:cNvPr id="268" name="Oval 26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756" y="3921020"/>
            <a:ext cx="830430" cy="807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59" name="Google Shape;259;p40"/>
          <p:cNvPicPr preferRelativeResize="0"/>
          <p:nvPr/>
        </p:nvPicPr>
        <p:blipFill rotWithShape="1">
          <a:blip r:embed="rId4"/>
          <a:stretch/>
        </p:blipFill>
        <p:spPr>
          <a:xfrm>
            <a:off x="5332471" y="3103531"/>
            <a:ext cx="3166198" cy="151003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gradFill>
            <a:gsLst>
              <a:gs pos="0">
                <a:srgbClr val="F5F7FC"/>
              </a:gs>
              <a:gs pos="74000">
                <a:srgbClr val="A9BEE4"/>
              </a:gs>
              <a:gs pos="83000">
                <a:srgbClr val="A9BEE4"/>
              </a:gs>
              <a:gs pos="100000">
                <a:srgbClr val="C5D3ED"/>
              </a:gs>
            </a:gsLst>
            <a:lin ang="5400000" scaled="0"/>
          </a:grad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169"/>
    </mc:Choice>
    <mc:Fallback xmlns="">
      <p:transition spd="slow" advTm="9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ppt_x"/>
                                          </p:val>
                                        </p:tav>
                                        <p:tav tm="100000">
                                          <p:val>
                                            <p:strVal val="#ppt_x"/>
                                          </p:val>
                                        </p:tav>
                                      </p:tavLst>
                                    </p:anim>
                                    <p:anim calcmode="lin" valueType="num">
                                      <p:cBhvr additive="base">
                                        <p:cTn id="8"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9"/>
                                        </p:tgtEl>
                                        <p:attrNameLst>
                                          <p:attrName>style.visibility</p:attrName>
                                        </p:attrNameLst>
                                      </p:cBhvr>
                                      <p:to>
                                        <p:strVal val="visible"/>
                                      </p:to>
                                    </p:set>
                                    <p:anim calcmode="lin" valueType="num">
                                      <p:cBhvr additive="base">
                                        <p:cTn id="13" dur="500" fill="hold"/>
                                        <p:tgtEl>
                                          <p:spTgt spid="259"/>
                                        </p:tgtEl>
                                        <p:attrNameLst>
                                          <p:attrName>ppt_x</p:attrName>
                                        </p:attrNameLst>
                                      </p:cBhvr>
                                      <p:tavLst>
                                        <p:tav tm="0">
                                          <p:val>
                                            <p:strVal val="#ppt_x"/>
                                          </p:val>
                                        </p:tav>
                                        <p:tav tm="100000">
                                          <p:val>
                                            <p:strVal val="#ppt_x"/>
                                          </p:val>
                                        </p:tav>
                                      </p:tavLst>
                                    </p:anim>
                                    <p:anim calcmode="lin" valueType="num">
                                      <p:cBhvr additive="base">
                                        <p:cTn id="14"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6" name="Arc 265">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2948210" y="488711"/>
            <a:ext cx="3062575"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Google Shape;257;p40"/>
          <p:cNvSpPr txBox="1">
            <a:spLocks noGrp="1"/>
          </p:cNvSpPr>
          <p:nvPr>
            <p:ph type="title"/>
          </p:nvPr>
        </p:nvSpPr>
        <p:spPr>
          <a:xfrm>
            <a:off x="628650" y="273843"/>
            <a:ext cx="7886699" cy="994173"/>
          </a:xfrm>
          <a:prstGeom prst="rect">
            <a:avLst/>
          </a:prstGeom>
        </p:spPr>
        <p:txBody>
          <a:bodyPr spcFirstLastPara="1" vert="horz" lIns="91440" tIns="45720" rIns="91440" bIns="45720" rtlCol="0" anchor="ctr" anchorCtr="0">
            <a:normAutofit/>
          </a:bodyPr>
          <a:lstStyle/>
          <a:p>
            <a:pPr marL="12700" lvl="0" indent="0">
              <a:spcBef>
                <a:spcPct val="0"/>
              </a:spcBef>
              <a:spcAft>
                <a:spcPts val="0"/>
              </a:spcAft>
              <a:buClr>
                <a:schemeClr val="dk1"/>
              </a:buClr>
              <a:buSzPts val="3300"/>
            </a:pPr>
            <a:r>
              <a:rPr lang="en-US" sz="4400" b="1" kern="1200" dirty="0">
                <a:solidFill>
                  <a:schemeClr val="tx1"/>
                </a:solidFill>
              </a:rPr>
              <a:t>Modeling</a:t>
            </a:r>
          </a:p>
        </p:txBody>
      </p:sp>
      <p:sp>
        <p:nvSpPr>
          <p:cNvPr id="258" name="Google Shape;258;p40"/>
          <p:cNvSpPr txBox="1"/>
          <p:nvPr/>
        </p:nvSpPr>
        <p:spPr>
          <a:xfrm>
            <a:off x="628650" y="1369218"/>
            <a:ext cx="4746914" cy="3254287"/>
          </a:xfrm>
          <a:prstGeom prst="rect">
            <a:avLst/>
          </a:prstGeom>
        </p:spPr>
        <p:txBody>
          <a:bodyPr spcFirstLastPara="1" vert="horz" lIns="91440" tIns="45720" rIns="91440" bIns="45720" rtlCol="0" anchor="t" anchorCtr="0">
            <a:normAutofit/>
          </a:bodyPr>
          <a:lstStyle/>
          <a:p>
            <a:pPr marL="38100" marR="0" lvl="0">
              <a:lnSpc>
                <a:spcPct val="90000"/>
              </a:lnSpc>
              <a:spcBef>
                <a:spcPts val="800"/>
              </a:spcBef>
              <a:spcAft>
                <a:spcPts val="0"/>
              </a:spcAft>
              <a:buClr>
                <a:srgbClr val="A42F0F"/>
              </a:buClr>
              <a:buSzPts val="1800"/>
            </a:pPr>
            <a:r>
              <a:rPr lang="en-US" sz="1800" b="0" i="0" u="none" strike="noStrike" kern="1200" cap="none" dirty="0">
                <a:solidFill>
                  <a:schemeClr val="tx1"/>
                </a:solidFill>
                <a:latin typeface="Calibri"/>
                <a:ea typeface="Calibri"/>
                <a:cs typeface="Calibri"/>
                <a:sym typeface="Arial"/>
              </a:rPr>
              <a:t>Our Final Ensemble Models</a:t>
            </a:r>
            <a:endParaRPr lang="en-US" sz="1800" b="0" i="0" u="none" strike="noStrike" kern="1200" cap="none" dirty="0">
              <a:solidFill>
                <a:schemeClr val="tx1"/>
              </a:solidFill>
              <a:latin typeface="Calibri"/>
              <a:ea typeface="Calibri"/>
              <a:cs typeface="Calibri"/>
            </a:endParaRPr>
          </a:p>
          <a:p>
            <a:pPr marL="685800" marR="0" lvl="0" indent="-228600">
              <a:lnSpc>
                <a:spcPct val="90000"/>
              </a:lnSpc>
              <a:spcBef>
                <a:spcPts val="800"/>
              </a:spcBef>
              <a:spcAft>
                <a:spcPts val="0"/>
              </a:spcAft>
              <a:buFont typeface="Arial" panose="020B0604020202020204" pitchFamily="34" charset="0"/>
              <a:buChar char="•"/>
            </a:pPr>
            <a:endParaRPr lang="en-US" sz="1800" kern="1200" dirty="0">
              <a:solidFill>
                <a:schemeClr val="tx1"/>
              </a:solidFill>
              <a:latin typeface="Calibri"/>
              <a:ea typeface="Calibri"/>
            </a:endParaRPr>
          </a:p>
          <a:p>
            <a:pPr marL="609600" lvl="1" indent="-228600">
              <a:lnSpc>
                <a:spcPct val="90000"/>
              </a:lnSpc>
              <a:spcBef>
                <a:spcPts val="800"/>
              </a:spcBef>
              <a:buClr>
                <a:srgbClr val="A42F0F"/>
              </a:buClr>
              <a:buSzPts val="1800"/>
              <a:buFont typeface="Arial" panose="020B0604020202020204" pitchFamily="34" charset="0"/>
              <a:buChar char="•"/>
            </a:pPr>
            <a:r>
              <a:rPr lang="en-US" sz="1800" b="1" kern="1200" dirty="0">
                <a:solidFill>
                  <a:schemeClr val="tx1"/>
                </a:solidFill>
                <a:latin typeface="Calibri"/>
                <a:ea typeface="Calibri"/>
                <a:cs typeface="Calibri"/>
              </a:rPr>
              <a:t>LSTM + CNN Hybrid Model </a:t>
            </a:r>
          </a:p>
          <a:p>
            <a:pPr marL="609600" lvl="1" indent="-228600">
              <a:lnSpc>
                <a:spcPct val="90000"/>
              </a:lnSpc>
              <a:spcBef>
                <a:spcPts val="800"/>
              </a:spcBef>
              <a:buClr>
                <a:srgbClr val="A42F0F"/>
              </a:buClr>
              <a:buSzPts val="1800"/>
              <a:buFont typeface="Arial" panose="020B0604020202020204" pitchFamily="34" charset="0"/>
              <a:buChar char="•"/>
            </a:pPr>
            <a:r>
              <a:rPr lang="en-US" sz="1800" b="1" kern="1200" dirty="0" err="1">
                <a:solidFill>
                  <a:schemeClr val="tx1"/>
                </a:solidFill>
                <a:latin typeface="Calibri"/>
                <a:ea typeface="Calibri"/>
                <a:cs typeface="Calibri"/>
              </a:rPr>
              <a:t>BiLSTM</a:t>
            </a:r>
            <a:r>
              <a:rPr lang="en-US" sz="1800" b="1" kern="1200" dirty="0">
                <a:solidFill>
                  <a:schemeClr val="tx1"/>
                </a:solidFill>
                <a:latin typeface="Calibri"/>
                <a:ea typeface="Calibri"/>
                <a:cs typeface="Calibri"/>
              </a:rPr>
              <a:t> + CNN Hybrid Model </a:t>
            </a:r>
            <a:endParaRPr lang="en-US" kern="1200" dirty="0">
              <a:solidFill>
                <a:schemeClr val="tx1"/>
              </a:solidFill>
              <a:latin typeface="+mn-lt"/>
              <a:ea typeface="+mn-ea"/>
              <a:cs typeface="+mn-cs"/>
            </a:endParaRPr>
          </a:p>
        </p:txBody>
      </p:sp>
      <p:sp>
        <p:nvSpPr>
          <p:cNvPr id="268" name="Oval 26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7756" y="3921020"/>
            <a:ext cx="830430" cy="807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59" name="Google Shape;259;p40"/>
          <p:cNvPicPr preferRelativeResize="0"/>
          <p:nvPr/>
        </p:nvPicPr>
        <p:blipFill rotWithShape="1">
          <a:blip r:embed="rId4"/>
          <a:stretch/>
        </p:blipFill>
        <p:spPr>
          <a:xfrm>
            <a:off x="5332471" y="3103531"/>
            <a:ext cx="3166198" cy="151003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gradFill>
            <a:gsLst>
              <a:gs pos="0">
                <a:srgbClr val="F5F7FC"/>
              </a:gs>
              <a:gs pos="74000">
                <a:srgbClr val="A9BEE4"/>
              </a:gs>
              <a:gs pos="83000">
                <a:srgbClr val="A9BEE4"/>
              </a:gs>
              <a:gs pos="100000">
                <a:srgbClr val="C5D3ED"/>
              </a:gs>
            </a:gsLst>
            <a:lin ang="5400000" scaled="0"/>
          </a:gradFill>
        </p:spPr>
      </p:pic>
    </p:spTree>
    <p:custDataLst>
      <p:tags r:id="rId1"/>
    </p:custDataLst>
    <p:extLst>
      <p:ext uri="{BB962C8B-B14F-4D97-AF65-F5344CB8AC3E}">
        <p14:creationId xmlns:p14="http://schemas.microsoft.com/office/powerpoint/2010/main" val="4185929423"/>
      </p:ext>
    </p:extLst>
  </p:cSld>
  <p:clrMapOvr>
    <a:masterClrMapping/>
  </p:clrMapOvr>
  <mc:AlternateContent xmlns:mc="http://schemas.openxmlformats.org/markup-compatibility/2006" xmlns:p14="http://schemas.microsoft.com/office/powerpoint/2010/main">
    <mc:Choice Requires="p14">
      <p:transition spd="slow" p14:dur="2000" advTm="8050"/>
    </mc:Choice>
    <mc:Fallback xmlns="">
      <p:transition spd="slow" advTm="80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ppt_x"/>
                                          </p:val>
                                        </p:tav>
                                        <p:tav tm="100000">
                                          <p:val>
                                            <p:strVal val="#ppt_x"/>
                                          </p:val>
                                        </p:tav>
                                      </p:tavLst>
                                    </p:anim>
                                    <p:anim calcmode="lin" valueType="num">
                                      <p:cBhvr additive="base">
                                        <p:cTn id="8"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9"/>
                                        </p:tgtEl>
                                        <p:attrNameLst>
                                          <p:attrName>style.visibility</p:attrName>
                                        </p:attrNameLst>
                                      </p:cBhvr>
                                      <p:to>
                                        <p:strVal val="visible"/>
                                      </p:to>
                                    </p:set>
                                    <p:anim calcmode="lin" valueType="num">
                                      <p:cBhvr additive="base">
                                        <p:cTn id="13" dur="500" fill="hold"/>
                                        <p:tgtEl>
                                          <p:spTgt spid="259"/>
                                        </p:tgtEl>
                                        <p:attrNameLst>
                                          <p:attrName>ppt_x</p:attrName>
                                        </p:attrNameLst>
                                      </p:cBhvr>
                                      <p:tavLst>
                                        <p:tav tm="0">
                                          <p:val>
                                            <p:strVal val="#ppt_x"/>
                                          </p:val>
                                        </p:tav>
                                        <p:tav tm="100000">
                                          <p:val>
                                            <p:strVal val="#ppt_x"/>
                                          </p:val>
                                        </p:tav>
                                      </p:tavLst>
                                    </p:anim>
                                    <p:anim calcmode="lin" valueType="num">
                                      <p:cBhvr additive="base">
                                        <p:cTn id="14"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28650" y="273844"/>
            <a:ext cx="7886700" cy="99427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t>Time-Series Architecture</a:t>
            </a:r>
            <a:endParaRPr b="1"/>
          </a:p>
        </p:txBody>
      </p:sp>
      <p:pic>
        <p:nvPicPr>
          <p:cNvPr id="266" name="Google Shape;266;p41" descr="A diagram of a computer program&#10;&#10;Description automatically generated"/>
          <p:cNvPicPr preferRelativeResize="0"/>
          <p:nvPr/>
        </p:nvPicPr>
        <p:blipFill>
          <a:blip r:embed="rId4"/>
          <a:stretch>
            <a:fillRect/>
          </a:stretch>
        </p:blipFill>
        <p:spPr>
          <a:xfrm>
            <a:off x="5308457" y="1500835"/>
            <a:ext cx="2962206" cy="3333828"/>
          </a:xfrm>
          <a:prstGeom prst="rect">
            <a:avLst/>
          </a:prstGeom>
          <a:noFill/>
          <a:ln>
            <a:noFill/>
          </a:ln>
        </p:spPr>
      </p:pic>
      <p:pic>
        <p:nvPicPr>
          <p:cNvPr id="267" name="Google Shape;267;p41" descr="A diagram of a computer program&#10;&#10;Description automatically generated"/>
          <p:cNvPicPr preferRelativeResize="0"/>
          <p:nvPr/>
        </p:nvPicPr>
        <p:blipFill>
          <a:blip r:embed="rId5"/>
          <a:stretch>
            <a:fillRect/>
          </a:stretch>
        </p:blipFill>
        <p:spPr>
          <a:xfrm>
            <a:off x="1268400" y="1651800"/>
            <a:ext cx="2278856" cy="2068500"/>
          </a:xfrm>
          <a:prstGeom prst="rect">
            <a:avLst/>
          </a:prstGeom>
          <a:noFill/>
          <a:ln>
            <a:noFill/>
          </a:ln>
        </p:spPr>
      </p:pic>
      <p:sp>
        <p:nvSpPr>
          <p:cNvPr id="268" name="Google Shape;268;p41"/>
          <p:cNvSpPr txBox="1"/>
          <p:nvPr/>
        </p:nvSpPr>
        <p:spPr>
          <a:xfrm>
            <a:off x="2024194" y="1170656"/>
            <a:ext cx="767250" cy="4617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2100" b="1">
                <a:solidFill>
                  <a:schemeClr val="dk1"/>
                </a:solidFill>
                <a:latin typeface="Calibri"/>
                <a:ea typeface="Calibri"/>
                <a:cs typeface="Calibri"/>
                <a:sym typeface="Calibri"/>
              </a:rPr>
              <a:t>LSTM</a:t>
            </a:r>
            <a:endParaRPr sz="2100" b="1">
              <a:solidFill>
                <a:schemeClr val="dk1"/>
              </a:solidFill>
              <a:latin typeface="Calibri"/>
              <a:ea typeface="Calibri"/>
              <a:cs typeface="Calibri"/>
              <a:sym typeface="Calibri"/>
            </a:endParaRPr>
          </a:p>
        </p:txBody>
      </p:sp>
      <p:sp>
        <p:nvSpPr>
          <p:cNvPr id="269" name="Google Shape;269;p41"/>
          <p:cNvSpPr txBox="1"/>
          <p:nvPr/>
        </p:nvSpPr>
        <p:spPr>
          <a:xfrm>
            <a:off x="5441803" y="766725"/>
            <a:ext cx="2222550" cy="677098"/>
          </a:xfrm>
          <a:prstGeom prst="rect">
            <a:avLst/>
          </a:prstGeom>
          <a:noFill/>
          <a:ln>
            <a:noFill/>
          </a:ln>
        </p:spPr>
        <p:txBody>
          <a:bodyPr spcFirstLastPara="1" wrap="square" lIns="68575" tIns="68575" rIns="68575" bIns="68575" anchor="t" anchorCtr="0">
            <a:spAutoFit/>
          </a:bodyPr>
          <a:lstStyle/>
          <a:p>
            <a:pPr algn="ctr"/>
            <a:r>
              <a:rPr lang="en" sz="2100" b="1">
                <a:solidFill>
                  <a:schemeClr val="dk1"/>
                </a:solidFill>
                <a:latin typeface="Calibri"/>
                <a:ea typeface="Calibri"/>
                <a:cs typeface="Calibri"/>
                <a:sym typeface="Calibri"/>
              </a:rPr>
              <a:t>LSTM/CNN Hybrid </a:t>
            </a:r>
            <a:r>
              <a:rPr lang="en" b="1">
                <a:solidFill>
                  <a:srgbClr val="FF0000"/>
                </a:solidFill>
                <a:latin typeface="Calibri"/>
                <a:ea typeface="Calibri"/>
                <a:cs typeface="Calibri"/>
                <a:sym typeface="Calibri"/>
              </a:rPr>
              <a:t>(Our model)</a:t>
            </a:r>
            <a:endParaRPr lang="en-US" b="1">
              <a:solidFill>
                <a:srgbClr val="FF0000"/>
              </a:solidFill>
              <a:latin typeface="Calibri"/>
              <a:ea typeface="Calibri"/>
              <a:cs typeface="Calibri"/>
            </a:endParaRPr>
          </a:p>
        </p:txBody>
      </p:sp>
      <p:sp>
        <p:nvSpPr>
          <p:cNvPr id="270" name="Google Shape;270;p41"/>
          <p:cNvSpPr txBox="1"/>
          <p:nvPr/>
        </p:nvSpPr>
        <p:spPr>
          <a:xfrm>
            <a:off x="764021" y="4197551"/>
            <a:ext cx="3809925" cy="1000264"/>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dirty="0">
                <a:solidFill>
                  <a:schemeClr val="dk1"/>
                </a:solidFill>
                <a:latin typeface="Calibri"/>
                <a:ea typeface="Calibri"/>
                <a:cs typeface="Calibri"/>
                <a:sym typeface="Calibri"/>
              </a:rPr>
              <a:t>Hand tuned batch size (256) and LSTM hidden nodes (50)</a:t>
            </a:r>
            <a:endParaRPr lang="en-US" dirty="0">
              <a:solidFill>
                <a:schemeClr val="dk1"/>
              </a:solidFill>
              <a:latin typeface="Calibri"/>
              <a:ea typeface="Calibri"/>
              <a:cs typeface="Calibri"/>
            </a:endParaRPr>
          </a:p>
          <a:p>
            <a:r>
              <a:rPr lang="en-US" dirty="0">
                <a:solidFill>
                  <a:schemeClr val="dk1"/>
                </a:solidFill>
                <a:latin typeface="Calibri"/>
                <a:ea typeface="Calibri"/>
                <a:cs typeface="Calibri"/>
              </a:rPr>
              <a:t>'Adam' optimizer and </a:t>
            </a:r>
            <a:r>
              <a:rPr lang="en-US" err="1">
                <a:solidFill>
                  <a:schemeClr val="dk1"/>
                </a:solidFill>
                <a:latin typeface="Calibri"/>
                <a:ea typeface="Calibri"/>
                <a:cs typeface="Calibri"/>
              </a:rPr>
              <a:t>ReLU</a:t>
            </a:r>
            <a:r>
              <a:rPr lang="en-US" dirty="0">
                <a:solidFill>
                  <a:schemeClr val="dk1"/>
                </a:solidFill>
                <a:latin typeface="Calibri"/>
                <a:ea typeface="Calibri"/>
                <a:cs typeface="Calibri"/>
              </a:rPr>
              <a:t> activation function were used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9501"/>
    </mc:Choice>
    <mc:Fallback xmlns="">
      <p:transition spd="slow" advTm="395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500"/>
                                        <p:tgtEl>
                                          <p:spTgt spid="2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
                                        </p:tgtEl>
                                        <p:attrNameLst>
                                          <p:attrName>style.visibility</p:attrName>
                                        </p:attrNameLst>
                                      </p:cBhvr>
                                      <p:to>
                                        <p:strVal val="visible"/>
                                      </p:to>
                                    </p:set>
                                    <p:animEffect transition="in" filter="fade">
                                      <p:cBhvr>
                                        <p:cTn id="1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2"/>
          <p:cNvSpPr txBox="1"/>
          <p:nvPr/>
        </p:nvSpPr>
        <p:spPr>
          <a:xfrm>
            <a:off x="754750" y="1467174"/>
            <a:ext cx="2956500" cy="34627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p:txBody>
      </p:sp>
      <p:pic>
        <p:nvPicPr>
          <p:cNvPr id="276" name="Google Shape;276;p42"/>
          <p:cNvPicPr preferRelativeResize="0"/>
          <p:nvPr/>
        </p:nvPicPr>
        <p:blipFill>
          <a:blip r:embed="rId4">
            <a:alphaModFix/>
          </a:blip>
          <a:stretch>
            <a:fillRect/>
          </a:stretch>
        </p:blipFill>
        <p:spPr>
          <a:xfrm>
            <a:off x="656775" y="2652525"/>
            <a:ext cx="3152457" cy="869644"/>
          </a:xfrm>
          <a:prstGeom prst="rect">
            <a:avLst/>
          </a:prstGeom>
          <a:noFill/>
          <a:ln>
            <a:noFill/>
          </a:ln>
        </p:spPr>
      </p:pic>
      <p:sp>
        <p:nvSpPr>
          <p:cNvPr id="277" name="Google Shape;277;p42"/>
          <p:cNvSpPr txBox="1"/>
          <p:nvPr/>
        </p:nvSpPr>
        <p:spPr>
          <a:xfrm>
            <a:off x="754750" y="1721730"/>
            <a:ext cx="29565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sng" strike="noStrike" cap="none" dirty="0">
                <a:solidFill>
                  <a:schemeClr val="dk1"/>
                </a:solidFill>
                <a:latin typeface="Calibri"/>
                <a:ea typeface="Calibri"/>
                <a:cs typeface="Calibri"/>
                <a:sym typeface="Calibri"/>
              </a:rPr>
              <a:t>Mean </a:t>
            </a:r>
            <a:r>
              <a:rPr lang="en" sz="1800" b="1" u="sng" dirty="0">
                <a:solidFill>
                  <a:schemeClr val="dk1"/>
                </a:solidFill>
                <a:latin typeface="Calibri"/>
                <a:ea typeface="Calibri"/>
                <a:cs typeface="Calibri"/>
                <a:sym typeface="Calibri"/>
              </a:rPr>
              <a:t>Squared</a:t>
            </a:r>
            <a:r>
              <a:rPr lang="en" sz="1800" b="1" i="0" u="sng" strike="noStrike" cap="none" dirty="0">
                <a:solidFill>
                  <a:schemeClr val="dk1"/>
                </a:solidFill>
                <a:latin typeface="Calibri"/>
                <a:ea typeface="Calibri"/>
                <a:cs typeface="Calibri"/>
                <a:sym typeface="Calibri"/>
              </a:rPr>
              <a:t> Error (M</a:t>
            </a:r>
            <a:r>
              <a:rPr lang="en" sz="1800" b="1" u="sng" dirty="0">
                <a:solidFill>
                  <a:schemeClr val="dk1"/>
                </a:solidFill>
                <a:latin typeface="Calibri"/>
                <a:ea typeface="Calibri"/>
                <a:cs typeface="Calibri"/>
                <a:sym typeface="Calibri"/>
              </a:rPr>
              <a:t>S</a:t>
            </a:r>
            <a:r>
              <a:rPr lang="en" sz="1800" b="1" i="0" u="sng" strike="noStrike" cap="none" dirty="0">
                <a:solidFill>
                  <a:schemeClr val="dk1"/>
                </a:solidFill>
                <a:latin typeface="Calibri"/>
                <a:ea typeface="Calibri"/>
                <a:cs typeface="Calibri"/>
                <a:sym typeface="Calibri"/>
              </a:rPr>
              <a:t>E)</a:t>
            </a:r>
            <a:endParaRPr sz="1800" b="1" i="0" u="sng" strike="noStrike" cap="none" dirty="0">
              <a:solidFill>
                <a:schemeClr val="dk1"/>
              </a:solidFill>
              <a:latin typeface="Calibri"/>
              <a:ea typeface="Calibri"/>
              <a:cs typeface="Calibri"/>
              <a:sym typeface="Calibri"/>
            </a:endParaRPr>
          </a:p>
        </p:txBody>
      </p:sp>
      <p:sp>
        <p:nvSpPr>
          <p:cNvPr id="278" name="Google Shape;278;p42"/>
          <p:cNvSpPr txBox="1">
            <a:spLocks noGrp="1"/>
          </p:cNvSpPr>
          <p:nvPr>
            <p:ph type="body" idx="1"/>
          </p:nvPr>
        </p:nvSpPr>
        <p:spPr>
          <a:xfrm>
            <a:off x="4205588" y="1369138"/>
            <a:ext cx="4238100" cy="3363900"/>
          </a:xfrm>
          <a:prstGeom prst="rect">
            <a:avLst/>
          </a:prstGeom>
        </p:spPr>
        <p:txBody>
          <a:bodyPr spcFirstLastPara="1" wrap="square" lIns="68575" tIns="34275" rIns="68575" bIns="34275" anchor="t" anchorCtr="0">
            <a:normAutofit/>
          </a:bodyPr>
          <a:lstStyle/>
          <a:p>
            <a:pPr marL="0" lvl="0" indent="0" algn="l" rtl="0">
              <a:lnSpc>
                <a:spcPct val="80000"/>
              </a:lnSpc>
              <a:spcBef>
                <a:spcPts val="800"/>
              </a:spcBef>
              <a:spcAft>
                <a:spcPts val="0"/>
              </a:spcAft>
              <a:buNone/>
            </a:pPr>
            <a:endParaRPr sz="1700" b="1" dirty="0"/>
          </a:p>
          <a:p>
            <a:pPr marL="685800" lvl="0" indent="0" algn="l" rtl="0">
              <a:lnSpc>
                <a:spcPct val="80000"/>
              </a:lnSpc>
              <a:spcBef>
                <a:spcPts val="800"/>
              </a:spcBef>
              <a:spcAft>
                <a:spcPts val="0"/>
              </a:spcAft>
              <a:buNone/>
            </a:pPr>
            <a:endParaRPr sz="1700" b="1" dirty="0"/>
          </a:p>
          <a:p>
            <a:pPr marL="457200" lvl="0" indent="-342900" algn="l" rtl="0">
              <a:lnSpc>
                <a:spcPct val="80000"/>
              </a:lnSpc>
              <a:spcBef>
                <a:spcPts val="800"/>
              </a:spcBef>
              <a:spcAft>
                <a:spcPts val="0"/>
              </a:spcAft>
              <a:buSzPts val="1800"/>
              <a:buChar char="•"/>
            </a:pPr>
            <a:r>
              <a:rPr lang="en" sz="1800" dirty="0"/>
              <a:t>MSE quantifies the average squared magnitude of errors between predicted and actual values</a:t>
            </a:r>
            <a:endParaRPr sz="1800" dirty="0"/>
          </a:p>
          <a:p>
            <a:pPr marL="457200" lvl="0" indent="0" algn="l" rtl="0">
              <a:lnSpc>
                <a:spcPct val="80000"/>
              </a:lnSpc>
              <a:spcBef>
                <a:spcPts val="800"/>
              </a:spcBef>
              <a:spcAft>
                <a:spcPts val="0"/>
              </a:spcAft>
              <a:buNone/>
            </a:pPr>
            <a:endParaRPr sz="1800" dirty="0"/>
          </a:p>
          <a:p>
            <a:pPr marL="457200" lvl="0" indent="-342900" algn="l" rtl="0">
              <a:lnSpc>
                <a:spcPct val="80000"/>
              </a:lnSpc>
              <a:spcBef>
                <a:spcPts val="800"/>
              </a:spcBef>
              <a:spcAft>
                <a:spcPts val="0"/>
              </a:spcAft>
              <a:buSzPts val="1800"/>
              <a:buChar char="•"/>
            </a:pPr>
            <a:r>
              <a:rPr lang="en" sz="1800" dirty="0"/>
              <a:t>Useful for training models because it gives higher weighting to lower frequency values.</a:t>
            </a:r>
            <a:endParaRPr sz="1800" b="1" dirty="0"/>
          </a:p>
        </p:txBody>
      </p:sp>
      <p:sp>
        <p:nvSpPr>
          <p:cNvPr id="279" name="Google Shape;279;p42"/>
          <p:cNvSpPr txBox="1">
            <a:spLocks noGrp="1"/>
          </p:cNvSpPr>
          <p:nvPr>
            <p:ph type="title"/>
          </p:nvPr>
        </p:nvSpPr>
        <p:spPr>
          <a:xfrm>
            <a:off x="628650" y="3749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US" sz="3200" b="1">
                <a:highlight>
                  <a:srgbClr val="FFFFFF"/>
                </a:highlight>
              </a:rPr>
              <a:t>Training and Evaluation Metrics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232"/>
    </mc:Choice>
    <mc:Fallback xmlns="">
      <p:transition spd="slow" advTm="7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
                                            <p:txEl>
                                              <p:pRg st="2" end="2"/>
                                            </p:txEl>
                                          </p:spTgt>
                                        </p:tgtEl>
                                        <p:attrNameLst>
                                          <p:attrName>style.visibility</p:attrName>
                                        </p:attrNameLst>
                                      </p:cBhvr>
                                      <p:to>
                                        <p:strVal val="visible"/>
                                      </p:to>
                                    </p:set>
                                    <p:anim calcmode="lin" valueType="num">
                                      <p:cBhvr additive="base">
                                        <p:cTn id="7" dur="500" fill="hold"/>
                                        <p:tgtEl>
                                          <p:spTgt spid="2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8">
                                            <p:txEl>
                                              <p:pRg st="4" end="4"/>
                                            </p:txEl>
                                          </p:spTgt>
                                        </p:tgtEl>
                                        <p:attrNameLst>
                                          <p:attrName>style.visibility</p:attrName>
                                        </p:attrNameLst>
                                      </p:cBhvr>
                                      <p:to>
                                        <p:strVal val="visible"/>
                                      </p:to>
                                    </p:set>
                                    <p:anim calcmode="lin" valueType="num">
                                      <p:cBhvr additive="base">
                                        <p:cTn id="13" dur="500" fill="hold"/>
                                        <p:tgtEl>
                                          <p:spTgt spid="27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628650" y="3460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2800" b="1" dirty="0">
                <a:highlight>
                  <a:srgbClr val="FFFFFF"/>
                </a:highlight>
              </a:rPr>
              <a:t>Results: Baseline Models</a:t>
            </a:r>
            <a:endParaRPr sz="2800" b="1" dirty="0">
              <a:highlight>
                <a:srgbClr val="FFFFFF"/>
              </a:highlight>
            </a:endParaRPr>
          </a:p>
          <a:p>
            <a:pPr marL="0" lvl="0" indent="0" algn="l" rtl="0">
              <a:spcBef>
                <a:spcPts val="0"/>
              </a:spcBef>
              <a:spcAft>
                <a:spcPts val="0"/>
              </a:spcAft>
              <a:buNone/>
            </a:pPr>
            <a:endParaRPr sz="2900" b="1" dirty="0">
              <a:highlight>
                <a:srgbClr val="FFFFFF"/>
              </a:highlight>
            </a:endParaRPr>
          </a:p>
        </p:txBody>
      </p:sp>
      <p:pic>
        <p:nvPicPr>
          <p:cNvPr id="286" name="Google Shape;286;p43" descr="A graph with blue and orange squares"/>
          <p:cNvPicPr preferRelativeResize="0"/>
          <p:nvPr/>
        </p:nvPicPr>
        <p:blipFill>
          <a:blip r:embed="rId4"/>
          <a:stretch>
            <a:fillRect/>
          </a:stretch>
        </p:blipFill>
        <p:spPr>
          <a:xfrm>
            <a:off x="1522938" y="1145950"/>
            <a:ext cx="6271526" cy="3741349"/>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527"/>
    </mc:Choice>
    <mc:Fallback xmlns="">
      <p:transition spd="slow" advTm="95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anim calcmode="lin" valueType="num">
                                      <p:cBhvr>
                                        <p:cTn id="8" dur="1000" fill="hold"/>
                                        <p:tgtEl>
                                          <p:spTgt spid="286"/>
                                        </p:tgtEl>
                                        <p:attrNameLst>
                                          <p:attrName>ppt_x</p:attrName>
                                        </p:attrNameLst>
                                      </p:cBhvr>
                                      <p:tavLst>
                                        <p:tav tm="0">
                                          <p:val>
                                            <p:strVal val="#ppt_x"/>
                                          </p:val>
                                        </p:tav>
                                        <p:tav tm="100000">
                                          <p:val>
                                            <p:strVal val="#ppt_x"/>
                                          </p:val>
                                        </p:tav>
                                      </p:tavLst>
                                    </p:anim>
                                    <p:anim calcmode="lin" valueType="num">
                                      <p:cBhvr>
                                        <p:cTn id="9" dur="1000" fill="hold"/>
                                        <p:tgtEl>
                                          <p:spTgt spid="2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98919" y="356173"/>
            <a:ext cx="7354575" cy="466875"/>
          </a:xfrm>
          <a:prstGeom prst="rect">
            <a:avLst/>
          </a:prstGeom>
          <a:noFill/>
          <a:ln>
            <a:noFill/>
          </a:ln>
        </p:spPr>
        <p:txBody>
          <a:bodyPr spcFirstLastPara="1" wrap="square" lIns="0" tIns="9525" rIns="0" bIns="0" anchor="ctr" anchorCtr="0">
            <a:spAutoFit/>
          </a:bodyPr>
          <a:lstStyle/>
          <a:p>
            <a:pPr marL="0" lvl="0" indent="0" algn="l" rtl="0">
              <a:lnSpc>
                <a:spcPct val="90000"/>
              </a:lnSpc>
              <a:spcBef>
                <a:spcPts val="0"/>
              </a:spcBef>
              <a:spcAft>
                <a:spcPts val="0"/>
              </a:spcAft>
              <a:buClr>
                <a:schemeClr val="dk1"/>
              </a:buClr>
              <a:buSzPts val="3300"/>
              <a:buFont typeface="Calibri"/>
              <a:buNone/>
            </a:pPr>
            <a:r>
              <a:rPr lang="en-US" b="1" dirty="0"/>
              <a:t>Introduction</a:t>
            </a:r>
            <a:endParaRPr lang="en-US" dirty="0"/>
          </a:p>
        </p:txBody>
      </p:sp>
      <p:graphicFrame>
        <p:nvGraphicFramePr>
          <p:cNvPr id="155" name="Google Shape;141;p27">
            <a:extLst>
              <a:ext uri="{FF2B5EF4-FFF2-40B4-BE49-F238E27FC236}">
                <a16:creationId xmlns:a16="http://schemas.microsoft.com/office/drawing/2014/main" id="{9C285B23-432A-7A4D-A1CD-2919BC8F29D0}"/>
              </a:ext>
            </a:extLst>
          </p:cNvPr>
          <p:cNvGraphicFramePr/>
          <p:nvPr>
            <p:extLst>
              <p:ext uri="{D42A27DB-BD31-4B8C-83A1-F6EECF244321}">
                <p14:modId xmlns:p14="http://schemas.microsoft.com/office/powerpoint/2010/main" val="2808976497"/>
              </p:ext>
            </p:extLst>
          </p:nvPr>
        </p:nvGraphicFramePr>
        <p:xfrm>
          <a:off x="229688" y="1166791"/>
          <a:ext cx="8807253" cy="3291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110"/>
    </mc:Choice>
    <mc:Fallback xmlns="">
      <p:transition spd="slow" advTm="231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fill="hold"/>
                                        <p:tgtEl>
                                          <p:spTgt spid="155"/>
                                        </p:tgtEl>
                                        <p:attrNameLst>
                                          <p:attrName>ppt_x</p:attrName>
                                        </p:attrNameLst>
                                      </p:cBhvr>
                                      <p:tavLst>
                                        <p:tav tm="0">
                                          <p:val>
                                            <p:strVal val="#ppt_x"/>
                                          </p:val>
                                        </p:tav>
                                        <p:tav tm="100000">
                                          <p:val>
                                            <p:strVal val="#ppt_x"/>
                                          </p:val>
                                        </p:tav>
                                      </p:tavLst>
                                    </p:anim>
                                    <p:anim calcmode="lin" valueType="num">
                                      <p:cBhvr additive="base">
                                        <p:cTn id="8"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483870" y="296704"/>
            <a:ext cx="7886700" cy="994275"/>
          </a:xfrm>
          <a:prstGeom prst="rect">
            <a:avLst/>
          </a:prstGeom>
        </p:spPr>
        <p:txBody>
          <a:bodyPr spcFirstLastPara="1" wrap="square" lIns="68575" tIns="34275" rIns="68575" bIns="34275" anchor="ctr" anchorCtr="0">
            <a:normAutofit/>
          </a:bodyPr>
          <a:lstStyle/>
          <a:p>
            <a:pPr algn="ctr"/>
            <a:r>
              <a:rPr lang="en" b="1" dirty="0"/>
              <a:t>Results: Time-Series Models</a:t>
            </a:r>
            <a:endParaRPr b="1" dirty="0"/>
          </a:p>
        </p:txBody>
      </p:sp>
      <p:pic>
        <p:nvPicPr>
          <p:cNvPr id="5" name="Picture 4" descr="A graph with numbers and a bar&#10;&#10;Description automatically generated">
            <a:extLst>
              <a:ext uri="{FF2B5EF4-FFF2-40B4-BE49-F238E27FC236}">
                <a16:creationId xmlns:a16="http://schemas.microsoft.com/office/drawing/2014/main" id="{8E482BDC-59AE-4054-5804-A21C3F9CB962}"/>
              </a:ext>
            </a:extLst>
          </p:cNvPr>
          <p:cNvPicPr>
            <a:picLocks noChangeAspect="1"/>
          </p:cNvPicPr>
          <p:nvPr/>
        </p:nvPicPr>
        <p:blipFill>
          <a:blip r:embed="rId4"/>
          <a:stretch>
            <a:fillRect/>
          </a:stretch>
        </p:blipFill>
        <p:spPr>
          <a:xfrm>
            <a:off x="1265043" y="1184605"/>
            <a:ext cx="6190459" cy="365113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121"/>
    </mc:Choice>
    <mc:Fallback xmlns="">
      <p:transition spd="slow" advTm="171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628650" y="273844"/>
            <a:ext cx="7886700" cy="99427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US" b="1" dirty="0"/>
              <a:t>Discussion and Future Scope</a:t>
            </a:r>
          </a:p>
        </p:txBody>
      </p:sp>
      <p:sp>
        <p:nvSpPr>
          <p:cNvPr id="311" name="Google Shape;311;p46"/>
          <p:cNvSpPr txBox="1">
            <a:spLocks noGrp="1"/>
          </p:cNvSpPr>
          <p:nvPr>
            <p:ph type="body" idx="1"/>
          </p:nvPr>
        </p:nvSpPr>
        <p:spPr>
          <a:xfrm>
            <a:off x="628650" y="1053205"/>
            <a:ext cx="7886700" cy="3909039"/>
          </a:xfrm>
          <a:prstGeom prst="rect">
            <a:avLst/>
          </a:prstGeom>
        </p:spPr>
        <p:txBody>
          <a:bodyPr spcFirstLastPara="1" wrap="square" lIns="68575" tIns="34275" rIns="68575" bIns="34275" anchor="t" anchorCtr="0">
            <a:normAutofit fontScale="62500" lnSpcReduction="20000"/>
          </a:bodyPr>
          <a:lstStyle/>
          <a:p>
            <a:pPr>
              <a:lnSpc>
                <a:spcPct val="120000"/>
              </a:lnSpc>
            </a:pPr>
            <a:r>
              <a:rPr lang="en" dirty="0">
                <a:solidFill>
                  <a:srgbClr val="000000"/>
                </a:solidFill>
              </a:rPr>
              <a:t>BiLSTM+CNN model showed the best performance in sales prediction.</a:t>
            </a:r>
            <a:endParaRPr lang="en-US" dirty="0">
              <a:solidFill>
                <a:srgbClr val="000000"/>
              </a:solidFill>
            </a:endParaRPr>
          </a:p>
          <a:p>
            <a:pPr>
              <a:lnSpc>
                <a:spcPct val="120000"/>
              </a:lnSpc>
            </a:pPr>
            <a:r>
              <a:rPr lang="en" dirty="0">
                <a:solidFill>
                  <a:srgbClr val="000000"/>
                </a:solidFill>
              </a:rPr>
              <a:t>BiLSTM and LSTM+CNN hybrid models followed, indicating promising results.</a:t>
            </a:r>
            <a:endParaRPr lang="en" dirty="0"/>
          </a:p>
          <a:p>
            <a:pPr marL="342900" indent="-254000">
              <a:lnSpc>
                <a:spcPct val="120000"/>
              </a:lnSpc>
            </a:pPr>
            <a:endParaRPr lang="en" dirty="0">
              <a:solidFill>
                <a:srgbClr val="000000"/>
              </a:solidFill>
            </a:endParaRPr>
          </a:p>
          <a:p>
            <a:pPr marL="342900" lvl="0" indent="-254000" algn="l" rtl="0">
              <a:lnSpc>
                <a:spcPct val="120000"/>
              </a:lnSpc>
              <a:spcBef>
                <a:spcPts val="0"/>
              </a:spcBef>
              <a:spcAft>
                <a:spcPts val="0"/>
              </a:spcAft>
              <a:buSzPts val="1400"/>
              <a:buChar char="•"/>
            </a:pPr>
            <a:r>
              <a:rPr lang="en" dirty="0"/>
              <a:t>Possible issues</a:t>
            </a:r>
            <a:endParaRPr lang="en-US" dirty="0"/>
          </a:p>
          <a:p>
            <a:pPr marL="685800" indent="-254000">
              <a:lnSpc>
                <a:spcPct val="120000"/>
              </a:lnSpc>
            </a:pPr>
            <a:r>
              <a:rPr lang="en" sz="2000" b="1" dirty="0"/>
              <a:t>Limited Attribute Coverage</a:t>
            </a:r>
            <a:r>
              <a:rPr lang="en" sz="2000" dirty="0"/>
              <a:t>: The dataset's restriction to only three attributes—Date, Store ID, and Item ID—might have hindered the models' ability to capture the full spectrum of factors influencing sales, potentially overlooking crucial variables such as promotions, competitor activity, or seasonal trends.</a:t>
            </a:r>
          </a:p>
          <a:p>
            <a:pPr marL="685800" indent="-254000">
              <a:lnSpc>
                <a:spcPct val="120000"/>
              </a:lnSpc>
            </a:pPr>
            <a:endParaRPr lang="en" sz="2000" dirty="0"/>
          </a:p>
          <a:p>
            <a:pPr marL="685800" lvl="1" indent="-254000">
              <a:lnSpc>
                <a:spcPct val="120000"/>
              </a:lnSpc>
              <a:spcBef>
                <a:spcPts val="0"/>
              </a:spcBef>
            </a:pPr>
            <a:r>
              <a:rPr lang="en" sz="2000" b="1" dirty="0"/>
              <a:t>Lack of Granularity</a:t>
            </a:r>
            <a:r>
              <a:rPr lang="en" sz="2000" dirty="0"/>
              <a:t>: With only three attributes available, the dataset may lack the granularity needed to accurately capture the intricacies of sales patterns, potentially leading to oversimplified model representations and reduced predictive accuracy.</a:t>
            </a:r>
          </a:p>
          <a:p>
            <a:pPr marL="685800" lvl="1" indent="-254000">
              <a:lnSpc>
                <a:spcPct val="120000"/>
              </a:lnSpc>
              <a:spcBef>
                <a:spcPts val="0"/>
              </a:spcBef>
            </a:pPr>
            <a:endParaRPr lang="en" dirty="0">
              <a:highlight>
                <a:srgbClr val="FFFF00"/>
              </a:highlight>
            </a:endParaRPr>
          </a:p>
          <a:p>
            <a:pPr marL="685800" lvl="1" indent="-254000">
              <a:lnSpc>
                <a:spcPct val="120000"/>
              </a:lnSpc>
              <a:spcBef>
                <a:spcPts val="0"/>
              </a:spcBef>
            </a:pPr>
            <a:endParaRPr lang="en" dirty="0"/>
          </a:p>
          <a:p>
            <a:pPr marL="342900" indent="-254000">
              <a:lnSpc>
                <a:spcPct val="120000"/>
              </a:lnSpc>
              <a:spcBef>
                <a:spcPts val="0"/>
              </a:spcBef>
            </a:pPr>
            <a:r>
              <a:rPr lang="en" dirty="0"/>
              <a:t>In the future,</a:t>
            </a:r>
            <a:r>
              <a:rPr lang="en" dirty="0">
                <a:solidFill>
                  <a:srgbClr val="000000"/>
                </a:solidFill>
              </a:rPr>
              <a:t> advanced evaluation techniques to assess model performance in capturing temporal dynamics and other complexities of sales data can be explored in addition to obtaining more information on the dataset.</a:t>
            </a:r>
          </a:p>
          <a:p>
            <a:pPr marL="685800" lvl="1" indent="-254000">
              <a:spcBef>
                <a:spcPts val="0"/>
              </a:spcBef>
            </a:pPr>
            <a:endParaRPr lang="en" dirty="0"/>
          </a:p>
          <a:p>
            <a:pPr marL="685800" lvl="1" indent="-254000" algn="l" rtl="0">
              <a:spcBef>
                <a:spcPts val="0"/>
              </a:spcBef>
              <a:spcAft>
                <a:spcPts val="0"/>
              </a:spcAft>
              <a:buSzPts val="1400"/>
              <a:buChar char="•"/>
            </a:pPr>
            <a:endParaRPr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249"/>
    </mc:Choice>
    <mc:Fallback xmlns="">
      <p:transition spd="slow" advTm="2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500"/>
                                        <p:tgtEl>
                                          <p:spTgt spid="3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1">
                                            <p:txEl>
                                              <p:pRg st="1" end="1"/>
                                            </p:txEl>
                                          </p:spTgt>
                                        </p:tgtEl>
                                        <p:attrNameLst>
                                          <p:attrName>style.visibility</p:attrName>
                                        </p:attrNameLst>
                                      </p:cBhvr>
                                      <p:to>
                                        <p:strVal val="visible"/>
                                      </p:to>
                                    </p:set>
                                    <p:animEffect transition="in" filter="fade">
                                      <p:cBhvr>
                                        <p:cTn id="12" dur="500"/>
                                        <p:tgtEl>
                                          <p:spTgt spid="3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1">
                                            <p:txEl>
                                              <p:pRg st="3" end="3"/>
                                            </p:txEl>
                                          </p:spTgt>
                                        </p:tgtEl>
                                        <p:attrNameLst>
                                          <p:attrName>style.visibility</p:attrName>
                                        </p:attrNameLst>
                                      </p:cBhvr>
                                      <p:to>
                                        <p:strVal val="visible"/>
                                      </p:to>
                                    </p:set>
                                    <p:animEffect transition="in" filter="fade">
                                      <p:cBhvr>
                                        <p:cTn id="17" dur="500"/>
                                        <p:tgtEl>
                                          <p:spTgt spid="3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1">
                                            <p:txEl>
                                              <p:pRg st="4" end="4"/>
                                            </p:txEl>
                                          </p:spTgt>
                                        </p:tgtEl>
                                        <p:attrNameLst>
                                          <p:attrName>style.visibility</p:attrName>
                                        </p:attrNameLst>
                                      </p:cBhvr>
                                      <p:to>
                                        <p:strVal val="visible"/>
                                      </p:to>
                                    </p:set>
                                    <p:animEffect transition="in" filter="fade">
                                      <p:cBhvr>
                                        <p:cTn id="22" dur="500"/>
                                        <p:tgtEl>
                                          <p:spTgt spid="311">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1">
                                            <p:txEl>
                                              <p:pRg st="6" end="6"/>
                                            </p:txEl>
                                          </p:spTgt>
                                        </p:tgtEl>
                                        <p:attrNameLst>
                                          <p:attrName>style.visibility</p:attrName>
                                        </p:attrNameLst>
                                      </p:cBhvr>
                                      <p:to>
                                        <p:strVal val="visible"/>
                                      </p:to>
                                    </p:set>
                                    <p:animEffect transition="in" filter="fade">
                                      <p:cBhvr>
                                        <p:cTn id="25" dur="500"/>
                                        <p:tgtEl>
                                          <p:spTgt spid="31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1">
                                            <p:txEl>
                                              <p:pRg st="9" end="9"/>
                                            </p:txEl>
                                          </p:spTgt>
                                        </p:tgtEl>
                                        <p:attrNameLst>
                                          <p:attrName>style.visibility</p:attrName>
                                        </p:attrNameLst>
                                      </p:cBhvr>
                                      <p:to>
                                        <p:strVal val="visible"/>
                                      </p:to>
                                    </p:set>
                                    <p:animEffect transition="in" filter="fade">
                                      <p:cBhvr>
                                        <p:cTn id="30" dur="500"/>
                                        <p:tgtEl>
                                          <p:spTgt spid="3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295170" y="400050"/>
            <a:ext cx="3073622" cy="517449"/>
          </a:xfrm>
          <a:prstGeom prst="rect">
            <a:avLst/>
          </a:prstGeom>
          <a:noFill/>
          <a:ln>
            <a:noFill/>
          </a:ln>
        </p:spPr>
        <p:txBody>
          <a:bodyPr spcFirstLastPara="1" wrap="square" lIns="0" tIns="9525" rIns="0" bIns="0" anchor="ctr" anchorCtr="0">
            <a:spAutoFit/>
          </a:bodyPr>
          <a:lstStyle/>
          <a:p>
            <a:pPr marL="12700" lvl="0" indent="0" algn="l" rtl="0">
              <a:lnSpc>
                <a:spcPct val="100000"/>
              </a:lnSpc>
              <a:spcBef>
                <a:spcPts val="0"/>
              </a:spcBef>
              <a:spcAft>
                <a:spcPts val="0"/>
              </a:spcAft>
              <a:buClr>
                <a:schemeClr val="dk1"/>
              </a:buClr>
              <a:buSzPts val="3300"/>
              <a:buFont typeface="Calibri"/>
              <a:buNone/>
            </a:pPr>
            <a:r>
              <a:rPr lang="en" sz="3300" b="1"/>
              <a:t>References</a:t>
            </a:r>
            <a:endParaRPr sz="3300" b="1"/>
          </a:p>
        </p:txBody>
      </p:sp>
      <p:sp>
        <p:nvSpPr>
          <p:cNvPr id="317" name="Google Shape;317;p47"/>
          <p:cNvSpPr txBox="1"/>
          <p:nvPr/>
        </p:nvSpPr>
        <p:spPr>
          <a:xfrm>
            <a:off x="295171" y="1020825"/>
            <a:ext cx="8534580" cy="4137192"/>
          </a:xfrm>
          <a:prstGeom prst="rect">
            <a:avLst/>
          </a:prstGeom>
          <a:noFill/>
          <a:ln>
            <a:noFill/>
          </a:ln>
        </p:spPr>
        <p:txBody>
          <a:bodyPr spcFirstLastPara="1" wrap="square" lIns="0" tIns="104300" rIns="0" bIns="0" anchor="t" anchorCtr="0">
            <a:spAutoFit/>
          </a:bodyPr>
          <a:lstStyle/>
          <a:p>
            <a:pPr algn="just"/>
            <a:r>
              <a:rPr lang="en" dirty="0">
                <a:solidFill>
                  <a:schemeClr val="dk1"/>
                </a:solidFill>
                <a:latin typeface="Calibri"/>
                <a:ea typeface="Calibri"/>
                <a:cs typeface="Calibri"/>
                <a:sym typeface="Calibri"/>
              </a:rPr>
              <a:t>[</a:t>
            </a:r>
            <a:r>
              <a:rPr lang="en" sz="1200" dirty="0">
                <a:solidFill>
                  <a:schemeClr val="dk1"/>
                </a:solidFill>
                <a:latin typeface="Calibri"/>
                <a:ea typeface="Calibri"/>
                <a:cs typeface="Times New Roman"/>
                <a:sym typeface="Calibri"/>
              </a:rPr>
              <a:t>[1]A. Krishna, A. V, A. Aich and C. Hegde, Sales-forecasting of Retail Stores using Machine Learning Techniques, 2018, 3rd International Conference on Computational Systems and Information Technology for Sustainable Solutions (CSITSS), Bengaluru, India, 2018, pp. 160-166, doi: 10.1109/CSITSS.2018.8768765.</a:t>
            </a:r>
            <a:endParaRPr lang="en-US" dirty="0">
              <a:solidFill>
                <a:schemeClr val="dk1"/>
              </a:solidFill>
              <a:latin typeface="Calibri"/>
              <a:ea typeface="Calibri"/>
            </a:endParaRPr>
          </a:p>
          <a:p>
            <a:pPr algn="just"/>
            <a:br>
              <a:rPr lang="en-US" dirty="0">
                <a:latin typeface="Calibri"/>
              </a:rPr>
            </a:br>
            <a:r>
              <a:rPr lang="en" sz="1200" dirty="0">
                <a:solidFill>
                  <a:schemeClr val="dk1"/>
                </a:solidFill>
                <a:latin typeface="Calibri"/>
                <a:ea typeface="Calibri"/>
                <a:cs typeface="Times New Roman"/>
                <a:sym typeface="Calibri"/>
              </a:rPr>
              <a:t>[2] F. Wieland. Limits to growth: results from the detailed policy assessment tool [air traffic congestion]. In 16th DASC. AIAA/IEEE Digital Avionics Systems Conference. Reflections to the Future. Proceedings, volume 2, pages 9.2–1–9.2–8 vol.2, Oct. 1997.</a:t>
            </a:r>
            <a:endParaRPr lang="en" dirty="0">
              <a:solidFill>
                <a:schemeClr val="dk1"/>
              </a:solidFill>
              <a:latin typeface="Calibri"/>
            </a:endParaRPr>
          </a:p>
          <a:p>
            <a:pPr algn="just"/>
            <a:endParaRPr lang="en" sz="1200" dirty="0">
              <a:solidFill>
                <a:schemeClr val="dk1"/>
              </a:solidFill>
              <a:latin typeface="Calibri"/>
              <a:ea typeface="Calibri"/>
              <a:cs typeface="Times New Roman"/>
            </a:endParaRPr>
          </a:p>
          <a:p>
            <a:pPr algn="just"/>
            <a:r>
              <a:rPr lang="en" sz="1200" dirty="0">
                <a:solidFill>
                  <a:schemeClr val="dk1"/>
                </a:solidFill>
                <a:latin typeface="Calibri"/>
                <a:ea typeface="Calibri"/>
                <a:cs typeface="Times New Roman"/>
                <a:sym typeface="Calibri"/>
              </a:rPr>
              <a:t>[3] F. -C. Yuan and C. -H. Lee, "Sales Volume Forecasting Decision Models," 2011 International Conference on Technologies and Applications of Artificial Intelligence, Chung Li, Taiwan, 2011, pp. 239-244, doi: 10.1109/TAAI.2011.49. keywords: {Forecasting;Marketing and sales;Genetic algorithms;Support vector machines;Predictive models;Artificial neural networks;Biological cells;Sales volume forecasting;Support vector regression;Genetic algorithm;Artificial neural networks}.</a:t>
            </a:r>
            <a:endParaRPr lang="en" dirty="0">
              <a:solidFill>
                <a:schemeClr val="dk1"/>
              </a:solidFill>
              <a:latin typeface="Calibri"/>
            </a:endParaRPr>
          </a:p>
          <a:p>
            <a:pPr algn="just"/>
            <a:endParaRPr lang="en" sz="1200" dirty="0">
              <a:solidFill>
                <a:schemeClr val="dk1"/>
              </a:solidFill>
              <a:latin typeface="Calibri"/>
              <a:ea typeface="Calibri"/>
              <a:cs typeface="Times New Roman"/>
            </a:endParaRPr>
          </a:p>
          <a:p>
            <a:pPr algn="just"/>
            <a:endParaRPr lang="en" sz="1200" dirty="0">
              <a:solidFill>
                <a:schemeClr val="dk1"/>
              </a:solidFill>
              <a:latin typeface="Calibri"/>
              <a:ea typeface="Calibri"/>
              <a:cs typeface="Times New Roman"/>
            </a:endParaRPr>
          </a:p>
          <a:p>
            <a:pPr algn="just"/>
            <a:r>
              <a:rPr lang="en" sz="1200" b="0" i="0" u="none" strike="noStrike" cap="none" dirty="0">
                <a:solidFill>
                  <a:schemeClr val="dk1"/>
                </a:solidFill>
                <a:latin typeface="Calibri"/>
                <a:ea typeface="Calibri"/>
                <a:cs typeface="Times New Roman"/>
                <a:sym typeface="Calibri"/>
              </a:rPr>
              <a:t>[</a:t>
            </a:r>
            <a:r>
              <a:rPr lang="en" sz="1200" dirty="0">
                <a:solidFill>
                  <a:schemeClr val="dk1"/>
                </a:solidFill>
                <a:latin typeface="Calibri"/>
                <a:ea typeface="Calibri"/>
                <a:cs typeface="Times New Roman"/>
                <a:sym typeface="Calibri"/>
              </a:rPr>
              <a:t>4]</a:t>
            </a:r>
            <a:r>
              <a:rPr lang="en" sz="1200" dirty="0">
                <a:solidFill>
                  <a:srgbClr val="222222"/>
                </a:solidFill>
                <a:latin typeface="Calibri"/>
                <a:ea typeface="Calibri"/>
                <a:cs typeface="Times New Roman"/>
                <a:sym typeface="Calibri"/>
              </a:rPr>
              <a:t> Lakshmanan, B., Vivek Raja, P.S.N., Kalathiappan, V. (2020). Sales Demand Forecasting Using LSTM Network. In: Dash, S., Lakshmi, C., Das, S., Panigrahi, B. (eds) Artificial Intelligence and Evolutionary Computations in Engineering Systems. Advances in Intelligent Systems and Computing, vol 1056. Springer, Singapore. </a:t>
            </a:r>
            <a:r>
              <a:rPr lang="en" sz="1200" dirty="0">
                <a:solidFill>
                  <a:srgbClr val="222222"/>
                </a:solidFill>
                <a:latin typeface="Calibri"/>
                <a:ea typeface="Calibri"/>
                <a:cs typeface="Times New Roman"/>
                <a:sym typeface="Calibri"/>
                <a:hlinkClick r:id="rId4"/>
              </a:rPr>
              <a:t>https://doi.org/10.1007/978-981-15-0199-9_11</a:t>
            </a:r>
            <a:endParaRPr lang="en" sz="1200" dirty="0">
              <a:solidFill>
                <a:srgbClr val="222222"/>
              </a:solidFill>
              <a:latin typeface="Calibri"/>
              <a:ea typeface="Calibri"/>
              <a:cs typeface="Times New Roman"/>
            </a:endParaRPr>
          </a:p>
          <a:p>
            <a:pPr algn="just"/>
            <a:endParaRPr lang="en" sz="1200" dirty="0">
              <a:solidFill>
                <a:srgbClr val="222222"/>
              </a:solidFill>
              <a:latin typeface="Calibri"/>
              <a:ea typeface="Calibri"/>
              <a:cs typeface="Times New Roman"/>
            </a:endParaRPr>
          </a:p>
          <a:p>
            <a:pPr algn="just"/>
            <a:r>
              <a:rPr lang="en" sz="1200" dirty="0">
                <a:solidFill>
                  <a:srgbClr val="222222"/>
                </a:solidFill>
                <a:latin typeface="Calibri"/>
                <a:ea typeface="Calibri"/>
                <a:cs typeface="Times New Roman"/>
              </a:rPr>
              <a:t>[5] </a:t>
            </a:r>
            <a:r>
              <a:rPr lang="en" sz="1200" dirty="0">
                <a:solidFill>
                  <a:srgbClr val="222222"/>
                </a:solidFill>
                <a:latin typeface="Calibri"/>
                <a:ea typeface="Calibri"/>
              </a:rPr>
              <a:t>https://www.kaggle.com/competitions/demand-forecasting-kernels-only</a:t>
            </a:r>
            <a:endParaRPr lang="en" sz="1200" dirty="0">
              <a:solidFill>
                <a:srgbClr val="222222"/>
              </a:solidFill>
              <a:latin typeface="Calibri"/>
              <a:ea typeface="Calibri"/>
              <a:cs typeface="Times New Roman"/>
            </a:endParaRPr>
          </a:p>
          <a:p>
            <a:pPr marL="12700" algn="just"/>
            <a:br>
              <a:rPr lang="en-US" dirty="0"/>
            </a:br>
            <a:br>
              <a:rPr lang="en" sz="1400" b="0" i="0" u="none" strike="noStrike" cap="none" dirty="0">
                <a:latin typeface="Arial"/>
                <a:ea typeface="Arial"/>
                <a:cs typeface="Arial"/>
              </a:rPr>
            </a:br>
            <a:endParaRPr lang="en-US" sz="1400" b="0" i="0" u="none" strike="noStrike" cap="none" dirty="0">
              <a:solidFill>
                <a:schemeClr val="dk1"/>
              </a:solidFill>
              <a:latin typeface="Arial"/>
              <a:ea typeface="Arial"/>
              <a:cs typeface="Aria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92"/>
    </mc:Choice>
    <mc:Fallback xmlns="">
      <p:transition spd="slow" advTm="43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wipe(down)">
                                      <p:cBhvr>
                                        <p:cTn id="7" dur="580">
                                          <p:stCondLst>
                                            <p:cond delay="0"/>
                                          </p:stCondLst>
                                        </p:cTn>
                                        <p:tgtEl>
                                          <p:spTgt spid="317"/>
                                        </p:tgtEl>
                                      </p:cBhvr>
                                    </p:animEffect>
                                    <p:anim calcmode="lin" valueType="num">
                                      <p:cBhvr>
                                        <p:cTn id="8" dur="1822" tmFilter="0,0; 0.14,0.36; 0.43,0.73; 0.71,0.91; 1.0,1.0">
                                          <p:stCondLst>
                                            <p:cond delay="0"/>
                                          </p:stCondLst>
                                        </p:cTn>
                                        <p:tgtEl>
                                          <p:spTgt spid="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317"/>
                                        </p:tgtEl>
                                      </p:cBhvr>
                                      <p:to x="100000" y="60000"/>
                                    </p:animScale>
                                    <p:animScale>
                                      <p:cBhvr>
                                        <p:cTn id="14" dur="166" decel="50000">
                                          <p:stCondLst>
                                            <p:cond delay="676"/>
                                          </p:stCondLst>
                                        </p:cTn>
                                        <p:tgtEl>
                                          <p:spTgt spid="317"/>
                                        </p:tgtEl>
                                      </p:cBhvr>
                                      <p:to x="100000" y="100000"/>
                                    </p:animScale>
                                    <p:animScale>
                                      <p:cBhvr>
                                        <p:cTn id="15" dur="26">
                                          <p:stCondLst>
                                            <p:cond delay="1312"/>
                                          </p:stCondLst>
                                        </p:cTn>
                                        <p:tgtEl>
                                          <p:spTgt spid="317"/>
                                        </p:tgtEl>
                                      </p:cBhvr>
                                      <p:to x="100000" y="80000"/>
                                    </p:animScale>
                                    <p:animScale>
                                      <p:cBhvr>
                                        <p:cTn id="16" dur="166" decel="50000">
                                          <p:stCondLst>
                                            <p:cond delay="1338"/>
                                          </p:stCondLst>
                                        </p:cTn>
                                        <p:tgtEl>
                                          <p:spTgt spid="317"/>
                                        </p:tgtEl>
                                      </p:cBhvr>
                                      <p:to x="100000" y="100000"/>
                                    </p:animScale>
                                    <p:animScale>
                                      <p:cBhvr>
                                        <p:cTn id="17" dur="26">
                                          <p:stCondLst>
                                            <p:cond delay="1642"/>
                                          </p:stCondLst>
                                        </p:cTn>
                                        <p:tgtEl>
                                          <p:spTgt spid="317"/>
                                        </p:tgtEl>
                                      </p:cBhvr>
                                      <p:to x="100000" y="90000"/>
                                    </p:animScale>
                                    <p:animScale>
                                      <p:cBhvr>
                                        <p:cTn id="18" dur="166" decel="50000">
                                          <p:stCondLst>
                                            <p:cond delay="1668"/>
                                          </p:stCondLst>
                                        </p:cTn>
                                        <p:tgtEl>
                                          <p:spTgt spid="317"/>
                                        </p:tgtEl>
                                      </p:cBhvr>
                                      <p:to x="100000" y="100000"/>
                                    </p:animScale>
                                    <p:animScale>
                                      <p:cBhvr>
                                        <p:cTn id="19" dur="26">
                                          <p:stCondLst>
                                            <p:cond delay="1808"/>
                                          </p:stCondLst>
                                        </p:cTn>
                                        <p:tgtEl>
                                          <p:spTgt spid="317"/>
                                        </p:tgtEl>
                                      </p:cBhvr>
                                      <p:to x="100000" y="95000"/>
                                    </p:animScale>
                                    <p:animScale>
                                      <p:cBhvr>
                                        <p:cTn id="20" dur="166" decel="50000">
                                          <p:stCondLst>
                                            <p:cond delay="1834"/>
                                          </p:stCondLst>
                                        </p:cTn>
                                        <p:tgtEl>
                                          <p:spTgt spid="3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Lst>
  </p:timing>
  <p:extLst>
    <p:ext uri="{E180D4A7-C9FB-4DFB-919C-405C955672EB}">
      <p14:showEvtLst xmlns:p14="http://schemas.microsoft.com/office/powerpoint/2010/main">
        <p14:playEvt time="3067" objId="10"/>
        <p14:stopEvt time="4392" objId="10"/>
      </p14:showEvtLst>
    </p:ext>
  </p:extLs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49"/>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29" name="Google Shape;329;p49"/>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30" name="Google Shape;330;p49"/>
          <p:cNvSpPr txBox="1">
            <a:spLocks noGrp="1"/>
          </p:cNvSpPr>
          <p:nvPr>
            <p:ph type="title"/>
          </p:nvPr>
        </p:nvSpPr>
        <p:spPr>
          <a:xfrm>
            <a:off x="1916723" y="1081454"/>
            <a:ext cx="5310554" cy="2980593"/>
          </a:xfrm>
          <a:prstGeom prst="rect">
            <a:avLst/>
          </a:prstGeom>
          <a:noFill/>
          <a:ln>
            <a:noFill/>
          </a:ln>
        </p:spPr>
        <p:txBody>
          <a:bodyPr spcFirstLastPara="1" wrap="square" lIns="0" tIns="9050" rIns="0" bIns="0" anchor="ctr" anchorCtr="0">
            <a:normAutofit/>
          </a:bodyPr>
          <a:lstStyle/>
          <a:p>
            <a:pPr marL="12700" lvl="0" indent="0" algn="ctr" rtl="0">
              <a:lnSpc>
                <a:spcPct val="90000"/>
              </a:lnSpc>
              <a:spcBef>
                <a:spcPts val="0"/>
              </a:spcBef>
              <a:spcAft>
                <a:spcPts val="0"/>
              </a:spcAft>
              <a:buClr>
                <a:srgbClr val="0C0C0C"/>
              </a:buClr>
              <a:buSzPts val="4100"/>
              <a:buFont typeface="Calibri"/>
              <a:buNone/>
            </a:pPr>
            <a:r>
              <a:rPr lang="en" sz="4100" b="1">
                <a:solidFill>
                  <a:srgbClr val="0C0C0C"/>
                </a:solidFill>
              </a:rPr>
              <a:t>THANK YOU</a:t>
            </a:r>
            <a:endParaRPr sz="4100">
              <a:solidFill>
                <a:srgbClr val="0C0C0C"/>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109"/>
    </mc:Choice>
    <mc:Fallback xmlns="">
      <p:transition spd="slow" advTm="51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wipe(down)">
                                      <p:cBhvr>
                                        <p:cTn id="7" dur="580">
                                          <p:stCondLst>
                                            <p:cond delay="0"/>
                                          </p:stCondLst>
                                        </p:cTn>
                                        <p:tgtEl>
                                          <p:spTgt spid="329"/>
                                        </p:tgtEl>
                                      </p:cBhvr>
                                    </p:animEffect>
                                    <p:anim calcmode="lin" valueType="num">
                                      <p:cBhvr>
                                        <p:cTn id="8" dur="1822" tmFilter="0,0; 0.14,0.36; 0.43,0.73; 0.71,0.91; 1.0,1.0">
                                          <p:stCondLst>
                                            <p:cond delay="0"/>
                                          </p:stCondLst>
                                        </p:cTn>
                                        <p:tgtEl>
                                          <p:spTgt spid="32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9"/>
                                        </p:tgtEl>
                                        <p:attrNameLst>
                                          <p:attrName>ppt_y</p:attrName>
                                        </p:attrNameLst>
                                      </p:cBhvr>
                                      <p:tavLst>
                                        <p:tav tm="0" fmla="#ppt_y-sin(pi*$)/81">
                                          <p:val>
                                            <p:fltVal val="0"/>
                                          </p:val>
                                        </p:tav>
                                        <p:tav tm="100000">
                                          <p:val>
                                            <p:fltVal val="1"/>
                                          </p:val>
                                        </p:tav>
                                      </p:tavLst>
                                    </p:anim>
                                    <p:animScale>
                                      <p:cBhvr>
                                        <p:cTn id="13" dur="26">
                                          <p:stCondLst>
                                            <p:cond delay="650"/>
                                          </p:stCondLst>
                                        </p:cTn>
                                        <p:tgtEl>
                                          <p:spTgt spid="329"/>
                                        </p:tgtEl>
                                      </p:cBhvr>
                                      <p:to x="100000" y="60000"/>
                                    </p:animScale>
                                    <p:animScale>
                                      <p:cBhvr>
                                        <p:cTn id="14" dur="166" decel="50000">
                                          <p:stCondLst>
                                            <p:cond delay="676"/>
                                          </p:stCondLst>
                                        </p:cTn>
                                        <p:tgtEl>
                                          <p:spTgt spid="329"/>
                                        </p:tgtEl>
                                      </p:cBhvr>
                                      <p:to x="100000" y="100000"/>
                                    </p:animScale>
                                    <p:animScale>
                                      <p:cBhvr>
                                        <p:cTn id="15" dur="26">
                                          <p:stCondLst>
                                            <p:cond delay="1312"/>
                                          </p:stCondLst>
                                        </p:cTn>
                                        <p:tgtEl>
                                          <p:spTgt spid="329"/>
                                        </p:tgtEl>
                                      </p:cBhvr>
                                      <p:to x="100000" y="80000"/>
                                    </p:animScale>
                                    <p:animScale>
                                      <p:cBhvr>
                                        <p:cTn id="16" dur="166" decel="50000">
                                          <p:stCondLst>
                                            <p:cond delay="1338"/>
                                          </p:stCondLst>
                                        </p:cTn>
                                        <p:tgtEl>
                                          <p:spTgt spid="329"/>
                                        </p:tgtEl>
                                      </p:cBhvr>
                                      <p:to x="100000" y="100000"/>
                                    </p:animScale>
                                    <p:animScale>
                                      <p:cBhvr>
                                        <p:cTn id="17" dur="26">
                                          <p:stCondLst>
                                            <p:cond delay="1642"/>
                                          </p:stCondLst>
                                        </p:cTn>
                                        <p:tgtEl>
                                          <p:spTgt spid="329"/>
                                        </p:tgtEl>
                                      </p:cBhvr>
                                      <p:to x="100000" y="90000"/>
                                    </p:animScale>
                                    <p:animScale>
                                      <p:cBhvr>
                                        <p:cTn id="18" dur="166" decel="50000">
                                          <p:stCondLst>
                                            <p:cond delay="1668"/>
                                          </p:stCondLst>
                                        </p:cTn>
                                        <p:tgtEl>
                                          <p:spTgt spid="329"/>
                                        </p:tgtEl>
                                      </p:cBhvr>
                                      <p:to x="100000" y="100000"/>
                                    </p:animScale>
                                    <p:animScale>
                                      <p:cBhvr>
                                        <p:cTn id="19" dur="26">
                                          <p:stCondLst>
                                            <p:cond delay="1808"/>
                                          </p:stCondLst>
                                        </p:cTn>
                                        <p:tgtEl>
                                          <p:spTgt spid="329"/>
                                        </p:tgtEl>
                                      </p:cBhvr>
                                      <p:to x="100000" y="95000"/>
                                    </p:animScale>
                                    <p:animScale>
                                      <p:cBhvr>
                                        <p:cTn id="20" dur="166" decel="50000">
                                          <p:stCondLst>
                                            <p:cond delay="1834"/>
                                          </p:stCondLst>
                                        </p:cTn>
                                        <p:tgtEl>
                                          <p:spTgt spid="3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3429000" y="207466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APPENDIX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250106" y="357051"/>
            <a:ext cx="8801100" cy="323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400"/>
              <a:buFont typeface="Calibri"/>
              <a:buNone/>
            </a:pPr>
            <a:r>
              <a:rPr lang="en" sz="2900" b="1"/>
              <a:t>LSTM Model</a:t>
            </a:r>
            <a:endParaRPr sz="2900" b="1"/>
          </a:p>
        </p:txBody>
      </p:sp>
      <p:sp>
        <p:nvSpPr>
          <p:cNvPr id="341" name="Google Shape;341;p51"/>
          <p:cNvSpPr txBox="1">
            <a:spLocks noGrp="1"/>
          </p:cNvSpPr>
          <p:nvPr>
            <p:ph type="body" idx="1"/>
          </p:nvPr>
        </p:nvSpPr>
        <p:spPr>
          <a:xfrm>
            <a:off x="628650" y="889481"/>
            <a:ext cx="7886700" cy="3263400"/>
          </a:xfrm>
          <a:prstGeom prst="rect">
            <a:avLst/>
          </a:prstGeom>
          <a:noFill/>
          <a:ln>
            <a:noFill/>
          </a:ln>
        </p:spPr>
        <p:txBody>
          <a:bodyPr spcFirstLastPara="1" wrap="square" lIns="68575" tIns="34275" rIns="68575" bIns="34275" anchor="t" anchorCtr="0">
            <a:normAutofit/>
          </a:bodyPr>
          <a:lstStyle/>
          <a:p>
            <a:pPr marL="342900" lvl="0" indent="-222250" algn="l" rtl="0">
              <a:lnSpc>
                <a:spcPct val="90000"/>
              </a:lnSpc>
              <a:spcBef>
                <a:spcPts val="0"/>
              </a:spcBef>
              <a:spcAft>
                <a:spcPts val="0"/>
              </a:spcAft>
              <a:buSzPts val="900"/>
              <a:buChar char="•"/>
            </a:pPr>
            <a:r>
              <a:rPr lang="en" sz="1700"/>
              <a:t>Long Short-Term Memory (LSTM) models provide a powerful framework for modeling sequential data, such as time series prediction tasks like flight delay prediction. </a:t>
            </a:r>
            <a:endParaRPr sz="1700"/>
          </a:p>
          <a:p>
            <a:pPr marL="342900" lvl="0" indent="-222250" algn="l" rtl="0">
              <a:lnSpc>
                <a:spcPct val="90000"/>
              </a:lnSpc>
              <a:spcBef>
                <a:spcPts val="0"/>
              </a:spcBef>
              <a:spcAft>
                <a:spcPts val="0"/>
              </a:spcAft>
              <a:buSzPts val="900"/>
              <a:buChar char="•"/>
            </a:pPr>
            <a:r>
              <a:rPr lang="en" sz="1700"/>
              <a:t>LSTMs are a type of recurrent neural network (RNN) architecture designed to address the vanishing gradient problem and capture long-term dependencies in sequential data effectively.</a:t>
            </a:r>
            <a:endParaRPr sz="1700"/>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pic>
        <p:nvPicPr>
          <p:cNvPr id="342" name="Google Shape;342;p51"/>
          <p:cNvPicPr preferRelativeResize="0"/>
          <p:nvPr/>
        </p:nvPicPr>
        <p:blipFill rotWithShape="1">
          <a:blip r:embed="rId3">
            <a:alphaModFix/>
          </a:blip>
          <a:srcRect l="22722" r="22722"/>
          <a:stretch/>
        </p:blipFill>
        <p:spPr>
          <a:xfrm>
            <a:off x="2407200" y="2113828"/>
            <a:ext cx="3970162" cy="2630344"/>
          </a:xfrm>
          <a:prstGeom prst="rect">
            <a:avLst/>
          </a:prstGeom>
          <a:noFill/>
          <a:ln>
            <a:noFill/>
          </a:ln>
        </p:spPr>
      </p:pic>
      <p:sp>
        <p:nvSpPr>
          <p:cNvPr id="343" name="Google Shape;343;p51"/>
          <p:cNvSpPr txBox="1"/>
          <p:nvPr/>
        </p:nvSpPr>
        <p:spPr>
          <a:xfrm>
            <a:off x="2350219" y="4744181"/>
            <a:ext cx="5411250" cy="311625"/>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solidFill>
                  <a:srgbClr val="333333"/>
                </a:solidFill>
                <a:highlight>
                  <a:srgbClr val="FFFFFF"/>
                </a:highlight>
                <a:latin typeface="Calibri"/>
                <a:ea typeface="Calibri"/>
                <a:cs typeface="Calibri"/>
                <a:sym typeface="Calibri"/>
              </a:rPr>
              <a:t>The repeating module in an LSTM contains four interacting layers. [7]</a:t>
            </a:r>
            <a:endParaRPr sz="2300" b="1">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2"/>
          <p:cNvSpPr txBox="1">
            <a:spLocks noGrp="1"/>
          </p:cNvSpPr>
          <p:nvPr>
            <p:ph type="title"/>
          </p:nvPr>
        </p:nvSpPr>
        <p:spPr>
          <a:xfrm>
            <a:off x="628650" y="273844"/>
            <a:ext cx="7886700" cy="99427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endParaRPr/>
          </a:p>
        </p:txBody>
      </p:sp>
      <p:sp>
        <p:nvSpPr>
          <p:cNvPr id="350" name="Google Shape;350;p5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351" name="Google Shape;351;p52"/>
          <p:cNvPicPr preferRelativeResize="0"/>
          <p:nvPr/>
        </p:nvPicPr>
        <p:blipFill>
          <a:blip r:embed="rId3">
            <a:alphaModFix/>
          </a:blip>
          <a:stretch>
            <a:fillRect/>
          </a:stretch>
        </p:blipFill>
        <p:spPr>
          <a:xfrm>
            <a:off x="0" y="273844"/>
            <a:ext cx="9144000" cy="4595813"/>
          </a:xfrm>
          <a:prstGeom prst="rect">
            <a:avLst/>
          </a:prstGeom>
          <a:noFill/>
          <a:ln>
            <a:noFill/>
          </a:ln>
          <a:effectLst>
            <a:outerShdw blurRad="57150" dist="19050" dir="5400000" algn="bl" rotWithShape="0">
              <a:srgbClr val="000000">
                <a:alpha val="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6"/>
        <p:cNvGrpSpPr/>
        <p:nvPr/>
      </p:nvGrpSpPr>
      <p:grpSpPr>
        <a:xfrm>
          <a:off x="0" y="0"/>
          <a:ext cx="0" cy="0"/>
          <a:chOff x="0" y="0"/>
          <a:chExt cx="0" cy="0"/>
        </a:xfrm>
      </p:grpSpPr>
      <p:sp>
        <p:nvSpPr>
          <p:cNvPr id="357" name="Google Shape;357;p53"/>
          <p:cNvSpPr txBox="1">
            <a:spLocks noGrp="1"/>
          </p:cNvSpPr>
          <p:nvPr>
            <p:ph type="title"/>
          </p:nvPr>
        </p:nvSpPr>
        <p:spPr>
          <a:xfrm>
            <a:off x="628650" y="273844"/>
            <a:ext cx="7886700" cy="99427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200" b="1"/>
              <a:t>Equations for LSTM</a:t>
            </a:r>
            <a:endParaRPr sz="3200" b="1"/>
          </a:p>
        </p:txBody>
      </p:sp>
      <p:sp>
        <p:nvSpPr>
          <p:cNvPr id="358" name="Google Shape;358;p5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359" name="Google Shape;359;p53"/>
          <p:cNvPicPr preferRelativeResize="0"/>
          <p:nvPr/>
        </p:nvPicPr>
        <p:blipFill>
          <a:blip r:embed="rId3">
            <a:alphaModFix/>
          </a:blip>
          <a:stretch>
            <a:fillRect/>
          </a:stretch>
        </p:blipFill>
        <p:spPr>
          <a:xfrm>
            <a:off x="1877831" y="1397644"/>
            <a:ext cx="4531894" cy="32065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589331" y="218794"/>
            <a:ext cx="7886700" cy="99427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2900" b="1"/>
              <a:t>BiLSTM Model</a:t>
            </a:r>
            <a:endParaRPr/>
          </a:p>
        </p:txBody>
      </p:sp>
      <p:sp>
        <p:nvSpPr>
          <p:cNvPr id="366" name="Google Shape;366;p54"/>
          <p:cNvSpPr txBox="1">
            <a:spLocks noGrp="1"/>
          </p:cNvSpPr>
          <p:nvPr>
            <p:ph type="body" idx="1"/>
          </p:nvPr>
        </p:nvSpPr>
        <p:spPr>
          <a:xfrm>
            <a:off x="628650" y="1062506"/>
            <a:ext cx="7886700" cy="3263400"/>
          </a:xfrm>
          <a:prstGeom prst="rect">
            <a:avLst/>
          </a:prstGeom>
        </p:spPr>
        <p:txBody>
          <a:bodyPr spcFirstLastPara="1" wrap="square" lIns="68575" tIns="34275" rIns="68575" bIns="34275" anchor="t" anchorCtr="0">
            <a:normAutofit/>
          </a:bodyPr>
          <a:lstStyle/>
          <a:p>
            <a:pPr marL="342900" lvl="0" indent="-266700" algn="l" rtl="0">
              <a:spcBef>
                <a:spcPts val="800"/>
              </a:spcBef>
              <a:spcAft>
                <a:spcPts val="0"/>
              </a:spcAft>
              <a:buSzPts val="1600"/>
              <a:buChar char="•"/>
            </a:pPr>
            <a:r>
              <a:rPr lang="en" sz="1600"/>
              <a:t>Bidirectional Long Short-Term Memory (BiLSTM) models extend the capabilities of LSTM by processing input sequences in both forward and backward directions. </a:t>
            </a:r>
            <a:endParaRPr sz="1600"/>
          </a:p>
          <a:p>
            <a:pPr marL="342900" lvl="0" indent="-266700" algn="l" rtl="0">
              <a:spcBef>
                <a:spcPts val="0"/>
              </a:spcBef>
              <a:spcAft>
                <a:spcPts val="0"/>
              </a:spcAft>
              <a:buSzPts val="1600"/>
              <a:buChar char="•"/>
            </a:pPr>
            <a:r>
              <a:rPr lang="en" sz="1600"/>
              <a:t>This allows the model to capture contextual information from both past and future time steps, making it particularly effective for tasks requiring a comprehensive understanding of sequence data.</a:t>
            </a:r>
            <a:endParaRPr sz="1600"/>
          </a:p>
        </p:txBody>
      </p:sp>
      <p:pic>
        <p:nvPicPr>
          <p:cNvPr id="367" name="Google Shape;367;p54"/>
          <p:cNvPicPr preferRelativeResize="0"/>
          <p:nvPr/>
        </p:nvPicPr>
        <p:blipFill>
          <a:blip r:embed="rId3">
            <a:alphaModFix/>
          </a:blip>
          <a:stretch>
            <a:fillRect/>
          </a:stretch>
        </p:blipFill>
        <p:spPr>
          <a:xfrm>
            <a:off x="2629781" y="2110087"/>
            <a:ext cx="3805800" cy="2468231"/>
          </a:xfrm>
          <a:prstGeom prst="rect">
            <a:avLst/>
          </a:prstGeom>
          <a:noFill/>
          <a:ln>
            <a:noFill/>
          </a:ln>
        </p:spPr>
      </p:pic>
      <p:sp>
        <p:nvSpPr>
          <p:cNvPr id="368" name="Google Shape;368;p54"/>
          <p:cNvSpPr txBox="1"/>
          <p:nvPr/>
        </p:nvSpPr>
        <p:spPr>
          <a:xfrm>
            <a:off x="2215350" y="4578319"/>
            <a:ext cx="5548050" cy="686925"/>
          </a:xfrm>
          <a:prstGeom prst="rect">
            <a:avLst/>
          </a:prstGeom>
          <a:noFill/>
          <a:ln>
            <a:noFill/>
          </a:ln>
        </p:spPr>
        <p:txBody>
          <a:bodyPr spcFirstLastPara="1" wrap="square" lIns="68575" tIns="68575" rIns="68575" bIns="68575" anchor="t" anchorCtr="0">
            <a:spAutoFit/>
          </a:bodyPr>
          <a:lstStyle/>
          <a:p>
            <a:pPr marL="0" lvl="0" indent="0" algn="l" rtl="0">
              <a:lnSpc>
                <a:spcPct val="130000"/>
              </a:lnSpc>
              <a:spcBef>
                <a:spcPts val="0"/>
              </a:spcBef>
              <a:spcAft>
                <a:spcPts val="0"/>
              </a:spcAft>
              <a:buClr>
                <a:schemeClr val="dk1"/>
              </a:buClr>
              <a:buSzPts val="800"/>
              <a:buFont typeface="Arial"/>
              <a:buNone/>
            </a:pPr>
            <a:r>
              <a:rPr lang="en" sz="1100" b="1">
                <a:solidFill>
                  <a:srgbClr val="111111"/>
                </a:solidFill>
                <a:highlight>
                  <a:srgbClr val="FFFFFF"/>
                </a:highlight>
                <a:latin typeface="Calibri"/>
                <a:ea typeface="Calibri"/>
                <a:cs typeface="Calibri"/>
                <a:sym typeface="Calibri"/>
              </a:rPr>
              <a:t>The unfolded architecture of Bidirectional LSTM (BiLSTM) with three consecutive steps.</a:t>
            </a:r>
            <a:endParaRPr sz="1100" b="1">
              <a:solidFill>
                <a:srgbClr val="111111"/>
              </a:solidFill>
              <a:highlight>
                <a:srgbClr val="FFFFFF"/>
              </a:highlight>
              <a:latin typeface="Calibri"/>
              <a:ea typeface="Calibri"/>
              <a:cs typeface="Calibri"/>
              <a:sym typeface="Calibri"/>
            </a:endParaRPr>
          </a:p>
          <a:p>
            <a:pPr marL="0" lvl="0" indent="0" algn="l" rtl="0">
              <a:spcBef>
                <a:spcPts val="0"/>
              </a:spcBef>
              <a:spcAft>
                <a:spcPts val="0"/>
              </a:spcAft>
              <a:buNone/>
            </a:pPr>
            <a:endParaRPr sz="21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pic>
        <p:nvPicPr>
          <p:cNvPr id="148" name="Picture 147" descr="Light bulb on yellow background with sketched light beams and cord">
            <a:extLst>
              <a:ext uri="{FF2B5EF4-FFF2-40B4-BE49-F238E27FC236}">
                <a16:creationId xmlns:a16="http://schemas.microsoft.com/office/drawing/2014/main" id="{D5E371A4-B6C7-032E-2E3E-46C6B6AA5F49}"/>
              </a:ext>
            </a:extLst>
          </p:cNvPr>
          <p:cNvPicPr>
            <a:picLocks noChangeAspect="1"/>
          </p:cNvPicPr>
          <p:nvPr/>
        </p:nvPicPr>
        <p:blipFill rotWithShape="1">
          <a:blip r:embed="rId4"/>
          <a:srcRect l="45085" r="236" b="1"/>
          <a:stretch/>
        </p:blipFill>
        <p:spPr>
          <a:xfrm>
            <a:off x="20" y="-1"/>
            <a:ext cx="4571980" cy="5143501"/>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146" name="Google Shape;146;p28"/>
          <p:cNvSpPr txBox="1"/>
          <p:nvPr/>
        </p:nvSpPr>
        <p:spPr>
          <a:xfrm>
            <a:off x="4665775" y="1836767"/>
            <a:ext cx="3968747" cy="2814636"/>
          </a:xfrm>
          <a:prstGeom prst="rect">
            <a:avLst/>
          </a:prstGeom>
        </p:spPr>
        <p:txBody>
          <a:bodyPr spcFirstLastPara="1" vert="horz" lIns="91440" tIns="45720" rIns="91440" bIns="45720" rtlCol="0" anchor="t" anchorCtr="0">
            <a:normAutofit/>
          </a:bodyPr>
          <a:lstStyle/>
          <a:p>
            <a:pPr marL="457200" lvl="0" indent="-228600">
              <a:lnSpc>
                <a:spcPct val="90000"/>
              </a:lnSpc>
              <a:spcBef>
                <a:spcPts val="1200"/>
              </a:spcBef>
              <a:spcAft>
                <a:spcPts val="0"/>
              </a:spcAft>
              <a:buClr>
                <a:schemeClr val="dk1"/>
              </a:buClr>
              <a:buSzPts val="1100"/>
              <a:buFont typeface="Arial" panose="020B0604020202020204" pitchFamily="34" charset="0"/>
              <a:buChar char="•"/>
            </a:pPr>
            <a:r>
              <a:rPr lang="en-US" sz="1600" kern="1200" dirty="0">
                <a:solidFill>
                  <a:schemeClr val="tx1"/>
                </a:solidFill>
                <a:latin typeface="Calibri"/>
                <a:ea typeface="Calibri"/>
                <a:cs typeface="Calibri"/>
                <a:sym typeface="Calibri"/>
              </a:rPr>
              <a:t>Constructing a forecasting model for predicting future sales in various stores.</a:t>
            </a:r>
            <a:endParaRPr lang="en-US" sz="1600" kern="1200" dirty="0">
              <a:solidFill>
                <a:schemeClr val="tx1"/>
              </a:solidFill>
              <a:latin typeface="Calibri"/>
              <a:ea typeface="Calibri"/>
              <a:cs typeface="Calibri"/>
            </a:endParaRPr>
          </a:p>
          <a:p>
            <a:pPr marL="228600" lvl="0">
              <a:lnSpc>
                <a:spcPct val="90000"/>
              </a:lnSpc>
              <a:spcBef>
                <a:spcPts val="1200"/>
              </a:spcBef>
              <a:spcAft>
                <a:spcPts val="0"/>
              </a:spcAft>
              <a:buClr>
                <a:schemeClr val="dk1"/>
              </a:buClr>
              <a:buSzPts val="1100"/>
            </a:pPr>
            <a:endParaRPr lang="en-US" sz="1600" kern="1200" dirty="0">
              <a:solidFill>
                <a:schemeClr val="tx1"/>
              </a:solidFill>
              <a:latin typeface="Calibri"/>
              <a:ea typeface="Calibri"/>
              <a:cs typeface="Calibri"/>
            </a:endParaRP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1600" kern="1200" dirty="0">
                <a:solidFill>
                  <a:schemeClr val="tx1"/>
                </a:solidFill>
                <a:latin typeface="Calibri"/>
                <a:ea typeface="Calibri"/>
                <a:cs typeface="Calibri"/>
                <a:sym typeface="Calibri"/>
              </a:rPr>
              <a:t>Using machine learning algorithms and time series analysis techniques for accurate predictions.</a:t>
            </a:r>
            <a:endParaRPr lang="en-US" sz="1600" kern="1200" dirty="0">
              <a:solidFill>
                <a:schemeClr val="tx1"/>
              </a:solidFill>
              <a:latin typeface="Calibri"/>
              <a:ea typeface="Calibri"/>
              <a:cs typeface="Calibri"/>
            </a:endParaRPr>
          </a:p>
          <a:p>
            <a:pPr marL="0" marR="0" lvl="0" indent="-228600">
              <a:lnSpc>
                <a:spcPct val="90000"/>
              </a:lnSpc>
              <a:spcBef>
                <a:spcPts val="1200"/>
              </a:spcBef>
              <a:spcAft>
                <a:spcPts val="0"/>
              </a:spcAft>
              <a:buFont typeface="Arial" panose="020B0604020202020204" pitchFamily="34" charset="0"/>
              <a:buChar char="•"/>
            </a:pPr>
            <a:endParaRPr lang="en-US" kern="1200" dirty="0">
              <a:solidFill>
                <a:schemeClr val="tx1"/>
              </a:solidFill>
              <a:latin typeface="+mn-lt"/>
              <a:ea typeface="+mn-ea"/>
              <a:cs typeface="+mn-cs"/>
              <a:sym typeface="Calibri"/>
            </a:endParaRPr>
          </a:p>
          <a:p>
            <a:pPr marL="12700" marR="101600" lvl="0" indent="-228600">
              <a:lnSpc>
                <a:spcPct val="90000"/>
              </a:lnSpc>
              <a:spcBef>
                <a:spcPts val="800"/>
              </a:spcBef>
              <a:spcAft>
                <a:spcPts val="0"/>
              </a:spcAft>
              <a:buClr>
                <a:srgbClr val="000000"/>
              </a:buClr>
              <a:buSzPts val="1500"/>
              <a:buFont typeface="Arial" panose="020B0604020202020204" pitchFamily="34" charset="0"/>
              <a:buChar char="•"/>
            </a:pPr>
            <a:endParaRPr lang="en-US" b="0" i="0" u="none" strike="noStrike" kern="1200" cap="none" dirty="0">
              <a:solidFill>
                <a:schemeClr val="tx1"/>
              </a:solidFill>
              <a:latin typeface="+mn-lt"/>
              <a:ea typeface="+mn-ea"/>
              <a:cs typeface="+mn-cs"/>
              <a:sym typeface="Calibri"/>
            </a:endParaRPr>
          </a:p>
          <a:p>
            <a:pPr marL="0" marR="0" lvl="0" indent="-228600">
              <a:lnSpc>
                <a:spcPct val="90000"/>
              </a:lnSpc>
              <a:spcBef>
                <a:spcPts val="800"/>
              </a:spcBef>
              <a:spcAft>
                <a:spcPts val="0"/>
              </a:spcAft>
              <a:buFont typeface="Arial" panose="020B0604020202020204" pitchFamily="34" charset="0"/>
              <a:buChar char="•"/>
            </a:pPr>
            <a:endParaRPr lang="en-US" kern="1200" dirty="0">
              <a:solidFill>
                <a:schemeClr val="tx1"/>
              </a:solidFill>
              <a:latin typeface="+mn-lt"/>
              <a:ea typeface="+mn-ea"/>
              <a:cs typeface="+mn-cs"/>
              <a:sym typeface="Calibri"/>
            </a:endParaRPr>
          </a:p>
        </p:txBody>
      </p:sp>
      <p:sp>
        <p:nvSpPr>
          <p:cNvPr id="2" name="TextBox 1">
            <a:extLst>
              <a:ext uri="{FF2B5EF4-FFF2-40B4-BE49-F238E27FC236}">
                <a16:creationId xmlns:a16="http://schemas.microsoft.com/office/drawing/2014/main" id="{6C679F00-962D-DBFF-2946-5B5C2D18C45F}"/>
              </a:ext>
            </a:extLst>
          </p:cNvPr>
          <p:cNvSpPr txBox="1"/>
          <p:nvPr/>
        </p:nvSpPr>
        <p:spPr>
          <a:xfrm>
            <a:off x="4861655" y="498566"/>
            <a:ext cx="3867741" cy="600164"/>
          </a:xfrm>
          <a:prstGeom prst="rect">
            <a:avLst/>
          </a:prstGeom>
          <a:noFill/>
        </p:spPr>
        <p:txBody>
          <a:bodyPr wrap="square" lIns="91440" tIns="45720" rIns="91440" bIns="45720" rtlCol="0" anchor="t">
            <a:spAutoFit/>
          </a:bodyPr>
          <a:lstStyle/>
          <a:p>
            <a:r>
              <a:rPr lang="en-US" sz="3300" b="1" dirty="0">
                <a:latin typeface="Calibri"/>
              </a:rPr>
              <a:t>Goal of the Project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869"/>
    </mc:Choice>
    <mc:Fallback xmlns="">
      <p:transition spd="slow" advTm="208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wheel(1)">
                                      <p:cBhvr>
                                        <p:cTn id="7" dur="2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6"/>
                                        </p:tgtEl>
                                        <p:attrNameLst>
                                          <p:attrName>style.visibility</p:attrName>
                                        </p:attrNameLst>
                                      </p:cBhvr>
                                      <p:to>
                                        <p:strVal val="visible"/>
                                      </p:to>
                                    </p:set>
                                    <p:anim calcmode="lin" valueType="num">
                                      <p:cBhvr additive="base">
                                        <p:cTn id="18" dur="500" fill="hold"/>
                                        <p:tgtEl>
                                          <p:spTgt spid="146"/>
                                        </p:tgtEl>
                                        <p:attrNameLst>
                                          <p:attrName>ppt_x</p:attrName>
                                        </p:attrNameLst>
                                      </p:cBhvr>
                                      <p:tavLst>
                                        <p:tav tm="0">
                                          <p:val>
                                            <p:strVal val="#ppt_x"/>
                                          </p:val>
                                        </p:tav>
                                        <p:tav tm="100000">
                                          <p:val>
                                            <p:strVal val="#ppt_x"/>
                                          </p:val>
                                        </p:tav>
                                      </p:tavLst>
                                    </p:anim>
                                    <p:anim calcmode="lin" valueType="num">
                                      <p:cBhvr additive="base">
                                        <p:cTn id="19"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509BBB-33B5-E5C6-E191-1BFA6AA906AC}"/>
              </a:ext>
            </a:extLst>
          </p:cNvPr>
          <p:cNvPicPr>
            <a:picLocks noChangeAspect="1"/>
          </p:cNvPicPr>
          <p:nvPr/>
        </p:nvPicPr>
        <p:blipFill>
          <a:blip r:embed="rId4"/>
          <a:stretch>
            <a:fillRect/>
          </a:stretch>
        </p:blipFill>
        <p:spPr>
          <a:xfrm>
            <a:off x="72044" y="0"/>
            <a:ext cx="9144000" cy="5104190"/>
          </a:xfrm>
          <a:prstGeom prst="rect">
            <a:avLst/>
          </a:prstGeom>
        </p:spPr>
      </p:pic>
    </p:spTree>
    <p:custDataLst>
      <p:tags r:id="rId1"/>
    </p:custDataLst>
    <p:extLst>
      <p:ext uri="{BB962C8B-B14F-4D97-AF65-F5344CB8AC3E}">
        <p14:creationId xmlns:p14="http://schemas.microsoft.com/office/powerpoint/2010/main" val="1250822365"/>
      </p:ext>
    </p:extLst>
  </p:cSld>
  <p:clrMapOvr>
    <a:masterClrMapping/>
  </p:clrMapOvr>
  <mc:AlternateContent xmlns:mc="http://schemas.openxmlformats.org/markup-compatibility/2006" xmlns:p14="http://schemas.microsoft.com/office/powerpoint/2010/main">
    <mc:Choice Requires="p14">
      <p:transition spd="slow" p14:dur="2000" advTm="11327"/>
    </mc:Choice>
    <mc:Fallback xmlns="">
      <p:transition spd="slow" advTm="11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89887" y="313571"/>
            <a:ext cx="5969794" cy="415498"/>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t>Related works</a:t>
            </a:r>
            <a:endParaRPr/>
          </a:p>
        </p:txBody>
      </p:sp>
      <p:graphicFrame>
        <p:nvGraphicFramePr>
          <p:cNvPr id="159" name="Google Shape;159;p30"/>
          <p:cNvGraphicFramePr/>
          <p:nvPr>
            <p:extLst>
              <p:ext uri="{D42A27DB-BD31-4B8C-83A1-F6EECF244321}">
                <p14:modId xmlns:p14="http://schemas.microsoft.com/office/powerpoint/2010/main" val="1835932879"/>
              </p:ext>
            </p:extLst>
          </p:nvPr>
        </p:nvGraphicFramePr>
        <p:xfrm>
          <a:off x="266393" y="860515"/>
          <a:ext cx="8611199" cy="4013105"/>
        </p:xfrm>
        <a:graphic>
          <a:graphicData uri="http://schemas.openxmlformats.org/drawingml/2006/table">
            <a:tbl>
              <a:tblPr firstRow="1" bandRow="1">
                <a:noFill/>
                <a:tableStyleId>{12F43E90-61EA-4A35-B5E8-DBBF8FCFF0A4}</a:tableStyleId>
              </a:tblPr>
              <a:tblGrid>
                <a:gridCol w="2941926">
                  <a:extLst>
                    <a:ext uri="{9D8B030D-6E8A-4147-A177-3AD203B41FA5}">
                      <a16:colId xmlns:a16="http://schemas.microsoft.com/office/drawing/2014/main" val="20000"/>
                    </a:ext>
                  </a:extLst>
                </a:gridCol>
                <a:gridCol w="2798873">
                  <a:extLst>
                    <a:ext uri="{9D8B030D-6E8A-4147-A177-3AD203B41FA5}">
                      <a16:colId xmlns:a16="http://schemas.microsoft.com/office/drawing/2014/main" val="20001"/>
                    </a:ext>
                  </a:extLst>
                </a:gridCol>
                <a:gridCol w="2870400">
                  <a:extLst>
                    <a:ext uri="{9D8B030D-6E8A-4147-A177-3AD203B41FA5}">
                      <a16:colId xmlns:a16="http://schemas.microsoft.com/office/drawing/2014/main" val="20002"/>
                    </a:ext>
                  </a:extLst>
                </a:gridCol>
              </a:tblGrid>
              <a:tr h="352799">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Authors</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Work</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Description</a:t>
                      </a:r>
                      <a:endParaRPr sz="1100" u="none" strike="noStrike" cap="none"/>
                    </a:p>
                  </a:txBody>
                  <a:tcPr marL="68600" marR="68600" marT="34300" marB="34300"/>
                </a:tc>
                <a:extLst>
                  <a:ext uri="{0D108BD9-81ED-4DB2-BD59-A6C34878D82A}">
                    <a16:rowId xmlns:a16="http://schemas.microsoft.com/office/drawing/2014/main" val="10000"/>
                  </a:ext>
                </a:extLst>
              </a:tr>
              <a:tr h="1719903">
                <a:tc>
                  <a:txBody>
                    <a:bodyPr/>
                    <a:lstStyle/>
                    <a:p>
                      <a:pPr marL="0" marR="0" lvl="0" indent="0" algn="l" rtl="0">
                        <a:lnSpc>
                          <a:spcPct val="100000"/>
                        </a:lnSpc>
                        <a:spcBef>
                          <a:spcPts val="0"/>
                        </a:spcBef>
                        <a:spcAft>
                          <a:spcPts val="0"/>
                        </a:spcAft>
                        <a:buClr>
                          <a:srgbClr val="000000"/>
                        </a:buClr>
                        <a:buSzPts val="1400"/>
                        <a:buFont typeface="Arial"/>
                        <a:buNone/>
                      </a:pPr>
                      <a:r>
                        <a:rPr lang="en"/>
                        <a:t>A. Krishna, A. V, A. Aich and C. Hegde</a:t>
                      </a:r>
                      <a:endParaRPr sz="1400" b="0" i="0" u="none" strike="noStrike" cap="none">
                        <a:solidFill>
                          <a:schemeClr val="dk1"/>
                        </a:solidFill>
                        <a:latin typeface="Calibri"/>
                        <a:ea typeface="Calibri"/>
                        <a:cs typeface="Calibri"/>
                        <a:sym typeface="Calibri"/>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Sales-forecasting of Retail Stores using Machine Learning Techniques [1]</a:t>
                      </a:r>
                      <a:endParaRPr lang="en-US" sz="1400" b="0" i="0" u="none" strike="noStrike" cap="none" dirty="0">
                        <a:solidFill>
                          <a:schemeClr val="dk1"/>
                        </a:solidFill>
                        <a:latin typeface="Calibri"/>
                        <a:ea typeface="Calibri"/>
                        <a:cs typeface="Calibri"/>
                        <a:sym typeface="Calibri"/>
                      </a:endParaRPr>
                    </a:p>
                  </a:txBody>
                  <a:tcPr marL="68600" marR="68600" marT="34300" marB="34300"/>
                </a:tc>
                <a:tc>
                  <a:txBody>
                    <a:bodyPr/>
                    <a:lstStyle/>
                    <a:p>
                      <a:pPr marL="0" lvl="0" indent="0" algn="just">
                        <a:lnSpc>
                          <a:spcPct val="100000"/>
                        </a:lnSpc>
                        <a:spcBef>
                          <a:spcPts val="0"/>
                        </a:spcBef>
                        <a:spcAft>
                          <a:spcPts val="0"/>
                        </a:spcAft>
                        <a:buNone/>
                      </a:pPr>
                      <a:r>
                        <a:rPr lang="en" sz="1200"/>
                        <a:t>The paper compares various machine learning techniques for retail sales forecasting, finding Gradient Tree Boosting to be the most effective. It stresses the importance of accurate forecasting for businesses and the need for proper model selection and hyperparameter tuning.</a:t>
                      </a:r>
                      <a:endParaRPr lang="en-US" sz="1200"/>
                    </a:p>
                  </a:txBody>
                  <a:tcPr marL="68600" marR="68600" marT="34300" marB="34300"/>
                </a:tc>
                <a:extLst>
                  <a:ext uri="{0D108BD9-81ED-4DB2-BD59-A6C34878D82A}">
                    <a16:rowId xmlns:a16="http://schemas.microsoft.com/office/drawing/2014/main" val="10001"/>
                  </a:ext>
                </a:extLst>
              </a:tr>
              <a:tr h="1940403">
                <a:tc>
                  <a:txBody>
                    <a:bodyPr/>
                    <a:lstStyle/>
                    <a:p>
                      <a:pPr marL="0" marR="0" lvl="0" indent="0" algn="l" rtl="0">
                        <a:lnSpc>
                          <a:spcPct val="100000"/>
                        </a:lnSpc>
                        <a:spcBef>
                          <a:spcPts val="0"/>
                        </a:spcBef>
                        <a:spcAft>
                          <a:spcPts val="0"/>
                        </a:spcAft>
                        <a:buClr>
                          <a:srgbClr val="000000"/>
                        </a:buClr>
                        <a:buSzPts val="1400"/>
                        <a:buFont typeface="Arial"/>
                        <a:buNone/>
                      </a:pPr>
                      <a:r>
                        <a:rPr lang="en"/>
                        <a:t>Y. Ali and S. Nakti</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US"/>
                        <a:t>Sales Forecasting: A Comparison of Traditional and Modern Times-Series Forecasting Models on Sales Data with Seasonality [2]</a:t>
                      </a:r>
                      <a:endParaRPr lang="en-US" sz="1400" b="0" i="0" u="none" strike="noStrike" cap="none">
                        <a:solidFill>
                          <a:schemeClr val="dk1"/>
                        </a:solidFill>
                        <a:latin typeface="Calibri"/>
                        <a:ea typeface="Calibri"/>
                        <a:cs typeface="Calibri"/>
                        <a:sym typeface="Calibri"/>
                      </a:endParaRPr>
                    </a:p>
                  </a:txBody>
                  <a:tcPr marL="68600" marR="68600" marT="34300" marB="34300"/>
                </a:tc>
                <a:tc>
                  <a:txBody>
                    <a:bodyPr/>
                    <a:lstStyle/>
                    <a:p>
                      <a:pPr marL="0" lvl="0" indent="0" algn="just">
                        <a:spcBef>
                          <a:spcPts val="0"/>
                        </a:spcBef>
                        <a:spcAft>
                          <a:spcPts val="0"/>
                        </a:spcAft>
                        <a:buNone/>
                      </a:pPr>
                      <a:r>
                        <a:rPr lang="en-US" sz="1200" b="0" i="0" u="none" strike="noStrike" baseline="0" noProof="0" dirty="0">
                          <a:solidFill>
                            <a:srgbClr val="000000"/>
                          </a:solidFill>
                          <a:latin typeface="Calibri"/>
                        </a:rPr>
                        <a:t>The paper compares traditional and modern time-series forecasting models for sales data, highlighting SARIMA's effectiveness in capturing fast-moving sales with seasonal patterns and LSTM's potential for further enhancement. It emphasizes the importance of accurate forecasting for business planning and the need for selecting models tailored to specific business requirements.</a:t>
                      </a:r>
                    </a:p>
                  </a:txBody>
                  <a:tcPr marL="68600" marR="68600" marT="34300" marB="34300"/>
                </a:tc>
                <a:extLst>
                  <a:ext uri="{0D108BD9-81ED-4DB2-BD59-A6C34878D82A}">
                    <a16:rowId xmlns:a16="http://schemas.microsoft.com/office/drawing/2014/main" val="10002"/>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203"/>
    </mc:Choice>
    <mc:Fallback xmlns="">
      <p:transition spd="slow" advTm="42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anim calcmode="lin" valueType="num">
                                      <p:cBhvr>
                                        <p:cTn id="8" dur="1000" fill="hold"/>
                                        <p:tgtEl>
                                          <p:spTgt spid="159"/>
                                        </p:tgtEl>
                                        <p:attrNameLst>
                                          <p:attrName>ppt_x</p:attrName>
                                        </p:attrNameLst>
                                      </p:cBhvr>
                                      <p:tavLst>
                                        <p:tav tm="0">
                                          <p:val>
                                            <p:strVal val="#ppt_x"/>
                                          </p:val>
                                        </p:tav>
                                        <p:tav tm="100000">
                                          <p:val>
                                            <p:strVal val="#ppt_x"/>
                                          </p:val>
                                        </p:tav>
                                      </p:tavLst>
                                    </p:anim>
                                    <p:anim calcmode="lin" valueType="num">
                                      <p:cBhvr>
                                        <p:cTn id="9"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205618" y="164152"/>
            <a:ext cx="5969700" cy="41557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dirty="0"/>
              <a:t>Related works</a:t>
            </a:r>
            <a:endParaRPr dirty="0"/>
          </a:p>
        </p:txBody>
      </p:sp>
      <p:graphicFrame>
        <p:nvGraphicFramePr>
          <p:cNvPr id="165" name="Google Shape;165;p31"/>
          <p:cNvGraphicFramePr/>
          <p:nvPr>
            <p:extLst>
              <p:ext uri="{D42A27DB-BD31-4B8C-83A1-F6EECF244321}">
                <p14:modId xmlns:p14="http://schemas.microsoft.com/office/powerpoint/2010/main" val="3660729746"/>
              </p:ext>
            </p:extLst>
          </p:nvPr>
        </p:nvGraphicFramePr>
        <p:xfrm>
          <a:off x="274249" y="659933"/>
          <a:ext cx="8512875" cy="4103545"/>
        </p:xfrm>
        <a:graphic>
          <a:graphicData uri="http://schemas.openxmlformats.org/drawingml/2006/table">
            <a:tbl>
              <a:tblPr firstRow="1" bandRow="1">
                <a:noFill/>
                <a:tableStyleId>{12F43E90-61EA-4A35-B5E8-DBBF8FCFF0A4}</a:tableStyleId>
              </a:tblPr>
              <a:tblGrid>
                <a:gridCol w="2837625">
                  <a:extLst>
                    <a:ext uri="{9D8B030D-6E8A-4147-A177-3AD203B41FA5}">
                      <a16:colId xmlns:a16="http://schemas.microsoft.com/office/drawing/2014/main" val="20000"/>
                    </a:ext>
                  </a:extLst>
                </a:gridCol>
                <a:gridCol w="2837625">
                  <a:extLst>
                    <a:ext uri="{9D8B030D-6E8A-4147-A177-3AD203B41FA5}">
                      <a16:colId xmlns:a16="http://schemas.microsoft.com/office/drawing/2014/main" val="20001"/>
                    </a:ext>
                  </a:extLst>
                </a:gridCol>
                <a:gridCol w="2837625">
                  <a:extLst>
                    <a:ext uri="{9D8B030D-6E8A-4147-A177-3AD203B41FA5}">
                      <a16:colId xmlns:a16="http://schemas.microsoft.com/office/drawing/2014/main" val="20002"/>
                    </a:ext>
                  </a:extLst>
                </a:gridCol>
              </a:tblGrid>
              <a:tr h="3131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Authors</a:t>
                      </a:r>
                      <a:endParaRPr sz="11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Work</a:t>
                      </a:r>
                      <a:endParaRPr sz="11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t>Description</a:t>
                      </a:r>
                      <a:endParaRPr sz="1100" u="none" strike="noStrike" cap="none"/>
                    </a:p>
                  </a:txBody>
                  <a:tcPr marL="68600" marR="68600" marT="34300" marB="34300"/>
                </a:tc>
                <a:extLst>
                  <a:ext uri="{0D108BD9-81ED-4DB2-BD59-A6C34878D82A}">
                    <a16:rowId xmlns:a16="http://schemas.microsoft.com/office/drawing/2014/main" val="10000"/>
                  </a:ext>
                </a:extLst>
              </a:tr>
              <a:tr h="1753350">
                <a:tc>
                  <a:txBody>
                    <a:bodyPr/>
                    <a:lstStyle/>
                    <a:p>
                      <a:pPr marL="0" lvl="0" indent="0" algn="l" rtl="0">
                        <a:spcBef>
                          <a:spcPts val="0"/>
                        </a:spcBef>
                        <a:spcAft>
                          <a:spcPts val="0"/>
                        </a:spcAft>
                        <a:buClr>
                          <a:schemeClr val="dk1"/>
                        </a:buClr>
                        <a:buSzPts val="1400"/>
                        <a:buFont typeface="Calibri"/>
                        <a:buNone/>
                      </a:pPr>
                      <a:r>
                        <a:rPr lang="en-US" sz="1200"/>
                        <a:t>F. -C. Yuan and C. -H. Lee</a:t>
                      </a: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US" sz="1200"/>
                        <a:t>Sales Volume Forecasting Decision Models [3] </a:t>
                      </a:r>
                    </a:p>
                  </a:txBody>
                  <a:tcPr marL="68600" marR="68600" marT="34300" marB="34300"/>
                </a:tc>
                <a:tc>
                  <a:txBody>
                    <a:bodyPr/>
                    <a:lstStyle/>
                    <a:p>
                      <a:pPr marL="0" lvl="0" indent="0" algn="just">
                        <a:spcBef>
                          <a:spcPts val="0"/>
                        </a:spcBef>
                        <a:spcAft>
                          <a:spcPts val="0"/>
                        </a:spcAft>
                        <a:buNone/>
                      </a:pPr>
                      <a:r>
                        <a:rPr lang="en-US" sz="1200" b="0" i="0" u="none" strike="noStrike" noProof="0">
                          <a:latin typeface="Calibri"/>
                        </a:rPr>
                        <a:t>The paper compares various machine learning techniques for retail sales forecasting, finding Gradient Tree Boosting to be the most effective. It stresses the importance of accurate forecasting for businesses and the need for proper model selection and hyperparameter tuning.</a:t>
                      </a:r>
                      <a:endParaRPr lang="en-US" sz="1200"/>
                    </a:p>
                  </a:txBody>
                  <a:tcPr marL="68600" marR="68600" marT="34300" marB="34300"/>
                </a:tc>
                <a:extLst>
                  <a:ext uri="{0D108BD9-81ED-4DB2-BD59-A6C34878D82A}">
                    <a16:rowId xmlns:a16="http://schemas.microsoft.com/office/drawing/2014/main" val="10001"/>
                  </a:ext>
                </a:extLst>
              </a:tr>
              <a:tr h="2007275">
                <a:tc>
                  <a:txBody>
                    <a:bodyPr/>
                    <a:lstStyle/>
                    <a:p>
                      <a:pPr marL="0" lvl="0" indent="0" algn="l" rtl="0">
                        <a:spcBef>
                          <a:spcPts val="0"/>
                        </a:spcBef>
                        <a:spcAft>
                          <a:spcPts val="0"/>
                        </a:spcAft>
                        <a:buClr>
                          <a:schemeClr val="dk1"/>
                        </a:buClr>
                        <a:buSzPts val="1100"/>
                        <a:buFont typeface="Arial"/>
                        <a:buNone/>
                      </a:pPr>
                      <a:r>
                        <a:rPr lang="en-US" sz="1200"/>
                        <a:t>B. Lakshmanan, P. S. N. -V.</a:t>
                      </a:r>
                    </a:p>
                    <a:p>
                      <a:pPr marL="0" lvl="0" indent="0" algn="l" rtl="0">
                        <a:spcBef>
                          <a:spcPts val="0"/>
                        </a:spcBef>
                        <a:spcAft>
                          <a:spcPts val="0"/>
                        </a:spcAft>
                        <a:buClr>
                          <a:schemeClr val="dk1"/>
                        </a:buClr>
                        <a:buSzPts val="1100"/>
                        <a:buFont typeface="Arial"/>
                        <a:buNone/>
                      </a:pPr>
                      <a:r>
                        <a:rPr lang="en-US" sz="1200"/>
                        <a:t>Raja and V. Kalathiappa</a:t>
                      </a:r>
                    </a:p>
                    <a:p>
                      <a:pPr marL="0" lvl="0" indent="0" algn="l" rtl="0">
                        <a:spcBef>
                          <a:spcPts val="0"/>
                        </a:spcBef>
                        <a:spcAft>
                          <a:spcPts val="0"/>
                        </a:spcAft>
                        <a:buClr>
                          <a:schemeClr val="dk1"/>
                        </a:buClr>
                        <a:buSzPts val="1400"/>
                        <a:buFont typeface="Arial"/>
                        <a:buNone/>
                      </a:pPr>
                      <a:endParaRPr lang="en-US" sz="1200"/>
                    </a:p>
                  </a:txBody>
                  <a:tcPr marL="68600" marR="68600" marT="34300" marB="34300"/>
                </a:tc>
                <a:tc>
                  <a:txBody>
                    <a:bodyPr/>
                    <a:lstStyle/>
                    <a:p>
                      <a:pPr marL="0" lvl="0" indent="0" algn="l" rtl="0">
                        <a:spcBef>
                          <a:spcPts val="0"/>
                        </a:spcBef>
                        <a:spcAft>
                          <a:spcPts val="0"/>
                        </a:spcAft>
                        <a:buClr>
                          <a:schemeClr val="dk1"/>
                        </a:buClr>
                        <a:buSzPts val="1400"/>
                        <a:buFont typeface="Arial"/>
                        <a:buNone/>
                      </a:pPr>
                      <a:r>
                        <a:rPr lang="en-US" sz="1200"/>
                        <a:t>Sales Demand Forecasting Using LSTM Network [4].</a:t>
                      </a:r>
                    </a:p>
                  </a:txBody>
                  <a:tcPr marL="68600" marR="68600" marT="34300" marB="34300"/>
                </a:tc>
                <a:tc>
                  <a:txBody>
                    <a:bodyPr/>
                    <a:lstStyle/>
                    <a:p>
                      <a:pPr marL="0" lvl="0" indent="0" algn="just">
                        <a:spcBef>
                          <a:spcPts val="0"/>
                        </a:spcBef>
                        <a:spcAft>
                          <a:spcPts val="0"/>
                        </a:spcAft>
                        <a:buNone/>
                      </a:pPr>
                      <a:r>
                        <a:rPr lang="en-US" sz="1200" b="0" i="0" u="none" strike="noStrike" noProof="0" dirty="0">
                          <a:latin typeface="Calibri"/>
                        </a:rPr>
                        <a:t>The paper proposes an LSTM-based sales forecasting model, demonstrating its superiority over conventional methods like MLP regressor and linear regression. It achieves 96.77% accuracy with real-time sales data from southern India, offering improved performance and addressing forecasting challenges for businesses.</a:t>
                      </a:r>
                      <a:endParaRPr lang="en-US" sz="1200" dirty="0"/>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400"/>
                        <a:buFont typeface="Arial"/>
                        <a:buNone/>
                      </a:pPr>
                      <a:endParaRPr lang="en-US" sz="1200" dirty="0"/>
                    </a:p>
                  </a:txBody>
                  <a:tcPr marL="68600" marR="68600" marT="34300" marB="34300"/>
                </a:tc>
                <a:extLst>
                  <a:ext uri="{0D108BD9-81ED-4DB2-BD59-A6C34878D82A}">
                    <a16:rowId xmlns:a16="http://schemas.microsoft.com/office/drawing/2014/main" val="10002"/>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64"/>
    </mc:Choice>
    <mc:Fallback xmlns="">
      <p:transition spd="slow" advTm="23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35"/>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21" name="Google Shape;221;p35"/>
          <p:cNvSpPr/>
          <p:nvPr/>
        </p:nvSpPr>
        <p:spPr>
          <a:xfrm>
            <a:off x="0" y="0"/>
            <a:ext cx="3531870" cy="5143500"/>
          </a:xfrm>
          <a:prstGeom prst="rect">
            <a:avLst/>
          </a:prstGeom>
          <a:solidFill>
            <a:schemeClr val="dk1">
              <a:alpha val="8039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22" name="Google Shape;222;p35"/>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50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23" name="Google Shape;223;p35"/>
          <p:cNvSpPr txBox="1">
            <a:spLocks noGrp="1"/>
          </p:cNvSpPr>
          <p:nvPr>
            <p:ph type="title"/>
          </p:nvPr>
        </p:nvSpPr>
        <p:spPr>
          <a:xfrm>
            <a:off x="606721" y="480061"/>
            <a:ext cx="2462022" cy="3943350"/>
          </a:xfrm>
          <a:prstGeom prst="rect">
            <a:avLst/>
          </a:prstGeom>
          <a:noFill/>
          <a:ln>
            <a:noFill/>
          </a:ln>
        </p:spPr>
        <p:txBody>
          <a:bodyPr spcFirstLastPara="1" wrap="square" lIns="68575" tIns="34275" rIns="68575" bIns="34275" anchor="ctr" anchorCtr="0">
            <a:normAutofit/>
          </a:bodyPr>
          <a:lstStyle/>
          <a:p>
            <a:pPr marL="12700" lvl="0" indent="0" algn="l" rtl="0">
              <a:lnSpc>
                <a:spcPct val="90000"/>
              </a:lnSpc>
              <a:spcBef>
                <a:spcPts val="0"/>
              </a:spcBef>
              <a:spcAft>
                <a:spcPts val="0"/>
              </a:spcAft>
              <a:buClr>
                <a:schemeClr val="lt1"/>
              </a:buClr>
              <a:buSzPts val="3100"/>
              <a:buFont typeface="Calibri"/>
              <a:buNone/>
            </a:pPr>
            <a:r>
              <a:rPr lang="en" sz="3100" b="1">
                <a:solidFill>
                  <a:schemeClr val="lt1"/>
                </a:solidFill>
                <a:latin typeface="Calibri"/>
                <a:ea typeface="Calibri"/>
                <a:cs typeface="Calibri"/>
                <a:sym typeface="Calibri"/>
              </a:rPr>
              <a:t>Dataset Description</a:t>
            </a:r>
            <a:endParaRPr sz="3100" b="1">
              <a:solidFill>
                <a:schemeClr val="lt1"/>
              </a:solidFill>
              <a:latin typeface="Calibri"/>
              <a:ea typeface="Calibri"/>
              <a:cs typeface="Calibri"/>
              <a:sym typeface="Calibri"/>
            </a:endParaRPr>
          </a:p>
        </p:txBody>
      </p:sp>
      <p:sp>
        <p:nvSpPr>
          <p:cNvPr id="224" name="Google Shape;224;p35"/>
          <p:cNvSpPr txBox="1"/>
          <p:nvPr/>
        </p:nvSpPr>
        <p:spPr>
          <a:xfrm>
            <a:off x="4030488" y="600079"/>
            <a:ext cx="4518450" cy="3943350"/>
          </a:xfrm>
          <a:prstGeom prst="rect">
            <a:avLst/>
          </a:prstGeom>
          <a:noFill/>
          <a:ln>
            <a:noFill/>
          </a:ln>
        </p:spPr>
        <p:txBody>
          <a:bodyPr spcFirstLastPara="1" wrap="square" lIns="68575" tIns="34275" rIns="68575" bIns="34275" anchor="ctr" anchorCtr="0">
            <a:normAutofit/>
          </a:bodyPr>
          <a:lstStyle/>
          <a:p>
            <a:pPr marL="0" marR="0" lvl="0" indent="0" algn="l" rtl="0">
              <a:lnSpc>
                <a:spcPct val="110000"/>
              </a:lnSpc>
              <a:spcBef>
                <a:spcPts val="0"/>
              </a:spcBef>
              <a:spcAft>
                <a:spcPts val="0"/>
              </a:spcAft>
              <a:buClr>
                <a:srgbClr val="000000"/>
              </a:buClr>
              <a:buSzPts val="1800"/>
              <a:buFont typeface="Arial"/>
              <a:buNone/>
            </a:pPr>
            <a:r>
              <a:rPr lang="en" sz="1800" b="1" i="0" u="none" strike="noStrike" cap="none" dirty="0">
                <a:solidFill>
                  <a:schemeClr val="dk1"/>
                </a:solidFill>
                <a:latin typeface="Calibri"/>
                <a:ea typeface="Calibri"/>
                <a:cs typeface="Calibri"/>
                <a:sym typeface="Calibri"/>
              </a:rPr>
              <a:t>Data Source:</a:t>
            </a:r>
            <a:endParaRPr sz="1800" b="0" i="0" u="none" strike="noStrike" cap="none" dirty="0">
              <a:solidFill>
                <a:schemeClr val="dk1"/>
              </a:solidFill>
              <a:latin typeface="Calibri"/>
              <a:ea typeface="Calibri"/>
              <a:cs typeface="Calibri"/>
              <a:sym typeface="Calibri"/>
            </a:endParaRPr>
          </a:p>
          <a:p>
            <a:pPr marL="266700" marR="0" lvl="0" indent="-165100" algn="l" rtl="0">
              <a:lnSpc>
                <a:spcPct val="110000"/>
              </a:lnSpc>
              <a:spcBef>
                <a:spcPts val="0"/>
              </a:spcBef>
              <a:spcAft>
                <a:spcPts val="0"/>
              </a:spcAft>
              <a:buClr>
                <a:srgbClr val="A42F0F"/>
              </a:buClr>
              <a:buSzPts val="1800"/>
              <a:buFont typeface="Arial"/>
              <a:buChar char="•"/>
            </a:pPr>
            <a:r>
              <a:rPr lang="en" sz="1800" b="0" i="0" u="none" strike="noStrike" cap="none" dirty="0">
                <a:solidFill>
                  <a:schemeClr val="dk1"/>
                </a:solidFill>
                <a:latin typeface="Calibri"/>
                <a:ea typeface="Calibri"/>
                <a:cs typeface="Calibri"/>
                <a:sym typeface="Calibri"/>
              </a:rPr>
              <a:t>We’ve used data obtained from the </a:t>
            </a:r>
            <a:r>
              <a:rPr lang="en" sz="1800" dirty="0">
                <a:solidFill>
                  <a:schemeClr val="dk1"/>
                </a:solidFill>
                <a:latin typeface="Calibri"/>
                <a:ea typeface="Calibri"/>
                <a:cs typeface="Calibri"/>
                <a:sym typeface="Calibri"/>
              </a:rPr>
              <a:t>Store Item Demand Forecasting Challenge dataset from Kaggle.</a:t>
            </a:r>
            <a:r>
              <a:rPr lang="en" sz="1800" b="0" i="0" u="none" strike="noStrike" cap="none" dirty="0">
                <a:solidFill>
                  <a:schemeClr val="dk1"/>
                </a:solidFill>
                <a:latin typeface="Calibri"/>
                <a:ea typeface="Calibri"/>
                <a:cs typeface="Calibri"/>
                <a:sym typeface="Calibri"/>
              </a:rPr>
              <a:t> </a:t>
            </a:r>
            <a:r>
              <a:rPr lang="en" sz="1800" dirty="0">
                <a:solidFill>
                  <a:schemeClr val="dk1"/>
                </a:solidFill>
                <a:latin typeface="Calibri"/>
                <a:ea typeface="Calibri"/>
                <a:cs typeface="Calibri"/>
                <a:sym typeface="Calibri"/>
              </a:rPr>
              <a:t>[5]</a:t>
            </a:r>
            <a:endParaRPr sz="1800" b="0" i="0" u="none" strike="noStrike" cap="none" dirty="0">
              <a:solidFill>
                <a:schemeClr val="dk1"/>
              </a:solidFill>
              <a:latin typeface="Calibri"/>
              <a:ea typeface="Calibri"/>
              <a:cs typeface="Calibri"/>
              <a:sym typeface="Calibri"/>
            </a:endParaRPr>
          </a:p>
          <a:p>
            <a:pPr marL="342900" marR="0" lvl="0" indent="0" algn="l" rtl="0">
              <a:lnSpc>
                <a:spcPct val="110000"/>
              </a:lnSpc>
              <a:spcBef>
                <a:spcPts val="0"/>
              </a:spcBef>
              <a:spcAft>
                <a:spcPts val="0"/>
              </a:spcAft>
              <a:buNone/>
            </a:pPr>
            <a:endParaRPr sz="1800" dirty="0">
              <a:solidFill>
                <a:schemeClr val="dk1"/>
              </a:solidFill>
              <a:latin typeface="Calibri"/>
              <a:ea typeface="Calibri"/>
              <a:cs typeface="Calibri"/>
              <a:sym typeface="Calibri"/>
            </a:endParaRPr>
          </a:p>
          <a:p>
            <a:pPr marL="266700" indent="-165100">
              <a:lnSpc>
                <a:spcPct val="110000"/>
              </a:lnSpc>
              <a:buClr>
                <a:srgbClr val="A42F0F"/>
              </a:buClr>
              <a:buSzPts val="1800"/>
              <a:buFont typeface="Arial"/>
              <a:buChar char="•"/>
            </a:pPr>
            <a:r>
              <a:rPr lang="en" sz="1800" b="0" i="0" u="none" strike="noStrike" cap="none" dirty="0">
                <a:solidFill>
                  <a:schemeClr val="dk1"/>
                </a:solidFill>
                <a:latin typeface="Calibri"/>
                <a:ea typeface="Calibri"/>
                <a:cs typeface="Calibri"/>
                <a:sym typeface="Calibri"/>
              </a:rPr>
              <a:t>It contains </a:t>
            </a:r>
            <a:r>
              <a:rPr lang="en" sz="1800" dirty="0">
                <a:solidFill>
                  <a:schemeClr val="dk1"/>
                </a:solidFill>
                <a:latin typeface="Calibri"/>
                <a:ea typeface="Calibri"/>
                <a:cs typeface="Calibri"/>
                <a:sym typeface="Calibri"/>
              </a:rPr>
              <a:t>4 </a:t>
            </a:r>
            <a:r>
              <a:rPr lang="en" sz="1800" b="0" i="0" u="none" strike="noStrike" cap="none" dirty="0">
                <a:solidFill>
                  <a:schemeClr val="dk1"/>
                </a:solidFill>
                <a:latin typeface="Calibri"/>
                <a:ea typeface="Calibri"/>
                <a:cs typeface="Calibri"/>
                <a:sym typeface="Calibri"/>
              </a:rPr>
              <a:t>attributes related to </a:t>
            </a:r>
            <a:r>
              <a:rPr lang="en" sz="1800" dirty="0">
                <a:solidFill>
                  <a:schemeClr val="dk1"/>
                </a:solidFill>
                <a:latin typeface="Calibri"/>
                <a:ea typeface="Calibri"/>
                <a:cs typeface="Calibri"/>
                <a:sym typeface="Calibri"/>
              </a:rPr>
              <a:t>Date, Store ID, Item ID and Sales (no. of units sold). </a:t>
            </a:r>
            <a:endParaRPr lang="en" sz="1800" b="0" i="0" u="none" strike="noStrike" cap="none" dirty="0">
              <a:solidFill>
                <a:schemeClr val="dk1"/>
              </a:solidFill>
              <a:latin typeface="Calibri"/>
              <a:ea typeface="Calibri"/>
              <a:cs typeface="Calibri"/>
            </a:endParaRPr>
          </a:p>
          <a:p>
            <a:pPr marL="266700" marR="0" lvl="0" indent="-165100" algn="l">
              <a:lnSpc>
                <a:spcPct val="110000"/>
              </a:lnSpc>
              <a:spcAft>
                <a:spcPts val="0"/>
              </a:spcAft>
              <a:buClr>
                <a:srgbClr val="A42F0F"/>
              </a:buClr>
              <a:buSzPts val="1800"/>
              <a:buChar char="•"/>
            </a:pPr>
            <a:endParaRPr lang="en" sz="1800" dirty="0">
              <a:solidFill>
                <a:schemeClr val="dk1"/>
              </a:solidFill>
              <a:latin typeface="Calibri"/>
              <a:ea typeface="Calibri"/>
              <a:cs typeface="Calibri"/>
            </a:endParaRPr>
          </a:p>
          <a:p>
            <a:pPr marL="266700" indent="-165100">
              <a:lnSpc>
                <a:spcPct val="110000"/>
              </a:lnSpc>
              <a:buClr>
                <a:srgbClr val="A42F0F"/>
              </a:buClr>
              <a:buSzPts val="1800"/>
              <a:buChar char="•"/>
            </a:pPr>
            <a:r>
              <a:rPr lang="en" sz="1800" dirty="0">
                <a:solidFill>
                  <a:schemeClr val="dk1"/>
                </a:solidFill>
                <a:latin typeface="Calibri"/>
                <a:ea typeface="Calibri"/>
                <a:cs typeface="Calibri"/>
              </a:rPr>
              <a:t>Sales were recorded across 10 different stores, for 50 different items from 01/01/2013 to 12/31/2017 </a:t>
            </a:r>
          </a:p>
          <a:p>
            <a:pPr marL="342900">
              <a:lnSpc>
                <a:spcPct val="90000"/>
              </a:lnSpc>
              <a:spcBef>
                <a:spcPts val="800"/>
              </a:spcBef>
            </a:pPr>
            <a:endParaRPr lang="en-US" sz="1100" dirty="0">
              <a:solidFill>
                <a:schemeClr val="dk1"/>
              </a:solidFill>
              <a:ea typeface="Calibr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9371"/>
    </mc:Choice>
    <mc:Fallback xmlns="">
      <p:transition spd="slow" advTm="29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anim calcmode="lin" valueType="num">
                                      <p:cBhvr>
                                        <p:cTn id="8" dur="1000" fill="hold"/>
                                        <p:tgtEl>
                                          <p:spTgt spid="224"/>
                                        </p:tgtEl>
                                        <p:attrNameLst>
                                          <p:attrName>ppt_x</p:attrName>
                                        </p:attrNameLst>
                                      </p:cBhvr>
                                      <p:tavLst>
                                        <p:tav tm="0">
                                          <p:val>
                                            <p:strVal val="#ppt_x"/>
                                          </p:val>
                                        </p:tav>
                                        <p:tav tm="100000">
                                          <p:val>
                                            <p:strVal val="#ppt_x"/>
                                          </p:val>
                                        </p:tav>
                                      </p:tavLst>
                                    </p:anim>
                                    <p:anim calcmode="lin" valueType="num">
                                      <p:cBhvr>
                                        <p:cTn id="9" dur="1000" fill="hold"/>
                                        <p:tgtEl>
                                          <p:spTgt spid="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236" name="Rectangle 23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8" name="Freeform: Shape 23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51435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0" name="Freeform: Shape 23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51435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Google Shape;231;p36"/>
          <p:cNvSpPr txBox="1">
            <a:spLocks noGrp="1"/>
          </p:cNvSpPr>
          <p:nvPr>
            <p:ph type="title"/>
          </p:nvPr>
        </p:nvSpPr>
        <p:spPr>
          <a:xfrm>
            <a:off x="358485" y="841772"/>
            <a:ext cx="3017520" cy="2403100"/>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b="1" kern="1200">
                <a:solidFill>
                  <a:schemeClr val="tx1"/>
                </a:solidFill>
              </a:rPr>
              <a:t>Understanding the Data</a:t>
            </a:r>
          </a:p>
        </p:txBody>
      </p:sp>
      <p:sp>
        <p:nvSpPr>
          <p:cNvPr id="242" name="Rectangle 2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4" name="Rectangle 2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0" name="Google Shape;230;p36"/>
          <p:cNvGraphicFramePr/>
          <p:nvPr>
            <p:extLst>
              <p:ext uri="{D42A27DB-BD31-4B8C-83A1-F6EECF244321}">
                <p14:modId xmlns:p14="http://schemas.microsoft.com/office/powerpoint/2010/main" val="3301390551"/>
              </p:ext>
            </p:extLst>
          </p:nvPr>
        </p:nvGraphicFramePr>
        <p:xfrm>
          <a:off x="4051549" y="303564"/>
          <a:ext cx="4806628" cy="4701048"/>
        </p:xfrm>
        <a:graphic>
          <a:graphicData uri="http://schemas.openxmlformats.org/drawingml/2006/table">
            <a:tbl>
              <a:tblPr firstRow="1" bandRow="1">
                <a:noFill/>
                <a:tableStyleId>{E83725CD-9087-4D84-8019-D7807D3C6587}</a:tableStyleId>
              </a:tblPr>
              <a:tblGrid>
                <a:gridCol w="1530224">
                  <a:extLst>
                    <a:ext uri="{9D8B030D-6E8A-4147-A177-3AD203B41FA5}">
                      <a16:colId xmlns:a16="http://schemas.microsoft.com/office/drawing/2014/main" val="20000"/>
                    </a:ext>
                  </a:extLst>
                </a:gridCol>
                <a:gridCol w="1129968">
                  <a:extLst>
                    <a:ext uri="{9D8B030D-6E8A-4147-A177-3AD203B41FA5}">
                      <a16:colId xmlns:a16="http://schemas.microsoft.com/office/drawing/2014/main" val="20001"/>
                    </a:ext>
                  </a:extLst>
                </a:gridCol>
                <a:gridCol w="1016468">
                  <a:extLst>
                    <a:ext uri="{9D8B030D-6E8A-4147-A177-3AD203B41FA5}">
                      <a16:colId xmlns:a16="http://schemas.microsoft.com/office/drawing/2014/main" val="20002"/>
                    </a:ext>
                  </a:extLst>
                </a:gridCol>
                <a:gridCol w="1129968">
                  <a:extLst>
                    <a:ext uri="{9D8B030D-6E8A-4147-A177-3AD203B41FA5}">
                      <a16:colId xmlns:a16="http://schemas.microsoft.com/office/drawing/2014/main" val="20003"/>
                    </a:ext>
                  </a:extLst>
                </a:gridCol>
              </a:tblGrid>
              <a:tr h="587631">
                <a:tc>
                  <a:txBody>
                    <a:bodyPr/>
                    <a:lstStyle/>
                    <a:p>
                      <a:pPr marL="0" lvl="0" indent="0" algn="ctr" rtl="0">
                        <a:spcBef>
                          <a:spcPts val="0"/>
                        </a:spcBef>
                        <a:spcAft>
                          <a:spcPts val="0"/>
                        </a:spcAft>
                        <a:buNone/>
                      </a:pPr>
                      <a:r>
                        <a:rPr lang="en" sz="1400" b="1">
                          <a:solidFill>
                            <a:schemeClr val="lt1"/>
                          </a:solidFill>
                          <a:latin typeface="Calibri"/>
                        </a:rPr>
                        <a:t>DATE</a:t>
                      </a:r>
                      <a:endParaRPr sz="1400" b="1">
                        <a:solidFill>
                          <a:schemeClr val="lt1"/>
                        </a:solidFill>
                        <a:latin typeface="Calibri"/>
                      </a:endParaRPr>
                    </a:p>
                  </a:txBody>
                  <a:tcPr marL="74636" marR="74636" marT="74636" marB="7463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 sz="1400" b="1">
                          <a:solidFill>
                            <a:schemeClr val="lt1"/>
                          </a:solidFill>
                          <a:latin typeface="Calibri"/>
                        </a:rPr>
                        <a:t>STORE</a:t>
                      </a:r>
                      <a:endParaRPr sz="1400" b="1">
                        <a:solidFill>
                          <a:schemeClr val="lt1"/>
                        </a:solidFill>
                        <a:latin typeface="Calibri"/>
                      </a:endParaRPr>
                    </a:p>
                  </a:txBody>
                  <a:tcPr marL="74636" marR="74636" marT="74636" marB="7463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 sz="1400" b="1">
                          <a:solidFill>
                            <a:schemeClr val="lt1"/>
                          </a:solidFill>
                          <a:latin typeface="Calibri"/>
                        </a:rPr>
                        <a:t>ITEM</a:t>
                      </a:r>
                      <a:endParaRPr sz="1400" b="1">
                        <a:solidFill>
                          <a:schemeClr val="lt1"/>
                        </a:solidFill>
                        <a:latin typeface="Calibri"/>
                      </a:endParaRPr>
                    </a:p>
                  </a:txBody>
                  <a:tcPr marL="74636" marR="74636" marT="74636" marB="7463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 sz="1400" b="1">
                          <a:solidFill>
                            <a:schemeClr val="lt1"/>
                          </a:solidFill>
                          <a:latin typeface="Calibri"/>
                        </a:rPr>
                        <a:t>SALES</a:t>
                      </a:r>
                      <a:endParaRPr sz="1400" b="1">
                        <a:solidFill>
                          <a:schemeClr val="lt1"/>
                        </a:solidFill>
                        <a:latin typeface="Calibri"/>
                      </a:endParaRPr>
                    </a:p>
                  </a:txBody>
                  <a:tcPr marL="74636" marR="74636" marT="74636" marB="74636">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extLst>
                  <a:ext uri="{0D108BD9-81ED-4DB2-BD59-A6C34878D82A}">
                    <a16:rowId xmlns:a16="http://schemas.microsoft.com/office/drawing/2014/main" val="10000"/>
                  </a:ext>
                </a:extLst>
              </a:tr>
              <a:tr h="587631">
                <a:tc>
                  <a:txBody>
                    <a:bodyPr/>
                    <a:lstStyle/>
                    <a:p>
                      <a:pPr marL="0" lvl="0" indent="0" algn="ctr" rtl="0">
                        <a:spcBef>
                          <a:spcPts val="0"/>
                        </a:spcBef>
                        <a:spcAft>
                          <a:spcPts val="0"/>
                        </a:spcAft>
                        <a:buNone/>
                      </a:pPr>
                      <a:r>
                        <a:rPr lang="en" sz="1400">
                          <a:latin typeface="Calibri"/>
                        </a:rPr>
                        <a:t>2013-01-01</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a:rPr>
                        <a:t>1</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a:rPr>
                        <a:t>1</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a:rPr>
                        <a:t>13.0</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87631">
                <a:tc>
                  <a:txBody>
                    <a:bodyPr/>
                    <a:lstStyle/>
                    <a:p>
                      <a:pPr marL="0" lvl="0" indent="0" algn="ctr" rtl="0">
                        <a:spcBef>
                          <a:spcPts val="0"/>
                        </a:spcBef>
                        <a:spcAft>
                          <a:spcPts val="0"/>
                        </a:spcAft>
                        <a:buClr>
                          <a:schemeClr val="dk1"/>
                        </a:buClr>
                        <a:buSzPts val="1100"/>
                        <a:buFont typeface="Arial"/>
                        <a:buNone/>
                      </a:pPr>
                      <a:r>
                        <a:rPr lang="en" sz="1400">
                          <a:solidFill>
                            <a:schemeClr val="dk1"/>
                          </a:solidFill>
                          <a:latin typeface="Calibri"/>
                        </a:rPr>
                        <a:t>2013-01-01</a:t>
                      </a:r>
                      <a:endParaRPr sz="1400">
                        <a:solidFill>
                          <a:schemeClr val="dk1"/>
                        </a:solidFill>
                        <a:latin typeface="Calibri"/>
                      </a:endParaRPr>
                    </a:p>
                    <a:p>
                      <a:pPr marL="0" lvl="0" indent="0" algn="ctr" rtl="0">
                        <a:spcBef>
                          <a:spcPts val="0"/>
                        </a:spcBef>
                        <a:spcAft>
                          <a:spcPts val="0"/>
                        </a:spcAft>
                        <a:buNone/>
                      </a:pP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2</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3</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a:rPr>
                        <a:t>100.0</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87631">
                <a:tc>
                  <a:txBody>
                    <a:bodyPr/>
                    <a:lstStyle/>
                    <a:p>
                      <a:pPr marL="0" lvl="0" indent="0" algn="ctr" rtl="0">
                        <a:spcBef>
                          <a:spcPts val="0"/>
                        </a:spcBef>
                        <a:spcAft>
                          <a:spcPts val="0"/>
                        </a:spcAft>
                        <a:buClr>
                          <a:schemeClr val="dk1"/>
                        </a:buClr>
                        <a:buSzPts val="1100"/>
                        <a:buFont typeface="Arial"/>
                        <a:buNone/>
                      </a:pPr>
                      <a:r>
                        <a:rPr lang="en" sz="1400">
                          <a:solidFill>
                            <a:schemeClr val="dk1"/>
                          </a:solidFill>
                          <a:latin typeface="Calibri"/>
                        </a:rPr>
                        <a:t>2013-01-02</a:t>
                      </a:r>
                      <a:endParaRPr sz="1400">
                        <a:solidFill>
                          <a:schemeClr val="dk1"/>
                        </a:solidFill>
                        <a:latin typeface="Calibri"/>
                      </a:endParaRPr>
                    </a:p>
                    <a:p>
                      <a:pPr marL="0" lvl="0" indent="0" algn="ctr" rtl="0">
                        <a:spcBef>
                          <a:spcPts val="0"/>
                        </a:spcBef>
                        <a:spcAft>
                          <a:spcPts val="0"/>
                        </a:spcAft>
                        <a:buNone/>
                      </a:pP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1.</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1</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20.0</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7631">
                <a:tc>
                  <a:txBody>
                    <a:bodyPr/>
                    <a:lstStyle/>
                    <a:p>
                      <a:pPr marL="0" lvl="0" indent="0" algn="ctr" rtl="0">
                        <a:spcBef>
                          <a:spcPts val="0"/>
                        </a:spcBef>
                        <a:spcAft>
                          <a:spcPts val="0"/>
                        </a:spcAft>
                        <a:buClr>
                          <a:schemeClr val="dk1"/>
                        </a:buClr>
                        <a:buSzPts val="1100"/>
                        <a:buFont typeface="Arial"/>
                        <a:buNone/>
                      </a:pPr>
                      <a:r>
                        <a:rPr lang="en" sz="1400">
                          <a:solidFill>
                            <a:schemeClr val="dk1"/>
                          </a:solidFill>
                          <a:latin typeface="Calibri"/>
                        </a:rPr>
                        <a:t>2013-01-02</a:t>
                      </a:r>
                      <a:endParaRPr sz="1400">
                        <a:solidFill>
                          <a:schemeClr val="dk1"/>
                        </a:solidFill>
                        <a:latin typeface="Calibri"/>
                      </a:endParaRPr>
                    </a:p>
                    <a:p>
                      <a:pPr marL="0" lvl="0" indent="0" algn="ctr" rtl="0">
                        <a:spcBef>
                          <a:spcPts val="0"/>
                        </a:spcBef>
                        <a:spcAft>
                          <a:spcPts val="0"/>
                        </a:spcAft>
                        <a:buNone/>
                      </a:pPr>
                      <a:r>
                        <a:rPr lang="en" sz="1400">
                          <a:latin typeface="Calibri"/>
                        </a:rPr>
                        <a:t>	</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dirty="0">
                          <a:solidFill>
                            <a:schemeClr val="dk1"/>
                          </a:solidFill>
                          <a:latin typeface="Calibri"/>
                        </a:rPr>
                        <a:t>2</a:t>
                      </a:r>
                      <a:endParaRPr sz="1400" dirty="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3</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1400">
                          <a:solidFill>
                            <a:schemeClr val="dk1"/>
                          </a:solidFill>
                          <a:latin typeface="Calibri"/>
                        </a:rPr>
                        <a:t>78.0</a:t>
                      </a:r>
                      <a:endParaRPr sz="1400">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87631">
                <a:tc>
                  <a:txBody>
                    <a:bodyPr/>
                    <a:lstStyle/>
                    <a:p>
                      <a:pPr marL="0" lvl="0" indent="0" algn="ctr" rtl="0">
                        <a:spcBef>
                          <a:spcPts val="0"/>
                        </a:spcBef>
                        <a:spcAft>
                          <a:spcPts val="0"/>
                        </a:spcAft>
                        <a:buNone/>
                      </a:pPr>
                      <a:r>
                        <a:rPr lang="en" sz="1400">
                          <a:solidFill>
                            <a:schemeClr val="dk1"/>
                          </a:solidFill>
                          <a:latin typeface="Calibri"/>
                        </a:rPr>
                        <a:t>2014-01-01</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3</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2</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10.0</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87631">
                <a:tc>
                  <a:txBody>
                    <a:bodyPr/>
                    <a:lstStyle/>
                    <a:p>
                      <a:pPr marL="0" lvl="0" indent="0" algn="ctr" rtl="0">
                        <a:spcBef>
                          <a:spcPts val="0"/>
                        </a:spcBef>
                        <a:spcAft>
                          <a:spcPts val="0"/>
                        </a:spcAft>
                        <a:buClr>
                          <a:schemeClr val="dk1"/>
                        </a:buClr>
                        <a:buSzPts val="1100"/>
                        <a:buFont typeface="Arial"/>
                        <a:buNone/>
                      </a:pPr>
                      <a:r>
                        <a:rPr lang="en" sz="1400">
                          <a:solidFill>
                            <a:schemeClr val="dk1"/>
                          </a:solidFill>
                          <a:latin typeface="Calibri"/>
                        </a:rPr>
                        <a:t>2014-01-02</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5</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38</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28.0</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87631">
                <a:tc>
                  <a:txBody>
                    <a:bodyPr/>
                    <a:lstStyle/>
                    <a:p>
                      <a:pPr marL="0" lvl="0" indent="0" algn="ctr" rtl="0">
                        <a:spcBef>
                          <a:spcPts val="0"/>
                        </a:spcBef>
                        <a:spcAft>
                          <a:spcPts val="0"/>
                        </a:spcAft>
                        <a:buClr>
                          <a:schemeClr val="dk1"/>
                        </a:buClr>
                        <a:buSzPts val="1100"/>
                        <a:buFont typeface="Arial"/>
                        <a:buNone/>
                      </a:pPr>
                      <a:r>
                        <a:rPr lang="en" sz="1400">
                          <a:solidFill>
                            <a:schemeClr val="dk1"/>
                          </a:solidFill>
                          <a:latin typeface="Calibri"/>
                        </a:rPr>
                        <a:t>2014-01-03</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10</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dk1"/>
                          </a:solidFill>
                          <a:latin typeface="Calibri"/>
                        </a:rPr>
                        <a:t>50</a:t>
                      </a:r>
                      <a:endParaRPr sz="140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dk1"/>
                          </a:solidFill>
                          <a:latin typeface="Calibri"/>
                        </a:rPr>
                        <a:t>27.0</a:t>
                      </a:r>
                      <a:endParaRPr sz="1400" dirty="0">
                        <a:solidFill>
                          <a:schemeClr val="dk1"/>
                        </a:solidFill>
                        <a:latin typeface="Calibri"/>
                      </a:endParaRPr>
                    </a:p>
                  </a:txBody>
                  <a:tcPr marL="74636" marR="74636" marT="74636" marB="74636">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974"/>
    </mc:Choice>
    <mc:Fallback xmlns="">
      <p:transition spd="slow" advTm="59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randombar(horizontal)">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E351557-D432-C2F3-3E7B-746AD8535CA8}"/>
              </a:ext>
            </a:extLst>
          </p:cNvPr>
          <p:cNvSpPr txBox="1"/>
          <p:nvPr/>
        </p:nvSpPr>
        <p:spPr>
          <a:xfrm>
            <a:off x="836676" y="411480"/>
            <a:ext cx="7626096" cy="8846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kern="1200">
                <a:solidFill>
                  <a:schemeClr val="tx1"/>
                </a:solidFill>
                <a:latin typeface="Calibri"/>
                <a:ea typeface="Calibri"/>
                <a:cs typeface="Calibri"/>
              </a:rPr>
              <a:t>Data Preprocessing</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8ACC303A-0360-FDCE-DDF0-53BBA48B2743}"/>
              </a:ext>
            </a:extLst>
          </p:cNvPr>
          <p:cNvSpPr>
            <a:spLocks noGrp="1"/>
          </p:cNvSpPr>
          <p:nvPr>
            <p:ph type="body" idx="1"/>
          </p:nvPr>
        </p:nvSpPr>
        <p:spPr>
          <a:xfrm>
            <a:off x="836676" y="1861457"/>
            <a:ext cx="7626096" cy="2771265"/>
          </a:xfrm>
        </p:spPr>
        <p:txBody>
          <a:bodyPr vert="horz" lIns="91440" tIns="45720" rIns="91440" bIns="45720" rtlCol="0">
            <a:normAutofit/>
          </a:bodyPr>
          <a:lstStyle/>
          <a:p>
            <a:pPr indent="-228600">
              <a:buFont typeface="Arial" panose="020B0604020202020204" pitchFamily="34" charset="0"/>
              <a:buChar char="•"/>
            </a:pPr>
            <a:r>
              <a:rPr lang="en-US" sz="1800" kern="1200" dirty="0">
                <a:solidFill>
                  <a:schemeClr val="tx1"/>
                </a:solidFill>
              </a:rPr>
              <a:t>Verified absence of duplicates, ensuring data integrity.</a:t>
            </a:r>
          </a:p>
          <a:p>
            <a:pPr indent="-228600">
              <a:buFont typeface="Arial" panose="020B0604020202020204" pitchFamily="34" charset="0"/>
              <a:buChar char="•"/>
            </a:pPr>
            <a:r>
              <a:rPr lang="en-US" sz="1800" kern="1200" dirty="0">
                <a:solidFill>
                  <a:schemeClr val="tx1"/>
                </a:solidFill>
              </a:rPr>
              <a:t>Transformed date format for consistency and analysis.</a:t>
            </a:r>
          </a:p>
          <a:p>
            <a:pPr indent="-228600">
              <a:buFont typeface="Arial" panose="020B0604020202020204" pitchFamily="34" charset="0"/>
              <a:buChar char="•"/>
            </a:pPr>
            <a:r>
              <a:rPr lang="en-US" sz="1800" kern="1200" dirty="0">
                <a:solidFill>
                  <a:schemeClr val="tx1"/>
                </a:solidFill>
              </a:rPr>
              <a:t>Confirmed null values absence, ensuring data completeness.</a:t>
            </a:r>
          </a:p>
          <a:p>
            <a:pPr indent="-228600">
              <a:buFont typeface="Arial" panose="020B0604020202020204" pitchFamily="34" charset="0"/>
              <a:buChar char="•"/>
            </a:pPr>
            <a:r>
              <a:rPr lang="en-US" sz="1800" kern="1200" dirty="0">
                <a:solidFill>
                  <a:schemeClr val="tx1"/>
                </a:solidFill>
              </a:rPr>
              <a:t>Acknowledged weak correlations with sales.</a:t>
            </a:r>
          </a:p>
          <a:p>
            <a:pPr indent="-228600">
              <a:buFont typeface="Arial" panose="020B0604020202020204" pitchFamily="34" charset="0"/>
              <a:buChar char="•"/>
            </a:pPr>
            <a:r>
              <a:rPr lang="en-US" sz="1800" kern="1200" dirty="0">
                <a:solidFill>
                  <a:schemeClr val="tx1"/>
                </a:solidFill>
              </a:rPr>
              <a:t>Adopted inclusive approach, incorporating all attributes.</a:t>
            </a:r>
          </a:p>
          <a:p>
            <a:pPr indent="-228600">
              <a:buFont typeface="Arial" panose="020B0604020202020204" pitchFamily="34" charset="0"/>
              <a:buChar char="•"/>
            </a:pPr>
            <a:r>
              <a:rPr lang="en-US" sz="1800" kern="1200" dirty="0">
                <a:solidFill>
                  <a:schemeClr val="tx1"/>
                </a:solidFill>
              </a:rPr>
              <a:t>Aimed to leverage interactions for enhanced model efficacy.</a:t>
            </a:r>
          </a:p>
          <a:p>
            <a:pPr indent="-228600">
              <a:buFont typeface="Arial" panose="020B0604020202020204" pitchFamily="34" charset="0"/>
              <a:buChar char="•"/>
            </a:pPr>
            <a:r>
              <a:rPr lang="en-US" sz="1800" kern="1200" dirty="0">
                <a:solidFill>
                  <a:schemeClr val="tx1"/>
                </a:solidFill>
              </a:rPr>
              <a:t>Sorted data chronologically, with 75%/25% train/test split.</a:t>
            </a:r>
          </a:p>
          <a:p>
            <a:pPr marL="139700" indent="-228600">
              <a:buFont typeface="Arial" panose="020B0604020202020204" pitchFamily="34" charset="0"/>
              <a:buChar char="•"/>
            </a:pPr>
            <a:endParaRPr lang="en-US" sz="1700" kern="1200" dirty="0">
              <a:solidFill>
                <a:schemeClr val="tx1"/>
              </a:solidFill>
              <a:latin typeface="+mn-lt"/>
              <a:ea typeface="+mn-ea"/>
              <a:cs typeface="+mn-cs"/>
            </a:endParaRPr>
          </a:p>
          <a:p>
            <a:pPr indent="-228600">
              <a:buFont typeface="Arial" panose="020B0604020202020204" pitchFamily="34" charset="0"/>
              <a:buChar char="•"/>
            </a:pPr>
            <a:endParaRPr lang="en-US" sz="1700" kern="1200" dirty="0">
              <a:solidFill>
                <a:schemeClr val="tx1"/>
              </a:solidFill>
              <a:latin typeface="+mn-lt"/>
              <a:ea typeface="+mn-ea"/>
              <a:cs typeface="+mn-cs"/>
            </a:endParaRPr>
          </a:p>
          <a:p>
            <a:pPr indent="-228600">
              <a:buFont typeface="Arial" panose="020B0604020202020204" pitchFamily="34" charset="0"/>
              <a:buChar char="•"/>
            </a:pPr>
            <a:endParaRPr lang="en-US" sz="1700" kern="1200" dirty="0">
              <a:solidFill>
                <a:schemeClr val="tx1"/>
              </a:solidFill>
              <a:latin typeface="+mn-lt"/>
              <a:ea typeface="+mn-ea"/>
              <a:cs typeface="+mn-cs"/>
            </a:endParaRPr>
          </a:p>
        </p:txBody>
      </p:sp>
    </p:spTree>
    <p:custDataLst>
      <p:tags r:id="rId1"/>
    </p:custDataLst>
    <p:extLst>
      <p:ext uri="{BB962C8B-B14F-4D97-AF65-F5344CB8AC3E}">
        <p14:creationId xmlns:p14="http://schemas.microsoft.com/office/powerpoint/2010/main" val="1178233247"/>
      </p:ext>
    </p:extLst>
  </p:cSld>
  <p:clrMapOvr>
    <a:masterClrMapping/>
  </p:clrMapOvr>
  <mc:AlternateContent xmlns:mc="http://schemas.openxmlformats.org/markup-compatibility/2006" xmlns:p14="http://schemas.microsoft.com/office/powerpoint/2010/main">
    <mc:Choice Requires="p14">
      <p:transition spd="slow" p14:dur="2000" advTm="31418"/>
    </mc:Choice>
    <mc:Fallback xmlns="">
      <p:transition spd="slow" advTm="314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0.5|0.3"/>
</p:tagLst>
</file>

<file path=ppt/tags/tag10.xml><?xml version="1.0" encoding="utf-8"?>
<p:tagLst xmlns:a="http://schemas.openxmlformats.org/drawingml/2006/main" xmlns:r="http://schemas.openxmlformats.org/officeDocument/2006/relationships" xmlns:p="http://schemas.openxmlformats.org/presentationml/2006/main">
  <p:tag name="TIMING" val="|0.7|17.4"/>
</p:tagLst>
</file>

<file path=ppt/tags/tag11.xml><?xml version="1.0" encoding="utf-8"?>
<p:tagLst xmlns:a="http://schemas.openxmlformats.org/drawingml/2006/main" xmlns:r="http://schemas.openxmlformats.org/officeDocument/2006/relationships" xmlns:p="http://schemas.openxmlformats.org/presentationml/2006/main">
  <p:tag name="TIMING" val="|0.7|0.8"/>
</p:tagLst>
</file>

<file path=ppt/tags/tag12.xml><?xml version="1.0" encoding="utf-8"?>
<p:tagLst xmlns:a="http://schemas.openxmlformats.org/drawingml/2006/main" xmlns:r="http://schemas.openxmlformats.org/officeDocument/2006/relationships" xmlns:p="http://schemas.openxmlformats.org/presentationml/2006/main">
  <p:tag name="TIMING" val="|0.6|0.6|0.8|0.7|1|1"/>
</p:tagLst>
</file>

<file path=ppt/tags/tag13.xml><?xml version="1.0" encoding="utf-8"?>
<p:tagLst xmlns:a="http://schemas.openxmlformats.org/drawingml/2006/main" xmlns:r="http://schemas.openxmlformats.org/officeDocument/2006/relationships" xmlns:p="http://schemas.openxmlformats.org/presentationml/2006/main">
  <p:tag name="TIMING" val="|0.6|0.6|0.6|0.7|0.8"/>
</p:tagLst>
</file>

<file path=ppt/tags/tag14.xml><?xml version="1.0" encoding="utf-8"?>
<p:tagLst xmlns:a="http://schemas.openxmlformats.org/drawingml/2006/main" xmlns:r="http://schemas.openxmlformats.org/officeDocument/2006/relationships" xmlns:p="http://schemas.openxmlformats.org/presentationml/2006/main">
  <p:tag name="TIMING" val="|0.6|1.8"/>
</p:tagLst>
</file>

<file path=ppt/tags/tag15.xml><?xml version="1.0" encoding="utf-8"?>
<p:tagLst xmlns:a="http://schemas.openxmlformats.org/drawingml/2006/main" xmlns:r="http://schemas.openxmlformats.org/officeDocument/2006/relationships" xmlns:p="http://schemas.openxmlformats.org/presentationml/2006/main">
  <p:tag name="TIMING" val="|0.6|7.8"/>
</p:tagLst>
</file>

<file path=ppt/tags/tag16.xml><?xml version="1.0" encoding="utf-8"?>
<p:tagLst xmlns:a="http://schemas.openxmlformats.org/drawingml/2006/main" xmlns:r="http://schemas.openxmlformats.org/officeDocument/2006/relationships" xmlns:p="http://schemas.openxmlformats.org/presentationml/2006/main">
  <p:tag name="TIMING" val="|0.5|6.6"/>
</p:tagLst>
</file>

<file path=ppt/tags/tag17.xml><?xml version="1.0" encoding="utf-8"?>
<p:tagLst xmlns:a="http://schemas.openxmlformats.org/drawingml/2006/main" xmlns:r="http://schemas.openxmlformats.org/officeDocument/2006/relationships" xmlns:p="http://schemas.openxmlformats.org/presentationml/2006/main">
  <p:tag name="TIMING" val="|0.4|0.6|3.7"/>
</p:tagLst>
</file>

<file path=ppt/tags/tag18.xml><?xml version="1.0" encoding="utf-8"?>
<p:tagLst xmlns:a="http://schemas.openxmlformats.org/drawingml/2006/main" xmlns:r="http://schemas.openxmlformats.org/officeDocument/2006/relationships" xmlns:p="http://schemas.openxmlformats.org/presentationml/2006/main">
  <p:tag name="TIMING" val="|1"/>
</p:tagLst>
</file>

<file path=ppt/tags/tag19.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7"/>
</p:tagLst>
</file>

<file path=ppt/tags/tag20.xml><?xml version="1.0" encoding="utf-8"?>
<p:tagLst xmlns:a="http://schemas.openxmlformats.org/drawingml/2006/main" xmlns:r="http://schemas.openxmlformats.org/officeDocument/2006/relationships" xmlns:p="http://schemas.openxmlformats.org/presentationml/2006/main">
  <p:tag name="TIMING" val="|0.7"/>
</p:tagLst>
</file>

<file path=ppt/tags/tag21.xml><?xml version="1.0" encoding="utf-8"?>
<p:tagLst xmlns:a="http://schemas.openxmlformats.org/drawingml/2006/main" xmlns:r="http://schemas.openxmlformats.org/officeDocument/2006/relationships" xmlns:p="http://schemas.openxmlformats.org/presentationml/2006/main">
  <p:tag name="TIMING" val="|1.5|0.6|1.3|0.7|7.5"/>
</p:tagLst>
</file>

<file path=ppt/tags/tag22.xml><?xml version="1.0" encoding="utf-8"?>
<p:tagLst xmlns:a="http://schemas.openxmlformats.org/drawingml/2006/main" xmlns:r="http://schemas.openxmlformats.org/officeDocument/2006/relationships" xmlns:p="http://schemas.openxmlformats.org/presentationml/2006/main">
  <p:tag name="TIMING" val="|1"/>
</p:tagLst>
</file>

<file path=ppt/tags/tag23.xml><?xml version="1.0" encoding="utf-8"?>
<p:tagLst xmlns:a="http://schemas.openxmlformats.org/drawingml/2006/main" xmlns:r="http://schemas.openxmlformats.org/officeDocument/2006/relationships" xmlns:p="http://schemas.openxmlformats.org/presentationml/2006/main">
  <p:tag name="TIMING" val="|0.9"/>
</p:tagLst>
</file>

<file path=ppt/tags/tag3.xml><?xml version="1.0" encoding="utf-8"?>
<p:tagLst xmlns:a="http://schemas.openxmlformats.org/drawingml/2006/main" xmlns:r="http://schemas.openxmlformats.org/officeDocument/2006/relationships" xmlns:p="http://schemas.openxmlformats.org/presentationml/2006/main">
  <p:tag name="TIMING" val="|0.8|1.3|0.8"/>
</p:tagLst>
</file>

<file path=ppt/tags/tag4.xml><?xml version="1.0" encoding="utf-8"?>
<p:tagLst xmlns:a="http://schemas.openxmlformats.org/drawingml/2006/main" xmlns:r="http://schemas.openxmlformats.org/officeDocument/2006/relationships" xmlns:p="http://schemas.openxmlformats.org/presentationml/2006/main">
  <p:tag name="TIMING" val="|0.6"/>
</p:tagLst>
</file>

<file path=ppt/tags/tag5.xml><?xml version="1.0" encoding="utf-8"?>
<p:tagLst xmlns:a="http://schemas.openxmlformats.org/drawingml/2006/main" xmlns:r="http://schemas.openxmlformats.org/officeDocument/2006/relationships" xmlns:p="http://schemas.openxmlformats.org/presentationml/2006/main">
  <p:tag name="TIMING" val="|0.6"/>
</p:tagLst>
</file>

<file path=ppt/tags/tag6.xml><?xml version="1.0" encoding="utf-8"?>
<p:tagLst xmlns:a="http://schemas.openxmlformats.org/drawingml/2006/main" xmlns:r="http://schemas.openxmlformats.org/officeDocument/2006/relationships" xmlns:p="http://schemas.openxmlformats.org/presentationml/2006/main">
  <p:tag name="TIMING" val="|1.1"/>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1"/>
</p:tagLst>
</file>

<file path=ppt/tags/tag9.xml><?xml version="1.0" encoding="utf-8"?>
<p:tagLst xmlns:a="http://schemas.openxmlformats.org/drawingml/2006/main" xmlns:r="http://schemas.openxmlformats.org/officeDocument/2006/relationships" xmlns:p="http://schemas.openxmlformats.org/presentationml/2006/main">
  <p:tag name="TIMING" val="|0.9|0.7|0.5|0.6|0.6|0.6|0.7"/>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9477C717FCA9449C17B58728E95A8F" ma:contentTypeVersion="3" ma:contentTypeDescription="Create a new document." ma:contentTypeScope="" ma:versionID="bd4e052fa8d4222d20807bc20090fd7c">
  <xsd:schema xmlns:xsd="http://www.w3.org/2001/XMLSchema" xmlns:xs="http://www.w3.org/2001/XMLSchema" xmlns:p="http://schemas.microsoft.com/office/2006/metadata/properties" xmlns:ns3="9ef7af8d-67b7-4d80-9f12-53d4d1af57e4" targetNamespace="http://schemas.microsoft.com/office/2006/metadata/properties" ma:root="true" ma:fieldsID="d43a5a0010176880f3f7b00644ac4e6f" ns3:_="">
    <xsd:import namespace="9ef7af8d-67b7-4d80-9f12-53d4d1af57e4"/>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7af8d-67b7-4d80-9f12-53d4d1af5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74D17-E648-47F4-80EE-C16F2C759DC6}">
  <ds:schemaRefs>
    <ds:schemaRef ds:uri="http://schemas.microsoft.com/sharepoint/v3/contenttype/forms"/>
  </ds:schemaRefs>
</ds:datastoreItem>
</file>

<file path=customXml/itemProps2.xml><?xml version="1.0" encoding="utf-8"?>
<ds:datastoreItem xmlns:ds="http://schemas.openxmlformats.org/officeDocument/2006/customXml" ds:itemID="{C9AAA7E1-409F-4E84-A465-1392F8F14E3A}">
  <ds:schemaRefs>
    <ds:schemaRef ds:uri="http://purl.org/dc/elements/1.1/"/>
    <ds:schemaRef ds:uri="http://purl.org/dc/dcmitype/"/>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9ef7af8d-67b7-4d80-9f12-53d4d1af57e4"/>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78278DF-048A-4754-BC0D-1BF8209F1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7af8d-67b7-4d80-9f12-53d4d1af57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1605</TotalTime>
  <Words>3001</Words>
  <Application>Microsoft Office PowerPoint</Application>
  <PresentationFormat>On-screen Show (16:9)</PresentationFormat>
  <Paragraphs>239</Paragraphs>
  <Slides>28</Slides>
  <Notes>28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Roboto</vt:lpstr>
      <vt:lpstr>Calibri</vt:lpstr>
      <vt:lpstr>Century Gothic</vt:lpstr>
      <vt:lpstr>Arial</vt:lpstr>
      <vt:lpstr>Söhne</vt:lpstr>
      <vt:lpstr>Arial,Sans-Serif</vt:lpstr>
      <vt:lpstr>Office Theme</vt:lpstr>
      <vt:lpstr>Office Theme</vt:lpstr>
      <vt:lpstr>Store Demand Forecasting using Time-Series and Neural Networks</vt:lpstr>
      <vt:lpstr>Introduction</vt:lpstr>
      <vt:lpstr>PowerPoint Presentation</vt:lpstr>
      <vt:lpstr>PowerPoint Presentation</vt:lpstr>
      <vt:lpstr>Related works</vt:lpstr>
      <vt:lpstr>Related works</vt:lpstr>
      <vt:lpstr>Dataset Description</vt:lpstr>
      <vt:lpstr>Understanding the Data</vt:lpstr>
      <vt:lpstr>PowerPoint Presentation</vt:lpstr>
      <vt:lpstr>Data Distribution</vt:lpstr>
      <vt:lpstr>Pre-Processing: Data Transformation</vt:lpstr>
      <vt:lpstr>Tools and Technologies used </vt:lpstr>
      <vt:lpstr>Method</vt:lpstr>
      <vt:lpstr>Modeling</vt:lpstr>
      <vt:lpstr>Modeling</vt:lpstr>
      <vt:lpstr>Modeling</vt:lpstr>
      <vt:lpstr>Time-Series Architecture</vt:lpstr>
      <vt:lpstr>Training and Evaluation Metrics</vt:lpstr>
      <vt:lpstr>Results: Baseline Models </vt:lpstr>
      <vt:lpstr>Results: Time-Series Models</vt:lpstr>
      <vt:lpstr>Discussion and Future Scope</vt:lpstr>
      <vt:lpstr>References</vt:lpstr>
      <vt:lpstr>THANK YOU</vt:lpstr>
      <vt:lpstr>APPENDIX</vt:lpstr>
      <vt:lpstr>LSTM Model</vt:lpstr>
      <vt:lpstr>PowerPoint Presentation</vt:lpstr>
      <vt:lpstr>Equations for LSTM</vt:lpstr>
      <vt:lpstr>BiLSTM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Demand Forecasting using Time-Series and Neural Networks</dc:title>
  <dc:creator>Aravinda Raman J</dc:creator>
  <cp:lastModifiedBy>Aravinda Raman Jatavallabha</cp:lastModifiedBy>
  <cp:revision>9</cp:revision>
  <dcterms:modified xsi:type="dcterms:W3CDTF">2024-05-04T13:19:43Z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0x010100109477C717FCA9449C17B58728E95A8F</vt:lpwstr>
  </property>
</Properties>
</file>