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98" r:id="rId2"/>
    <p:sldId id="257" r:id="rId3"/>
    <p:sldId id="259" r:id="rId4"/>
    <p:sldId id="260" r:id="rId5"/>
    <p:sldId id="1553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12433300" cy="6997700"/>
  <p:notesSz cx="12433300" cy="69977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1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3879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042150" y="0"/>
            <a:ext cx="53879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4F9B9-9033-4001-827B-3A573EB8671E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17975" y="874713"/>
            <a:ext cx="4197350" cy="236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43013" y="3367088"/>
            <a:ext cx="9947275" cy="275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46863"/>
            <a:ext cx="53879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042150" y="6646863"/>
            <a:ext cx="53879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42112-2474-497A-B2AD-56198D31CF0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3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32973" y="2169287"/>
            <a:ext cx="10573703" cy="14695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65947" y="3918712"/>
            <a:ext cx="8707755" cy="1749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5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21982" y="1609471"/>
            <a:ext cx="5411248" cy="46184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06419" y="1609471"/>
            <a:ext cx="5411248" cy="46184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527" y="233258"/>
            <a:ext cx="11372632" cy="553998"/>
          </a:xfrm>
        </p:spPr>
        <p:txBody>
          <a:bodyPr/>
          <a:lstStyle>
            <a:lvl1pPr>
              <a:defRPr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9527" y="1477292"/>
            <a:ext cx="11372632" cy="150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3368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19675" y="4163390"/>
            <a:ext cx="3400298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7976" y="1169847"/>
            <a:ext cx="8056245" cy="272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29481" y="6507861"/>
            <a:ext cx="3980688" cy="349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21982" y="6507861"/>
            <a:ext cx="2861119" cy="349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56548" y="6507861"/>
            <a:ext cx="2861119" cy="349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png"/><Relationship Id="rId9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49423" y="0"/>
            <a:ext cx="10186415" cy="69951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407920" cy="6995159"/>
          </a:xfrm>
          <a:custGeom>
            <a:avLst/>
            <a:gdLst/>
            <a:ahLst/>
            <a:cxnLst/>
            <a:rect l="l" t="t" r="r" b="b"/>
            <a:pathLst>
              <a:path w="2407920" h="6995159">
                <a:moveTo>
                  <a:pt x="0" y="6995159"/>
                </a:moveTo>
                <a:lnTo>
                  <a:pt x="2407920" y="6995159"/>
                </a:lnTo>
                <a:lnTo>
                  <a:pt x="240792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E1E2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7387" y="2205227"/>
            <a:ext cx="7627620" cy="3657600"/>
          </a:xfrm>
          <a:custGeom>
            <a:avLst/>
            <a:gdLst/>
            <a:ahLst/>
            <a:cxnLst/>
            <a:rect l="l" t="t" r="r" b="b"/>
            <a:pathLst>
              <a:path w="7627620" h="3657600">
                <a:moveTo>
                  <a:pt x="0" y="3657600"/>
                </a:moveTo>
                <a:lnTo>
                  <a:pt x="7627619" y="3657600"/>
                </a:lnTo>
                <a:lnTo>
                  <a:pt x="7627619" y="0"/>
                </a:lnTo>
                <a:lnTo>
                  <a:pt x="0" y="0"/>
                </a:lnTo>
                <a:lnTo>
                  <a:pt x="0" y="3657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976" y="520650"/>
            <a:ext cx="415648" cy="118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9710" y="512026"/>
            <a:ext cx="658495" cy="127635"/>
          </a:xfrm>
          <a:custGeom>
            <a:avLst/>
            <a:gdLst/>
            <a:ahLst/>
            <a:cxnLst/>
            <a:rect l="l" t="t" r="r" b="b"/>
            <a:pathLst>
              <a:path w="658494" h="127634">
                <a:moveTo>
                  <a:pt x="29074" y="8623"/>
                </a:moveTo>
                <a:lnTo>
                  <a:pt x="0" y="8623"/>
                </a:lnTo>
                <a:lnTo>
                  <a:pt x="0" y="125562"/>
                </a:lnTo>
                <a:lnTo>
                  <a:pt x="18709" y="125562"/>
                </a:lnTo>
                <a:lnTo>
                  <a:pt x="18709" y="33990"/>
                </a:lnTo>
                <a:lnTo>
                  <a:pt x="38833" y="33990"/>
                </a:lnTo>
                <a:lnTo>
                  <a:pt x="29074" y="8623"/>
                </a:lnTo>
                <a:close/>
              </a:path>
              <a:path w="658494" h="127634">
                <a:moveTo>
                  <a:pt x="38833" y="33990"/>
                </a:moveTo>
                <a:lnTo>
                  <a:pt x="18963" y="33990"/>
                </a:lnTo>
                <a:lnTo>
                  <a:pt x="55876" y="125562"/>
                </a:lnTo>
                <a:lnTo>
                  <a:pt x="69276" y="125562"/>
                </a:lnTo>
                <a:lnTo>
                  <a:pt x="81194" y="95375"/>
                </a:lnTo>
                <a:lnTo>
                  <a:pt x="62449" y="95375"/>
                </a:lnTo>
                <a:lnTo>
                  <a:pt x="38833" y="33990"/>
                </a:lnTo>
                <a:close/>
              </a:path>
              <a:path w="658494" h="127634">
                <a:moveTo>
                  <a:pt x="126162" y="33990"/>
                </a:moveTo>
                <a:lnTo>
                  <a:pt x="105936" y="33990"/>
                </a:lnTo>
                <a:lnTo>
                  <a:pt x="105936" y="125562"/>
                </a:lnTo>
                <a:lnTo>
                  <a:pt x="126162" y="125562"/>
                </a:lnTo>
                <a:lnTo>
                  <a:pt x="126162" y="33990"/>
                </a:lnTo>
                <a:close/>
              </a:path>
              <a:path w="658494" h="127634">
                <a:moveTo>
                  <a:pt x="126162" y="8623"/>
                </a:moveTo>
                <a:lnTo>
                  <a:pt x="98350" y="8623"/>
                </a:lnTo>
                <a:lnTo>
                  <a:pt x="62956" y="95375"/>
                </a:lnTo>
                <a:lnTo>
                  <a:pt x="81194" y="95375"/>
                </a:lnTo>
                <a:lnTo>
                  <a:pt x="105430" y="33990"/>
                </a:lnTo>
                <a:lnTo>
                  <a:pt x="126162" y="33990"/>
                </a:lnTo>
                <a:lnTo>
                  <a:pt x="126162" y="8623"/>
                </a:lnTo>
                <a:close/>
              </a:path>
              <a:path w="658494" h="127634">
                <a:moveTo>
                  <a:pt x="158525" y="6089"/>
                </a:moveTo>
                <a:lnTo>
                  <a:pt x="151698" y="6089"/>
                </a:lnTo>
                <a:lnTo>
                  <a:pt x="148917" y="7102"/>
                </a:lnTo>
                <a:lnTo>
                  <a:pt x="146641" y="9385"/>
                </a:lnTo>
                <a:lnTo>
                  <a:pt x="144112" y="11414"/>
                </a:lnTo>
                <a:lnTo>
                  <a:pt x="143100" y="14205"/>
                </a:lnTo>
                <a:lnTo>
                  <a:pt x="143192" y="20800"/>
                </a:lnTo>
                <a:lnTo>
                  <a:pt x="144112" y="23337"/>
                </a:lnTo>
                <a:lnTo>
                  <a:pt x="146388" y="25620"/>
                </a:lnTo>
                <a:lnTo>
                  <a:pt x="148663" y="27649"/>
                </a:lnTo>
                <a:lnTo>
                  <a:pt x="151698" y="28919"/>
                </a:lnTo>
                <a:lnTo>
                  <a:pt x="158271" y="28919"/>
                </a:lnTo>
                <a:lnTo>
                  <a:pt x="161050" y="27649"/>
                </a:lnTo>
                <a:lnTo>
                  <a:pt x="163579" y="25620"/>
                </a:lnTo>
                <a:lnTo>
                  <a:pt x="165854" y="23337"/>
                </a:lnTo>
                <a:lnTo>
                  <a:pt x="166867" y="20800"/>
                </a:lnTo>
                <a:lnTo>
                  <a:pt x="166775" y="14205"/>
                </a:lnTo>
                <a:lnTo>
                  <a:pt x="165854" y="11668"/>
                </a:lnTo>
                <a:lnTo>
                  <a:pt x="161304" y="7102"/>
                </a:lnTo>
                <a:lnTo>
                  <a:pt x="158525" y="6089"/>
                </a:lnTo>
                <a:close/>
              </a:path>
              <a:path w="658494" h="127634">
                <a:moveTo>
                  <a:pt x="164592" y="41600"/>
                </a:moveTo>
                <a:lnTo>
                  <a:pt x="145122" y="41600"/>
                </a:lnTo>
                <a:lnTo>
                  <a:pt x="145122" y="125562"/>
                </a:lnTo>
                <a:lnTo>
                  <a:pt x="164592" y="125562"/>
                </a:lnTo>
                <a:lnTo>
                  <a:pt x="164592" y="41600"/>
                </a:lnTo>
                <a:close/>
              </a:path>
              <a:path w="658494" h="127634">
                <a:moveTo>
                  <a:pt x="227292" y="39572"/>
                </a:moveTo>
                <a:lnTo>
                  <a:pt x="190128" y="52761"/>
                </a:lnTo>
                <a:lnTo>
                  <a:pt x="178497" y="85993"/>
                </a:lnTo>
                <a:lnTo>
                  <a:pt x="179208" y="94699"/>
                </a:lnTo>
                <a:lnTo>
                  <a:pt x="203211" y="124611"/>
                </a:lnTo>
                <a:lnTo>
                  <a:pt x="224763" y="127591"/>
                </a:lnTo>
                <a:lnTo>
                  <a:pt x="229064" y="127086"/>
                </a:lnTo>
                <a:lnTo>
                  <a:pt x="233108" y="126070"/>
                </a:lnTo>
                <a:lnTo>
                  <a:pt x="237153" y="125308"/>
                </a:lnTo>
                <a:lnTo>
                  <a:pt x="240691" y="123787"/>
                </a:lnTo>
                <a:lnTo>
                  <a:pt x="243726" y="122012"/>
                </a:lnTo>
                <a:lnTo>
                  <a:pt x="243726" y="111105"/>
                </a:lnTo>
                <a:lnTo>
                  <a:pt x="216421" y="111105"/>
                </a:lnTo>
                <a:lnTo>
                  <a:pt x="210354" y="108822"/>
                </a:lnTo>
                <a:lnTo>
                  <a:pt x="205803" y="104002"/>
                </a:lnTo>
                <a:lnTo>
                  <a:pt x="201252" y="99436"/>
                </a:lnTo>
                <a:lnTo>
                  <a:pt x="198723" y="92841"/>
                </a:lnTo>
                <a:lnTo>
                  <a:pt x="198723" y="75591"/>
                </a:lnTo>
                <a:lnTo>
                  <a:pt x="201252" y="68742"/>
                </a:lnTo>
                <a:lnTo>
                  <a:pt x="206056" y="63922"/>
                </a:lnTo>
                <a:lnTo>
                  <a:pt x="210860" y="58848"/>
                </a:lnTo>
                <a:lnTo>
                  <a:pt x="216927" y="56314"/>
                </a:lnTo>
                <a:lnTo>
                  <a:pt x="243726" y="56314"/>
                </a:lnTo>
                <a:lnTo>
                  <a:pt x="243726" y="44391"/>
                </a:lnTo>
                <a:lnTo>
                  <a:pt x="241451" y="43122"/>
                </a:lnTo>
                <a:lnTo>
                  <a:pt x="238669" y="41854"/>
                </a:lnTo>
                <a:lnTo>
                  <a:pt x="234877" y="41093"/>
                </a:lnTo>
                <a:lnTo>
                  <a:pt x="231086" y="40079"/>
                </a:lnTo>
                <a:lnTo>
                  <a:pt x="227292" y="39572"/>
                </a:lnTo>
                <a:close/>
              </a:path>
              <a:path w="658494" h="127634">
                <a:moveTo>
                  <a:pt x="243726" y="103748"/>
                </a:moveTo>
                <a:lnTo>
                  <a:pt x="240691" y="106031"/>
                </a:lnTo>
                <a:lnTo>
                  <a:pt x="237659" y="107806"/>
                </a:lnTo>
                <a:lnTo>
                  <a:pt x="234118" y="109073"/>
                </a:lnTo>
                <a:lnTo>
                  <a:pt x="230580" y="110597"/>
                </a:lnTo>
                <a:lnTo>
                  <a:pt x="227292" y="111105"/>
                </a:lnTo>
                <a:lnTo>
                  <a:pt x="243726" y="111105"/>
                </a:lnTo>
                <a:lnTo>
                  <a:pt x="243726" y="103748"/>
                </a:lnTo>
                <a:close/>
              </a:path>
              <a:path w="658494" h="127634">
                <a:moveTo>
                  <a:pt x="243726" y="56314"/>
                </a:moveTo>
                <a:lnTo>
                  <a:pt x="228051" y="56314"/>
                </a:lnTo>
                <a:lnTo>
                  <a:pt x="231339" y="56819"/>
                </a:lnTo>
                <a:lnTo>
                  <a:pt x="234371" y="58089"/>
                </a:lnTo>
                <a:lnTo>
                  <a:pt x="237659" y="59356"/>
                </a:lnTo>
                <a:lnTo>
                  <a:pt x="240691" y="60880"/>
                </a:lnTo>
                <a:lnTo>
                  <a:pt x="243726" y="63163"/>
                </a:lnTo>
                <a:lnTo>
                  <a:pt x="243726" y="56314"/>
                </a:lnTo>
                <a:close/>
              </a:path>
              <a:path w="658494" h="127634">
                <a:moveTo>
                  <a:pt x="278111" y="41601"/>
                </a:moveTo>
                <a:lnTo>
                  <a:pt x="258645" y="41601"/>
                </a:lnTo>
                <a:lnTo>
                  <a:pt x="258645" y="125562"/>
                </a:lnTo>
                <a:lnTo>
                  <a:pt x="278111" y="125562"/>
                </a:lnTo>
                <a:lnTo>
                  <a:pt x="278111" y="74829"/>
                </a:lnTo>
                <a:lnTo>
                  <a:pt x="279880" y="68488"/>
                </a:lnTo>
                <a:lnTo>
                  <a:pt x="286453" y="60372"/>
                </a:lnTo>
                <a:lnTo>
                  <a:pt x="290501" y="58343"/>
                </a:lnTo>
                <a:lnTo>
                  <a:pt x="307186" y="58343"/>
                </a:lnTo>
                <a:lnTo>
                  <a:pt x="307186" y="54790"/>
                </a:lnTo>
                <a:lnTo>
                  <a:pt x="278111" y="54790"/>
                </a:lnTo>
                <a:lnTo>
                  <a:pt x="278111" y="41601"/>
                </a:lnTo>
                <a:close/>
              </a:path>
              <a:path w="658494" h="127634">
                <a:moveTo>
                  <a:pt x="307186" y="58343"/>
                </a:moveTo>
                <a:lnTo>
                  <a:pt x="298337" y="58343"/>
                </a:lnTo>
                <a:lnTo>
                  <a:pt x="300612" y="58597"/>
                </a:lnTo>
                <a:lnTo>
                  <a:pt x="302635" y="59356"/>
                </a:lnTo>
                <a:lnTo>
                  <a:pt x="304657" y="59864"/>
                </a:lnTo>
                <a:lnTo>
                  <a:pt x="306176" y="60626"/>
                </a:lnTo>
                <a:lnTo>
                  <a:pt x="307186" y="61385"/>
                </a:lnTo>
                <a:lnTo>
                  <a:pt x="307186" y="58343"/>
                </a:lnTo>
                <a:close/>
              </a:path>
              <a:path w="658494" h="127634">
                <a:moveTo>
                  <a:pt x="302635" y="40333"/>
                </a:moveTo>
                <a:lnTo>
                  <a:pt x="294546" y="40333"/>
                </a:lnTo>
                <a:lnTo>
                  <a:pt x="290248" y="41601"/>
                </a:lnTo>
                <a:lnTo>
                  <a:pt x="286707" y="44137"/>
                </a:lnTo>
                <a:lnTo>
                  <a:pt x="282915" y="46674"/>
                </a:lnTo>
                <a:lnTo>
                  <a:pt x="280387" y="50478"/>
                </a:lnTo>
                <a:lnTo>
                  <a:pt x="278617" y="54790"/>
                </a:lnTo>
                <a:lnTo>
                  <a:pt x="307186" y="54790"/>
                </a:lnTo>
                <a:lnTo>
                  <a:pt x="307186" y="41347"/>
                </a:lnTo>
                <a:lnTo>
                  <a:pt x="305163" y="40839"/>
                </a:lnTo>
                <a:lnTo>
                  <a:pt x="302635" y="40333"/>
                </a:lnTo>
                <a:close/>
              </a:path>
              <a:path w="658494" h="127634">
                <a:moveTo>
                  <a:pt x="352442" y="39826"/>
                </a:moveTo>
                <a:lnTo>
                  <a:pt x="314715" y="58597"/>
                </a:lnTo>
                <a:lnTo>
                  <a:pt x="308198" y="84723"/>
                </a:lnTo>
                <a:lnTo>
                  <a:pt x="308909" y="94132"/>
                </a:lnTo>
                <a:lnTo>
                  <a:pt x="333006" y="124738"/>
                </a:lnTo>
                <a:lnTo>
                  <a:pt x="350419" y="127591"/>
                </a:lnTo>
                <a:lnTo>
                  <a:pt x="359948" y="126830"/>
                </a:lnTo>
                <a:lnTo>
                  <a:pt x="368434" y="124548"/>
                </a:lnTo>
                <a:lnTo>
                  <a:pt x="375877" y="120743"/>
                </a:lnTo>
                <a:lnTo>
                  <a:pt x="382276" y="115417"/>
                </a:lnTo>
                <a:lnTo>
                  <a:pt x="385693" y="111105"/>
                </a:lnTo>
                <a:lnTo>
                  <a:pt x="344099" y="111105"/>
                </a:lnTo>
                <a:lnTo>
                  <a:pt x="338536" y="108822"/>
                </a:lnTo>
                <a:lnTo>
                  <a:pt x="334491" y="104256"/>
                </a:lnTo>
                <a:lnTo>
                  <a:pt x="330700" y="99690"/>
                </a:lnTo>
                <a:lnTo>
                  <a:pt x="328677" y="92842"/>
                </a:lnTo>
                <a:lnTo>
                  <a:pt x="328785" y="74973"/>
                </a:lnTo>
                <a:lnTo>
                  <a:pt x="330700" y="68488"/>
                </a:lnTo>
                <a:lnTo>
                  <a:pt x="334744" y="63668"/>
                </a:lnTo>
                <a:lnTo>
                  <a:pt x="338536" y="58848"/>
                </a:lnTo>
                <a:lnTo>
                  <a:pt x="344099" y="56314"/>
                </a:lnTo>
                <a:lnTo>
                  <a:pt x="386657" y="56314"/>
                </a:lnTo>
                <a:lnTo>
                  <a:pt x="383035" y="51494"/>
                </a:lnTo>
                <a:lnTo>
                  <a:pt x="376975" y="46353"/>
                </a:lnTo>
                <a:lnTo>
                  <a:pt x="369825" y="42711"/>
                </a:lnTo>
                <a:lnTo>
                  <a:pt x="361631" y="40543"/>
                </a:lnTo>
                <a:lnTo>
                  <a:pt x="352442" y="39826"/>
                </a:lnTo>
                <a:close/>
              </a:path>
              <a:path w="658494" h="127634">
                <a:moveTo>
                  <a:pt x="386657" y="56314"/>
                </a:moveTo>
                <a:lnTo>
                  <a:pt x="358511" y="56314"/>
                </a:lnTo>
                <a:lnTo>
                  <a:pt x="363831" y="58611"/>
                </a:lnTo>
                <a:lnTo>
                  <a:pt x="367613" y="63163"/>
                </a:lnTo>
                <a:lnTo>
                  <a:pt x="371658" y="67980"/>
                </a:lnTo>
                <a:lnTo>
                  <a:pt x="373427" y="74578"/>
                </a:lnTo>
                <a:lnTo>
                  <a:pt x="373427" y="92842"/>
                </a:lnTo>
                <a:lnTo>
                  <a:pt x="371658" y="99690"/>
                </a:lnTo>
                <a:lnTo>
                  <a:pt x="364072" y="108822"/>
                </a:lnTo>
                <a:lnTo>
                  <a:pt x="358764" y="111105"/>
                </a:lnTo>
                <a:lnTo>
                  <a:pt x="385693" y="111105"/>
                </a:lnTo>
                <a:lnTo>
                  <a:pt x="387400" y="108952"/>
                </a:lnTo>
                <a:lnTo>
                  <a:pt x="391030" y="101370"/>
                </a:lnTo>
                <a:lnTo>
                  <a:pt x="393191" y="92694"/>
                </a:lnTo>
                <a:lnTo>
                  <a:pt x="393906" y="82948"/>
                </a:lnTo>
                <a:lnTo>
                  <a:pt x="393239" y="73574"/>
                </a:lnTo>
                <a:lnTo>
                  <a:pt x="391220" y="65223"/>
                </a:lnTo>
                <a:lnTo>
                  <a:pt x="387827" y="57871"/>
                </a:lnTo>
                <a:lnTo>
                  <a:pt x="386657" y="56314"/>
                </a:lnTo>
                <a:close/>
              </a:path>
              <a:path w="658494" h="127634">
                <a:moveTo>
                  <a:pt x="403261" y="103748"/>
                </a:moveTo>
                <a:lnTo>
                  <a:pt x="403261" y="123025"/>
                </a:lnTo>
                <a:lnTo>
                  <a:pt x="406296" y="124295"/>
                </a:lnTo>
                <a:lnTo>
                  <a:pt x="409834" y="125562"/>
                </a:lnTo>
                <a:lnTo>
                  <a:pt x="414132" y="126324"/>
                </a:lnTo>
                <a:lnTo>
                  <a:pt x="418177" y="127086"/>
                </a:lnTo>
                <a:lnTo>
                  <a:pt x="421971" y="127591"/>
                </a:lnTo>
                <a:lnTo>
                  <a:pt x="425509" y="127591"/>
                </a:lnTo>
                <a:lnTo>
                  <a:pt x="432862" y="127123"/>
                </a:lnTo>
                <a:lnTo>
                  <a:pt x="457922" y="111864"/>
                </a:lnTo>
                <a:lnTo>
                  <a:pt x="422727" y="111864"/>
                </a:lnTo>
                <a:lnTo>
                  <a:pt x="418936" y="111105"/>
                </a:lnTo>
                <a:lnTo>
                  <a:pt x="410847" y="108060"/>
                </a:lnTo>
                <a:lnTo>
                  <a:pt x="406799" y="106285"/>
                </a:lnTo>
                <a:lnTo>
                  <a:pt x="403261" y="103748"/>
                </a:lnTo>
                <a:close/>
              </a:path>
              <a:path w="658494" h="127634">
                <a:moveTo>
                  <a:pt x="438405" y="39572"/>
                </a:moveTo>
                <a:lnTo>
                  <a:pt x="426015" y="39572"/>
                </a:lnTo>
                <a:lnTo>
                  <a:pt x="418177" y="42109"/>
                </a:lnTo>
                <a:lnTo>
                  <a:pt x="412363" y="46928"/>
                </a:lnTo>
                <a:lnTo>
                  <a:pt x="406296" y="51748"/>
                </a:lnTo>
                <a:lnTo>
                  <a:pt x="403388" y="57581"/>
                </a:lnTo>
                <a:lnTo>
                  <a:pt x="403261" y="71279"/>
                </a:lnTo>
                <a:lnTo>
                  <a:pt x="404777" y="76099"/>
                </a:lnTo>
                <a:lnTo>
                  <a:pt x="410847" y="83710"/>
                </a:lnTo>
                <a:lnTo>
                  <a:pt x="416154" y="87260"/>
                </a:lnTo>
                <a:lnTo>
                  <a:pt x="423234" y="90305"/>
                </a:lnTo>
                <a:lnTo>
                  <a:pt x="429554" y="92842"/>
                </a:lnTo>
                <a:lnTo>
                  <a:pt x="433601" y="94871"/>
                </a:lnTo>
                <a:lnTo>
                  <a:pt x="437899" y="98675"/>
                </a:lnTo>
                <a:lnTo>
                  <a:pt x="439162" y="100957"/>
                </a:lnTo>
                <a:lnTo>
                  <a:pt x="439162" y="106539"/>
                </a:lnTo>
                <a:lnTo>
                  <a:pt x="438152" y="108568"/>
                </a:lnTo>
                <a:lnTo>
                  <a:pt x="435877" y="109835"/>
                </a:lnTo>
                <a:lnTo>
                  <a:pt x="433854" y="111105"/>
                </a:lnTo>
                <a:lnTo>
                  <a:pt x="430566" y="111864"/>
                </a:lnTo>
                <a:lnTo>
                  <a:pt x="457922" y="111864"/>
                </a:lnTo>
                <a:lnTo>
                  <a:pt x="459135" y="109327"/>
                </a:lnTo>
                <a:lnTo>
                  <a:pt x="437899" y="76353"/>
                </a:lnTo>
                <a:lnTo>
                  <a:pt x="431579" y="74070"/>
                </a:lnTo>
                <a:lnTo>
                  <a:pt x="427785" y="72041"/>
                </a:lnTo>
                <a:lnTo>
                  <a:pt x="426015" y="70263"/>
                </a:lnTo>
                <a:lnTo>
                  <a:pt x="424246" y="68742"/>
                </a:lnTo>
                <a:lnTo>
                  <a:pt x="423234" y="66459"/>
                </a:lnTo>
                <a:lnTo>
                  <a:pt x="431326" y="55552"/>
                </a:lnTo>
                <a:lnTo>
                  <a:pt x="454584" y="55552"/>
                </a:lnTo>
                <a:lnTo>
                  <a:pt x="454584" y="43122"/>
                </a:lnTo>
                <a:lnTo>
                  <a:pt x="452058" y="42109"/>
                </a:lnTo>
                <a:lnTo>
                  <a:pt x="449023" y="41347"/>
                </a:lnTo>
                <a:lnTo>
                  <a:pt x="445482" y="40585"/>
                </a:lnTo>
                <a:lnTo>
                  <a:pt x="441691" y="39826"/>
                </a:lnTo>
                <a:lnTo>
                  <a:pt x="438405" y="39572"/>
                </a:lnTo>
                <a:close/>
              </a:path>
              <a:path w="658494" h="127634">
                <a:moveTo>
                  <a:pt x="454584" y="55552"/>
                </a:moveTo>
                <a:lnTo>
                  <a:pt x="438405" y="55552"/>
                </a:lnTo>
                <a:lnTo>
                  <a:pt x="441944" y="56060"/>
                </a:lnTo>
                <a:lnTo>
                  <a:pt x="445482" y="57327"/>
                </a:lnTo>
                <a:lnTo>
                  <a:pt x="448770" y="58597"/>
                </a:lnTo>
                <a:lnTo>
                  <a:pt x="451805" y="60118"/>
                </a:lnTo>
                <a:lnTo>
                  <a:pt x="454584" y="61893"/>
                </a:lnTo>
                <a:lnTo>
                  <a:pt x="454584" y="55552"/>
                </a:lnTo>
                <a:close/>
              </a:path>
              <a:path w="658494" h="127634">
                <a:moveTo>
                  <a:pt x="511723" y="39826"/>
                </a:moveTo>
                <a:lnTo>
                  <a:pt x="474104" y="58597"/>
                </a:lnTo>
                <a:lnTo>
                  <a:pt x="467480" y="84723"/>
                </a:lnTo>
                <a:lnTo>
                  <a:pt x="468191" y="94132"/>
                </a:lnTo>
                <a:lnTo>
                  <a:pt x="492288" y="124738"/>
                </a:lnTo>
                <a:lnTo>
                  <a:pt x="509701" y="127591"/>
                </a:lnTo>
                <a:lnTo>
                  <a:pt x="519230" y="126830"/>
                </a:lnTo>
                <a:lnTo>
                  <a:pt x="527715" y="124548"/>
                </a:lnTo>
                <a:lnTo>
                  <a:pt x="535158" y="120743"/>
                </a:lnTo>
                <a:lnTo>
                  <a:pt x="541557" y="115417"/>
                </a:lnTo>
                <a:lnTo>
                  <a:pt x="544975" y="111105"/>
                </a:lnTo>
                <a:lnTo>
                  <a:pt x="503634" y="111105"/>
                </a:lnTo>
                <a:lnTo>
                  <a:pt x="497817" y="108822"/>
                </a:lnTo>
                <a:lnTo>
                  <a:pt x="494026" y="104256"/>
                </a:lnTo>
                <a:lnTo>
                  <a:pt x="489981" y="99690"/>
                </a:lnTo>
                <a:lnTo>
                  <a:pt x="487959" y="92842"/>
                </a:lnTo>
                <a:lnTo>
                  <a:pt x="488067" y="74973"/>
                </a:lnTo>
                <a:lnTo>
                  <a:pt x="489981" y="68488"/>
                </a:lnTo>
                <a:lnTo>
                  <a:pt x="494026" y="63668"/>
                </a:lnTo>
                <a:lnTo>
                  <a:pt x="497817" y="58848"/>
                </a:lnTo>
                <a:lnTo>
                  <a:pt x="503634" y="56314"/>
                </a:lnTo>
                <a:lnTo>
                  <a:pt x="545939" y="56314"/>
                </a:lnTo>
                <a:lnTo>
                  <a:pt x="542317" y="51494"/>
                </a:lnTo>
                <a:lnTo>
                  <a:pt x="536292" y="46353"/>
                </a:lnTo>
                <a:lnTo>
                  <a:pt x="529201" y="42711"/>
                </a:lnTo>
                <a:lnTo>
                  <a:pt x="521020" y="40543"/>
                </a:lnTo>
                <a:lnTo>
                  <a:pt x="511723" y="39826"/>
                </a:lnTo>
                <a:close/>
              </a:path>
              <a:path w="658494" h="127634">
                <a:moveTo>
                  <a:pt x="545939" y="56314"/>
                </a:moveTo>
                <a:lnTo>
                  <a:pt x="517793" y="56314"/>
                </a:lnTo>
                <a:lnTo>
                  <a:pt x="523113" y="58611"/>
                </a:lnTo>
                <a:lnTo>
                  <a:pt x="527148" y="63163"/>
                </a:lnTo>
                <a:lnTo>
                  <a:pt x="530939" y="67980"/>
                </a:lnTo>
                <a:lnTo>
                  <a:pt x="532709" y="74578"/>
                </a:lnTo>
                <a:lnTo>
                  <a:pt x="532709" y="92842"/>
                </a:lnTo>
                <a:lnTo>
                  <a:pt x="530939" y="99690"/>
                </a:lnTo>
                <a:lnTo>
                  <a:pt x="527148" y="104256"/>
                </a:lnTo>
                <a:lnTo>
                  <a:pt x="523607" y="108822"/>
                </a:lnTo>
                <a:lnTo>
                  <a:pt x="518046" y="111105"/>
                </a:lnTo>
                <a:lnTo>
                  <a:pt x="544975" y="111105"/>
                </a:lnTo>
                <a:lnTo>
                  <a:pt x="546682" y="108952"/>
                </a:lnTo>
                <a:lnTo>
                  <a:pt x="550312" y="101370"/>
                </a:lnTo>
                <a:lnTo>
                  <a:pt x="552473" y="92694"/>
                </a:lnTo>
                <a:lnTo>
                  <a:pt x="553188" y="82948"/>
                </a:lnTo>
                <a:lnTo>
                  <a:pt x="552520" y="73574"/>
                </a:lnTo>
                <a:lnTo>
                  <a:pt x="550502" y="65223"/>
                </a:lnTo>
                <a:lnTo>
                  <a:pt x="547109" y="57871"/>
                </a:lnTo>
                <a:lnTo>
                  <a:pt x="545939" y="56314"/>
                </a:lnTo>
                <a:close/>
              </a:path>
              <a:path w="658494" h="127634">
                <a:moveTo>
                  <a:pt x="638392" y="57835"/>
                </a:moveTo>
                <a:lnTo>
                  <a:pt x="618416" y="57835"/>
                </a:lnTo>
                <a:lnTo>
                  <a:pt x="618504" y="110089"/>
                </a:lnTo>
                <a:lnTo>
                  <a:pt x="620692" y="116430"/>
                </a:lnTo>
                <a:lnTo>
                  <a:pt x="624739" y="120996"/>
                </a:lnTo>
                <a:lnTo>
                  <a:pt x="628784" y="125308"/>
                </a:lnTo>
                <a:lnTo>
                  <a:pt x="635104" y="127591"/>
                </a:lnTo>
                <a:lnTo>
                  <a:pt x="646228" y="127591"/>
                </a:lnTo>
                <a:lnTo>
                  <a:pt x="649010" y="127337"/>
                </a:lnTo>
                <a:lnTo>
                  <a:pt x="652045" y="126578"/>
                </a:lnTo>
                <a:lnTo>
                  <a:pt x="654824" y="126070"/>
                </a:lnTo>
                <a:lnTo>
                  <a:pt x="656849" y="125308"/>
                </a:lnTo>
                <a:lnTo>
                  <a:pt x="658112" y="124803"/>
                </a:lnTo>
                <a:lnTo>
                  <a:pt x="658112" y="111105"/>
                </a:lnTo>
                <a:lnTo>
                  <a:pt x="645975" y="111105"/>
                </a:lnTo>
                <a:lnTo>
                  <a:pt x="642943" y="110089"/>
                </a:lnTo>
                <a:lnTo>
                  <a:pt x="639149" y="105777"/>
                </a:lnTo>
                <a:lnTo>
                  <a:pt x="638392" y="102225"/>
                </a:lnTo>
                <a:lnTo>
                  <a:pt x="638392" y="57835"/>
                </a:lnTo>
                <a:close/>
              </a:path>
              <a:path w="658494" h="127634">
                <a:moveTo>
                  <a:pt x="589342" y="57835"/>
                </a:moveTo>
                <a:lnTo>
                  <a:pt x="569369" y="57835"/>
                </a:lnTo>
                <a:lnTo>
                  <a:pt x="569369" y="125562"/>
                </a:lnTo>
                <a:lnTo>
                  <a:pt x="589342" y="125562"/>
                </a:lnTo>
                <a:lnTo>
                  <a:pt x="589342" y="57835"/>
                </a:lnTo>
                <a:close/>
              </a:path>
              <a:path w="658494" h="127634">
                <a:moveTo>
                  <a:pt x="658112" y="108314"/>
                </a:moveTo>
                <a:lnTo>
                  <a:pt x="651032" y="111105"/>
                </a:lnTo>
                <a:lnTo>
                  <a:pt x="658112" y="111105"/>
                </a:lnTo>
                <a:lnTo>
                  <a:pt x="658112" y="108314"/>
                </a:lnTo>
                <a:close/>
              </a:path>
              <a:path w="658494" h="127634">
                <a:moveTo>
                  <a:pt x="658112" y="41601"/>
                </a:moveTo>
                <a:lnTo>
                  <a:pt x="555463" y="41601"/>
                </a:lnTo>
                <a:lnTo>
                  <a:pt x="555463" y="57835"/>
                </a:lnTo>
                <a:lnTo>
                  <a:pt x="658112" y="57835"/>
                </a:lnTo>
                <a:lnTo>
                  <a:pt x="658112" y="41601"/>
                </a:lnTo>
                <a:close/>
              </a:path>
              <a:path w="658494" h="127634">
                <a:moveTo>
                  <a:pt x="604513" y="0"/>
                </a:moveTo>
                <a:lnTo>
                  <a:pt x="590861" y="0"/>
                </a:lnTo>
                <a:lnTo>
                  <a:pt x="583528" y="2790"/>
                </a:lnTo>
                <a:lnTo>
                  <a:pt x="577965" y="8372"/>
                </a:lnTo>
                <a:lnTo>
                  <a:pt x="572151" y="13951"/>
                </a:lnTo>
                <a:lnTo>
                  <a:pt x="569369" y="21308"/>
                </a:lnTo>
                <a:lnTo>
                  <a:pt x="569369" y="41601"/>
                </a:lnTo>
                <a:lnTo>
                  <a:pt x="589342" y="41601"/>
                </a:lnTo>
                <a:lnTo>
                  <a:pt x="589342" y="26636"/>
                </a:lnTo>
                <a:lnTo>
                  <a:pt x="590354" y="22829"/>
                </a:lnTo>
                <a:lnTo>
                  <a:pt x="592630" y="20038"/>
                </a:lnTo>
                <a:lnTo>
                  <a:pt x="594905" y="17504"/>
                </a:lnTo>
                <a:lnTo>
                  <a:pt x="597937" y="16234"/>
                </a:lnTo>
                <a:lnTo>
                  <a:pt x="611087" y="16234"/>
                </a:lnTo>
                <a:lnTo>
                  <a:pt x="611087" y="1523"/>
                </a:lnTo>
                <a:lnTo>
                  <a:pt x="609821" y="1015"/>
                </a:lnTo>
                <a:lnTo>
                  <a:pt x="608052" y="507"/>
                </a:lnTo>
                <a:lnTo>
                  <a:pt x="604513" y="0"/>
                </a:lnTo>
                <a:close/>
              </a:path>
              <a:path w="658494" h="127634">
                <a:moveTo>
                  <a:pt x="638392" y="16742"/>
                </a:moveTo>
                <a:lnTo>
                  <a:pt x="618416" y="22829"/>
                </a:lnTo>
                <a:lnTo>
                  <a:pt x="618416" y="41601"/>
                </a:lnTo>
                <a:lnTo>
                  <a:pt x="638392" y="41601"/>
                </a:lnTo>
                <a:lnTo>
                  <a:pt x="638392" y="16742"/>
                </a:lnTo>
                <a:close/>
              </a:path>
              <a:path w="658494" h="127634">
                <a:moveTo>
                  <a:pt x="611087" y="16234"/>
                </a:moveTo>
                <a:lnTo>
                  <a:pt x="604260" y="16234"/>
                </a:lnTo>
                <a:lnTo>
                  <a:pt x="606029" y="16488"/>
                </a:lnTo>
                <a:lnTo>
                  <a:pt x="607799" y="16996"/>
                </a:lnTo>
                <a:lnTo>
                  <a:pt x="609315" y="17755"/>
                </a:lnTo>
                <a:lnTo>
                  <a:pt x="610580" y="18009"/>
                </a:lnTo>
                <a:lnTo>
                  <a:pt x="611087" y="18517"/>
                </a:lnTo>
                <a:lnTo>
                  <a:pt x="611087" y="16234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7388" y="481588"/>
            <a:ext cx="194169" cy="1948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59307" y="4475479"/>
            <a:ext cx="2747010" cy="77533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lang="en-US" sz="1800" spc="-5" dirty="0">
                <a:latin typeface="Calibri"/>
                <a:cs typeface="Calibri"/>
              </a:rPr>
              <a:t>Jordan Radkov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lang="en-US" sz="1800" spc="-10" dirty="0">
                <a:latin typeface="Calibri"/>
                <a:cs typeface="Calibri"/>
              </a:rPr>
              <a:t>Cloud Solution Architect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9345" y="3293490"/>
            <a:ext cx="445452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b="0" spc="-45" dirty="0">
                <a:solidFill>
                  <a:srgbClr val="44536A"/>
                </a:solidFill>
                <a:latin typeface="Calibri Light"/>
                <a:cs typeface="Calibri Light"/>
              </a:rPr>
              <a:t>AZ-300 </a:t>
            </a:r>
            <a:r>
              <a:rPr sz="3600" b="0" dirty="0">
                <a:solidFill>
                  <a:srgbClr val="44536A"/>
                </a:solidFill>
                <a:latin typeface="Calibri Light"/>
                <a:cs typeface="Calibri Light"/>
              </a:rPr>
              <a:t>- </a:t>
            </a:r>
            <a:r>
              <a:rPr sz="3600" b="0" spc="-55" dirty="0">
                <a:solidFill>
                  <a:srgbClr val="44536A"/>
                </a:solidFill>
                <a:latin typeface="Calibri Light"/>
                <a:cs typeface="Calibri Light"/>
              </a:rPr>
              <a:t>Microsoft</a:t>
            </a:r>
            <a:r>
              <a:rPr sz="3600" b="0" spc="-345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z="3600" b="0" spc="-55" dirty="0">
                <a:solidFill>
                  <a:srgbClr val="44536A"/>
                </a:solidFill>
                <a:latin typeface="Calibri Light"/>
                <a:cs typeface="Calibri Light"/>
              </a:rPr>
              <a:t>Azure  Architect</a:t>
            </a:r>
            <a:r>
              <a:rPr sz="3600" b="0" spc="-145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z="3600" b="0" spc="-75" dirty="0">
                <a:solidFill>
                  <a:srgbClr val="44536A"/>
                </a:solidFill>
                <a:latin typeface="Calibri Light"/>
                <a:cs typeface="Calibri Light"/>
              </a:rPr>
              <a:t>Technologies</a:t>
            </a:r>
            <a:endParaRPr sz="36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78395" y="2516123"/>
            <a:ext cx="5090159" cy="2709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451" y="441146"/>
            <a:ext cx="6990080" cy="5854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50" b="1" spc="-40" dirty="0">
                <a:solidFill>
                  <a:srgbClr val="0078D3"/>
                </a:solidFill>
                <a:latin typeface="Segoe UI Semibold"/>
                <a:cs typeface="Segoe UI Semibold"/>
              </a:rPr>
              <a:t>Azure Active </a:t>
            </a:r>
            <a:r>
              <a:rPr sz="3650" b="1" spc="-25" dirty="0">
                <a:solidFill>
                  <a:srgbClr val="0078D3"/>
                </a:solidFill>
                <a:latin typeface="Segoe UI Semibold"/>
                <a:cs typeface="Segoe UI Semibold"/>
              </a:rPr>
              <a:t>Directory </a:t>
            </a:r>
            <a:r>
              <a:rPr sz="3650" b="1" spc="-40" dirty="0">
                <a:solidFill>
                  <a:srgbClr val="0078D3"/>
                </a:solidFill>
                <a:latin typeface="Segoe UI Semibold"/>
                <a:cs typeface="Segoe UI Semibold"/>
              </a:rPr>
              <a:t>(Azure</a:t>
            </a:r>
            <a:r>
              <a:rPr sz="3650" b="1" spc="-380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3650" b="1" spc="-30" dirty="0">
                <a:solidFill>
                  <a:srgbClr val="0078D3"/>
                </a:solidFill>
                <a:latin typeface="Segoe UI Semibold"/>
                <a:cs typeface="Segoe UI Semibold"/>
              </a:rPr>
              <a:t>AD)</a:t>
            </a:r>
            <a:endParaRPr sz="3650">
              <a:latin typeface="Segoe UI Semibold"/>
              <a:cs typeface="Segoe UI Semi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7496" y="2238247"/>
            <a:ext cx="31496" cy="31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2845" y="2154554"/>
            <a:ext cx="5237149" cy="4664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3183" y="1363471"/>
            <a:ext cx="5608320" cy="205358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5745" marR="5080" indent="-233045">
              <a:lnSpc>
                <a:spcPct val="80000"/>
              </a:lnSpc>
              <a:spcBef>
                <a:spcPts val="725"/>
              </a:spcBef>
              <a:buSzPct val="90384"/>
              <a:buFont typeface="Wingdings"/>
              <a:buChar char=""/>
              <a:tabLst>
                <a:tab pos="245745" algn="l"/>
                <a:tab pos="246379" algn="l"/>
              </a:tabLst>
            </a:pPr>
            <a:r>
              <a:rPr sz="2600" b="0" spc="-20" dirty="0">
                <a:solidFill>
                  <a:srgbClr val="00AFEF"/>
                </a:solidFill>
                <a:latin typeface="Segoe UI Semilight"/>
                <a:cs typeface="Segoe UI Semilight"/>
              </a:rPr>
              <a:t>Microsoft’s </a:t>
            </a:r>
            <a:r>
              <a:rPr sz="2600" b="0" spc="-5" dirty="0">
                <a:solidFill>
                  <a:srgbClr val="00AFEF"/>
                </a:solidFill>
                <a:latin typeface="Segoe UI Semilight"/>
                <a:cs typeface="Segoe UI Semilight"/>
              </a:rPr>
              <a:t>cloud-based </a:t>
            </a:r>
            <a:r>
              <a:rPr sz="2600" b="0" spc="5" dirty="0">
                <a:solidFill>
                  <a:srgbClr val="00AFEF"/>
                </a:solidFill>
                <a:latin typeface="Segoe UI Semilight"/>
                <a:cs typeface="Segoe UI Semilight"/>
              </a:rPr>
              <a:t>directory</a:t>
            </a:r>
            <a:r>
              <a:rPr sz="2600" b="0" spc="-70" dirty="0">
                <a:solidFill>
                  <a:srgbClr val="00AFEF"/>
                </a:solidFill>
                <a:latin typeface="Segoe UI Semilight"/>
                <a:cs typeface="Segoe UI Semilight"/>
              </a:rPr>
              <a:t> </a:t>
            </a:r>
            <a:r>
              <a:rPr sz="2600" b="0" dirty="0">
                <a:solidFill>
                  <a:srgbClr val="00AFEF"/>
                </a:solidFill>
                <a:latin typeface="Segoe UI Semilight"/>
                <a:cs typeface="Segoe UI Semilight"/>
              </a:rPr>
              <a:t>and  identity management</a:t>
            </a:r>
            <a:r>
              <a:rPr sz="2600" b="0" spc="-60" dirty="0">
                <a:solidFill>
                  <a:srgbClr val="00AFEF"/>
                </a:solidFill>
                <a:latin typeface="Segoe UI Semilight"/>
                <a:cs typeface="Segoe UI Semilight"/>
              </a:rPr>
              <a:t> </a:t>
            </a:r>
            <a:r>
              <a:rPr sz="2600" b="0" spc="10" dirty="0">
                <a:solidFill>
                  <a:srgbClr val="00AFEF"/>
                </a:solidFill>
                <a:latin typeface="Segoe UI Semilight"/>
                <a:cs typeface="Segoe UI Semilight"/>
              </a:rPr>
              <a:t>service:</a:t>
            </a:r>
            <a:endParaRPr sz="2600">
              <a:latin typeface="Segoe UI Semilight"/>
              <a:cs typeface="Segoe UI Semilight"/>
            </a:endParaRPr>
          </a:p>
          <a:p>
            <a:pPr>
              <a:lnSpc>
                <a:spcPct val="100000"/>
              </a:lnSpc>
              <a:buClr>
                <a:srgbClr val="00AFEF"/>
              </a:buClr>
              <a:buFont typeface="Wingdings"/>
              <a:buChar char=""/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AFEF"/>
              </a:buClr>
              <a:buFont typeface="Wingdings"/>
              <a:buChar char=""/>
            </a:pPr>
            <a:endParaRPr sz="2850">
              <a:latin typeface="Times New Roman"/>
              <a:cs typeface="Times New Roman"/>
            </a:endParaRPr>
          </a:p>
          <a:p>
            <a:pPr marL="245745" indent="-233045">
              <a:lnSpc>
                <a:spcPct val="100000"/>
              </a:lnSpc>
              <a:buSzPct val="90384"/>
              <a:buFont typeface="Wingdings"/>
              <a:buChar char=""/>
              <a:tabLst>
                <a:tab pos="245745" algn="l"/>
                <a:tab pos="246379" algn="l"/>
              </a:tabLst>
            </a:pPr>
            <a:r>
              <a:rPr sz="2600" b="0" dirty="0">
                <a:solidFill>
                  <a:srgbClr val="00AFEF"/>
                </a:solidFill>
                <a:latin typeface="Segoe UI Semilight"/>
                <a:cs typeface="Segoe UI Semilight"/>
              </a:rPr>
              <a:t>AD DS vs. </a:t>
            </a:r>
            <a:r>
              <a:rPr sz="2600" b="0" spc="-10" dirty="0">
                <a:solidFill>
                  <a:srgbClr val="00AFEF"/>
                </a:solidFill>
                <a:latin typeface="Segoe UI Semilight"/>
                <a:cs typeface="Segoe UI Semilight"/>
              </a:rPr>
              <a:t>Azure</a:t>
            </a:r>
            <a:r>
              <a:rPr sz="2600" b="0" spc="-35" dirty="0">
                <a:solidFill>
                  <a:srgbClr val="00AFEF"/>
                </a:solidFill>
                <a:latin typeface="Segoe UI Semilight"/>
                <a:cs typeface="Segoe UI Semilight"/>
              </a:rPr>
              <a:t> </a:t>
            </a:r>
            <a:r>
              <a:rPr sz="2600" b="0" spc="-5" dirty="0">
                <a:solidFill>
                  <a:srgbClr val="00AFEF"/>
                </a:solidFill>
                <a:latin typeface="Segoe UI Semilight"/>
                <a:cs typeface="Segoe UI Semilight"/>
              </a:rPr>
              <a:t>AD:</a:t>
            </a:r>
            <a:endParaRPr sz="2600">
              <a:latin typeface="Segoe UI Semilight"/>
              <a:cs typeface="Segoe UI Semi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7496" y="3551935"/>
            <a:ext cx="31496" cy="31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6490" y="3468242"/>
            <a:ext cx="1166710" cy="1809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6807" y="3812539"/>
            <a:ext cx="24892" cy="248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83969" y="3744213"/>
            <a:ext cx="4599432" cy="1878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76807" y="4041139"/>
            <a:ext cx="24892" cy="248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83969" y="3974845"/>
            <a:ext cx="3121152" cy="185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7496" y="4298695"/>
            <a:ext cx="31496" cy="314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84364" y="4212335"/>
            <a:ext cx="1153502" cy="1836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76807" y="4559300"/>
            <a:ext cx="24892" cy="248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77747" y="4493005"/>
            <a:ext cx="1829435" cy="18580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33089" y="4574986"/>
            <a:ext cx="50787" cy="1199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99892" y="4510531"/>
            <a:ext cx="531113" cy="12572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6807" y="4787900"/>
            <a:ext cx="24892" cy="248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68526" y="4721605"/>
            <a:ext cx="4081348" cy="14325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76807" y="5016500"/>
            <a:ext cx="24892" cy="248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8895" y="4955539"/>
            <a:ext cx="455129" cy="13792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44726" y="5032186"/>
            <a:ext cx="50787" cy="1199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2957" y="4948173"/>
            <a:ext cx="3664077" cy="1452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76807" y="5245100"/>
            <a:ext cx="24892" cy="248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83969" y="5178805"/>
            <a:ext cx="2295525" cy="18478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76807" y="5473700"/>
            <a:ext cx="24892" cy="248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83969" y="5407405"/>
            <a:ext cx="2817749" cy="16548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23690" y="5489386"/>
            <a:ext cx="50788" cy="1199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03953" y="5407405"/>
            <a:ext cx="1983359" cy="18478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75207" y="5590285"/>
            <a:ext cx="1292733" cy="16313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76807" y="5885205"/>
            <a:ext cx="24892" cy="248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83969" y="5818860"/>
            <a:ext cx="351536" cy="14324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53285" y="5900803"/>
            <a:ext cx="50787" cy="1199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29485" y="5820625"/>
            <a:ext cx="566419" cy="14147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17750" y="5900803"/>
            <a:ext cx="50787" cy="1199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68704" y="5818860"/>
            <a:ext cx="5040655" cy="36873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76807" y="6296685"/>
            <a:ext cx="24892" cy="2489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83969" y="6228295"/>
            <a:ext cx="3393185" cy="14528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451" y="441146"/>
            <a:ext cx="3799840" cy="5854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50" b="1" spc="-40" dirty="0">
                <a:solidFill>
                  <a:srgbClr val="0078D3"/>
                </a:solidFill>
                <a:latin typeface="Segoe UI Semibold"/>
                <a:cs typeface="Segoe UI Semibold"/>
              </a:rPr>
              <a:t>Azure </a:t>
            </a:r>
            <a:r>
              <a:rPr sz="3650" b="1" spc="-15" dirty="0">
                <a:solidFill>
                  <a:srgbClr val="0078D3"/>
                </a:solidFill>
                <a:latin typeface="Segoe UI Semibold"/>
                <a:cs typeface="Segoe UI Semibold"/>
              </a:rPr>
              <a:t>AD</a:t>
            </a:r>
            <a:r>
              <a:rPr sz="3650" b="1" spc="-220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3650" b="1" spc="-35" dirty="0">
                <a:solidFill>
                  <a:srgbClr val="0078D3"/>
                </a:solidFill>
                <a:latin typeface="Segoe UI Semibold"/>
                <a:cs typeface="Segoe UI Semibold"/>
              </a:rPr>
              <a:t>Connect</a:t>
            </a:r>
            <a:endParaRPr sz="3650">
              <a:latin typeface="Segoe UI Semibold"/>
              <a:cs typeface="Segoe UI Semi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8779" y="2112771"/>
            <a:ext cx="33705" cy="33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6040" y="2019299"/>
            <a:ext cx="5959411" cy="25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5047" y="2330195"/>
            <a:ext cx="3715740" cy="2541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3183" y="1442719"/>
            <a:ext cx="5330190" cy="16662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5745" indent="-233045">
              <a:lnSpc>
                <a:spcPct val="100000"/>
              </a:lnSpc>
              <a:spcBef>
                <a:spcPts val="105"/>
              </a:spcBef>
              <a:buSzPct val="89473"/>
              <a:buFont typeface="Wingdings"/>
              <a:buChar char=""/>
              <a:tabLst>
                <a:tab pos="245745" algn="l"/>
                <a:tab pos="246379" algn="l"/>
              </a:tabLst>
            </a:pPr>
            <a:r>
              <a:rPr sz="2850" b="0" spc="-5" dirty="0">
                <a:solidFill>
                  <a:srgbClr val="00AFEF"/>
                </a:solidFill>
                <a:latin typeface="Segoe UI Semilight"/>
                <a:cs typeface="Segoe UI Semilight"/>
              </a:rPr>
              <a:t>Integrates </a:t>
            </a:r>
            <a:r>
              <a:rPr sz="2850" b="0" dirty="0">
                <a:solidFill>
                  <a:srgbClr val="00AFEF"/>
                </a:solidFill>
                <a:latin typeface="Segoe UI Semilight"/>
                <a:cs typeface="Segoe UI Semilight"/>
              </a:rPr>
              <a:t>AD DS with </a:t>
            </a:r>
            <a:r>
              <a:rPr sz="2850" b="0" spc="-10" dirty="0">
                <a:solidFill>
                  <a:srgbClr val="00AFEF"/>
                </a:solidFill>
                <a:latin typeface="Segoe UI Semilight"/>
                <a:cs typeface="Segoe UI Semilight"/>
              </a:rPr>
              <a:t>Azure</a:t>
            </a:r>
            <a:r>
              <a:rPr sz="2850" b="0" spc="-40" dirty="0">
                <a:solidFill>
                  <a:srgbClr val="00AFEF"/>
                </a:solidFill>
                <a:latin typeface="Segoe UI Semilight"/>
                <a:cs typeface="Segoe UI Semilight"/>
              </a:rPr>
              <a:t> </a:t>
            </a:r>
            <a:r>
              <a:rPr sz="2850" b="0" spc="-5" dirty="0">
                <a:solidFill>
                  <a:srgbClr val="00AFEF"/>
                </a:solidFill>
                <a:latin typeface="Segoe UI Semilight"/>
                <a:cs typeface="Segoe UI Semilight"/>
              </a:rPr>
              <a:t>AD:</a:t>
            </a:r>
            <a:endParaRPr sz="2850">
              <a:latin typeface="Segoe UI Semilight"/>
              <a:cs typeface="Segoe UI Semi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AFEF"/>
              </a:buClr>
              <a:buFont typeface="Wingdings"/>
              <a:buChar char=""/>
            </a:pPr>
            <a:endParaRPr sz="5250">
              <a:latin typeface="Times New Roman"/>
              <a:cs typeface="Times New Roman"/>
            </a:endParaRPr>
          </a:p>
          <a:p>
            <a:pPr marL="245745" indent="-233045">
              <a:lnSpc>
                <a:spcPct val="100000"/>
              </a:lnSpc>
              <a:buSzPct val="89473"/>
              <a:buFont typeface="Wingdings"/>
              <a:buChar char=""/>
              <a:tabLst>
                <a:tab pos="245745" algn="l"/>
                <a:tab pos="246379" algn="l"/>
              </a:tabLst>
            </a:pPr>
            <a:r>
              <a:rPr sz="2850" b="0" spc="-10" dirty="0">
                <a:solidFill>
                  <a:srgbClr val="00AFEF"/>
                </a:solidFill>
                <a:latin typeface="Segoe UI Semilight"/>
                <a:cs typeface="Segoe UI Semilight"/>
              </a:rPr>
              <a:t>Provides </a:t>
            </a:r>
            <a:r>
              <a:rPr sz="2850" b="0" spc="10" dirty="0">
                <a:solidFill>
                  <a:srgbClr val="00AFEF"/>
                </a:solidFill>
                <a:latin typeface="Segoe UI Semilight"/>
                <a:cs typeface="Segoe UI Semilight"/>
              </a:rPr>
              <a:t>support</a:t>
            </a:r>
            <a:r>
              <a:rPr sz="2850" b="0" spc="-20" dirty="0">
                <a:solidFill>
                  <a:srgbClr val="00AFEF"/>
                </a:solidFill>
                <a:latin typeface="Segoe UI Semilight"/>
                <a:cs typeface="Segoe UI Semilight"/>
              </a:rPr>
              <a:t> </a:t>
            </a:r>
            <a:r>
              <a:rPr sz="2850" b="0" spc="25" dirty="0">
                <a:solidFill>
                  <a:srgbClr val="00AFEF"/>
                </a:solidFill>
                <a:latin typeface="Segoe UI Semilight"/>
                <a:cs typeface="Segoe UI Semilight"/>
              </a:rPr>
              <a:t>for:</a:t>
            </a:r>
            <a:endParaRPr sz="2850">
              <a:latin typeface="Segoe UI Semilight"/>
              <a:cs typeface="Segoe UI Semi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8779" y="3318255"/>
            <a:ext cx="33705" cy="336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3899" y="3228212"/>
            <a:ext cx="1668411" cy="2519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5655" y="3227577"/>
            <a:ext cx="3982720" cy="2527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0477" y="3538473"/>
            <a:ext cx="1990255" cy="2527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8779" y="4002531"/>
            <a:ext cx="33705" cy="336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83005" y="3911853"/>
            <a:ext cx="2232329" cy="2526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45688" y="3909059"/>
            <a:ext cx="3396995" cy="2555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8779" y="4375911"/>
            <a:ext cx="33705" cy="33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83005" y="4285233"/>
            <a:ext cx="1343837" cy="1949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24760" y="4282439"/>
            <a:ext cx="3694938" cy="2555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67243" y="1464563"/>
            <a:ext cx="4526280" cy="32369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781" y="1664393"/>
            <a:ext cx="8463280" cy="16967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5745" indent="-233045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6379" algn="l"/>
              </a:tabLst>
            </a:pPr>
            <a:r>
              <a:rPr sz="2850" spc="-5" dirty="0">
                <a:solidFill>
                  <a:srgbClr val="00AFEF"/>
                </a:solidFill>
                <a:latin typeface="Calibri"/>
                <a:cs typeface="Calibri"/>
              </a:rPr>
              <a:t>Forms-based</a:t>
            </a:r>
            <a:r>
              <a:rPr sz="2850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50" spc="-5" dirty="0">
                <a:solidFill>
                  <a:srgbClr val="00AFEF"/>
                </a:solidFill>
                <a:latin typeface="Calibri"/>
                <a:cs typeface="Calibri"/>
              </a:rPr>
              <a:t>authentication:</a:t>
            </a:r>
            <a:endParaRPr sz="2850">
              <a:latin typeface="Calibri"/>
              <a:cs typeface="Calibri"/>
            </a:endParaRPr>
          </a:p>
          <a:p>
            <a:pPr marL="711835" lvl="1" indent="-23304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712470" algn="l"/>
              </a:tabLst>
            </a:pPr>
            <a:r>
              <a:rPr sz="2450" spc="-15" dirty="0">
                <a:latin typeface="Calibri"/>
                <a:cs typeface="Calibri"/>
              </a:rPr>
              <a:t>Requires </a:t>
            </a:r>
            <a:r>
              <a:rPr sz="2450" spc="-5" dirty="0">
                <a:latin typeface="Calibri"/>
                <a:cs typeface="Calibri"/>
              </a:rPr>
              <a:t>use of </a:t>
            </a:r>
            <a:r>
              <a:rPr sz="2450" dirty="0">
                <a:latin typeface="Calibri"/>
                <a:cs typeface="Calibri"/>
              </a:rPr>
              <a:t>a </a:t>
            </a:r>
            <a:r>
              <a:rPr sz="2450" spc="-15" dirty="0">
                <a:latin typeface="Calibri"/>
                <a:cs typeface="Calibri"/>
              </a:rPr>
              <a:t>browser</a:t>
            </a:r>
            <a:r>
              <a:rPr sz="2450" spc="-40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client</a:t>
            </a:r>
            <a:endParaRPr sz="2450">
              <a:latin typeface="Calibri"/>
              <a:cs typeface="Calibri"/>
            </a:endParaRPr>
          </a:p>
          <a:p>
            <a:pPr marL="711835" lvl="1" indent="-23304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712470" algn="l"/>
              </a:tabLst>
            </a:pPr>
            <a:r>
              <a:rPr sz="2450" spc="-15" dirty="0">
                <a:latin typeface="Calibri"/>
                <a:cs typeface="Calibri"/>
              </a:rPr>
              <a:t>Requires </a:t>
            </a:r>
            <a:r>
              <a:rPr sz="2450" spc="-20" dirty="0">
                <a:latin typeface="Calibri"/>
                <a:cs typeface="Calibri"/>
              </a:rPr>
              <a:t>extra </a:t>
            </a:r>
            <a:r>
              <a:rPr sz="2450" spc="-10" dirty="0">
                <a:latin typeface="Calibri"/>
                <a:cs typeface="Calibri"/>
              </a:rPr>
              <a:t>measures </a:t>
            </a:r>
            <a:r>
              <a:rPr sz="2450" spc="-20" dirty="0">
                <a:latin typeface="Calibri"/>
                <a:cs typeface="Calibri"/>
              </a:rPr>
              <a:t>to prevent </a:t>
            </a:r>
            <a:r>
              <a:rPr sz="2450" spc="-10" dirty="0">
                <a:latin typeface="Calibri"/>
                <a:cs typeface="Calibri"/>
              </a:rPr>
              <a:t>cross-site request</a:t>
            </a:r>
            <a:r>
              <a:rPr sz="2450" spc="50" dirty="0">
                <a:latin typeface="Calibri"/>
                <a:cs typeface="Calibri"/>
              </a:rPr>
              <a:t> </a:t>
            </a:r>
            <a:r>
              <a:rPr sz="2450" spc="-20" dirty="0">
                <a:latin typeface="Calibri"/>
                <a:cs typeface="Calibri"/>
              </a:rPr>
              <a:t>forgery</a:t>
            </a:r>
            <a:endParaRPr sz="2450">
              <a:latin typeface="Calibri"/>
              <a:cs typeface="Calibri"/>
            </a:endParaRPr>
          </a:p>
          <a:p>
            <a:pPr marL="711835" lvl="1" indent="-23304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712470" algn="l"/>
              </a:tabLst>
            </a:pPr>
            <a:r>
              <a:rPr sz="2450" spc="-5" dirty="0">
                <a:latin typeface="Calibri"/>
                <a:cs typeface="Calibri"/>
              </a:rPr>
              <a:t>Sends user </a:t>
            </a:r>
            <a:r>
              <a:rPr sz="2450" spc="-10" dirty="0">
                <a:latin typeface="Calibri"/>
                <a:cs typeface="Calibri"/>
              </a:rPr>
              <a:t>credentials </a:t>
            </a:r>
            <a:r>
              <a:rPr sz="2450" spc="-5" dirty="0">
                <a:latin typeface="Calibri"/>
                <a:cs typeface="Calibri"/>
              </a:rPr>
              <a:t>in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spc="-15" dirty="0">
                <a:latin typeface="Calibri"/>
                <a:cs typeface="Calibri"/>
              </a:rPr>
              <a:t>plaintext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7781" y="3899407"/>
            <a:ext cx="5361940" cy="209740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5745" indent="-23304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6379" algn="l"/>
              </a:tabLst>
            </a:pPr>
            <a:r>
              <a:rPr sz="2850" spc="-5" dirty="0">
                <a:solidFill>
                  <a:srgbClr val="00AFEF"/>
                </a:solidFill>
                <a:latin typeface="Calibri"/>
                <a:cs typeface="Calibri"/>
              </a:rPr>
              <a:t>Windows-based</a:t>
            </a:r>
            <a:r>
              <a:rPr sz="2850" spc="-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50" spc="-5" dirty="0">
                <a:solidFill>
                  <a:srgbClr val="00AFEF"/>
                </a:solidFill>
                <a:latin typeface="Calibri"/>
                <a:cs typeface="Calibri"/>
              </a:rPr>
              <a:t>authentication:</a:t>
            </a:r>
            <a:endParaRPr sz="2850">
              <a:latin typeface="Calibri"/>
              <a:cs typeface="Calibri"/>
            </a:endParaRPr>
          </a:p>
          <a:p>
            <a:pPr marL="711835" lvl="1" indent="-233045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712470" algn="l"/>
              </a:tabLst>
            </a:pPr>
            <a:r>
              <a:rPr sz="2450" dirty="0">
                <a:latin typeface="Calibri"/>
                <a:cs typeface="Calibri"/>
              </a:rPr>
              <a:t>Not </a:t>
            </a:r>
            <a:r>
              <a:rPr sz="2450" spc="-10" dirty="0">
                <a:latin typeface="Calibri"/>
                <a:cs typeface="Calibri"/>
              </a:rPr>
              <a:t>suitable </a:t>
            </a:r>
            <a:r>
              <a:rPr sz="2450" spc="-25" dirty="0">
                <a:latin typeface="Calibri"/>
                <a:cs typeface="Calibri"/>
              </a:rPr>
              <a:t>for </a:t>
            </a:r>
            <a:r>
              <a:rPr sz="2450" spc="-10" dirty="0">
                <a:latin typeface="Calibri"/>
                <a:cs typeface="Calibri"/>
              </a:rPr>
              <a:t>internet</a:t>
            </a:r>
            <a:r>
              <a:rPr sz="2450" spc="-5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applications</a:t>
            </a:r>
            <a:endParaRPr sz="2450">
              <a:latin typeface="Calibri"/>
              <a:cs typeface="Calibri"/>
            </a:endParaRPr>
          </a:p>
          <a:p>
            <a:pPr marL="711835" lvl="1" indent="-23304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712470" algn="l"/>
              </a:tabLst>
            </a:pPr>
            <a:r>
              <a:rPr sz="2450" spc="-5" dirty="0">
                <a:latin typeface="Calibri"/>
                <a:cs typeface="Calibri"/>
              </a:rPr>
              <a:t>Does not </a:t>
            </a:r>
            <a:r>
              <a:rPr sz="2450" spc="-10" dirty="0">
                <a:latin typeface="Calibri"/>
                <a:cs typeface="Calibri"/>
              </a:rPr>
              <a:t>support </a:t>
            </a:r>
            <a:r>
              <a:rPr sz="2450" spc="-45" dirty="0">
                <a:latin typeface="Calibri"/>
                <a:cs typeface="Calibri"/>
              </a:rPr>
              <a:t>BYOD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scenarios</a:t>
            </a:r>
            <a:endParaRPr sz="2450">
              <a:latin typeface="Calibri"/>
              <a:cs typeface="Calibri"/>
            </a:endParaRPr>
          </a:p>
          <a:p>
            <a:pPr marL="711835" lvl="1" indent="-23304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712470" algn="l"/>
              </a:tabLst>
            </a:pPr>
            <a:r>
              <a:rPr sz="2450" spc="-10" dirty="0">
                <a:latin typeface="Calibri"/>
                <a:cs typeface="Calibri"/>
              </a:rPr>
              <a:t>Relies </a:t>
            </a:r>
            <a:r>
              <a:rPr sz="2450" spc="-5" dirty="0">
                <a:latin typeface="Calibri"/>
                <a:cs typeface="Calibri"/>
              </a:rPr>
              <a:t>on </a:t>
            </a:r>
            <a:r>
              <a:rPr sz="2450" spc="-15" dirty="0">
                <a:latin typeface="Calibri"/>
                <a:cs typeface="Calibri"/>
              </a:rPr>
              <a:t>Kerberos </a:t>
            </a:r>
            <a:r>
              <a:rPr sz="2450" spc="-5" dirty="0">
                <a:latin typeface="Calibri"/>
                <a:cs typeface="Calibri"/>
              </a:rPr>
              <a:t>or</a:t>
            </a:r>
            <a:r>
              <a:rPr sz="2450" spc="-50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NTLM</a:t>
            </a:r>
            <a:endParaRPr sz="2450">
              <a:latin typeface="Calibri"/>
              <a:cs typeface="Calibri"/>
            </a:endParaRPr>
          </a:p>
          <a:p>
            <a:pPr marL="711835" lvl="1" indent="-23304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712470" algn="l"/>
              </a:tabLst>
            </a:pPr>
            <a:r>
              <a:rPr sz="2450" spc="-15" dirty="0">
                <a:latin typeface="Calibri"/>
                <a:cs typeface="Calibri"/>
              </a:rPr>
              <a:t>Requires </a:t>
            </a:r>
            <a:r>
              <a:rPr sz="2450" spc="-5" dirty="0">
                <a:latin typeface="Calibri"/>
                <a:cs typeface="Calibri"/>
              </a:rPr>
              <a:t>domain-joined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sz="2450" spc="-15" dirty="0">
                <a:latin typeface="Calibri"/>
                <a:cs typeface="Calibri"/>
              </a:rPr>
              <a:t>computers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0123" y="508457"/>
            <a:ext cx="7198995" cy="709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0" spc="-20" dirty="0">
                <a:solidFill>
                  <a:srgbClr val="0078D3"/>
                </a:solidFill>
              </a:rPr>
              <a:t>Legacy authentication</a:t>
            </a:r>
            <a:r>
              <a:rPr sz="4500" spc="20" dirty="0">
                <a:solidFill>
                  <a:srgbClr val="0078D3"/>
                </a:solidFill>
              </a:rPr>
              <a:t> </a:t>
            </a:r>
            <a:r>
              <a:rPr sz="4500" spc="-10" dirty="0">
                <a:solidFill>
                  <a:srgbClr val="0078D3"/>
                </a:solidFill>
              </a:rPr>
              <a:t>methods</a:t>
            </a:r>
            <a:endParaRPr sz="4500"/>
          </a:p>
        </p:txBody>
      </p:sp>
      <p:sp>
        <p:nvSpPr>
          <p:cNvPr id="5" name="object 5"/>
          <p:cNvSpPr/>
          <p:nvPr/>
        </p:nvSpPr>
        <p:spPr>
          <a:xfrm>
            <a:off x="5042534" y="934211"/>
            <a:ext cx="7079615" cy="3743325"/>
          </a:xfrm>
          <a:custGeom>
            <a:avLst/>
            <a:gdLst/>
            <a:ahLst/>
            <a:cxnLst/>
            <a:rect l="l" t="t" r="r" b="b"/>
            <a:pathLst>
              <a:path w="7079615" h="3743325">
                <a:moveTo>
                  <a:pt x="7079107" y="0"/>
                </a:moveTo>
                <a:lnTo>
                  <a:pt x="4386453" y="0"/>
                </a:lnTo>
                <a:lnTo>
                  <a:pt x="4386453" y="623824"/>
                </a:lnTo>
                <a:lnTo>
                  <a:pt x="0" y="1058290"/>
                </a:lnTo>
                <a:lnTo>
                  <a:pt x="4386453" y="1559560"/>
                </a:lnTo>
                <a:lnTo>
                  <a:pt x="4386453" y="3742944"/>
                </a:lnTo>
                <a:lnTo>
                  <a:pt x="7079107" y="3742944"/>
                </a:lnTo>
                <a:lnTo>
                  <a:pt x="707910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42534" y="934211"/>
            <a:ext cx="7079615" cy="3743325"/>
          </a:xfrm>
          <a:custGeom>
            <a:avLst/>
            <a:gdLst/>
            <a:ahLst/>
            <a:cxnLst/>
            <a:rect l="l" t="t" r="r" b="b"/>
            <a:pathLst>
              <a:path w="7079615" h="3743325">
                <a:moveTo>
                  <a:pt x="4386453" y="0"/>
                </a:moveTo>
                <a:lnTo>
                  <a:pt x="4835270" y="0"/>
                </a:lnTo>
                <a:lnTo>
                  <a:pt x="5508370" y="0"/>
                </a:lnTo>
                <a:lnTo>
                  <a:pt x="7079107" y="0"/>
                </a:lnTo>
                <a:lnTo>
                  <a:pt x="7079107" y="623824"/>
                </a:lnTo>
                <a:lnTo>
                  <a:pt x="7079107" y="1559560"/>
                </a:lnTo>
                <a:lnTo>
                  <a:pt x="7079107" y="3742944"/>
                </a:lnTo>
                <a:lnTo>
                  <a:pt x="5508370" y="3742944"/>
                </a:lnTo>
                <a:lnTo>
                  <a:pt x="4835270" y="3742944"/>
                </a:lnTo>
                <a:lnTo>
                  <a:pt x="4386453" y="3742944"/>
                </a:lnTo>
                <a:lnTo>
                  <a:pt x="4386453" y="1559560"/>
                </a:lnTo>
                <a:lnTo>
                  <a:pt x="0" y="1058290"/>
                </a:lnTo>
                <a:lnTo>
                  <a:pt x="4386453" y="623824"/>
                </a:lnTo>
                <a:lnTo>
                  <a:pt x="4386453" y="0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41256" y="1269238"/>
            <a:ext cx="247142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  <a:p>
            <a:pPr marL="12700" marR="5080" indent="-254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you are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moving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 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ASP.NET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forms-based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auth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application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 Azure,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change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connection string  pointing to your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on-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premise SQL Server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database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store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forms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auth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 Azure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Server.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2389" y="2319654"/>
            <a:ext cx="2141220" cy="379730"/>
          </a:xfrm>
          <a:custGeom>
            <a:avLst/>
            <a:gdLst/>
            <a:ahLst/>
            <a:cxnLst/>
            <a:rect l="l" t="t" r="r" b="b"/>
            <a:pathLst>
              <a:path w="2141220" h="379730">
                <a:moveTo>
                  <a:pt x="0" y="379475"/>
                </a:moveTo>
                <a:lnTo>
                  <a:pt x="2141220" y="379475"/>
                </a:lnTo>
                <a:lnTo>
                  <a:pt x="2141220" y="0"/>
                </a:lnTo>
                <a:lnTo>
                  <a:pt x="0" y="0"/>
                </a:lnTo>
                <a:lnTo>
                  <a:pt x="0" y="37947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08733" y="3677538"/>
            <a:ext cx="2578735" cy="317500"/>
          </a:xfrm>
          <a:custGeom>
            <a:avLst/>
            <a:gdLst/>
            <a:ahLst/>
            <a:cxnLst/>
            <a:rect l="l" t="t" r="r" b="b"/>
            <a:pathLst>
              <a:path w="2578735" h="317500">
                <a:moveTo>
                  <a:pt x="0" y="316992"/>
                </a:moveTo>
                <a:lnTo>
                  <a:pt x="2578608" y="316992"/>
                </a:lnTo>
                <a:lnTo>
                  <a:pt x="2578608" y="0"/>
                </a:lnTo>
                <a:lnTo>
                  <a:pt x="0" y="0"/>
                </a:lnTo>
                <a:lnTo>
                  <a:pt x="0" y="31699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75077" y="5241163"/>
            <a:ext cx="1492250" cy="285115"/>
          </a:xfrm>
          <a:custGeom>
            <a:avLst/>
            <a:gdLst/>
            <a:ahLst/>
            <a:cxnLst/>
            <a:rect l="l" t="t" r="r" b="b"/>
            <a:pathLst>
              <a:path w="1492250" h="285114">
                <a:moveTo>
                  <a:pt x="0" y="284988"/>
                </a:moveTo>
                <a:lnTo>
                  <a:pt x="1491996" y="284988"/>
                </a:lnTo>
                <a:lnTo>
                  <a:pt x="1491996" y="0"/>
                </a:lnTo>
                <a:lnTo>
                  <a:pt x="0" y="0"/>
                </a:lnTo>
                <a:lnTo>
                  <a:pt x="0" y="28498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02888" y="5241163"/>
            <a:ext cx="0" cy="285115"/>
          </a:xfrm>
          <a:custGeom>
            <a:avLst/>
            <a:gdLst/>
            <a:ahLst/>
            <a:cxnLst/>
            <a:rect l="l" t="t" r="r" b="b"/>
            <a:pathLst>
              <a:path h="285114">
                <a:moveTo>
                  <a:pt x="0" y="0"/>
                </a:moveTo>
                <a:lnTo>
                  <a:pt x="0" y="284988"/>
                </a:lnTo>
              </a:path>
            </a:pathLst>
          </a:custGeom>
          <a:ln w="7162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38702" y="5241163"/>
            <a:ext cx="612775" cy="285115"/>
          </a:xfrm>
          <a:custGeom>
            <a:avLst/>
            <a:gdLst/>
            <a:ahLst/>
            <a:cxnLst/>
            <a:rect l="l" t="t" r="r" b="b"/>
            <a:pathLst>
              <a:path w="612775" h="285114">
                <a:moveTo>
                  <a:pt x="0" y="284988"/>
                </a:moveTo>
                <a:lnTo>
                  <a:pt x="612648" y="284988"/>
                </a:lnTo>
                <a:lnTo>
                  <a:pt x="612648" y="0"/>
                </a:lnTo>
                <a:lnTo>
                  <a:pt x="0" y="0"/>
                </a:lnTo>
                <a:lnTo>
                  <a:pt x="0" y="28498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0123" y="1437258"/>
            <a:ext cx="4243705" cy="255397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5745" marR="642620" indent="-233045">
              <a:lnSpc>
                <a:spcPts val="3080"/>
              </a:lnSpc>
              <a:spcBef>
                <a:spcPts val="490"/>
              </a:spcBef>
              <a:buFont typeface="Arial"/>
              <a:buChar char="•"/>
              <a:tabLst>
                <a:tab pos="246379" algn="l"/>
              </a:tabLst>
            </a:pPr>
            <a:r>
              <a:rPr sz="2850" spc="-5" dirty="0">
                <a:solidFill>
                  <a:srgbClr val="00AFEF"/>
                </a:solidFill>
                <a:latin typeface="Calibri"/>
                <a:cs typeface="Calibri"/>
              </a:rPr>
              <a:t>Claims-based  authentication </a:t>
            </a:r>
            <a:r>
              <a:rPr sz="2850" dirty="0">
                <a:solidFill>
                  <a:srgbClr val="00AFEF"/>
                </a:solidFill>
                <a:latin typeface="Calibri"/>
                <a:cs typeface="Calibri"/>
              </a:rPr>
              <a:t>in</a:t>
            </a:r>
            <a:r>
              <a:rPr sz="2850" spc="-5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50" spc="-45" dirty="0">
                <a:solidFill>
                  <a:srgbClr val="00AFEF"/>
                </a:solidFill>
                <a:latin typeface="Calibri"/>
                <a:cs typeface="Calibri"/>
              </a:rPr>
              <a:t>.NET:</a:t>
            </a:r>
            <a:endParaRPr sz="2850">
              <a:latin typeface="Calibri"/>
              <a:cs typeface="Calibri"/>
            </a:endParaRPr>
          </a:p>
          <a:p>
            <a:pPr marL="712470" marR="5080" lvl="1" indent="-233679" algn="just">
              <a:lnSpc>
                <a:spcPct val="90000"/>
              </a:lnSpc>
              <a:spcBef>
                <a:spcPts val="484"/>
              </a:spcBef>
              <a:buFont typeface="Arial"/>
              <a:buChar char="•"/>
              <a:tabLst>
                <a:tab pos="713105" algn="l"/>
              </a:tabLst>
            </a:pPr>
            <a:r>
              <a:rPr sz="2450" spc="-50" dirty="0">
                <a:latin typeface="Calibri"/>
                <a:cs typeface="Calibri"/>
              </a:rPr>
              <a:t>ASP.NET </a:t>
            </a:r>
            <a:r>
              <a:rPr sz="2450" spc="-5" dirty="0">
                <a:latin typeface="Calibri"/>
                <a:cs typeface="Calibri"/>
              </a:rPr>
              <a:t>Identity </a:t>
            </a:r>
            <a:r>
              <a:rPr sz="2450" spc="-10" dirty="0">
                <a:latin typeface="Calibri"/>
                <a:cs typeface="Calibri"/>
              </a:rPr>
              <a:t>provides </a:t>
            </a:r>
            <a:r>
              <a:rPr sz="2450" spc="-5" dirty="0">
                <a:latin typeface="Calibri"/>
                <a:cs typeface="Calibri"/>
              </a:rPr>
              <a:t>a  unified identity </a:t>
            </a:r>
            <a:r>
              <a:rPr sz="2450" spc="-15" dirty="0">
                <a:latin typeface="Calibri"/>
                <a:cs typeface="Calibri"/>
              </a:rPr>
              <a:t>platform </a:t>
            </a:r>
            <a:r>
              <a:rPr sz="2450" spc="-25" dirty="0">
                <a:latin typeface="Calibri"/>
                <a:cs typeface="Calibri"/>
              </a:rPr>
              <a:t>for  </a:t>
            </a:r>
            <a:r>
              <a:rPr sz="2450" spc="-50" dirty="0">
                <a:latin typeface="Calibri"/>
                <a:cs typeface="Calibri"/>
              </a:rPr>
              <a:t>ASP.NET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applications</a:t>
            </a:r>
            <a:endParaRPr sz="2450">
              <a:latin typeface="Calibri"/>
              <a:cs typeface="Calibri"/>
            </a:endParaRPr>
          </a:p>
          <a:p>
            <a:pPr marL="1178560" marR="539115" lvl="2" indent="-233045">
              <a:lnSpc>
                <a:spcPts val="2210"/>
              </a:lnSpc>
              <a:spcBef>
                <a:spcPts val="550"/>
              </a:spcBef>
              <a:buFont typeface="Arial"/>
              <a:buChar char="•"/>
              <a:tabLst>
                <a:tab pos="1178560" algn="l"/>
                <a:tab pos="1179195" algn="l"/>
              </a:tabLst>
            </a:pPr>
            <a:r>
              <a:rPr sz="2050" spc="-10" dirty="0">
                <a:latin typeface="Calibri"/>
                <a:cs typeface="Calibri"/>
              </a:rPr>
              <a:t>Can be used </a:t>
            </a:r>
            <a:r>
              <a:rPr sz="2050" spc="-5" dirty="0">
                <a:latin typeface="Calibri"/>
                <a:cs typeface="Calibri"/>
              </a:rPr>
              <a:t>with </a:t>
            </a:r>
            <a:r>
              <a:rPr sz="2050" spc="-10" dirty="0">
                <a:latin typeface="Calibri"/>
                <a:cs typeface="Calibri"/>
              </a:rPr>
              <a:t>web,  phone, </a:t>
            </a:r>
            <a:r>
              <a:rPr sz="2050" spc="-25" dirty="0">
                <a:latin typeface="Calibri"/>
                <a:cs typeface="Calibri"/>
              </a:rPr>
              <a:t>store </a:t>
            </a:r>
            <a:r>
              <a:rPr sz="2050" spc="-10" dirty="0">
                <a:latin typeface="Calibri"/>
                <a:cs typeface="Calibri"/>
              </a:rPr>
              <a:t>and</a:t>
            </a:r>
            <a:r>
              <a:rPr sz="2050" spc="-5" dirty="0">
                <a:latin typeface="Calibri"/>
                <a:cs typeface="Calibri"/>
              </a:rPr>
              <a:t> </a:t>
            </a:r>
            <a:r>
              <a:rPr sz="2050" spc="-15" dirty="0">
                <a:latin typeface="Calibri"/>
                <a:cs typeface="Calibri"/>
              </a:rPr>
              <a:t>hybrid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8733" y="3994530"/>
            <a:ext cx="1275080" cy="2794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sz="2050" spc="-15" dirty="0">
                <a:latin typeface="Calibri"/>
                <a:cs typeface="Calibri"/>
              </a:rPr>
              <a:t>applications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3116" y="4277943"/>
            <a:ext cx="3091180" cy="12477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5745" indent="-233045">
              <a:lnSpc>
                <a:spcPts val="2330"/>
              </a:lnSpc>
              <a:spcBef>
                <a:spcPts val="90"/>
              </a:spcBef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2050" spc="-5" dirty="0">
                <a:latin typeface="Calibri"/>
                <a:cs typeface="Calibri"/>
              </a:rPr>
              <a:t>Ideal </a:t>
            </a:r>
            <a:r>
              <a:rPr sz="2050" spc="-25" dirty="0">
                <a:latin typeface="Calibri"/>
                <a:cs typeface="Calibri"/>
              </a:rPr>
              <a:t>for </a:t>
            </a:r>
            <a:r>
              <a:rPr sz="2050" spc="-15" dirty="0">
                <a:latin typeface="Calibri"/>
                <a:cs typeface="Calibri"/>
              </a:rPr>
              <a:t>token-based</a:t>
            </a:r>
            <a:r>
              <a:rPr sz="2050" spc="-20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auth</a:t>
            </a:r>
            <a:endParaRPr sz="2050">
              <a:latin typeface="Calibri"/>
              <a:cs typeface="Calibri"/>
            </a:endParaRPr>
          </a:p>
          <a:p>
            <a:pPr marL="245745">
              <a:lnSpc>
                <a:spcPts val="2330"/>
              </a:lnSpc>
            </a:pPr>
            <a:r>
              <a:rPr sz="2050" spc="-15" dirty="0">
                <a:latin typeface="Calibri"/>
                <a:cs typeface="Calibri"/>
              </a:rPr>
              <a:t>because:</a:t>
            </a:r>
            <a:endParaRPr sz="2050">
              <a:latin typeface="Calibri"/>
              <a:cs typeface="Calibri"/>
            </a:endParaRPr>
          </a:p>
          <a:p>
            <a:pPr marL="711835" lvl="1" indent="-23304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711835" algn="l"/>
                <a:tab pos="712470" algn="l"/>
              </a:tabLst>
            </a:pPr>
            <a:r>
              <a:rPr sz="1800" spc="5" dirty="0">
                <a:latin typeface="Calibri"/>
                <a:cs typeface="Calibri"/>
              </a:rPr>
              <a:t>Provider </a:t>
            </a:r>
            <a:r>
              <a:rPr sz="1800" spc="15" dirty="0">
                <a:latin typeface="Calibri"/>
                <a:cs typeface="Calibri"/>
              </a:rPr>
              <a:t>model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logins</a:t>
            </a:r>
            <a:endParaRPr sz="1800">
              <a:latin typeface="Calibri"/>
              <a:cs typeface="Calibri"/>
            </a:endParaRPr>
          </a:p>
          <a:p>
            <a:pPr marL="711835" lvl="1" indent="-233045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711835" algn="l"/>
                <a:tab pos="712470" algn="l"/>
              </a:tabLst>
            </a:pPr>
            <a:r>
              <a:rPr sz="1800" spc="10" dirty="0">
                <a:latin typeface="Calibri"/>
                <a:cs typeface="Calibri"/>
              </a:rPr>
              <a:t>Supports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claims-based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75077" y="5526150"/>
            <a:ext cx="1397000" cy="25336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</a:pPr>
            <a:r>
              <a:rPr sz="1800" spc="15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spc="1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h</a:t>
            </a:r>
            <a:r>
              <a:rPr sz="1800" spc="15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spc="10" dirty="0">
                <a:latin typeface="Calibri"/>
                <a:cs typeface="Calibri"/>
              </a:rPr>
              <a:t>ti</a:t>
            </a:r>
            <a:r>
              <a:rPr sz="1800" dirty="0">
                <a:latin typeface="Calibri"/>
                <a:cs typeface="Calibri"/>
              </a:rPr>
              <a:t>ca</a:t>
            </a:r>
            <a:r>
              <a:rPr sz="1800" spc="10" dirty="0">
                <a:latin typeface="Calibri"/>
                <a:cs typeface="Calibri"/>
              </a:rPr>
              <a:t>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30123" y="491997"/>
            <a:ext cx="6363970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50" spc="-35" dirty="0">
                <a:solidFill>
                  <a:srgbClr val="0078D3"/>
                </a:solidFill>
              </a:rPr>
              <a:t>Token-based</a:t>
            </a:r>
            <a:r>
              <a:rPr sz="4450" spc="-25" dirty="0">
                <a:solidFill>
                  <a:srgbClr val="0078D3"/>
                </a:solidFill>
              </a:rPr>
              <a:t> </a:t>
            </a:r>
            <a:r>
              <a:rPr sz="4450" dirty="0">
                <a:solidFill>
                  <a:srgbClr val="0078D3"/>
                </a:solidFill>
              </a:rPr>
              <a:t>authentication</a:t>
            </a:r>
            <a:endParaRPr sz="4450"/>
          </a:p>
        </p:txBody>
      </p:sp>
      <p:sp>
        <p:nvSpPr>
          <p:cNvPr id="12" name="object 12"/>
          <p:cNvSpPr/>
          <p:nvPr/>
        </p:nvSpPr>
        <p:spPr>
          <a:xfrm>
            <a:off x="5214126" y="2563862"/>
            <a:ext cx="6706073" cy="4164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18403" y="3072383"/>
            <a:ext cx="6800088" cy="3791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0123" y="1211021"/>
            <a:ext cx="6103620" cy="31902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5745" marR="313690" indent="-233045">
              <a:lnSpc>
                <a:spcPts val="3090"/>
              </a:lnSpc>
              <a:spcBef>
                <a:spcPts val="484"/>
              </a:spcBef>
              <a:buFont typeface="Arial"/>
              <a:buChar char="•"/>
              <a:tabLst>
                <a:tab pos="246379" algn="l"/>
              </a:tabLst>
            </a:pPr>
            <a:r>
              <a:rPr sz="2850" spc="-10" dirty="0">
                <a:solidFill>
                  <a:srgbClr val="00AFEF"/>
                </a:solidFill>
                <a:latin typeface="Calibri"/>
                <a:cs typeface="Calibri"/>
              </a:rPr>
              <a:t>Azure </a:t>
            </a:r>
            <a:r>
              <a:rPr sz="2850" dirty="0">
                <a:solidFill>
                  <a:srgbClr val="00AFEF"/>
                </a:solidFill>
                <a:latin typeface="Calibri"/>
                <a:cs typeface="Calibri"/>
              </a:rPr>
              <a:t>App Service </a:t>
            </a:r>
            <a:r>
              <a:rPr sz="2850" spc="-5" dirty="0">
                <a:solidFill>
                  <a:srgbClr val="00AFEF"/>
                </a:solidFill>
                <a:latin typeface="Calibri"/>
                <a:cs typeface="Calibri"/>
              </a:rPr>
              <a:t>authentication </a:t>
            </a:r>
            <a:r>
              <a:rPr sz="2850" dirty="0">
                <a:solidFill>
                  <a:srgbClr val="00AFEF"/>
                </a:solidFill>
                <a:latin typeface="Calibri"/>
                <a:cs typeface="Calibri"/>
              </a:rPr>
              <a:t>and  </a:t>
            </a:r>
            <a:r>
              <a:rPr sz="2850" spc="-5" dirty="0">
                <a:solidFill>
                  <a:srgbClr val="00AFEF"/>
                </a:solidFill>
                <a:latin typeface="Calibri"/>
                <a:cs typeface="Calibri"/>
              </a:rPr>
              <a:t>authorization:</a:t>
            </a:r>
            <a:endParaRPr sz="2850">
              <a:latin typeface="Calibri"/>
              <a:cs typeface="Calibri"/>
            </a:endParaRPr>
          </a:p>
          <a:p>
            <a:pPr marL="712470" marR="5080" lvl="1" indent="-233679">
              <a:lnSpc>
                <a:spcPts val="2650"/>
              </a:lnSpc>
              <a:spcBef>
                <a:spcPts val="509"/>
              </a:spcBef>
              <a:buFont typeface="Arial"/>
              <a:buChar char="•"/>
              <a:tabLst>
                <a:tab pos="713105" algn="l"/>
              </a:tabLst>
            </a:pPr>
            <a:r>
              <a:rPr sz="2450" spc="-5" dirty="0">
                <a:latin typeface="Calibri"/>
                <a:cs typeface="Calibri"/>
              </a:rPr>
              <a:t>Runs in the </a:t>
            </a:r>
            <a:r>
              <a:rPr sz="2450" spc="-25" dirty="0">
                <a:latin typeface="Calibri"/>
                <a:cs typeface="Calibri"/>
              </a:rPr>
              <a:t>worker </a:t>
            </a:r>
            <a:r>
              <a:rPr sz="2450" spc="-15" dirty="0">
                <a:latin typeface="Calibri"/>
                <a:cs typeface="Calibri"/>
              </a:rPr>
              <a:t>sandbox </a:t>
            </a:r>
            <a:r>
              <a:rPr sz="2450" spc="-5" dirty="0">
                <a:latin typeface="Calibri"/>
                <a:cs typeface="Calibri"/>
              </a:rPr>
              <a:t>and </a:t>
            </a:r>
            <a:r>
              <a:rPr sz="2450" spc="-10" dirty="0">
                <a:latin typeface="Calibri"/>
                <a:cs typeface="Calibri"/>
              </a:rPr>
              <a:t>outside of  </a:t>
            </a:r>
            <a:r>
              <a:rPr sz="2450" spc="-5" dirty="0">
                <a:latin typeface="Calibri"/>
                <a:cs typeface="Calibri"/>
              </a:rPr>
              <a:t>the </a:t>
            </a:r>
            <a:r>
              <a:rPr sz="2450" spc="-10" dirty="0">
                <a:latin typeface="Calibri"/>
                <a:cs typeface="Calibri"/>
              </a:rPr>
              <a:t>web </a:t>
            </a:r>
            <a:r>
              <a:rPr sz="2450" spc="-5" dirty="0">
                <a:latin typeface="Calibri"/>
                <a:cs typeface="Calibri"/>
              </a:rPr>
              <a:t>app</a:t>
            </a:r>
            <a:r>
              <a:rPr sz="2450" spc="-10" dirty="0">
                <a:latin typeface="Calibri"/>
                <a:cs typeface="Calibri"/>
              </a:rPr>
              <a:t> </a:t>
            </a:r>
            <a:r>
              <a:rPr sz="2450" spc="-15" dirty="0">
                <a:latin typeface="Calibri"/>
                <a:cs typeface="Calibri"/>
              </a:rPr>
              <a:t>code</a:t>
            </a:r>
            <a:endParaRPr sz="2450">
              <a:latin typeface="Calibri"/>
              <a:cs typeface="Calibri"/>
            </a:endParaRPr>
          </a:p>
          <a:p>
            <a:pPr marL="712470" lvl="1" indent="-233679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713105" algn="l"/>
              </a:tabLst>
            </a:pPr>
            <a:r>
              <a:rPr sz="2450" spc="-15" dirty="0">
                <a:latin typeface="Calibri"/>
                <a:cs typeface="Calibri"/>
              </a:rPr>
              <a:t>Available </a:t>
            </a:r>
            <a:r>
              <a:rPr sz="2450" dirty="0">
                <a:latin typeface="Calibri"/>
                <a:cs typeface="Calibri"/>
              </a:rPr>
              <a:t>with minimal </a:t>
            </a:r>
            <a:r>
              <a:rPr sz="2450" spc="-5" dirty="0">
                <a:latin typeface="Calibri"/>
                <a:cs typeface="Calibri"/>
              </a:rPr>
              <a:t>or no </a:t>
            </a:r>
            <a:r>
              <a:rPr sz="2450" spc="-15" dirty="0">
                <a:latin typeface="Calibri"/>
                <a:cs typeface="Calibri"/>
              </a:rPr>
              <a:t>custom</a:t>
            </a:r>
            <a:r>
              <a:rPr sz="2450" spc="-55" dirty="0">
                <a:latin typeface="Calibri"/>
                <a:cs typeface="Calibri"/>
              </a:rPr>
              <a:t> </a:t>
            </a:r>
            <a:r>
              <a:rPr sz="2450" spc="-15" dirty="0">
                <a:latin typeface="Calibri"/>
                <a:cs typeface="Calibri"/>
              </a:rPr>
              <a:t>code</a:t>
            </a:r>
            <a:endParaRPr sz="2450">
              <a:latin typeface="Calibri"/>
              <a:cs typeface="Calibri"/>
            </a:endParaRPr>
          </a:p>
          <a:p>
            <a:pPr marL="712470" lvl="1" indent="-233679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713105" algn="l"/>
              </a:tabLst>
            </a:pPr>
            <a:r>
              <a:rPr sz="2450" spc="-10" dirty="0">
                <a:latin typeface="Calibri"/>
                <a:cs typeface="Calibri"/>
              </a:rPr>
              <a:t>Configurable by </a:t>
            </a:r>
            <a:r>
              <a:rPr sz="2450" spc="-5" dirty="0">
                <a:latin typeface="Calibri"/>
                <a:cs typeface="Calibri"/>
              </a:rPr>
              <a:t>using app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settings</a:t>
            </a:r>
            <a:endParaRPr sz="2450">
              <a:latin typeface="Calibri"/>
              <a:cs typeface="Calibri"/>
            </a:endParaRPr>
          </a:p>
          <a:p>
            <a:pPr marL="712470" lvl="1" indent="-233679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713105" algn="l"/>
              </a:tabLst>
            </a:pPr>
            <a:r>
              <a:rPr sz="2450" spc="-5" dirty="0">
                <a:latin typeface="Calibri"/>
                <a:cs typeface="Calibri"/>
              </a:rPr>
              <a:t>Injects claim </a:t>
            </a:r>
            <a:r>
              <a:rPr sz="2450" spc="-15" dirty="0">
                <a:latin typeface="Calibri"/>
                <a:cs typeface="Calibri"/>
              </a:rPr>
              <a:t>into </a:t>
            </a:r>
            <a:r>
              <a:rPr sz="2450" spc="-10" dirty="0">
                <a:latin typeface="Calibri"/>
                <a:cs typeface="Calibri"/>
              </a:rPr>
              <a:t>request headers</a:t>
            </a:r>
            <a:endParaRPr sz="2450">
              <a:latin typeface="Calibri"/>
              <a:cs typeface="Calibri"/>
            </a:endParaRPr>
          </a:p>
          <a:p>
            <a:pPr marL="712470" lvl="1" indent="-23367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713105" algn="l"/>
              </a:tabLst>
            </a:pPr>
            <a:r>
              <a:rPr sz="2450" spc="-10" dirty="0">
                <a:latin typeface="Calibri"/>
                <a:cs typeface="Calibri"/>
              </a:rPr>
              <a:t>Provides </a:t>
            </a:r>
            <a:r>
              <a:rPr sz="2450" spc="-5" dirty="0">
                <a:latin typeface="Calibri"/>
                <a:cs typeface="Calibri"/>
              </a:rPr>
              <a:t>built-in </a:t>
            </a:r>
            <a:r>
              <a:rPr sz="2450" spc="-25" dirty="0">
                <a:latin typeface="Calibri"/>
                <a:cs typeface="Calibri"/>
              </a:rPr>
              <a:t>token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-20" dirty="0">
                <a:latin typeface="Calibri"/>
                <a:cs typeface="Calibri"/>
              </a:rPr>
              <a:t>store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0123" y="491997"/>
            <a:ext cx="6363970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50" spc="-35" dirty="0">
                <a:solidFill>
                  <a:srgbClr val="0078D3"/>
                </a:solidFill>
              </a:rPr>
              <a:t>Token-based</a:t>
            </a:r>
            <a:r>
              <a:rPr sz="4450" spc="-25" dirty="0">
                <a:solidFill>
                  <a:srgbClr val="0078D3"/>
                </a:solidFill>
              </a:rPr>
              <a:t> </a:t>
            </a:r>
            <a:r>
              <a:rPr sz="4450" dirty="0">
                <a:solidFill>
                  <a:srgbClr val="0078D3"/>
                </a:solidFill>
              </a:rPr>
              <a:t>authentication</a:t>
            </a:r>
            <a:endParaRPr sz="4450"/>
          </a:p>
        </p:txBody>
      </p:sp>
      <p:sp>
        <p:nvSpPr>
          <p:cNvPr id="5" name="object 5"/>
          <p:cNvSpPr/>
          <p:nvPr/>
        </p:nvSpPr>
        <p:spPr>
          <a:xfrm>
            <a:off x="10082783" y="1353438"/>
            <a:ext cx="1332230" cy="2471420"/>
          </a:xfrm>
          <a:custGeom>
            <a:avLst/>
            <a:gdLst/>
            <a:ahLst/>
            <a:cxnLst/>
            <a:rect l="l" t="t" r="r" b="b"/>
            <a:pathLst>
              <a:path w="1332229" h="2471420">
                <a:moveTo>
                  <a:pt x="4825" y="2276856"/>
                </a:moveTo>
                <a:lnTo>
                  <a:pt x="0" y="2471039"/>
                </a:lnTo>
                <a:lnTo>
                  <a:pt x="158242" y="2358390"/>
                </a:lnTo>
                <a:lnTo>
                  <a:pt x="155135" y="2356739"/>
                </a:lnTo>
                <a:lnTo>
                  <a:pt x="93472" y="2356739"/>
                </a:lnTo>
                <a:lnTo>
                  <a:pt x="42418" y="2329561"/>
                </a:lnTo>
                <a:lnTo>
                  <a:pt x="55981" y="2304043"/>
                </a:lnTo>
                <a:lnTo>
                  <a:pt x="4825" y="2276856"/>
                </a:lnTo>
                <a:close/>
              </a:path>
              <a:path w="1332229" h="2471420">
                <a:moveTo>
                  <a:pt x="55981" y="2304043"/>
                </a:moveTo>
                <a:lnTo>
                  <a:pt x="42418" y="2329561"/>
                </a:lnTo>
                <a:lnTo>
                  <a:pt x="93472" y="2356739"/>
                </a:lnTo>
                <a:lnTo>
                  <a:pt x="107055" y="2331186"/>
                </a:lnTo>
                <a:lnTo>
                  <a:pt x="55981" y="2304043"/>
                </a:lnTo>
                <a:close/>
              </a:path>
              <a:path w="1332229" h="2471420">
                <a:moveTo>
                  <a:pt x="107055" y="2331186"/>
                </a:moveTo>
                <a:lnTo>
                  <a:pt x="93472" y="2356739"/>
                </a:lnTo>
                <a:lnTo>
                  <a:pt x="155135" y="2356739"/>
                </a:lnTo>
                <a:lnTo>
                  <a:pt x="107055" y="2331186"/>
                </a:lnTo>
                <a:close/>
              </a:path>
              <a:path w="1332229" h="2471420">
                <a:moveTo>
                  <a:pt x="1280668" y="0"/>
                </a:moveTo>
                <a:lnTo>
                  <a:pt x="55981" y="2304043"/>
                </a:lnTo>
                <a:lnTo>
                  <a:pt x="107055" y="2331186"/>
                </a:lnTo>
                <a:lnTo>
                  <a:pt x="1331849" y="27178"/>
                </a:lnTo>
                <a:lnTo>
                  <a:pt x="128066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396" y="3166947"/>
            <a:ext cx="8911590" cy="709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0" spc="-20" dirty="0">
                <a:solidFill>
                  <a:srgbClr val="0071C5"/>
                </a:solidFill>
              </a:rPr>
              <a:t>Implement Multi-factor</a:t>
            </a:r>
            <a:r>
              <a:rPr sz="4500" spc="10" dirty="0">
                <a:solidFill>
                  <a:srgbClr val="0071C5"/>
                </a:solidFill>
              </a:rPr>
              <a:t> </a:t>
            </a:r>
            <a:r>
              <a:rPr sz="4500" spc="-20" dirty="0">
                <a:solidFill>
                  <a:srgbClr val="0071C5"/>
                </a:solidFill>
              </a:rPr>
              <a:t>Authentication</a:t>
            </a:r>
            <a:endParaRPr sz="4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0123" y="1321409"/>
            <a:ext cx="10894695" cy="191071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5745" indent="-23304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6379" algn="l"/>
              </a:tabLst>
            </a:pPr>
            <a:r>
              <a:rPr sz="2850" spc="-15" dirty="0">
                <a:solidFill>
                  <a:srgbClr val="00AFEF"/>
                </a:solidFill>
                <a:latin typeface="Calibri"/>
                <a:cs typeface="Calibri"/>
              </a:rPr>
              <a:t>Enforces </a:t>
            </a:r>
            <a:r>
              <a:rPr sz="2850" spc="-10" dirty="0">
                <a:solidFill>
                  <a:srgbClr val="00AFEF"/>
                </a:solidFill>
                <a:latin typeface="Calibri"/>
                <a:cs typeface="Calibri"/>
              </a:rPr>
              <a:t>two </a:t>
            </a:r>
            <a:r>
              <a:rPr sz="2850" dirty="0">
                <a:solidFill>
                  <a:srgbClr val="00AFEF"/>
                </a:solidFill>
                <a:latin typeface="Calibri"/>
                <a:cs typeface="Calibri"/>
              </a:rPr>
              <a:t>or </a:t>
            </a:r>
            <a:r>
              <a:rPr sz="2850" spc="-10" dirty="0">
                <a:solidFill>
                  <a:srgbClr val="00AFEF"/>
                </a:solidFill>
                <a:latin typeface="Calibri"/>
                <a:cs typeface="Calibri"/>
              </a:rPr>
              <a:t>more </a:t>
            </a:r>
            <a:r>
              <a:rPr sz="2850" spc="-15" dirty="0">
                <a:solidFill>
                  <a:srgbClr val="00AFEF"/>
                </a:solidFill>
                <a:latin typeface="Calibri"/>
                <a:cs typeface="Calibri"/>
              </a:rPr>
              <a:t>factors </a:t>
            </a:r>
            <a:r>
              <a:rPr sz="2850" dirty="0">
                <a:solidFill>
                  <a:srgbClr val="00AFEF"/>
                </a:solidFill>
                <a:latin typeface="Calibri"/>
                <a:cs typeface="Calibri"/>
              </a:rPr>
              <a:t>when </a:t>
            </a:r>
            <a:r>
              <a:rPr sz="2850" spc="-5" dirty="0">
                <a:solidFill>
                  <a:srgbClr val="00AFEF"/>
                </a:solidFill>
                <a:latin typeface="Calibri"/>
                <a:cs typeface="Calibri"/>
              </a:rPr>
              <a:t>authenticating</a:t>
            </a:r>
            <a:r>
              <a:rPr sz="2850" spc="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50" spc="-15" dirty="0">
                <a:solidFill>
                  <a:srgbClr val="00AFEF"/>
                </a:solidFill>
                <a:latin typeface="Calibri"/>
                <a:cs typeface="Calibri"/>
              </a:rPr>
              <a:t>users:</a:t>
            </a:r>
            <a:endParaRPr sz="2850">
              <a:latin typeface="Calibri"/>
              <a:cs typeface="Calibri"/>
            </a:endParaRPr>
          </a:p>
          <a:p>
            <a:pPr marL="712470" lvl="1" indent="-233679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711835" algn="l"/>
                <a:tab pos="713105" algn="l"/>
              </a:tabLst>
            </a:pPr>
            <a:r>
              <a:rPr sz="2200" b="1" spc="-15" dirty="0">
                <a:latin typeface="Calibri"/>
                <a:cs typeface="Calibri"/>
              </a:rPr>
              <a:t>Knowledge: </a:t>
            </a:r>
            <a:r>
              <a:rPr sz="2200" spc="-5" dirty="0">
                <a:latin typeface="Calibri"/>
                <a:cs typeface="Calibri"/>
              </a:rPr>
              <a:t>something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spc="-5" dirty="0">
                <a:latin typeface="Calibri"/>
                <a:cs typeface="Calibri"/>
              </a:rPr>
              <a:t>only </a:t>
            </a:r>
            <a:r>
              <a:rPr sz="2200" spc="-10" dirty="0">
                <a:latin typeface="Calibri"/>
                <a:cs typeface="Calibri"/>
              </a:rPr>
              <a:t>the user knows </a:t>
            </a:r>
            <a:r>
              <a:rPr sz="2200" spc="-5" dirty="0">
                <a:latin typeface="Calibri"/>
                <a:cs typeface="Calibri"/>
              </a:rPr>
              <a:t>(security </a:t>
            </a:r>
            <a:r>
              <a:rPr sz="2200" spc="-10" dirty="0">
                <a:latin typeface="Calibri"/>
                <a:cs typeface="Calibri"/>
              </a:rPr>
              <a:t>questions, password,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spc="1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PIN).</a:t>
            </a:r>
            <a:endParaRPr sz="2200">
              <a:latin typeface="Calibri"/>
              <a:cs typeface="Calibri"/>
            </a:endParaRPr>
          </a:p>
          <a:p>
            <a:pPr marL="712470" marR="5080" lvl="1" indent="-233679">
              <a:lnSpc>
                <a:spcPts val="2380"/>
              </a:lnSpc>
              <a:spcBef>
                <a:spcPts val="535"/>
              </a:spcBef>
              <a:buFont typeface="Arial"/>
              <a:buChar char="•"/>
              <a:tabLst>
                <a:tab pos="711835" algn="l"/>
                <a:tab pos="713105" algn="l"/>
              </a:tabLst>
            </a:pPr>
            <a:r>
              <a:rPr sz="2200" b="1" spc="-10" dirty="0">
                <a:latin typeface="Calibri"/>
                <a:cs typeface="Calibri"/>
              </a:rPr>
              <a:t>Possession: </a:t>
            </a:r>
            <a:r>
              <a:rPr sz="2200" spc="-5" dirty="0">
                <a:latin typeface="Calibri"/>
                <a:cs typeface="Calibri"/>
              </a:rPr>
              <a:t>something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spc="-5" dirty="0">
                <a:latin typeface="Calibri"/>
                <a:cs typeface="Calibri"/>
              </a:rPr>
              <a:t>only </a:t>
            </a:r>
            <a:r>
              <a:rPr sz="2200" spc="-10" dirty="0">
                <a:latin typeface="Calibri"/>
                <a:cs typeface="Calibri"/>
              </a:rPr>
              <a:t>the user has </a:t>
            </a:r>
            <a:r>
              <a:rPr sz="2200" spc="-20" dirty="0">
                <a:latin typeface="Calibri"/>
                <a:cs typeface="Calibri"/>
              </a:rPr>
              <a:t>(corporate </a:t>
            </a:r>
            <a:r>
              <a:rPr sz="2200" spc="-10" dirty="0">
                <a:latin typeface="Calibri"/>
                <a:cs typeface="Calibri"/>
              </a:rPr>
              <a:t>badge, </a:t>
            </a:r>
            <a:r>
              <a:rPr sz="2200" spc="-5" dirty="0">
                <a:latin typeface="Calibri"/>
                <a:cs typeface="Calibri"/>
              </a:rPr>
              <a:t>mobile </a:t>
            </a:r>
            <a:r>
              <a:rPr sz="2200" spc="-10" dirty="0">
                <a:latin typeface="Calibri"/>
                <a:cs typeface="Calibri"/>
              </a:rPr>
              <a:t>device,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10" dirty="0">
                <a:latin typeface="Calibri"/>
                <a:cs typeface="Calibri"/>
              </a:rPr>
              <a:t>security  </a:t>
            </a:r>
            <a:r>
              <a:rPr sz="2200" spc="-20" dirty="0">
                <a:latin typeface="Calibri"/>
                <a:cs typeface="Calibri"/>
              </a:rPr>
              <a:t>token).</a:t>
            </a:r>
            <a:endParaRPr sz="2200">
              <a:latin typeface="Calibri"/>
              <a:cs typeface="Calibri"/>
            </a:endParaRPr>
          </a:p>
          <a:p>
            <a:pPr marL="712470" lvl="1" indent="-233679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711835" algn="l"/>
                <a:tab pos="713105" algn="l"/>
              </a:tabLst>
            </a:pPr>
            <a:r>
              <a:rPr sz="2200" b="1" spc="-10" dirty="0">
                <a:latin typeface="Calibri"/>
                <a:cs typeface="Calibri"/>
              </a:rPr>
              <a:t>Inherence: </a:t>
            </a:r>
            <a:r>
              <a:rPr sz="2200" spc="-5" dirty="0">
                <a:latin typeface="Calibri"/>
                <a:cs typeface="Calibri"/>
              </a:rPr>
              <a:t>something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spc="-5" dirty="0">
                <a:latin typeface="Calibri"/>
                <a:cs typeface="Calibri"/>
              </a:rPr>
              <a:t>only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user is </a:t>
            </a:r>
            <a:r>
              <a:rPr sz="2200" spc="-10" dirty="0">
                <a:latin typeface="Calibri"/>
                <a:cs typeface="Calibri"/>
              </a:rPr>
              <a:t>(fingerprint, </a:t>
            </a:r>
            <a:r>
              <a:rPr sz="2200" spc="-15" dirty="0">
                <a:latin typeface="Calibri"/>
                <a:cs typeface="Calibri"/>
              </a:rPr>
              <a:t>face, </a:t>
            </a:r>
            <a:r>
              <a:rPr sz="2200" spc="-10" dirty="0">
                <a:latin typeface="Calibri"/>
                <a:cs typeface="Calibri"/>
              </a:rPr>
              <a:t>voice,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spc="1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iris).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123" y="520394"/>
            <a:ext cx="6228080" cy="709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0" spc="-20" dirty="0">
                <a:solidFill>
                  <a:srgbClr val="006FC0"/>
                </a:solidFill>
              </a:rPr>
              <a:t>Multi-factor</a:t>
            </a:r>
            <a:r>
              <a:rPr sz="4500" spc="-35" dirty="0">
                <a:solidFill>
                  <a:srgbClr val="006FC0"/>
                </a:solidFill>
              </a:rPr>
              <a:t> </a:t>
            </a:r>
            <a:r>
              <a:rPr sz="4500" spc="-20" dirty="0">
                <a:solidFill>
                  <a:srgbClr val="006FC0"/>
                </a:solidFill>
              </a:rPr>
              <a:t>authentication</a:t>
            </a:r>
            <a:endParaRPr sz="4500"/>
          </a:p>
        </p:txBody>
      </p:sp>
      <p:sp>
        <p:nvSpPr>
          <p:cNvPr id="4" name="object 4"/>
          <p:cNvSpPr/>
          <p:nvPr/>
        </p:nvSpPr>
        <p:spPr>
          <a:xfrm>
            <a:off x="1277894" y="3872110"/>
            <a:ext cx="9715306" cy="2714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0123" y="1426514"/>
            <a:ext cx="10441940" cy="473138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5745" indent="-233045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6379" algn="l"/>
              </a:tabLst>
            </a:pPr>
            <a:r>
              <a:rPr sz="2850" spc="-5" dirty="0">
                <a:solidFill>
                  <a:srgbClr val="00AFEF"/>
                </a:solidFill>
                <a:latin typeface="Calibri"/>
                <a:cs typeface="Calibri"/>
              </a:rPr>
              <a:t>Can </a:t>
            </a:r>
            <a:r>
              <a:rPr sz="2850" dirty="0">
                <a:solidFill>
                  <a:srgbClr val="00AFEF"/>
                </a:solidFill>
                <a:latin typeface="Calibri"/>
                <a:cs typeface="Calibri"/>
              </a:rPr>
              <a:t>be enabled</a:t>
            </a:r>
            <a:r>
              <a:rPr sz="2850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50" spc="-5" dirty="0">
                <a:solidFill>
                  <a:srgbClr val="00AFEF"/>
                </a:solidFill>
                <a:latin typeface="Calibri"/>
                <a:cs typeface="Calibri"/>
              </a:rPr>
              <a:t>by:</a:t>
            </a:r>
            <a:endParaRPr sz="2850">
              <a:latin typeface="Calibri"/>
              <a:cs typeface="Calibri"/>
            </a:endParaRPr>
          </a:p>
          <a:p>
            <a:pPr marL="712470" lvl="1" indent="-233679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713105" algn="l"/>
              </a:tabLst>
            </a:pPr>
            <a:r>
              <a:rPr sz="2450" spc="-5" dirty="0">
                <a:latin typeface="Calibri"/>
                <a:cs typeface="Calibri"/>
              </a:rPr>
              <a:t>Enabling </a:t>
            </a:r>
            <a:r>
              <a:rPr sz="2450" spc="-15" dirty="0">
                <a:latin typeface="Calibri"/>
                <a:cs typeface="Calibri"/>
              </a:rPr>
              <a:t>users </a:t>
            </a:r>
            <a:r>
              <a:rPr sz="2450" spc="-25" dirty="0">
                <a:latin typeface="Calibri"/>
                <a:cs typeface="Calibri"/>
              </a:rPr>
              <a:t>for </a:t>
            </a:r>
            <a:r>
              <a:rPr sz="2450" spc="-50" dirty="0">
                <a:latin typeface="Calibri"/>
                <a:cs typeface="Calibri"/>
              </a:rPr>
              <a:t>MFA </a:t>
            </a:r>
            <a:r>
              <a:rPr sz="2450" spc="-20" dirty="0">
                <a:latin typeface="Calibri"/>
                <a:cs typeface="Calibri"/>
              </a:rPr>
              <a:t>to </a:t>
            </a:r>
            <a:r>
              <a:rPr sz="2450" spc="-5" dirty="0">
                <a:latin typeface="Calibri"/>
                <a:cs typeface="Calibri"/>
              </a:rPr>
              <a:t>trigger </a:t>
            </a:r>
            <a:r>
              <a:rPr sz="2450" spc="-10" dirty="0">
                <a:latin typeface="Calibri"/>
                <a:cs typeface="Calibri"/>
              </a:rPr>
              <a:t>two-step verification </a:t>
            </a:r>
            <a:r>
              <a:rPr sz="2450" dirty="0">
                <a:latin typeface="Calibri"/>
                <a:cs typeface="Calibri"/>
              </a:rPr>
              <a:t>each </a:t>
            </a:r>
            <a:r>
              <a:rPr sz="2450" spc="-5" dirty="0">
                <a:latin typeface="Calibri"/>
                <a:cs typeface="Calibri"/>
              </a:rPr>
              <a:t>time they </a:t>
            </a:r>
            <a:r>
              <a:rPr sz="2450" dirty="0">
                <a:latin typeface="Calibri"/>
                <a:cs typeface="Calibri"/>
              </a:rPr>
              <a:t>sign</a:t>
            </a:r>
            <a:r>
              <a:rPr sz="2450" spc="90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in:</a:t>
            </a:r>
            <a:endParaRPr sz="2450">
              <a:latin typeface="Calibri"/>
              <a:cs typeface="Calibri"/>
            </a:endParaRPr>
          </a:p>
          <a:p>
            <a:pPr marL="712470" lvl="1" indent="-233679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713105" algn="l"/>
              </a:tabLst>
            </a:pPr>
            <a:r>
              <a:rPr sz="2450" spc="-10" dirty="0">
                <a:latin typeface="Calibri"/>
                <a:cs typeface="Calibri"/>
              </a:rPr>
              <a:t>Setting up </a:t>
            </a:r>
            <a:r>
              <a:rPr sz="2450" spc="-5" dirty="0">
                <a:latin typeface="Calibri"/>
                <a:cs typeface="Calibri"/>
              </a:rPr>
              <a:t>a </a:t>
            </a:r>
            <a:r>
              <a:rPr sz="2450" spc="-10" dirty="0">
                <a:latin typeface="Calibri"/>
                <a:cs typeface="Calibri"/>
              </a:rPr>
              <a:t>conditional </a:t>
            </a:r>
            <a:r>
              <a:rPr sz="2450" spc="-5" dirty="0">
                <a:latin typeface="Calibri"/>
                <a:cs typeface="Calibri"/>
              </a:rPr>
              <a:t>access policy </a:t>
            </a:r>
            <a:r>
              <a:rPr sz="2450" spc="-10" dirty="0">
                <a:latin typeface="Calibri"/>
                <a:cs typeface="Calibri"/>
              </a:rPr>
              <a:t>requiring </a:t>
            </a:r>
            <a:r>
              <a:rPr sz="2450" spc="-15" dirty="0">
                <a:latin typeface="Calibri"/>
                <a:cs typeface="Calibri"/>
              </a:rPr>
              <a:t>two-step</a:t>
            </a:r>
            <a:r>
              <a:rPr sz="2450" spc="5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verification</a:t>
            </a:r>
            <a:endParaRPr sz="2450">
              <a:latin typeface="Calibri"/>
              <a:cs typeface="Calibri"/>
            </a:endParaRPr>
          </a:p>
          <a:p>
            <a:pPr marL="245745" indent="-233045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6379" algn="l"/>
              </a:tabLst>
            </a:pPr>
            <a:r>
              <a:rPr sz="2850" spc="-25" dirty="0">
                <a:solidFill>
                  <a:srgbClr val="00AFEF"/>
                </a:solidFill>
                <a:latin typeface="Calibri"/>
                <a:cs typeface="Calibri"/>
              </a:rPr>
              <a:t>Offers </a:t>
            </a:r>
            <a:r>
              <a:rPr sz="2850" spc="-15" dirty="0">
                <a:solidFill>
                  <a:srgbClr val="00AFEF"/>
                </a:solidFill>
                <a:latin typeface="Calibri"/>
                <a:cs typeface="Calibri"/>
              </a:rPr>
              <a:t>several </a:t>
            </a:r>
            <a:r>
              <a:rPr sz="2850" spc="-5" dirty="0">
                <a:solidFill>
                  <a:srgbClr val="00AFEF"/>
                </a:solidFill>
                <a:latin typeface="Calibri"/>
                <a:cs typeface="Calibri"/>
              </a:rPr>
              <a:t>authentication</a:t>
            </a:r>
            <a:r>
              <a:rPr sz="2850" spc="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50" spc="-5" dirty="0">
                <a:solidFill>
                  <a:srgbClr val="00AFEF"/>
                </a:solidFill>
                <a:latin typeface="Calibri"/>
                <a:cs typeface="Calibri"/>
              </a:rPr>
              <a:t>methods:</a:t>
            </a:r>
            <a:endParaRPr sz="2850">
              <a:latin typeface="Calibri"/>
              <a:cs typeface="Calibri"/>
            </a:endParaRPr>
          </a:p>
          <a:p>
            <a:pPr marL="712470" lvl="1" indent="-233679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713105" algn="l"/>
              </a:tabLst>
            </a:pPr>
            <a:r>
              <a:rPr sz="2450" spc="-5" dirty="0">
                <a:latin typeface="Calibri"/>
                <a:cs typeface="Calibri"/>
              </a:rPr>
              <a:t>Call </a:t>
            </a:r>
            <a:r>
              <a:rPr sz="2450" spc="-20" dirty="0">
                <a:latin typeface="Calibri"/>
                <a:cs typeface="Calibri"/>
              </a:rPr>
              <a:t>to </a:t>
            </a:r>
            <a:r>
              <a:rPr sz="2450" spc="-5" dirty="0">
                <a:latin typeface="Calibri"/>
                <a:cs typeface="Calibri"/>
              </a:rPr>
              <a:t>phone</a:t>
            </a:r>
            <a:endParaRPr sz="2450">
              <a:latin typeface="Calibri"/>
              <a:cs typeface="Calibri"/>
            </a:endParaRPr>
          </a:p>
          <a:p>
            <a:pPr marL="712470" lvl="1" indent="-23367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713105" algn="l"/>
              </a:tabLst>
            </a:pPr>
            <a:r>
              <a:rPr sz="2450" spc="-70" dirty="0">
                <a:latin typeface="Calibri"/>
                <a:cs typeface="Calibri"/>
              </a:rPr>
              <a:t>Text </a:t>
            </a:r>
            <a:r>
              <a:rPr sz="2450" spc="-5" dirty="0">
                <a:latin typeface="Calibri"/>
                <a:cs typeface="Calibri"/>
              </a:rPr>
              <a:t>message </a:t>
            </a:r>
            <a:r>
              <a:rPr sz="2450" spc="-20" dirty="0">
                <a:latin typeface="Calibri"/>
                <a:cs typeface="Calibri"/>
              </a:rPr>
              <a:t>to</a:t>
            </a:r>
            <a:r>
              <a:rPr sz="2450" spc="2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phone</a:t>
            </a:r>
            <a:endParaRPr sz="2450">
              <a:latin typeface="Calibri"/>
              <a:cs typeface="Calibri"/>
            </a:endParaRPr>
          </a:p>
          <a:p>
            <a:pPr marL="712470" lvl="1" indent="-23367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713105" algn="l"/>
              </a:tabLst>
            </a:pPr>
            <a:r>
              <a:rPr sz="2450" spc="-5" dirty="0">
                <a:latin typeface="Calibri"/>
                <a:cs typeface="Calibri"/>
              </a:rPr>
              <a:t>Notification </a:t>
            </a:r>
            <a:r>
              <a:rPr sz="2450" spc="-10" dirty="0">
                <a:latin typeface="Calibri"/>
                <a:cs typeface="Calibri"/>
              </a:rPr>
              <a:t>through </a:t>
            </a:r>
            <a:r>
              <a:rPr sz="2450" spc="-5" dirty="0">
                <a:latin typeface="Calibri"/>
                <a:cs typeface="Calibri"/>
              </a:rPr>
              <a:t>mobile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app</a:t>
            </a:r>
            <a:endParaRPr sz="2450">
              <a:latin typeface="Calibri"/>
              <a:cs typeface="Calibri"/>
            </a:endParaRPr>
          </a:p>
          <a:p>
            <a:pPr marL="712470" lvl="1" indent="-23367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713105" algn="l"/>
              </a:tabLst>
            </a:pPr>
            <a:r>
              <a:rPr sz="2450" spc="-15" dirty="0">
                <a:latin typeface="Calibri"/>
                <a:cs typeface="Calibri"/>
              </a:rPr>
              <a:t>Verification code from </a:t>
            </a:r>
            <a:r>
              <a:rPr sz="2450" spc="-5" dirty="0">
                <a:latin typeface="Calibri"/>
                <a:cs typeface="Calibri"/>
              </a:rPr>
              <a:t>mobile app </a:t>
            </a:r>
            <a:r>
              <a:rPr sz="2450" spc="-10" dirty="0">
                <a:latin typeface="Calibri"/>
                <a:cs typeface="Calibri"/>
              </a:rPr>
              <a:t>(Microsoft </a:t>
            </a:r>
            <a:r>
              <a:rPr sz="2450" spc="-15" dirty="0">
                <a:latin typeface="Calibri"/>
                <a:cs typeface="Calibri"/>
              </a:rPr>
              <a:t>Authenticator</a:t>
            </a:r>
            <a:r>
              <a:rPr sz="2450" spc="1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app)</a:t>
            </a:r>
            <a:endParaRPr sz="2450">
              <a:latin typeface="Calibri"/>
              <a:cs typeface="Calibri"/>
            </a:endParaRPr>
          </a:p>
          <a:p>
            <a:pPr marL="245745" indent="-233045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6379" algn="l"/>
              </a:tabLst>
            </a:pPr>
            <a:r>
              <a:rPr sz="2850" spc="-5" dirty="0">
                <a:solidFill>
                  <a:srgbClr val="00AFEF"/>
                </a:solidFill>
                <a:latin typeface="Calibri"/>
                <a:cs typeface="Calibri"/>
              </a:rPr>
              <a:t>Can </a:t>
            </a:r>
            <a:r>
              <a:rPr sz="2850" dirty="0">
                <a:solidFill>
                  <a:srgbClr val="00AFEF"/>
                </a:solidFill>
                <a:latin typeface="Calibri"/>
                <a:cs typeface="Calibri"/>
              </a:rPr>
              <a:t>be </a:t>
            </a:r>
            <a:r>
              <a:rPr sz="2850" spc="-10" dirty="0">
                <a:solidFill>
                  <a:srgbClr val="00AFEF"/>
                </a:solidFill>
                <a:latin typeface="Calibri"/>
                <a:cs typeface="Calibri"/>
              </a:rPr>
              <a:t>customized </a:t>
            </a:r>
            <a:r>
              <a:rPr sz="2850" spc="-5" dirty="0">
                <a:solidFill>
                  <a:srgbClr val="00AFEF"/>
                </a:solidFill>
                <a:latin typeface="Calibri"/>
                <a:cs typeface="Calibri"/>
              </a:rPr>
              <a:t>by using </a:t>
            </a:r>
            <a:r>
              <a:rPr sz="2850" dirty="0">
                <a:solidFill>
                  <a:srgbClr val="00AFEF"/>
                </a:solidFill>
                <a:latin typeface="Calibri"/>
                <a:cs typeface="Calibri"/>
              </a:rPr>
              <a:t>the </a:t>
            </a:r>
            <a:r>
              <a:rPr sz="2850" spc="-5" dirty="0">
                <a:solidFill>
                  <a:srgbClr val="00AFEF"/>
                </a:solidFill>
                <a:latin typeface="Calibri"/>
                <a:cs typeface="Calibri"/>
              </a:rPr>
              <a:t>Multi-Factor Authentication</a:t>
            </a:r>
            <a:r>
              <a:rPr sz="2850" spc="-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50" spc="-5" dirty="0">
                <a:solidFill>
                  <a:srgbClr val="00AFEF"/>
                </a:solidFill>
                <a:latin typeface="Calibri"/>
                <a:cs typeface="Calibri"/>
              </a:rPr>
              <a:t>SDK:</a:t>
            </a:r>
            <a:endParaRPr sz="2850">
              <a:latin typeface="Calibri"/>
              <a:cs typeface="Calibri"/>
            </a:endParaRPr>
          </a:p>
          <a:p>
            <a:pPr marL="712470" lvl="1" indent="-233679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713105" algn="l"/>
              </a:tabLst>
            </a:pPr>
            <a:r>
              <a:rPr sz="2450" spc="-10" dirty="0">
                <a:latin typeface="Calibri"/>
                <a:cs typeface="Calibri"/>
              </a:rPr>
              <a:t>Allows building </a:t>
            </a:r>
            <a:r>
              <a:rPr sz="2450" spc="-50" dirty="0">
                <a:latin typeface="Calibri"/>
                <a:cs typeface="Calibri"/>
              </a:rPr>
              <a:t>MFA </a:t>
            </a:r>
            <a:r>
              <a:rPr sz="2450" spc="-15" dirty="0">
                <a:latin typeface="Calibri"/>
                <a:cs typeface="Calibri"/>
              </a:rPr>
              <a:t>into </a:t>
            </a:r>
            <a:r>
              <a:rPr sz="2450" spc="-5" dirty="0">
                <a:latin typeface="Calibri"/>
                <a:cs typeface="Calibri"/>
              </a:rPr>
              <a:t>the sign-in or </a:t>
            </a:r>
            <a:r>
              <a:rPr sz="2450" spc="-10" dirty="0">
                <a:latin typeface="Calibri"/>
                <a:cs typeface="Calibri"/>
              </a:rPr>
              <a:t>transaction processes </a:t>
            </a:r>
            <a:r>
              <a:rPr sz="2450" spc="-5" dirty="0">
                <a:latin typeface="Calibri"/>
                <a:cs typeface="Calibri"/>
              </a:rPr>
              <a:t>of</a:t>
            </a:r>
            <a:r>
              <a:rPr sz="2450" spc="9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applications</a:t>
            </a:r>
            <a:endParaRPr sz="2450">
              <a:latin typeface="Calibri"/>
              <a:cs typeface="Calibri"/>
            </a:endParaRPr>
          </a:p>
          <a:p>
            <a:pPr marL="712470" lvl="1" indent="-23367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713105" algn="l"/>
              </a:tabLst>
            </a:pPr>
            <a:r>
              <a:rPr sz="2450" spc="-5" dirty="0">
                <a:latin typeface="Calibri"/>
                <a:cs typeface="Calibri"/>
              </a:rPr>
              <a:t>Supports C#, Visual </a:t>
            </a:r>
            <a:r>
              <a:rPr sz="2450" dirty="0">
                <a:latin typeface="Calibri"/>
                <a:cs typeface="Calibri"/>
              </a:rPr>
              <a:t>Basic </a:t>
            </a:r>
            <a:r>
              <a:rPr sz="2450" spc="-5" dirty="0">
                <a:latin typeface="Calibri"/>
                <a:cs typeface="Calibri"/>
              </a:rPr>
              <a:t>(.NET), </a:t>
            </a:r>
            <a:r>
              <a:rPr sz="2450" spc="-15" dirty="0">
                <a:latin typeface="Calibri"/>
                <a:cs typeface="Calibri"/>
              </a:rPr>
              <a:t>Java, Perl, </a:t>
            </a:r>
            <a:r>
              <a:rPr sz="2450" spc="-80" dirty="0">
                <a:latin typeface="Calibri"/>
                <a:cs typeface="Calibri"/>
              </a:rPr>
              <a:t>PHP, </a:t>
            </a:r>
            <a:r>
              <a:rPr sz="2450" dirty="0">
                <a:latin typeface="Calibri"/>
                <a:cs typeface="Calibri"/>
              </a:rPr>
              <a:t>and</a:t>
            </a:r>
            <a:r>
              <a:rPr sz="2450" spc="30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Ruby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123" y="451814"/>
            <a:ext cx="9601200" cy="709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482205" algn="l"/>
              </a:tabLst>
            </a:pPr>
            <a:r>
              <a:rPr sz="4500" spc="-20" dirty="0">
                <a:solidFill>
                  <a:srgbClr val="006FC0"/>
                </a:solidFill>
              </a:rPr>
              <a:t>Multi-factor</a:t>
            </a:r>
            <a:r>
              <a:rPr sz="4500" spc="5" dirty="0">
                <a:solidFill>
                  <a:srgbClr val="006FC0"/>
                </a:solidFill>
              </a:rPr>
              <a:t> </a:t>
            </a:r>
            <a:r>
              <a:rPr sz="4500" spc="-20" dirty="0">
                <a:solidFill>
                  <a:srgbClr val="006FC0"/>
                </a:solidFill>
              </a:rPr>
              <a:t>authentication</a:t>
            </a:r>
            <a:r>
              <a:rPr sz="4500" spc="30" dirty="0">
                <a:solidFill>
                  <a:srgbClr val="006FC0"/>
                </a:solidFill>
              </a:rPr>
              <a:t> </a:t>
            </a:r>
            <a:r>
              <a:rPr sz="4500" spc="-5" dirty="0">
                <a:solidFill>
                  <a:srgbClr val="006FC0"/>
                </a:solidFill>
              </a:rPr>
              <a:t>with	</a:t>
            </a:r>
            <a:r>
              <a:rPr sz="4500" spc="-25" dirty="0">
                <a:solidFill>
                  <a:srgbClr val="006FC0"/>
                </a:solidFill>
              </a:rPr>
              <a:t>Azure</a:t>
            </a:r>
            <a:r>
              <a:rPr sz="4500" spc="-85" dirty="0">
                <a:solidFill>
                  <a:srgbClr val="006FC0"/>
                </a:solidFill>
              </a:rPr>
              <a:t> </a:t>
            </a:r>
            <a:r>
              <a:rPr sz="4500" spc="-15" dirty="0">
                <a:solidFill>
                  <a:srgbClr val="006FC0"/>
                </a:solidFill>
              </a:rPr>
              <a:t>AD</a:t>
            </a:r>
            <a:endParaRPr sz="4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396" y="3072510"/>
            <a:ext cx="6290310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50" spc="15" dirty="0">
                <a:solidFill>
                  <a:srgbClr val="0071C5"/>
                </a:solidFill>
              </a:rPr>
              <a:t>Claims-based</a:t>
            </a:r>
            <a:r>
              <a:rPr sz="4450" spc="-65" dirty="0">
                <a:solidFill>
                  <a:srgbClr val="0071C5"/>
                </a:solidFill>
              </a:rPr>
              <a:t> </a:t>
            </a:r>
            <a:r>
              <a:rPr sz="4450" dirty="0">
                <a:solidFill>
                  <a:srgbClr val="0071C5"/>
                </a:solidFill>
              </a:rPr>
              <a:t>Authorization</a:t>
            </a:r>
            <a:endParaRPr sz="445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7976" y="1435099"/>
            <a:ext cx="8448675" cy="1998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5745" indent="-233045">
              <a:lnSpc>
                <a:spcPts val="3100"/>
              </a:lnSpc>
              <a:spcBef>
                <a:spcPts val="105"/>
              </a:spcBef>
              <a:buFont typeface="Arial"/>
              <a:buChar char="•"/>
              <a:tabLst>
                <a:tab pos="246379" algn="l"/>
              </a:tabLst>
            </a:pPr>
            <a:r>
              <a:rPr sz="2600" dirty="0">
                <a:solidFill>
                  <a:srgbClr val="00AFEF"/>
                </a:solidFill>
                <a:latin typeface="Calibri"/>
                <a:cs typeface="Calibri"/>
              </a:rPr>
              <a:t>A </a:t>
            </a:r>
            <a:r>
              <a:rPr sz="2600" spc="-10" dirty="0">
                <a:solidFill>
                  <a:srgbClr val="00AFEF"/>
                </a:solidFill>
                <a:latin typeface="Calibri"/>
                <a:cs typeface="Calibri"/>
              </a:rPr>
              <a:t>name/value </a:t>
            </a:r>
            <a:r>
              <a:rPr sz="2600" spc="-5" dirty="0">
                <a:solidFill>
                  <a:srgbClr val="00AFEF"/>
                </a:solidFill>
                <a:latin typeface="Calibri"/>
                <a:cs typeface="Calibri"/>
              </a:rPr>
              <a:t>pair </a:t>
            </a:r>
            <a:r>
              <a:rPr sz="2600" spc="-10" dirty="0">
                <a:solidFill>
                  <a:srgbClr val="00AFEF"/>
                </a:solidFill>
                <a:latin typeface="Calibri"/>
                <a:cs typeface="Calibri"/>
              </a:rPr>
              <a:t>representing </a:t>
            </a:r>
            <a:r>
              <a:rPr sz="2600" dirty="0">
                <a:solidFill>
                  <a:srgbClr val="00AFEF"/>
                </a:solidFill>
                <a:latin typeface="Calibri"/>
                <a:cs typeface="Calibri"/>
              </a:rPr>
              <a:t>an </a:t>
            </a:r>
            <a:r>
              <a:rPr sz="2600" spc="-5" dirty="0">
                <a:solidFill>
                  <a:srgbClr val="00AFEF"/>
                </a:solidFill>
                <a:latin typeface="Calibri"/>
                <a:cs typeface="Calibri"/>
              </a:rPr>
              <a:t>identity </a:t>
            </a:r>
            <a:r>
              <a:rPr sz="2600" dirty="0">
                <a:solidFill>
                  <a:srgbClr val="00AFEF"/>
                </a:solidFill>
                <a:latin typeface="Calibri"/>
                <a:cs typeface="Calibri"/>
              </a:rPr>
              <a:t>and its</a:t>
            </a:r>
            <a:r>
              <a:rPr sz="2600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AFEF"/>
                </a:solidFill>
                <a:latin typeface="Calibri"/>
                <a:cs typeface="Calibri"/>
              </a:rPr>
              <a:t>properties</a:t>
            </a:r>
            <a:endParaRPr sz="2600">
              <a:latin typeface="Calibri"/>
              <a:cs typeface="Calibri"/>
            </a:endParaRPr>
          </a:p>
          <a:p>
            <a:pPr marL="712470" lvl="1" indent="-233679">
              <a:lnSpc>
                <a:spcPts val="2740"/>
              </a:lnSpc>
              <a:buFont typeface="Arial"/>
              <a:buChar char="•"/>
              <a:tabLst>
                <a:tab pos="712470" algn="l"/>
                <a:tab pos="713105" algn="l"/>
              </a:tabLst>
            </a:pPr>
            <a:r>
              <a:rPr sz="2300" spc="-10" dirty="0">
                <a:latin typeface="Calibri"/>
                <a:cs typeface="Calibri"/>
              </a:rPr>
              <a:t>Generated by </a:t>
            </a:r>
            <a:r>
              <a:rPr sz="2300" dirty="0">
                <a:latin typeface="Calibri"/>
                <a:cs typeface="Calibri"/>
              </a:rPr>
              <a:t>an </a:t>
            </a:r>
            <a:r>
              <a:rPr sz="2300" spc="-5" dirty="0">
                <a:latin typeface="Calibri"/>
                <a:cs typeface="Calibri"/>
              </a:rPr>
              <a:t>identity</a:t>
            </a:r>
            <a:r>
              <a:rPr sz="2300" spc="3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provider:</a:t>
            </a:r>
            <a:endParaRPr sz="2300">
              <a:latin typeface="Calibri"/>
              <a:cs typeface="Calibri"/>
            </a:endParaRPr>
          </a:p>
          <a:p>
            <a:pPr marL="1178560" lvl="2" indent="-233045">
              <a:lnSpc>
                <a:spcPts val="2250"/>
              </a:lnSpc>
              <a:spcBef>
                <a:spcPts val="50"/>
              </a:spcBef>
              <a:buFont typeface="Arial"/>
              <a:buChar char="•"/>
              <a:tabLst>
                <a:tab pos="1178560" algn="l"/>
                <a:tab pos="1179195" algn="l"/>
              </a:tabLst>
            </a:pPr>
            <a:r>
              <a:rPr sz="1900" spc="-15" dirty="0">
                <a:latin typeface="Calibri"/>
                <a:cs typeface="Calibri"/>
              </a:rPr>
              <a:t>Azure </a:t>
            </a:r>
            <a:r>
              <a:rPr sz="1900" spc="-25" dirty="0">
                <a:latin typeface="Calibri"/>
                <a:cs typeface="Calibri"/>
              </a:rPr>
              <a:t>AD, </a:t>
            </a:r>
            <a:r>
              <a:rPr sz="1900" spc="-10" dirty="0">
                <a:latin typeface="Calibri"/>
                <a:cs typeface="Calibri"/>
              </a:rPr>
              <a:t>Facebook, </a:t>
            </a:r>
            <a:r>
              <a:rPr sz="1900" spc="-5" dirty="0">
                <a:latin typeface="Calibri"/>
                <a:cs typeface="Calibri"/>
              </a:rPr>
              <a:t>Google, </a:t>
            </a:r>
            <a:r>
              <a:rPr sz="1900" spc="-15" dirty="0">
                <a:latin typeface="Calibri"/>
                <a:cs typeface="Calibri"/>
              </a:rPr>
              <a:t>LinkedIn, </a:t>
            </a:r>
            <a:r>
              <a:rPr sz="1900" spc="-45" dirty="0">
                <a:latin typeface="Calibri"/>
                <a:cs typeface="Calibri"/>
              </a:rPr>
              <a:t>Twitter,</a:t>
            </a:r>
            <a:r>
              <a:rPr sz="1900" spc="16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etc.</a:t>
            </a:r>
            <a:endParaRPr sz="1900">
              <a:latin typeface="Calibri"/>
              <a:cs typeface="Calibri"/>
            </a:endParaRPr>
          </a:p>
          <a:p>
            <a:pPr marL="712470" lvl="1" indent="-233679">
              <a:lnSpc>
                <a:spcPts val="2730"/>
              </a:lnSpc>
              <a:buFont typeface="Arial"/>
              <a:buChar char="•"/>
              <a:tabLst>
                <a:tab pos="712470" algn="l"/>
                <a:tab pos="713105" algn="l"/>
              </a:tabLst>
            </a:pPr>
            <a:r>
              <a:rPr sz="2300" dirty="0">
                <a:latin typeface="Calibri"/>
                <a:cs typeface="Calibri"/>
              </a:rPr>
              <a:t>Serves as </a:t>
            </a:r>
            <a:r>
              <a:rPr sz="2300" spc="-5" dirty="0">
                <a:latin typeface="Calibri"/>
                <a:cs typeface="Calibri"/>
              </a:rPr>
              <a:t>the basic </a:t>
            </a:r>
            <a:r>
              <a:rPr sz="2300" spc="-20" dirty="0">
                <a:latin typeface="Calibri"/>
                <a:cs typeface="Calibri"/>
              </a:rPr>
              <a:t>for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authorization:</a:t>
            </a:r>
            <a:endParaRPr sz="2300">
              <a:latin typeface="Calibri"/>
              <a:cs typeface="Calibri"/>
            </a:endParaRPr>
          </a:p>
          <a:p>
            <a:pPr marL="1178560" lvl="2" indent="-233045">
              <a:lnSpc>
                <a:spcPct val="100000"/>
              </a:lnSpc>
              <a:spcBef>
                <a:spcPts val="65"/>
              </a:spcBef>
              <a:buFont typeface="Arial"/>
              <a:buChar char="•"/>
              <a:tabLst>
                <a:tab pos="1178560" algn="l"/>
                <a:tab pos="1179195" algn="l"/>
              </a:tabLst>
            </a:pPr>
            <a:r>
              <a:rPr sz="1900" spc="-5" dirty="0">
                <a:latin typeface="Calibri"/>
                <a:cs typeface="Calibri"/>
              </a:rPr>
              <a:t>Handled </a:t>
            </a:r>
            <a:r>
              <a:rPr sz="1900" spc="-10" dirty="0">
                <a:latin typeface="Calibri"/>
                <a:cs typeface="Calibri"/>
              </a:rPr>
              <a:t>by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resource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provider</a:t>
            </a:r>
            <a:endParaRPr sz="1900">
              <a:latin typeface="Calibri"/>
              <a:cs typeface="Calibri"/>
            </a:endParaRPr>
          </a:p>
          <a:p>
            <a:pPr marL="1178560" lvl="2" indent="-233045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1178560" algn="l"/>
                <a:tab pos="1179195" algn="l"/>
              </a:tabLst>
            </a:pPr>
            <a:r>
              <a:rPr sz="1900" spc="-10" dirty="0">
                <a:latin typeface="Calibri"/>
                <a:cs typeface="Calibri"/>
              </a:rPr>
              <a:t>Determines </a:t>
            </a:r>
            <a:r>
              <a:rPr sz="1900" spc="-5" dirty="0">
                <a:latin typeface="Calibri"/>
                <a:cs typeface="Calibri"/>
              </a:rPr>
              <a:t>access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resources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123" y="536574"/>
            <a:ext cx="1522730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50" spc="10" dirty="0">
                <a:solidFill>
                  <a:srgbClr val="0078D3"/>
                </a:solidFill>
              </a:rPr>
              <a:t>Claims</a:t>
            </a:r>
            <a:endParaRPr sz="4450"/>
          </a:p>
        </p:txBody>
      </p:sp>
      <p:sp>
        <p:nvSpPr>
          <p:cNvPr id="4" name="object 4"/>
          <p:cNvSpPr/>
          <p:nvPr/>
        </p:nvSpPr>
        <p:spPr>
          <a:xfrm>
            <a:off x="6914388" y="2543555"/>
            <a:ext cx="4703063" cy="4203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40" y="6995159"/>
                </a:lnTo>
                <a:lnTo>
                  <a:pt x="1243584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87024" y="521867"/>
            <a:ext cx="415648" cy="117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2758" y="513307"/>
            <a:ext cx="658495" cy="126364"/>
          </a:xfrm>
          <a:custGeom>
            <a:avLst/>
            <a:gdLst/>
            <a:ahLst/>
            <a:cxnLst/>
            <a:rect l="l" t="t" r="r" b="b"/>
            <a:pathLst>
              <a:path w="658494" h="126365">
                <a:moveTo>
                  <a:pt x="29074" y="8559"/>
                </a:moveTo>
                <a:lnTo>
                  <a:pt x="0" y="8559"/>
                </a:lnTo>
                <a:lnTo>
                  <a:pt x="0" y="124336"/>
                </a:lnTo>
                <a:lnTo>
                  <a:pt x="18709" y="124336"/>
                </a:lnTo>
                <a:lnTo>
                  <a:pt x="18709" y="33476"/>
                </a:lnTo>
                <a:lnTo>
                  <a:pt x="38764" y="33476"/>
                </a:lnTo>
                <a:lnTo>
                  <a:pt x="29074" y="8559"/>
                </a:lnTo>
                <a:close/>
              </a:path>
              <a:path w="658494" h="126365">
                <a:moveTo>
                  <a:pt x="38764" y="33476"/>
                </a:moveTo>
                <a:lnTo>
                  <a:pt x="18963" y="33476"/>
                </a:lnTo>
                <a:lnTo>
                  <a:pt x="55876" y="124336"/>
                </a:lnTo>
                <a:lnTo>
                  <a:pt x="69276" y="124336"/>
                </a:lnTo>
                <a:lnTo>
                  <a:pt x="81194" y="94384"/>
                </a:lnTo>
                <a:lnTo>
                  <a:pt x="62449" y="94384"/>
                </a:lnTo>
                <a:lnTo>
                  <a:pt x="38764" y="33476"/>
                </a:lnTo>
                <a:close/>
              </a:path>
              <a:path w="658494" h="126365">
                <a:moveTo>
                  <a:pt x="126162" y="33476"/>
                </a:moveTo>
                <a:lnTo>
                  <a:pt x="105936" y="33476"/>
                </a:lnTo>
                <a:lnTo>
                  <a:pt x="105936" y="124336"/>
                </a:lnTo>
                <a:lnTo>
                  <a:pt x="126162" y="124336"/>
                </a:lnTo>
                <a:lnTo>
                  <a:pt x="126162" y="33476"/>
                </a:lnTo>
                <a:close/>
              </a:path>
              <a:path w="658494" h="126365">
                <a:moveTo>
                  <a:pt x="126162" y="8559"/>
                </a:moveTo>
                <a:lnTo>
                  <a:pt x="98350" y="8559"/>
                </a:lnTo>
                <a:lnTo>
                  <a:pt x="62956" y="94384"/>
                </a:lnTo>
                <a:lnTo>
                  <a:pt x="81194" y="94384"/>
                </a:lnTo>
                <a:lnTo>
                  <a:pt x="105430" y="33476"/>
                </a:lnTo>
                <a:lnTo>
                  <a:pt x="126162" y="33476"/>
                </a:lnTo>
                <a:lnTo>
                  <a:pt x="126162" y="8559"/>
                </a:lnTo>
                <a:close/>
              </a:path>
              <a:path w="658494" h="126365">
                <a:moveTo>
                  <a:pt x="158525" y="5790"/>
                </a:moveTo>
                <a:lnTo>
                  <a:pt x="151698" y="5790"/>
                </a:lnTo>
                <a:lnTo>
                  <a:pt x="148917" y="7047"/>
                </a:lnTo>
                <a:lnTo>
                  <a:pt x="144112" y="11325"/>
                </a:lnTo>
                <a:lnTo>
                  <a:pt x="143100" y="14094"/>
                </a:lnTo>
                <a:lnTo>
                  <a:pt x="143100" y="20386"/>
                </a:lnTo>
                <a:lnTo>
                  <a:pt x="144112" y="23155"/>
                </a:lnTo>
                <a:lnTo>
                  <a:pt x="146388" y="25168"/>
                </a:lnTo>
                <a:lnTo>
                  <a:pt x="148663" y="27434"/>
                </a:lnTo>
                <a:lnTo>
                  <a:pt x="151698" y="28442"/>
                </a:lnTo>
                <a:lnTo>
                  <a:pt x="158271" y="28442"/>
                </a:lnTo>
                <a:lnTo>
                  <a:pt x="161050" y="27434"/>
                </a:lnTo>
                <a:lnTo>
                  <a:pt x="165854" y="23155"/>
                </a:lnTo>
                <a:lnTo>
                  <a:pt x="166867" y="20386"/>
                </a:lnTo>
                <a:lnTo>
                  <a:pt x="166867" y="14094"/>
                </a:lnTo>
                <a:lnTo>
                  <a:pt x="165854" y="11577"/>
                </a:lnTo>
                <a:lnTo>
                  <a:pt x="161304" y="7047"/>
                </a:lnTo>
                <a:lnTo>
                  <a:pt x="158525" y="5790"/>
                </a:lnTo>
                <a:close/>
              </a:path>
              <a:path w="658494" h="126365">
                <a:moveTo>
                  <a:pt x="164592" y="41277"/>
                </a:moveTo>
                <a:lnTo>
                  <a:pt x="145122" y="41277"/>
                </a:lnTo>
                <a:lnTo>
                  <a:pt x="145122" y="124336"/>
                </a:lnTo>
                <a:lnTo>
                  <a:pt x="164592" y="124336"/>
                </a:lnTo>
                <a:lnTo>
                  <a:pt x="164592" y="41277"/>
                </a:lnTo>
                <a:close/>
              </a:path>
              <a:path w="658494" h="126365">
                <a:moveTo>
                  <a:pt x="227292" y="39264"/>
                </a:moveTo>
                <a:lnTo>
                  <a:pt x="190128" y="52099"/>
                </a:lnTo>
                <a:lnTo>
                  <a:pt x="178497" y="85323"/>
                </a:lnTo>
                <a:lnTo>
                  <a:pt x="179208" y="93853"/>
                </a:lnTo>
                <a:lnTo>
                  <a:pt x="203211" y="123485"/>
                </a:lnTo>
                <a:lnTo>
                  <a:pt x="224763" y="126349"/>
                </a:lnTo>
                <a:lnTo>
                  <a:pt x="229064" y="126097"/>
                </a:lnTo>
                <a:lnTo>
                  <a:pt x="237153" y="124084"/>
                </a:lnTo>
                <a:lnTo>
                  <a:pt x="240691" y="122824"/>
                </a:lnTo>
                <a:lnTo>
                  <a:pt x="243726" y="121063"/>
                </a:lnTo>
                <a:lnTo>
                  <a:pt x="243726" y="110241"/>
                </a:lnTo>
                <a:lnTo>
                  <a:pt x="216421" y="110241"/>
                </a:lnTo>
                <a:lnTo>
                  <a:pt x="210354" y="107975"/>
                </a:lnTo>
                <a:lnTo>
                  <a:pt x="201252" y="98411"/>
                </a:lnTo>
                <a:lnTo>
                  <a:pt x="198723" y="91867"/>
                </a:lnTo>
                <a:lnTo>
                  <a:pt x="198723" y="75003"/>
                </a:lnTo>
                <a:lnTo>
                  <a:pt x="201252" y="68207"/>
                </a:lnTo>
                <a:lnTo>
                  <a:pt x="210860" y="58141"/>
                </a:lnTo>
                <a:lnTo>
                  <a:pt x="216927" y="55624"/>
                </a:lnTo>
                <a:lnTo>
                  <a:pt x="243726" y="55624"/>
                </a:lnTo>
                <a:lnTo>
                  <a:pt x="243726" y="43794"/>
                </a:lnTo>
                <a:lnTo>
                  <a:pt x="241451" y="42537"/>
                </a:lnTo>
                <a:lnTo>
                  <a:pt x="238669" y="41529"/>
                </a:lnTo>
                <a:lnTo>
                  <a:pt x="234877" y="40524"/>
                </a:lnTo>
                <a:lnTo>
                  <a:pt x="231086" y="39768"/>
                </a:lnTo>
                <a:lnTo>
                  <a:pt x="227292" y="39264"/>
                </a:lnTo>
                <a:close/>
              </a:path>
              <a:path w="658494" h="126365">
                <a:moveTo>
                  <a:pt x="243726" y="102941"/>
                </a:moveTo>
                <a:lnTo>
                  <a:pt x="237659" y="106967"/>
                </a:lnTo>
                <a:lnTo>
                  <a:pt x="230580" y="109485"/>
                </a:lnTo>
                <a:lnTo>
                  <a:pt x="227292" y="110241"/>
                </a:lnTo>
                <a:lnTo>
                  <a:pt x="243726" y="110241"/>
                </a:lnTo>
                <a:lnTo>
                  <a:pt x="243726" y="102941"/>
                </a:lnTo>
                <a:close/>
              </a:path>
              <a:path w="658494" h="126365">
                <a:moveTo>
                  <a:pt x="243726" y="55624"/>
                </a:moveTo>
                <a:lnTo>
                  <a:pt x="228051" y="55624"/>
                </a:lnTo>
                <a:lnTo>
                  <a:pt x="231339" y="56380"/>
                </a:lnTo>
                <a:lnTo>
                  <a:pt x="234371" y="57637"/>
                </a:lnTo>
                <a:lnTo>
                  <a:pt x="237659" y="58645"/>
                </a:lnTo>
                <a:lnTo>
                  <a:pt x="240691" y="60406"/>
                </a:lnTo>
                <a:lnTo>
                  <a:pt x="243726" y="62672"/>
                </a:lnTo>
                <a:lnTo>
                  <a:pt x="243726" y="55624"/>
                </a:lnTo>
                <a:close/>
              </a:path>
              <a:path w="658494" h="126365">
                <a:moveTo>
                  <a:pt x="278111" y="41277"/>
                </a:moveTo>
                <a:lnTo>
                  <a:pt x="258645" y="41277"/>
                </a:lnTo>
                <a:lnTo>
                  <a:pt x="258645" y="124336"/>
                </a:lnTo>
                <a:lnTo>
                  <a:pt x="278111" y="124336"/>
                </a:lnTo>
                <a:lnTo>
                  <a:pt x="278111" y="73998"/>
                </a:lnTo>
                <a:lnTo>
                  <a:pt x="279880" y="67955"/>
                </a:lnTo>
                <a:lnTo>
                  <a:pt x="283168" y="63677"/>
                </a:lnTo>
                <a:lnTo>
                  <a:pt x="286453" y="59650"/>
                </a:lnTo>
                <a:lnTo>
                  <a:pt x="290501" y="57637"/>
                </a:lnTo>
                <a:lnTo>
                  <a:pt x="307186" y="57637"/>
                </a:lnTo>
                <a:lnTo>
                  <a:pt x="307186" y="54364"/>
                </a:lnTo>
                <a:lnTo>
                  <a:pt x="278111" y="54364"/>
                </a:lnTo>
                <a:lnTo>
                  <a:pt x="278111" y="41277"/>
                </a:lnTo>
                <a:close/>
              </a:path>
              <a:path w="658494" h="126365">
                <a:moveTo>
                  <a:pt x="307186" y="57637"/>
                </a:moveTo>
                <a:lnTo>
                  <a:pt x="298337" y="57637"/>
                </a:lnTo>
                <a:lnTo>
                  <a:pt x="300612" y="58141"/>
                </a:lnTo>
                <a:lnTo>
                  <a:pt x="302635" y="58645"/>
                </a:lnTo>
                <a:lnTo>
                  <a:pt x="304657" y="59398"/>
                </a:lnTo>
                <a:lnTo>
                  <a:pt x="306176" y="60154"/>
                </a:lnTo>
                <a:lnTo>
                  <a:pt x="307186" y="60910"/>
                </a:lnTo>
                <a:lnTo>
                  <a:pt x="307186" y="57637"/>
                </a:lnTo>
                <a:close/>
              </a:path>
              <a:path w="658494" h="126365">
                <a:moveTo>
                  <a:pt x="302635" y="40020"/>
                </a:moveTo>
                <a:lnTo>
                  <a:pt x="294546" y="40020"/>
                </a:lnTo>
                <a:lnTo>
                  <a:pt x="290248" y="41277"/>
                </a:lnTo>
                <a:lnTo>
                  <a:pt x="286707" y="43794"/>
                </a:lnTo>
                <a:lnTo>
                  <a:pt x="282915" y="46311"/>
                </a:lnTo>
                <a:lnTo>
                  <a:pt x="280387" y="49834"/>
                </a:lnTo>
                <a:lnTo>
                  <a:pt x="278617" y="54364"/>
                </a:lnTo>
                <a:lnTo>
                  <a:pt x="307186" y="54364"/>
                </a:lnTo>
                <a:lnTo>
                  <a:pt x="307186" y="41025"/>
                </a:lnTo>
                <a:lnTo>
                  <a:pt x="305163" y="40524"/>
                </a:lnTo>
                <a:lnTo>
                  <a:pt x="302635" y="40020"/>
                </a:lnTo>
                <a:close/>
              </a:path>
              <a:path w="658494" h="126365">
                <a:moveTo>
                  <a:pt x="352442" y="39264"/>
                </a:moveTo>
                <a:lnTo>
                  <a:pt x="314704" y="57908"/>
                </a:lnTo>
                <a:lnTo>
                  <a:pt x="308198" y="84063"/>
                </a:lnTo>
                <a:lnTo>
                  <a:pt x="308909" y="93361"/>
                </a:lnTo>
                <a:lnTo>
                  <a:pt x="333006" y="123517"/>
                </a:lnTo>
                <a:lnTo>
                  <a:pt x="350419" y="126349"/>
                </a:lnTo>
                <a:lnTo>
                  <a:pt x="359948" y="125633"/>
                </a:lnTo>
                <a:lnTo>
                  <a:pt x="368434" y="123454"/>
                </a:lnTo>
                <a:lnTo>
                  <a:pt x="375877" y="119765"/>
                </a:lnTo>
                <a:lnTo>
                  <a:pt x="382276" y="114519"/>
                </a:lnTo>
                <a:lnTo>
                  <a:pt x="385638" y="110241"/>
                </a:lnTo>
                <a:lnTo>
                  <a:pt x="344099" y="110241"/>
                </a:lnTo>
                <a:lnTo>
                  <a:pt x="338536" y="107975"/>
                </a:lnTo>
                <a:lnTo>
                  <a:pt x="334491" y="103445"/>
                </a:lnTo>
                <a:lnTo>
                  <a:pt x="330700" y="98663"/>
                </a:lnTo>
                <a:lnTo>
                  <a:pt x="328677" y="92119"/>
                </a:lnTo>
                <a:lnTo>
                  <a:pt x="328754" y="74244"/>
                </a:lnTo>
                <a:lnTo>
                  <a:pt x="330700" y="67706"/>
                </a:lnTo>
                <a:lnTo>
                  <a:pt x="334744" y="62924"/>
                </a:lnTo>
                <a:lnTo>
                  <a:pt x="338536" y="58141"/>
                </a:lnTo>
                <a:lnTo>
                  <a:pt x="344099" y="55876"/>
                </a:lnTo>
                <a:lnTo>
                  <a:pt x="386718" y="55876"/>
                </a:lnTo>
                <a:lnTo>
                  <a:pt x="383035" y="51094"/>
                </a:lnTo>
                <a:lnTo>
                  <a:pt x="376975" y="45953"/>
                </a:lnTo>
                <a:lnTo>
                  <a:pt x="369825" y="42252"/>
                </a:lnTo>
                <a:lnTo>
                  <a:pt x="361631" y="40015"/>
                </a:lnTo>
                <a:lnTo>
                  <a:pt x="352442" y="39264"/>
                </a:lnTo>
                <a:close/>
              </a:path>
              <a:path w="658494" h="126365">
                <a:moveTo>
                  <a:pt x="386718" y="55876"/>
                </a:moveTo>
                <a:lnTo>
                  <a:pt x="358511" y="55876"/>
                </a:lnTo>
                <a:lnTo>
                  <a:pt x="363819" y="58141"/>
                </a:lnTo>
                <a:lnTo>
                  <a:pt x="367613" y="62672"/>
                </a:lnTo>
                <a:lnTo>
                  <a:pt x="371658" y="67202"/>
                </a:lnTo>
                <a:lnTo>
                  <a:pt x="373427" y="73998"/>
                </a:lnTo>
                <a:lnTo>
                  <a:pt x="373361" y="92119"/>
                </a:lnTo>
                <a:lnTo>
                  <a:pt x="371658" y="98663"/>
                </a:lnTo>
                <a:lnTo>
                  <a:pt x="367866" y="103445"/>
                </a:lnTo>
                <a:lnTo>
                  <a:pt x="364072" y="107975"/>
                </a:lnTo>
                <a:lnTo>
                  <a:pt x="358764" y="110241"/>
                </a:lnTo>
                <a:lnTo>
                  <a:pt x="385638" y="110241"/>
                </a:lnTo>
                <a:lnTo>
                  <a:pt x="387411" y="107975"/>
                </a:lnTo>
                <a:lnTo>
                  <a:pt x="391030" y="100487"/>
                </a:lnTo>
                <a:lnTo>
                  <a:pt x="393196" y="91867"/>
                </a:lnTo>
                <a:lnTo>
                  <a:pt x="393906" y="82302"/>
                </a:lnTo>
                <a:lnTo>
                  <a:pt x="393239" y="72967"/>
                </a:lnTo>
                <a:lnTo>
                  <a:pt x="391220" y="64622"/>
                </a:lnTo>
                <a:lnTo>
                  <a:pt x="387827" y="57315"/>
                </a:lnTo>
                <a:lnTo>
                  <a:pt x="386718" y="55876"/>
                </a:lnTo>
                <a:close/>
              </a:path>
              <a:path w="658494" h="126365">
                <a:moveTo>
                  <a:pt x="403261" y="102689"/>
                </a:moveTo>
                <a:lnTo>
                  <a:pt x="403261" y="122071"/>
                </a:lnTo>
                <a:lnTo>
                  <a:pt x="406296" y="123328"/>
                </a:lnTo>
                <a:lnTo>
                  <a:pt x="409834" y="124336"/>
                </a:lnTo>
                <a:lnTo>
                  <a:pt x="414132" y="125089"/>
                </a:lnTo>
                <a:lnTo>
                  <a:pt x="418177" y="126097"/>
                </a:lnTo>
                <a:lnTo>
                  <a:pt x="421971" y="126349"/>
                </a:lnTo>
                <a:lnTo>
                  <a:pt x="425509" y="126349"/>
                </a:lnTo>
                <a:lnTo>
                  <a:pt x="432862" y="125920"/>
                </a:lnTo>
                <a:lnTo>
                  <a:pt x="457922" y="110745"/>
                </a:lnTo>
                <a:lnTo>
                  <a:pt x="422727" y="110745"/>
                </a:lnTo>
                <a:lnTo>
                  <a:pt x="418936" y="110241"/>
                </a:lnTo>
                <a:lnTo>
                  <a:pt x="410847" y="107219"/>
                </a:lnTo>
                <a:lnTo>
                  <a:pt x="406799" y="105206"/>
                </a:lnTo>
                <a:lnTo>
                  <a:pt x="403261" y="102689"/>
                </a:lnTo>
                <a:close/>
              </a:path>
              <a:path w="658494" h="126365">
                <a:moveTo>
                  <a:pt x="438405" y="39264"/>
                </a:moveTo>
                <a:lnTo>
                  <a:pt x="426015" y="39264"/>
                </a:lnTo>
                <a:lnTo>
                  <a:pt x="418177" y="41529"/>
                </a:lnTo>
                <a:lnTo>
                  <a:pt x="412363" y="46563"/>
                </a:lnTo>
                <a:lnTo>
                  <a:pt x="406296" y="51346"/>
                </a:lnTo>
                <a:lnTo>
                  <a:pt x="403388" y="57133"/>
                </a:lnTo>
                <a:lnTo>
                  <a:pt x="403261" y="70724"/>
                </a:lnTo>
                <a:lnTo>
                  <a:pt x="404777" y="75507"/>
                </a:lnTo>
                <a:lnTo>
                  <a:pt x="410847" y="83058"/>
                </a:lnTo>
                <a:lnTo>
                  <a:pt x="416154" y="86581"/>
                </a:lnTo>
                <a:lnTo>
                  <a:pt x="423234" y="89602"/>
                </a:lnTo>
                <a:lnTo>
                  <a:pt x="429554" y="91867"/>
                </a:lnTo>
                <a:lnTo>
                  <a:pt x="433601" y="94132"/>
                </a:lnTo>
                <a:lnTo>
                  <a:pt x="435877" y="95894"/>
                </a:lnTo>
                <a:lnTo>
                  <a:pt x="437899" y="97907"/>
                </a:lnTo>
                <a:lnTo>
                  <a:pt x="439162" y="100172"/>
                </a:lnTo>
                <a:lnTo>
                  <a:pt x="439162" y="105710"/>
                </a:lnTo>
                <a:lnTo>
                  <a:pt x="438152" y="107723"/>
                </a:lnTo>
                <a:lnTo>
                  <a:pt x="435877" y="108981"/>
                </a:lnTo>
                <a:lnTo>
                  <a:pt x="433854" y="110241"/>
                </a:lnTo>
                <a:lnTo>
                  <a:pt x="430566" y="110745"/>
                </a:lnTo>
                <a:lnTo>
                  <a:pt x="457922" y="110745"/>
                </a:lnTo>
                <a:lnTo>
                  <a:pt x="459135" y="108228"/>
                </a:lnTo>
                <a:lnTo>
                  <a:pt x="437899" y="75759"/>
                </a:lnTo>
                <a:lnTo>
                  <a:pt x="431579" y="73242"/>
                </a:lnTo>
                <a:lnTo>
                  <a:pt x="427785" y="71228"/>
                </a:lnTo>
                <a:lnTo>
                  <a:pt x="424246" y="68207"/>
                </a:lnTo>
                <a:lnTo>
                  <a:pt x="423234" y="65942"/>
                </a:lnTo>
                <a:lnTo>
                  <a:pt x="423234" y="60658"/>
                </a:lnTo>
                <a:lnTo>
                  <a:pt x="424246" y="58645"/>
                </a:lnTo>
                <a:lnTo>
                  <a:pt x="426269" y="57133"/>
                </a:lnTo>
                <a:lnTo>
                  <a:pt x="428544" y="55624"/>
                </a:lnTo>
                <a:lnTo>
                  <a:pt x="431326" y="54868"/>
                </a:lnTo>
                <a:lnTo>
                  <a:pt x="454584" y="54868"/>
                </a:lnTo>
                <a:lnTo>
                  <a:pt x="454584" y="42789"/>
                </a:lnTo>
                <a:lnTo>
                  <a:pt x="452058" y="41781"/>
                </a:lnTo>
                <a:lnTo>
                  <a:pt x="449023" y="40773"/>
                </a:lnTo>
                <a:lnTo>
                  <a:pt x="445482" y="40272"/>
                </a:lnTo>
                <a:lnTo>
                  <a:pt x="441691" y="39516"/>
                </a:lnTo>
                <a:lnTo>
                  <a:pt x="438405" y="39264"/>
                </a:lnTo>
                <a:close/>
              </a:path>
              <a:path w="658494" h="126365">
                <a:moveTo>
                  <a:pt x="454584" y="54868"/>
                </a:moveTo>
                <a:lnTo>
                  <a:pt x="438405" y="54868"/>
                </a:lnTo>
                <a:lnTo>
                  <a:pt x="441944" y="55624"/>
                </a:lnTo>
                <a:lnTo>
                  <a:pt x="445482" y="56881"/>
                </a:lnTo>
                <a:lnTo>
                  <a:pt x="448770" y="58141"/>
                </a:lnTo>
                <a:lnTo>
                  <a:pt x="451805" y="59650"/>
                </a:lnTo>
                <a:lnTo>
                  <a:pt x="454584" y="61160"/>
                </a:lnTo>
                <a:lnTo>
                  <a:pt x="454584" y="54868"/>
                </a:lnTo>
                <a:close/>
              </a:path>
              <a:path w="658494" h="126365">
                <a:moveTo>
                  <a:pt x="511723" y="39264"/>
                </a:moveTo>
                <a:lnTo>
                  <a:pt x="474093" y="57908"/>
                </a:lnTo>
                <a:lnTo>
                  <a:pt x="467480" y="84064"/>
                </a:lnTo>
                <a:lnTo>
                  <a:pt x="468191" y="93361"/>
                </a:lnTo>
                <a:lnTo>
                  <a:pt x="492288" y="123517"/>
                </a:lnTo>
                <a:lnTo>
                  <a:pt x="509701" y="126349"/>
                </a:lnTo>
                <a:lnTo>
                  <a:pt x="519230" y="125633"/>
                </a:lnTo>
                <a:lnTo>
                  <a:pt x="527715" y="123454"/>
                </a:lnTo>
                <a:lnTo>
                  <a:pt x="535158" y="119765"/>
                </a:lnTo>
                <a:lnTo>
                  <a:pt x="541557" y="114519"/>
                </a:lnTo>
                <a:lnTo>
                  <a:pt x="544919" y="110241"/>
                </a:lnTo>
                <a:lnTo>
                  <a:pt x="503634" y="110241"/>
                </a:lnTo>
                <a:lnTo>
                  <a:pt x="497817" y="107976"/>
                </a:lnTo>
                <a:lnTo>
                  <a:pt x="494026" y="103445"/>
                </a:lnTo>
                <a:lnTo>
                  <a:pt x="489981" y="98663"/>
                </a:lnTo>
                <a:lnTo>
                  <a:pt x="487959" y="92119"/>
                </a:lnTo>
                <a:lnTo>
                  <a:pt x="488036" y="74244"/>
                </a:lnTo>
                <a:lnTo>
                  <a:pt x="489981" y="67706"/>
                </a:lnTo>
                <a:lnTo>
                  <a:pt x="494026" y="62924"/>
                </a:lnTo>
                <a:lnTo>
                  <a:pt x="497817" y="58141"/>
                </a:lnTo>
                <a:lnTo>
                  <a:pt x="503634" y="55876"/>
                </a:lnTo>
                <a:lnTo>
                  <a:pt x="546000" y="55876"/>
                </a:lnTo>
                <a:lnTo>
                  <a:pt x="542317" y="51094"/>
                </a:lnTo>
                <a:lnTo>
                  <a:pt x="536292" y="45953"/>
                </a:lnTo>
                <a:lnTo>
                  <a:pt x="529201" y="42252"/>
                </a:lnTo>
                <a:lnTo>
                  <a:pt x="521020" y="40015"/>
                </a:lnTo>
                <a:lnTo>
                  <a:pt x="511723" y="39264"/>
                </a:lnTo>
                <a:close/>
              </a:path>
              <a:path w="658494" h="126365">
                <a:moveTo>
                  <a:pt x="546000" y="55876"/>
                </a:moveTo>
                <a:lnTo>
                  <a:pt x="517793" y="55876"/>
                </a:lnTo>
                <a:lnTo>
                  <a:pt x="523101" y="58141"/>
                </a:lnTo>
                <a:lnTo>
                  <a:pt x="527148" y="62672"/>
                </a:lnTo>
                <a:lnTo>
                  <a:pt x="530939" y="67202"/>
                </a:lnTo>
                <a:lnTo>
                  <a:pt x="532709" y="73998"/>
                </a:lnTo>
                <a:lnTo>
                  <a:pt x="532643" y="92119"/>
                </a:lnTo>
                <a:lnTo>
                  <a:pt x="530939" y="98663"/>
                </a:lnTo>
                <a:lnTo>
                  <a:pt x="527148" y="103445"/>
                </a:lnTo>
                <a:lnTo>
                  <a:pt x="523607" y="107976"/>
                </a:lnTo>
                <a:lnTo>
                  <a:pt x="518046" y="110241"/>
                </a:lnTo>
                <a:lnTo>
                  <a:pt x="544919" y="110241"/>
                </a:lnTo>
                <a:lnTo>
                  <a:pt x="546693" y="107976"/>
                </a:lnTo>
                <a:lnTo>
                  <a:pt x="550312" y="100487"/>
                </a:lnTo>
                <a:lnTo>
                  <a:pt x="552478" y="91867"/>
                </a:lnTo>
                <a:lnTo>
                  <a:pt x="553188" y="82302"/>
                </a:lnTo>
                <a:lnTo>
                  <a:pt x="552520" y="72967"/>
                </a:lnTo>
                <a:lnTo>
                  <a:pt x="550502" y="64622"/>
                </a:lnTo>
                <a:lnTo>
                  <a:pt x="547109" y="57316"/>
                </a:lnTo>
                <a:lnTo>
                  <a:pt x="546000" y="55876"/>
                </a:lnTo>
                <a:close/>
              </a:path>
              <a:path w="658494" h="126365">
                <a:moveTo>
                  <a:pt x="638392" y="57385"/>
                </a:moveTo>
                <a:lnTo>
                  <a:pt x="618416" y="57385"/>
                </a:lnTo>
                <a:lnTo>
                  <a:pt x="618504" y="109233"/>
                </a:lnTo>
                <a:lnTo>
                  <a:pt x="620692" y="115524"/>
                </a:lnTo>
                <a:lnTo>
                  <a:pt x="624739" y="119806"/>
                </a:lnTo>
                <a:lnTo>
                  <a:pt x="628784" y="124336"/>
                </a:lnTo>
                <a:lnTo>
                  <a:pt x="635104" y="126349"/>
                </a:lnTo>
                <a:lnTo>
                  <a:pt x="646228" y="126349"/>
                </a:lnTo>
                <a:lnTo>
                  <a:pt x="649010" y="126097"/>
                </a:lnTo>
                <a:lnTo>
                  <a:pt x="652045" y="125593"/>
                </a:lnTo>
                <a:lnTo>
                  <a:pt x="654824" y="125089"/>
                </a:lnTo>
                <a:lnTo>
                  <a:pt x="656849" y="124336"/>
                </a:lnTo>
                <a:lnTo>
                  <a:pt x="658112" y="123580"/>
                </a:lnTo>
                <a:lnTo>
                  <a:pt x="658112" y="110241"/>
                </a:lnTo>
                <a:lnTo>
                  <a:pt x="645975" y="110241"/>
                </a:lnTo>
                <a:lnTo>
                  <a:pt x="642943" y="109233"/>
                </a:lnTo>
                <a:lnTo>
                  <a:pt x="641171" y="106968"/>
                </a:lnTo>
                <a:lnTo>
                  <a:pt x="639149" y="104954"/>
                </a:lnTo>
                <a:lnTo>
                  <a:pt x="638392" y="101432"/>
                </a:lnTo>
                <a:lnTo>
                  <a:pt x="638392" y="57385"/>
                </a:lnTo>
                <a:close/>
              </a:path>
              <a:path w="658494" h="126365">
                <a:moveTo>
                  <a:pt x="589342" y="57385"/>
                </a:moveTo>
                <a:lnTo>
                  <a:pt x="569369" y="57385"/>
                </a:lnTo>
                <a:lnTo>
                  <a:pt x="569369" y="124336"/>
                </a:lnTo>
                <a:lnTo>
                  <a:pt x="589342" y="124336"/>
                </a:lnTo>
                <a:lnTo>
                  <a:pt x="589342" y="57385"/>
                </a:lnTo>
                <a:close/>
              </a:path>
              <a:path w="658494" h="126365">
                <a:moveTo>
                  <a:pt x="658112" y="107472"/>
                </a:moveTo>
                <a:lnTo>
                  <a:pt x="651032" y="110241"/>
                </a:lnTo>
                <a:lnTo>
                  <a:pt x="658112" y="110241"/>
                </a:lnTo>
                <a:lnTo>
                  <a:pt x="658112" y="107472"/>
                </a:lnTo>
                <a:close/>
              </a:path>
              <a:path w="658494" h="126365">
                <a:moveTo>
                  <a:pt x="658112" y="41277"/>
                </a:moveTo>
                <a:lnTo>
                  <a:pt x="555463" y="41277"/>
                </a:lnTo>
                <a:lnTo>
                  <a:pt x="555463" y="57385"/>
                </a:lnTo>
                <a:lnTo>
                  <a:pt x="658112" y="57385"/>
                </a:lnTo>
                <a:lnTo>
                  <a:pt x="658112" y="41277"/>
                </a:lnTo>
                <a:close/>
              </a:path>
              <a:path w="658494" h="126365">
                <a:moveTo>
                  <a:pt x="604513" y="0"/>
                </a:moveTo>
                <a:lnTo>
                  <a:pt x="590861" y="0"/>
                </a:lnTo>
                <a:lnTo>
                  <a:pt x="583528" y="2769"/>
                </a:lnTo>
                <a:lnTo>
                  <a:pt x="577965" y="8307"/>
                </a:lnTo>
                <a:lnTo>
                  <a:pt x="572151" y="13843"/>
                </a:lnTo>
                <a:lnTo>
                  <a:pt x="569369" y="20890"/>
                </a:lnTo>
                <a:lnTo>
                  <a:pt x="569369" y="41277"/>
                </a:lnTo>
                <a:lnTo>
                  <a:pt x="589342" y="41277"/>
                </a:lnTo>
                <a:lnTo>
                  <a:pt x="589342" y="26177"/>
                </a:lnTo>
                <a:lnTo>
                  <a:pt x="590354" y="22402"/>
                </a:lnTo>
                <a:lnTo>
                  <a:pt x="594905" y="17368"/>
                </a:lnTo>
                <a:lnTo>
                  <a:pt x="597937" y="16108"/>
                </a:lnTo>
                <a:lnTo>
                  <a:pt x="611087" y="16108"/>
                </a:lnTo>
                <a:lnTo>
                  <a:pt x="611087" y="1260"/>
                </a:lnTo>
                <a:lnTo>
                  <a:pt x="609821" y="756"/>
                </a:lnTo>
                <a:lnTo>
                  <a:pt x="604513" y="0"/>
                </a:lnTo>
                <a:close/>
              </a:path>
              <a:path w="658494" h="126365">
                <a:moveTo>
                  <a:pt x="638392" y="16612"/>
                </a:moveTo>
                <a:lnTo>
                  <a:pt x="618416" y="22651"/>
                </a:lnTo>
                <a:lnTo>
                  <a:pt x="618416" y="41277"/>
                </a:lnTo>
                <a:lnTo>
                  <a:pt x="638392" y="41277"/>
                </a:lnTo>
                <a:lnTo>
                  <a:pt x="638392" y="16612"/>
                </a:lnTo>
                <a:close/>
              </a:path>
              <a:path w="658494" h="126365">
                <a:moveTo>
                  <a:pt x="611087" y="16108"/>
                </a:moveTo>
                <a:lnTo>
                  <a:pt x="604260" y="16108"/>
                </a:lnTo>
                <a:lnTo>
                  <a:pt x="606029" y="16360"/>
                </a:lnTo>
                <a:lnTo>
                  <a:pt x="607799" y="16864"/>
                </a:lnTo>
                <a:lnTo>
                  <a:pt x="609315" y="17368"/>
                </a:lnTo>
                <a:lnTo>
                  <a:pt x="610580" y="17872"/>
                </a:lnTo>
                <a:lnTo>
                  <a:pt x="611087" y="18373"/>
                </a:lnTo>
                <a:lnTo>
                  <a:pt x="611087" y="161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0436" y="483106"/>
            <a:ext cx="194169" cy="193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3047" y="3294329"/>
            <a:ext cx="10351135" cy="141605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 marR="5080">
              <a:lnSpc>
                <a:spcPts val="5190"/>
              </a:lnSpc>
              <a:spcBef>
                <a:spcPts val="750"/>
              </a:spcBef>
            </a:pPr>
            <a:r>
              <a:rPr sz="4800" spc="-50" dirty="0"/>
              <a:t>Implement </a:t>
            </a:r>
            <a:r>
              <a:rPr sz="4800" spc="-60" dirty="0"/>
              <a:t>Authentication </a:t>
            </a:r>
            <a:r>
              <a:rPr sz="4800" spc="-35" dirty="0"/>
              <a:t>and </a:t>
            </a:r>
            <a:r>
              <a:rPr sz="4800" spc="-55" dirty="0"/>
              <a:t>Secure</a:t>
            </a:r>
            <a:r>
              <a:rPr sz="4800" spc="-280" dirty="0"/>
              <a:t> </a:t>
            </a:r>
            <a:r>
              <a:rPr sz="4800" spc="-70" dirty="0"/>
              <a:t>Data  </a:t>
            </a:r>
            <a:r>
              <a:rPr sz="4800" spc="-50" dirty="0"/>
              <a:t>(5-10%)</a:t>
            </a:r>
            <a:endParaRPr sz="4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7976" y="1296085"/>
            <a:ext cx="6743700" cy="12973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5745" indent="-233045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6379" algn="l"/>
              </a:tabLst>
            </a:pPr>
            <a:r>
              <a:rPr sz="2850" spc="-125" dirty="0">
                <a:solidFill>
                  <a:srgbClr val="00AFEF"/>
                </a:solidFill>
                <a:latin typeface="Calibri"/>
                <a:cs typeface="Calibri"/>
              </a:rPr>
              <a:t>To </a:t>
            </a:r>
            <a:r>
              <a:rPr sz="2850" spc="-5" dirty="0">
                <a:solidFill>
                  <a:srgbClr val="00AFEF"/>
                </a:solidFill>
                <a:latin typeface="Calibri"/>
                <a:cs typeface="Calibri"/>
              </a:rPr>
              <a:t>implement </a:t>
            </a:r>
            <a:r>
              <a:rPr sz="2850" dirty="0">
                <a:solidFill>
                  <a:srgbClr val="00AFEF"/>
                </a:solidFill>
                <a:latin typeface="Calibri"/>
                <a:cs typeface="Calibri"/>
              </a:rPr>
              <a:t>claims-based auth </a:t>
            </a:r>
            <a:r>
              <a:rPr sz="2850" spc="5" dirty="0">
                <a:solidFill>
                  <a:srgbClr val="00AFEF"/>
                </a:solidFill>
                <a:latin typeface="Calibri"/>
                <a:cs typeface="Calibri"/>
              </a:rPr>
              <a:t>in</a:t>
            </a:r>
            <a:r>
              <a:rPr sz="2850" spc="8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50" spc="-70" dirty="0">
                <a:solidFill>
                  <a:srgbClr val="00AFEF"/>
                </a:solidFill>
                <a:latin typeface="Calibri"/>
                <a:cs typeface="Calibri"/>
              </a:rPr>
              <a:t>ASP.NET:</a:t>
            </a:r>
            <a:endParaRPr sz="2850">
              <a:latin typeface="Calibri"/>
              <a:cs typeface="Calibri"/>
            </a:endParaRPr>
          </a:p>
          <a:p>
            <a:pPr marL="712470" lvl="1" indent="-233679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713105" algn="l"/>
              </a:tabLst>
            </a:pPr>
            <a:r>
              <a:rPr sz="2450" spc="-5" dirty="0">
                <a:latin typeface="Calibri"/>
                <a:cs typeface="Calibri"/>
              </a:rPr>
              <a:t>Build and </a:t>
            </a:r>
            <a:r>
              <a:rPr sz="2450" spc="-15" dirty="0">
                <a:latin typeface="Calibri"/>
                <a:cs typeface="Calibri"/>
              </a:rPr>
              <a:t>register </a:t>
            </a:r>
            <a:r>
              <a:rPr sz="2450" spc="-5" dirty="0">
                <a:latin typeface="Calibri"/>
                <a:cs typeface="Calibri"/>
              </a:rPr>
              <a:t>the</a:t>
            </a:r>
            <a:r>
              <a:rPr sz="2450" spc="-10" dirty="0">
                <a:latin typeface="Calibri"/>
                <a:cs typeface="Calibri"/>
              </a:rPr>
              <a:t> policy:</a:t>
            </a:r>
            <a:endParaRPr sz="2450">
              <a:latin typeface="Calibri"/>
              <a:cs typeface="Calibri"/>
            </a:endParaRPr>
          </a:p>
          <a:p>
            <a:pPr marL="712470" lvl="1" indent="-233679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713105" algn="l"/>
              </a:tabLst>
            </a:pPr>
            <a:r>
              <a:rPr sz="2450" spc="-5" dirty="0">
                <a:latin typeface="Calibri"/>
                <a:cs typeface="Calibri"/>
              </a:rPr>
              <a:t>Apply the </a:t>
            </a:r>
            <a:r>
              <a:rPr sz="2450" spc="-10" dirty="0">
                <a:latin typeface="Calibri"/>
                <a:cs typeface="Calibri"/>
              </a:rPr>
              <a:t>policy: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123" y="419226"/>
            <a:ext cx="6238875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50" spc="15" dirty="0">
                <a:solidFill>
                  <a:srgbClr val="0078D3"/>
                </a:solidFill>
              </a:rPr>
              <a:t>Claims-based</a:t>
            </a:r>
            <a:r>
              <a:rPr sz="4450" spc="-50" dirty="0">
                <a:solidFill>
                  <a:srgbClr val="0078D3"/>
                </a:solidFill>
              </a:rPr>
              <a:t> </a:t>
            </a:r>
            <a:r>
              <a:rPr sz="4450" dirty="0">
                <a:solidFill>
                  <a:srgbClr val="0078D3"/>
                </a:solidFill>
              </a:rPr>
              <a:t>authorization</a:t>
            </a:r>
            <a:endParaRPr sz="4450"/>
          </a:p>
        </p:txBody>
      </p:sp>
      <p:sp>
        <p:nvSpPr>
          <p:cNvPr id="4" name="object 4"/>
          <p:cNvSpPr txBox="1"/>
          <p:nvPr/>
        </p:nvSpPr>
        <p:spPr>
          <a:xfrm>
            <a:off x="1138" y="2857626"/>
            <a:ext cx="12108815" cy="3600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public void ConfigureServices(IServiceCollection</a:t>
            </a:r>
            <a:r>
              <a:rPr sz="1600" spc="7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services)</a:t>
            </a:r>
            <a:endParaRPr sz="16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022985" marR="66802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services.AddMvc();  services.AddAuthorization(options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=&gt;</a:t>
            </a:r>
            <a:endParaRPr sz="1600">
              <a:latin typeface="Courier New"/>
              <a:cs typeface="Courier New"/>
            </a:endParaRPr>
          </a:p>
          <a:p>
            <a:pPr marL="102298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9558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options.AddPolicy("EmployeeOnly", policy =&gt;</a:t>
            </a:r>
            <a:r>
              <a:rPr sz="1600" spc="16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policy.RequireClaim("EmployeeNumber"));</a:t>
            </a:r>
            <a:endParaRPr sz="1600">
              <a:latin typeface="Courier New"/>
              <a:cs typeface="Courier New"/>
            </a:endParaRPr>
          </a:p>
          <a:p>
            <a:pPr marL="102298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});</a:t>
            </a:r>
            <a:endParaRPr sz="16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90170" marR="7068184" indent="-78105">
              <a:lnSpc>
                <a:spcPct val="100000"/>
              </a:lnSpc>
              <a:spcBef>
                <a:spcPts val="1125"/>
              </a:spcBef>
              <a:tabLst>
                <a:tab pos="5032375" algn="l"/>
              </a:tabLst>
            </a:pPr>
            <a:r>
              <a:rPr sz="1600" u="sng" spc="-355" dirty="0">
                <a:uFill>
                  <a:solidFill>
                    <a:srgbClr val="2E528F"/>
                  </a:solidFill>
                </a:uFill>
                <a:latin typeface="Courier New"/>
                <a:cs typeface="Courier New"/>
              </a:rPr>
              <a:t> </a:t>
            </a:r>
            <a:r>
              <a:rPr sz="1600" u="sng" spc="-5" dirty="0">
                <a:uFill>
                  <a:solidFill>
                    <a:srgbClr val="2E528F"/>
                  </a:solidFill>
                </a:uFill>
                <a:latin typeface="Courier New"/>
                <a:cs typeface="Courier New"/>
              </a:rPr>
              <a:t>[Authorize(Policy</a:t>
            </a:r>
            <a:r>
              <a:rPr sz="1600" u="sng" dirty="0">
                <a:uFill>
                  <a:solidFill>
                    <a:srgbClr val="2E528F"/>
                  </a:solidFill>
                </a:uFill>
                <a:latin typeface="Courier New"/>
                <a:cs typeface="Courier New"/>
              </a:rPr>
              <a:t> </a:t>
            </a:r>
            <a:r>
              <a:rPr sz="1600" u="sng" spc="-5" dirty="0">
                <a:uFill>
                  <a:solidFill>
                    <a:srgbClr val="2E528F"/>
                  </a:solidFill>
                </a:uFill>
                <a:latin typeface="Courier New"/>
                <a:cs typeface="Courier New"/>
              </a:rPr>
              <a:t>=</a:t>
            </a:r>
            <a:r>
              <a:rPr sz="1600" u="sng" spc="10" dirty="0">
                <a:uFill>
                  <a:solidFill>
                    <a:srgbClr val="2E528F"/>
                  </a:solidFill>
                </a:uFill>
                <a:latin typeface="Courier New"/>
                <a:cs typeface="Courier New"/>
              </a:rPr>
              <a:t> </a:t>
            </a:r>
            <a:r>
              <a:rPr sz="1600" u="sng" spc="-5" dirty="0">
                <a:uFill>
                  <a:solidFill>
                    <a:srgbClr val="2E528F"/>
                  </a:solidFill>
                </a:uFill>
                <a:latin typeface="Courier New"/>
                <a:cs typeface="Courier New"/>
              </a:rPr>
              <a:t>"EmployeeOnly")] </a:t>
            </a:r>
            <a:r>
              <a:rPr sz="1600" u="sng" dirty="0">
                <a:uFill>
                  <a:solidFill>
                    <a:srgbClr val="2E528F"/>
                  </a:solidFill>
                </a:uFill>
                <a:latin typeface="Courier New"/>
                <a:cs typeface="Courier New"/>
              </a:rPr>
              <a:t>	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public IActionResult</a:t>
            </a:r>
            <a:r>
              <a:rPr sz="1600" spc="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VacationBalance()</a:t>
            </a:r>
            <a:endParaRPr sz="16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02298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return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View();</a:t>
            </a:r>
            <a:endParaRPr sz="16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202935"/>
            <a:ext cx="5047615" cy="283845"/>
          </a:xfrm>
          <a:custGeom>
            <a:avLst/>
            <a:gdLst/>
            <a:ahLst/>
            <a:cxnLst/>
            <a:rect l="l" t="t" r="r" b="b"/>
            <a:pathLst>
              <a:path w="5047615" h="283845">
                <a:moveTo>
                  <a:pt x="5000244" y="0"/>
                </a:moveTo>
                <a:lnTo>
                  <a:pt x="47245" y="0"/>
                </a:lnTo>
                <a:lnTo>
                  <a:pt x="28855" y="3720"/>
                </a:lnTo>
                <a:lnTo>
                  <a:pt x="13838" y="13858"/>
                </a:lnTo>
                <a:lnTo>
                  <a:pt x="3712" y="28878"/>
                </a:lnTo>
                <a:lnTo>
                  <a:pt x="0" y="47243"/>
                </a:lnTo>
                <a:lnTo>
                  <a:pt x="0" y="236220"/>
                </a:lnTo>
                <a:lnTo>
                  <a:pt x="3712" y="254585"/>
                </a:lnTo>
                <a:lnTo>
                  <a:pt x="13838" y="269605"/>
                </a:lnTo>
                <a:lnTo>
                  <a:pt x="28855" y="279743"/>
                </a:lnTo>
                <a:lnTo>
                  <a:pt x="47245" y="283464"/>
                </a:lnTo>
                <a:lnTo>
                  <a:pt x="5000244" y="283464"/>
                </a:lnTo>
                <a:lnTo>
                  <a:pt x="5018609" y="279743"/>
                </a:lnTo>
                <a:lnTo>
                  <a:pt x="5033629" y="269605"/>
                </a:lnTo>
                <a:lnTo>
                  <a:pt x="5043767" y="254585"/>
                </a:lnTo>
                <a:lnTo>
                  <a:pt x="5047488" y="236220"/>
                </a:lnTo>
                <a:lnTo>
                  <a:pt x="5047488" y="47243"/>
                </a:lnTo>
                <a:lnTo>
                  <a:pt x="5043767" y="28878"/>
                </a:lnTo>
                <a:lnTo>
                  <a:pt x="5033629" y="13858"/>
                </a:lnTo>
                <a:lnTo>
                  <a:pt x="5018609" y="3720"/>
                </a:lnTo>
                <a:lnTo>
                  <a:pt x="5000244" y="0"/>
                </a:lnTo>
                <a:close/>
              </a:path>
            </a:pathLst>
          </a:custGeom>
          <a:solidFill>
            <a:srgbClr val="FFFF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63383" y="4030979"/>
            <a:ext cx="4788535" cy="394970"/>
          </a:xfrm>
          <a:custGeom>
            <a:avLst/>
            <a:gdLst/>
            <a:ahLst/>
            <a:cxnLst/>
            <a:rect l="l" t="t" r="r" b="b"/>
            <a:pathLst>
              <a:path w="4788534" h="394970">
                <a:moveTo>
                  <a:pt x="4722622" y="0"/>
                </a:moveTo>
                <a:lnTo>
                  <a:pt x="65786" y="0"/>
                </a:lnTo>
                <a:lnTo>
                  <a:pt x="40183" y="5171"/>
                </a:lnTo>
                <a:lnTo>
                  <a:pt x="19272" y="19272"/>
                </a:lnTo>
                <a:lnTo>
                  <a:pt x="5171" y="40183"/>
                </a:lnTo>
                <a:lnTo>
                  <a:pt x="0" y="65785"/>
                </a:lnTo>
                <a:lnTo>
                  <a:pt x="0" y="328929"/>
                </a:lnTo>
                <a:lnTo>
                  <a:pt x="5171" y="354532"/>
                </a:lnTo>
                <a:lnTo>
                  <a:pt x="19272" y="375443"/>
                </a:lnTo>
                <a:lnTo>
                  <a:pt x="40183" y="389544"/>
                </a:lnTo>
                <a:lnTo>
                  <a:pt x="65786" y="394715"/>
                </a:lnTo>
                <a:lnTo>
                  <a:pt x="4722622" y="394715"/>
                </a:lnTo>
                <a:lnTo>
                  <a:pt x="4748224" y="389544"/>
                </a:lnTo>
                <a:lnTo>
                  <a:pt x="4769135" y="375443"/>
                </a:lnTo>
                <a:lnTo>
                  <a:pt x="4783236" y="354532"/>
                </a:lnTo>
                <a:lnTo>
                  <a:pt x="4788408" y="328929"/>
                </a:lnTo>
                <a:lnTo>
                  <a:pt x="4788408" y="65785"/>
                </a:lnTo>
                <a:lnTo>
                  <a:pt x="4783236" y="40183"/>
                </a:lnTo>
                <a:lnTo>
                  <a:pt x="4769135" y="19272"/>
                </a:lnTo>
                <a:lnTo>
                  <a:pt x="4748224" y="5171"/>
                </a:lnTo>
                <a:lnTo>
                  <a:pt x="4722622" y="0"/>
                </a:lnTo>
                <a:close/>
              </a:path>
            </a:pathLst>
          </a:custGeom>
          <a:solidFill>
            <a:srgbClr val="FFFF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63383" y="4030979"/>
            <a:ext cx="4788535" cy="394970"/>
          </a:xfrm>
          <a:custGeom>
            <a:avLst/>
            <a:gdLst/>
            <a:ahLst/>
            <a:cxnLst/>
            <a:rect l="l" t="t" r="r" b="b"/>
            <a:pathLst>
              <a:path w="4788534" h="394970">
                <a:moveTo>
                  <a:pt x="0" y="65785"/>
                </a:moveTo>
                <a:lnTo>
                  <a:pt x="5171" y="40183"/>
                </a:lnTo>
                <a:lnTo>
                  <a:pt x="19272" y="19272"/>
                </a:lnTo>
                <a:lnTo>
                  <a:pt x="40183" y="5171"/>
                </a:lnTo>
                <a:lnTo>
                  <a:pt x="65786" y="0"/>
                </a:lnTo>
                <a:lnTo>
                  <a:pt x="4722622" y="0"/>
                </a:lnTo>
                <a:lnTo>
                  <a:pt x="4748224" y="5171"/>
                </a:lnTo>
                <a:lnTo>
                  <a:pt x="4769135" y="19272"/>
                </a:lnTo>
                <a:lnTo>
                  <a:pt x="4783236" y="40183"/>
                </a:lnTo>
                <a:lnTo>
                  <a:pt x="4788408" y="65785"/>
                </a:lnTo>
                <a:lnTo>
                  <a:pt x="4788408" y="328929"/>
                </a:lnTo>
                <a:lnTo>
                  <a:pt x="4783236" y="354532"/>
                </a:lnTo>
                <a:lnTo>
                  <a:pt x="4769135" y="375443"/>
                </a:lnTo>
                <a:lnTo>
                  <a:pt x="4748224" y="389544"/>
                </a:lnTo>
                <a:lnTo>
                  <a:pt x="4722622" y="394715"/>
                </a:lnTo>
                <a:lnTo>
                  <a:pt x="65786" y="394715"/>
                </a:lnTo>
                <a:lnTo>
                  <a:pt x="40183" y="389544"/>
                </a:lnTo>
                <a:lnTo>
                  <a:pt x="19272" y="375443"/>
                </a:lnTo>
                <a:lnTo>
                  <a:pt x="5171" y="354532"/>
                </a:lnTo>
                <a:lnTo>
                  <a:pt x="0" y="328929"/>
                </a:lnTo>
                <a:lnTo>
                  <a:pt x="0" y="65785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63231" y="1510283"/>
            <a:ext cx="4420235" cy="1418590"/>
          </a:xfrm>
          <a:custGeom>
            <a:avLst/>
            <a:gdLst/>
            <a:ahLst/>
            <a:cxnLst/>
            <a:rect l="l" t="t" r="r" b="b"/>
            <a:pathLst>
              <a:path w="4420234" h="1418589">
                <a:moveTo>
                  <a:pt x="4420108" y="0"/>
                </a:moveTo>
                <a:lnTo>
                  <a:pt x="1225803" y="0"/>
                </a:lnTo>
                <a:lnTo>
                  <a:pt x="1225803" y="682751"/>
                </a:lnTo>
                <a:lnTo>
                  <a:pt x="0" y="1418463"/>
                </a:lnTo>
                <a:lnTo>
                  <a:pt x="1225803" y="975360"/>
                </a:lnTo>
                <a:lnTo>
                  <a:pt x="4420108" y="975360"/>
                </a:lnTo>
                <a:lnTo>
                  <a:pt x="4420108" y="0"/>
                </a:lnTo>
                <a:close/>
              </a:path>
              <a:path w="4420234" h="1418589">
                <a:moveTo>
                  <a:pt x="4420108" y="975360"/>
                </a:moveTo>
                <a:lnTo>
                  <a:pt x="1225803" y="975360"/>
                </a:lnTo>
                <a:lnTo>
                  <a:pt x="1225803" y="1170431"/>
                </a:lnTo>
                <a:lnTo>
                  <a:pt x="4420108" y="1170431"/>
                </a:lnTo>
                <a:lnTo>
                  <a:pt x="4420108" y="9753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63231" y="1510283"/>
            <a:ext cx="4420235" cy="1418590"/>
          </a:xfrm>
          <a:custGeom>
            <a:avLst/>
            <a:gdLst/>
            <a:ahLst/>
            <a:cxnLst/>
            <a:rect l="l" t="t" r="r" b="b"/>
            <a:pathLst>
              <a:path w="4420234" h="1418589">
                <a:moveTo>
                  <a:pt x="1225803" y="0"/>
                </a:moveTo>
                <a:lnTo>
                  <a:pt x="1758188" y="0"/>
                </a:lnTo>
                <a:lnTo>
                  <a:pt x="2556764" y="0"/>
                </a:lnTo>
                <a:lnTo>
                  <a:pt x="4420108" y="0"/>
                </a:lnTo>
                <a:lnTo>
                  <a:pt x="4420108" y="682751"/>
                </a:lnTo>
                <a:lnTo>
                  <a:pt x="4420108" y="975360"/>
                </a:lnTo>
                <a:lnTo>
                  <a:pt x="4420108" y="1170431"/>
                </a:lnTo>
                <a:lnTo>
                  <a:pt x="2556764" y="1170431"/>
                </a:lnTo>
                <a:lnTo>
                  <a:pt x="1758188" y="1170431"/>
                </a:lnTo>
                <a:lnTo>
                  <a:pt x="1225803" y="1170431"/>
                </a:lnTo>
                <a:lnTo>
                  <a:pt x="1225803" y="975360"/>
                </a:lnTo>
                <a:lnTo>
                  <a:pt x="0" y="1418463"/>
                </a:lnTo>
                <a:lnTo>
                  <a:pt x="1225803" y="682751"/>
                </a:lnTo>
                <a:lnTo>
                  <a:pt x="1225803" y="0"/>
                </a:lnTo>
                <a:close/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37244" y="1794128"/>
            <a:ext cx="289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097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Probably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good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know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formatting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this type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claim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479" y="3072510"/>
            <a:ext cx="10783570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50" spc="5" dirty="0">
                <a:solidFill>
                  <a:srgbClr val="0071C5"/>
                </a:solidFill>
              </a:rPr>
              <a:t>Role-based </a:t>
            </a:r>
            <a:r>
              <a:rPr sz="4450" spc="15" dirty="0">
                <a:solidFill>
                  <a:srgbClr val="0071C5"/>
                </a:solidFill>
              </a:rPr>
              <a:t>access </a:t>
            </a:r>
            <a:r>
              <a:rPr sz="4450" spc="-15" dirty="0">
                <a:solidFill>
                  <a:srgbClr val="0071C5"/>
                </a:solidFill>
              </a:rPr>
              <a:t>control </a:t>
            </a:r>
            <a:r>
              <a:rPr sz="4450" dirty="0">
                <a:solidFill>
                  <a:srgbClr val="0071C5"/>
                </a:solidFill>
              </a:rPr>
              <a:t>(RBAC)</a:t>
            </a:r>
            <a:r>
              <a:rPr sz="4450" spc="-25" dirty="0">
                <a:solidFill>
                  <a:srgbClr val="0071C5"/>
                </a:solidFill>
              </a:rPr>
              <a:t> </a:t>
            </a:r>
            <a:r>
              <a:rPr sz="4450" dirty="0">
                <a:solidFill>
                  <a:srgbClr val="0071C5"/>
                </a:solidFill>
              </a:rPr>
              <a:t>authorization</a:t>
            </a:r>
            <a:endParaRPr sz="445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0123" y="1343329"/>
            <a:ext cx="8458835" cy="8978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5745" indent="-233045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6379" algn="l"/>
              </a:tabLst>
            </a:pPr>
            <a:r>
              <a:rPr sz="2850" spc="-5" dirty="0">
                <a:solidFill>
                  <a:srgbClr val="00AFEF"/>
                </a:solidFill>
                <a:latin typeface="Calibri"/>
                <a:cs typeface="Calibri"/>
              </a:rPr>
              <a:t>Manages </a:t>
            </a:r>
            <a:r>
              <a:rPr sz="2850" dirty="0">
                <a:solidFill>
                  <a:srgbClr val="00AFEF"/>
                </a:solidFill>
                <a:latin typeface="Calibri"/>
                <a:cs typeface="Calibri"/>
              </a:rPr>
              <a:t>and </a:t>
            </a:r>
            <a:r>
              <a:rPr sz="2850" spc="-15" dirty="0">
                <a:solidFill>
                  <a:srgbClr val="00AFEF"/>
                </a:solidFill>
                <a:latin typeface="Calibri"/>
                <a:cs typeface="Calibri"/>
              </a:rPr>
              <a:t>enforces </a:t>
            </a:r>
            <a:r>
              <a:rPr sz="2850" dirty="0">
                <a:solidFill>
                  <a:srgbClr val="00AFEF"/>
                </a:solidFill>
                <a:latin typeface="Calibri"/>
                <a:cs typeface="Calibri"/>
              </a:rPr>
              <a:t>permissions </a:t>
            </a:r>
            <a:r>
              <a:rPr sz="2850" spc="-5" dirty="0">
                <a:solidFill>
                  <a:srgbClr val="00AFEF"/>
                </a:solidFill>
                <a:latin typeface="Calibri"/>
                <a:cs typeface="Calibri"/>
              </a:rPr>
              <a:t>based </a:t>
            </a:r>
            <a:r>
              <a:rPr sz="2850" dirty="0">
                <a:solidFill>
                  <a:srgbClr val="00AFEF"/>
                </a:solidFill>
                <a:latin typeface="Calibri"/>
                <a:cs typeface="Calibri"/>
              </a:rPr>
              <a:t>on </a:t>
            </a:r>
            <a:r>
              <a:rPr sz="2850" spc="-5" dirty="0">
                <a:solidFill>
                  <a:srgbClr val="00AFEF"/>
                </a:solidFill>
                <a:latin typeface="Calibri"/>
                <a:cs typeface="Calibri"/>
              </a:rPr>
              <a:t>user</a:t>
            </a:r>
            <a:r>
              <a:rPr sz="2850" spc="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50" spc="-10" dirty="0">
                <a:solidFill>
                  <a:srgbClr val="00AFEF"/>
                </a:solidFill>
                <a:latin typeface="Calibri"/>
                <a:cs typeface="Calibri"/>
              </a:rPr>
              <a:t>roles:</a:t>
            </a:r>
            <a:endParaRPr sz="2850">
              <a:latin typeface="Calibri"/>
              <a:cs typeface="Calibri"/>
            </a:endParaRPr>
          </a:p>
          <a:p>
            <a:pPr marL="712470" lvl="1" indent="-233679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713105" algn="l"/>
              </a:tabLst>
            </a:pPr>
            <a:r>
              <a:rPr sz="2450" spc="-5" dirty="0">
                <a:latin typeface="Calibri"/>
                <a:cs typeface="Calibri"/>
              </a:rPr>
              <a:t>An identity </a:t>
            </a:r>
            <a:r>
              <a:rPr sz="2450" spc="-20" dirty="0">
                <a:latin typeface="Calibri"/>
                <a:cs typeface="Calibri"/>
              </a:rPr>
              <a:t>may </a:t>
            </a:r>
            <a:r>
              <a:rPr sz="2450" spc="-5" dirty="0">
                <a:latin typeface="Calibri"/>
                <a:cs typeface="Calibri"/>
              </a:rPr>
              <a:t>belong </a:t>
            </a:r>
            <a:r>
              <a:rPr sz="2450" spc="-20" dirty="0">
                <a:latin typeface="Calibri"/>
                <a:cs typeface="Calibri"/>
              </a:rPr>
              <a:t>to </a:t>
            </a:r>
            <a:r>
              <a:rPr sz="2450" spc="-5" dirty="0">
                <a:latin typeface="Calibri"/>
                <a:cs typeface="Calibri"/>
              </a:rPr>
              <a:t>one or </a:t>
            </a:r>
            <a:r>
              <a:rPr sz="2450" spc="-10" dirty="0">
                <a:latin typeface="Calibri"/>
                <a:cs typeface="Calibri"/>
              </a:rPr>
              <a:t>more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roles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123" y="425957"/>
            <a:ext cx="5737225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50" spc="5" dirty="0">
                <a:solidFill>
                  <a:srgbClr val="0078D3"/>
                </a:solidFill>
              </a:rPr>
              <a:t>Role-based</a:t>
            </a:r>
            <a:r>
              <a:rPr sz="4450" spc="-50" dirty="0">
                <a:solidFill>
                  <a:srgbClr val="0078D3"/>
                </a:solidFill>
              </a:rPr>
              <a:t> </a:t>
            </a:r>
            <a:r>
              <a:rPr sz="4450" dirty="0">
                <a:solidFill>
                  <a:srgbClr val="0078D3"/>
                </a:solidFill>
              </a:rPr>
              <a:t>authorization</a:t>
            </a:r>
            <a:endParaRPr sz="4450"/>
          </a:p>
        </p:txBody>
      </p:sp>
      <p:sp>
        <p:nvSpPr>
          <p:cNvPr id="4" name="object 4"/>
          <p:cNvSpPr/>
          <p:nvPr/>
        </p:nvSpPr>
        <p:spPr>
          <a:xfrm>
            <a:off x="1798320" y="2369039"/>
            <a:ext cx="7502652" cy="4493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0123" y="1377822"/>
            <a:ext cx="5348605" cy="461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5745" indent="-2330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6379" algn="l"/>
              </a:tabLst>
            </a:pPr>
            <a:r>
              <a:rPr sz="2850" dirty="0">
                <a:solidFill>
                  <a:srgbClr val="00AFEF"/>
                </a:solidFill>
                <a:latin typeface="Calibri"/>
                <a:cs typeface="Calibri"/>
              </a:rPr>
              <a:t>In </a:t>
            </a:r>
            <a:r>
              <a:rPr sz="2850" spc="-30" dirty="0">
                <a:solidFill>
                  <a:srgbClr val="00AFEF"/>
                </a:solidFill>
                <a:latin typeface="Calibri"/>
                <a:cs typeface="Calibri"/>
              </a:rPr>
              <a:t>ASP.NET-based</a:t>
            </a:r>
            <a:r>
              <a:rPr sz="2850" spc="-5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50" spc="-5" dirty="0">
                <a:solidFill>
                  <a:srgbClr val="00AFEF"/>
                </a:solidFill>
                <a:latin typeface="Calibri"/>
                <a:cs typeface="Calibri"/>
              </a:rPr>
              <a:t>implementation: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123" y="425957"/>
            <a:ext cx="5737225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50" spc="5" dirty="0">
                <a:solidFill>
                  <a:srgbClr val="0078D3"/>
                </a:solidFill>
              </a:rPr>
              <a:t>Role-based</a:t>
            </a:r>
            <a:r>
              <a:rPr sz="4450" spc="-50" dirty="0">
                <a:solidFill>
                  <a:srgbClr val="0078D3"/>
                </a:solidFill>
              </a:rPr>
              <a:t> </a:t>
            </a:r>
            <a:r>
              <a:rPr sz="4450" dirty="0">
                <a:solidFill>
                  <a:srgbClr val="0078D3"/>
                </a:solidFill>
              </a:rPr>
              <a:t>authorization</a:t>
            </a:r>
            <a:endParaRPr sz="4450"/>
          </a:p>
        </p:txBody>
      </p:sp>
      <p:sp>
        <p:nvSpPr>
          <p:cNvPr id="4" name="object 4"/>
          <p:cNvSpPr/>
          <p:nvPr/>
        </p:nvSpPr>
        <p:spPr>
          <a:xfrm>
            <a:off x="341375" y="2497835"/>
            <a:ext cx="4922520" cy="3046730"/>
          </a:xfrm>
          <a:custGeom>
            <a:avLst/>
            <a:gdLst/>
            <a:ahLst/>
            <a:cxnLst/>
            <a:rect l="l" t="t" r="r" b="b"/>
            <a:pathLst>
              <a:path w="4922520" h="3046729">
                <a:moveTo>
                  <a:pt x="0" y="3046476"/>
                </a:moveTo>
                <a:lnTo>
                  <a:pt x="4922520" y="3046476"/>
                </a:lnTo>
                <a:lnTo>
                  <a:pt x="4922520" y="0"/>
                </a:lnTo>
                <a:lnTo>
                  <a:pt x="0" y="0"/>
                </a:lnTo>
                <a:lnTo>
                  <a:pt x="0" y="3046476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0420" y="2507691"/>
            <a:ext cx="4500245" cy="295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637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[Authorize(Roles = "Administrator,  PowerUser")] public class  ControlPanelController :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Controller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448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public ActionResult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SetTime()</a:t>
            </a:r>
            <a:endParaRPr sz="1600">
              <a:latin typeface="Courier New"/>
              <a:cs typeface="Courier New"/>
            </a:endParaRPr>
          </a:p>
          <a:p>
            <a:pPr marL="9448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 marR="949960" indent="932180">
              <a:lnSpc>
                <a:spcPct val="100000"/>
              </a:lnSpc>
              <a:tabLst>
                <a:tab pos="2810510" algn="l"/>
              </a:tabLst>
            </a:pPr>
            <a:r>
              <a:rPr sz="1600" spc="-5" dirty="0">
                <a:latin typeface="Courier New"/>
                <a:cs typeface="Courier New"/>
              </a:rPr>
              <a:t>} [Authorize(Roles =  </a:t>
            </a:r>
            <a:r>
              <a:rPr sz="1600" spc="-10" dirty="0">
                <a:latin typeface="Courier New"/>
                <a:cs typeface="Courier New"/>
              </a:rPr>
              <a:t>"Adm</a:t>
            </a:r>
            <a:r>
              <a:rPr sz="1600" spc="-5" dirty="0">
                <a:latin typeface="Courier New"/>
                <a:cs typeface="Courier New"/>
              </a:rPr>
              <a:t>i</a:t>
            </a:r>
            <a:r>
              <a:rPr sz="1600" spc="-10" dirty="0">
                <a:latin typeface="Courier New"/>
                <a:cs typeface="Courier New"/>
              </a:rPr>
              <a:t>n</a:t>
            </a:r>
            <a:r>
              <a:rPr sz="1600" spc="5" dirty="0">
                <a:latin typeface="Courier New"/>
                <a:cs typeface="Courier New"/>
              </a:rPr>
              <a:t>i</a:t>
            </a:r>
            <a:r>
              <a:rPr sz="1600" spc="-10" dirty="0">
                <a:latin typeface="Courier New"/>
                <a:cs typeface="Courier New"/>
              </a:rPr>
              <a:t>stra</a:t>
            </a:r>
            <a:r>
              <a:rPr sz="1600" spc="10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or")</a:t>
            </a:r>
            <a:r>
              <a:rPr sz="1600" spc="-5" dirty="0">
                <a:latin typeface="Courier New"/>
                <a:cs typeface="Courier New"/>
              </a:rPr>
              <a:t>]</a:t>
            </a:r>
            <a:r>
              <a:rPr sz="1600" dirty="0">
                <a:latin typeface="Courier New"/>
                <a:cs typeface="Courier New"/>
              </a:rPr>
              <a:t>	</a:t>
            </a:r>
            <a:r>
              <a:rPr sz="1600" spc="-5" dirty="0">
                <a:latin typeface="Courier New"/>
                <a:cs typeface="Courier New"/>
              </a:rPr>
              <a:t>public  ActionResult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ShutDown()</a:t>
            </a:r>
            <a:endParaRPr sz="1600">
              <a:latin typeface="Courier New"/>
              <a:cs typeface="Courier New"/>
            </a:endParaRPr>
          </a:p>
          <a:p>
            <a:pPr marL="9448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448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50408" y="2482595"/>
            <a:ext cx="6670675" cy="304673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2075" marR="709295">
              <a:lnSpc>
                <a:spcPct val="100000"/>
              </a:lnSpc>
              <a:spcBef>
                <a:spcPts val="175"/>
              </a:spcBef>
            </a:pPr>
            <a:r>
              <a:rPr sz="1600" spc="-5" dirty="0">
                <a:latin typeface="Courier New"/>
                <a:cs typeface="Courier New"/>
              </a:rPr>
              <a:t>public void ConfigureServices(IServiceCollection  services)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024890" marR="124142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services.AddMvc();  services.AddAuthorization(options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=&gt;</a:t>
            </a:r>
            <a:endParaRPr sz="1600">
              <a:latin typeface="Courier New"/>
              <a:cs typeface="Courier New"/>
            </a:endParaRPr>
          </a:p>
          <a:p>
            <a:pPr marL="102489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024890" marR="605790">
              <a:lnSpc>
                <a:spcPct val="100000"/>
              </a:lnSpc>
              <a:tabLst>
                <a:tab pos="1957705" algn="l"/>
              </a:tabLst>
            </a:pPr>
            <a:r>
              <a:rPr sz="1600" spc="-5" dirty="0">
                <a:latin typeface="Courier New"/>
                <a:cs typeface="Courier New"/>
              </a:rPr>
              <a:t>options.AddPolicy("RequireAdministratorR  ole",	policy </a:t>
            </a:r>
            <a:r>
              <a:rPr sz="1600" spc="-10" dirty="0">
                <a:latin typeface="Courier New"/>
                <a:cs typeface="Courier New"/>
              </a:rPr>
              <a:t>=&gt;  </a:t>
            </a:r>
            <a:r>
              <a:rPr sz="1600" spc="-5" dirty="0">
                <a:latin typeface="Courier New"/>
                <a:cs typeface="Courier New"/>
              </a:rPr>
              <a:t>policy.RequireRole("Administrator"));</a:t>
            </a:r>
            <a:r>
              <a:rPr sz="1600" spc="204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});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1375" y="5522975"/>
            <a:ext cx="4922520" cy="1274445"/>
          </a:xfrm>
          <a:custGeom>
            <a:avLst/>
            <a:gdLst/>
            <a:ahLst/>
            <a:cxnLst/>
            <a:rect l="l" t="t" r="r" b="b"/>
            <a:pathLst>
              <a:path w="4922520" h="1274445">
                <a:moveTo>
                  <a:pt x="4922520" y="283464"/>
                </a:moveTo>
                <a:lnTo>
                  <a:pt x="0" y="283464"/>
                </a:lnTo>
                <a:lnTo>
                  <a:pt x="0" y="1274064"/>
                </a:lnTo>
                <a:lnTo>
                  <a:pt x="4922520" y="1274064"/>
                </a:lnTo>
                <a:lnTo>
                  <a:pt x="4922520" y="283464"/>
                </a:lnTo>
                <a:close/>
              </a:path>
              <a:path w="4922520" h="1274445">
                <a:moveTo>
                  <a:pt x="1475613" y="0"/>
                </a:moveTo>
                <a:lnTo>
                  <a:pt x="820420" y="283464"/>
                </a:lnTo>
                <a:lnTo>
                  <a:pt x="2051050" y="283464"/>
                </a:lnTo>
                <a:lnTo>
                  <a:pt x="147561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1375" y="5522975"/>
            <a:ext cx="4922520" cy="1274445"/>
          </a:xfrm>
          <a:custGeom>
            <a:avLst/>
            <a:gdLst/>
            <a:ahLst/>
            <a:cxnLst/>
            <a:rect l="l" t="t" r="r" b="b"/>
            <a:pathLst>
              <a:path w="4922520" h="1274445">
                <a:moveTo>
                  <a:pt x="0" y="283464"/>
                </a:moveTo>
                <a:lnTo>
                  <a:pt x="820420" y="283464"/>
                </a:lnTo>
                <a:lnTo>
                  <a:pt x="1475613" y="0"/>
                </a:lnTo>
                <a:lnTo>
                  <a:pt x="2051050" y="283464"/>
                </a:lnTo>
                <a:lnTo>
                  <a:pt x="4922520" y="283464"/>
                </a:lnTo>
                <a:lnTo>
                  <a:pt x="4922520" y="448564"/>
                </a:lnTo>
                <a:lnTo>
                  <a:pt x="4922520" y="696214"/>
                </a:lnTo>
                <a:lnTo>
                  <a:pt x="4922520" y="1274064"/>
                </a:lnTo>
                <a:lnTo>
                  <a:pt x="2051050" y="1274064"/>
                </a:lnTo>
                <a:lnTo>
                  <a:pt x="820420" y="1274064"/>
                </a:lnTo>
                <a:lnTo>
                  <a:pt x="0" y="1274064"/>
                </a:lnTo>
                <a:lnTo>
                  <a:pt x="0" y="696214"/>
                </a:lnTo>
                <a:lnTo>
                  <a:pt x="0" y="448564"/>
                </a:lnTo>
                <a:lnTo>
                  <a:pt x="0" y="283464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9681" y="5851042"/>
            <a:ext cx="470471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Members of either the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Administrator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role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or the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PowerUser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role 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can access the controller and the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SetTime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action,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but only 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members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Administrator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role can access the S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hutDown 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action.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38088" y="5526658"/>
            <a:ext cx="5972810" cy="1263015"/>
          </a:xfrm>
          <a:custGeom>
            <a:avLst/>
            <a:gdLst/>
            <a:ahLst/>
            <a:cxnLst/>
            <a:rect l="l" t="t" r="r" b="b"/>
            <a:pathLst>
              <a:path w="5972809" h="1263015">
                <a:moveTo>
                  <a:pt x="5972556" y="279781"/>
                </a:moveTo>
                <a:lnTo>
                  <a:pt x="0" y="279781"/>
                </a:lnTo>
                <a:lnTo>
                  <a:pt x="0" y="1262761"/>
                </a:lnTo>
                <a:lnTo>
                  <a:pt x="5972556" y="1262761"/>
                </a:lnTo>
                <a:lnTo>
                  <a:pt x="5972556" y="279781"/>
                </a:lnTo>
                <a:close/>
              </a:path>
              <a:path w="5972809" h="1263015">
                <a:moveTo>
                  <a:pt x="1669034" y="0"/>
                </a:moveTo>
                <a:lnTo>
                  <a:pt x="995426" y="279781"/>
                </a:lnTo>
                <a:lnTo>
                  <a:pt x="2488565" y="279781"/>
                </a:lnTo>
                <a:lnTo>
                  <a:pt x="166903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38088" y="5526658"/>
            <a:ext cx="5972810" cy="1263015"/>
          </a:xfrm>
          <a:custGeom>
            <a:avLst/>
            <a:gdLst/>
            <a:ahLst/>
            <a:cxnLst/>
            <a:rect l="l" t="t" r="r" b="b"/>
            <a:pathLst>
              <a:path w="5972809" h="1263015">
                <a:moveTo>
                  <a:pt x="0" y="279781"/>
                </a:moveTo>
                <a:lnTo>
                  <a:pt x="995426" y="279781"/>
                </a:lnTo>
                <a:lnTo>
                  <a:pt x="1669034" y="0"/>
                </a:lnTo>
                <a:lnTo>
                  <a:pt x="2488565" y="279781"/>
                </a:lnTo>
                <a:lnTo>
                  <a:pt x="5972556" y="279781"/>
                </a:lnTo>
                <a:lnTo>
                  <a:pt x="5972556" y="443610"/>
                </a:lnTo>
                <a:lnTo>
                  <a:pt x="5972556" y="689355"/>
                </a:lnTo>
                <a:lnTo>
                  <a:pt x="5972556" y="1262761"/>
                </a:lnTo>
                <a:lnTo>
                  <a:pt x="2488565" y="1262761"/>
                </a:lnTo>
                <a:lnTo>
                  <a:pt x="995426" y="1262761"/>
                </a:lnTo>
                <a:lnTo>
                  <a:pt x="0" y="1262761"/>
                </a:lnTo>
                <a:lnTo>
                  <a:pt x="0" y="689355"/>
                </a:lnTo>
                <a:lnTo>
                  <a:pt x="0" y="443610"/>
                </a:lnTo>
                <a:lnTo>
                  <a:pt x="0" y="279781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25870" y="5840983"/>
            <a:ext cx="539623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Role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requirements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can be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expressed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using the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Policy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syntax,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where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 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developer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registers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policy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at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startup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part of the authorization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service 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configuration.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This normally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occurs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ConfigureServices()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your 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Startup.cs</a:t>
            </a:r>
            <a:r>
              <a:rPr sz="1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file: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95644" y="3992879"/>
            <a:ext cx="5494020" cy="817244"/>
          </a:xfrm>
          <a:custGeom>
            <a:avLst/>
            <a:gdLst/>
            <a:ahLst/>
            <a:cxnLst/>
            <a:rect l="l" t="t" r="r" b="b"/>
            <a:pathLst>
              <a:path w="5494020" h="817245">
                <a:moveTo>
                  <a:pt x="5357876" y="0"/>
                </a:moveTo>
                <a:lnTo>
                  <a:pt x="136143" y="0"/>
                </a:lnTo>
                <a:lnTo>
                  <a:pt x="93114" y="6941"/>
                </a:lnTo>
                <a:lnTo>
                  <a:pt x="55741" y="26269"/>
                </a:lnTo>
                <a:lnTo>
                  <a:pt x="26269" y="55741"/>
                </a:lnTo>
                <a:lnTo>
                  <a:pt x="6941" y="93114"/>
                </a:lnTo>
                <a:lnTo>
                  <a:pt x="0" y="136143"/>
                </a:lnTo>
                <a:lnTo>
                  <a:pt x="0" y="680719"/>
                </a:lnTo>
                <a:lnTo>
                  <a:pt x="6941" y="723749"/>
                </a:lnTo>
                <a:lnTo>
                  <a:pt x="26269" y="761122"/>
                </a:lnTo>
                <a:lnTo>
                  <a:pt x="55741" y="790594"/>
                </a:lnTo>
                <a:lnTo>
                  <a:pt x="93114" y="809922"/>
                </a:lnTo>
                <a:lnTo>
                  <a:pt x="136143" y="816863"/>
                </a:lnTo>
                <a:lnTo>
                  <a:pt x="5357876" y="816863"/>
                </a:lnTo>
                <a:lnTo>
                  <a:pt x="5400905" y="809922"/>
                </a:lnTo>
                <a:lnTo>
                  <a:pt x="5438278" y="790594"/>
                </a:lnTo>
                <a:lnTo>
                  <a:pt x="5467750" y="761122"/>
                </a:lnTo>
                <a:lnTo>
                  <a:pt x="5487078" y="723749"/>
                </a:lnTo>
                <a:lnTo>
                  <a:pt x="5494020" y="680719"/>
                </a:lnTo>
                <a:lnTo>
                  <a:pt x="5494020" y="136143"/>
                </a:lnTo>
                <a:lnTo>
                  <a:pt x="5487078" y="93114"/>
                </a:lnTo>
                <a:lnTo>
                  <a:pt x="5467750" y="55741"/>
                </a:lnTo>
                <a:lnTo>
                  <a:pt x="5438278" y="26269"/>
                </a:lnTo>
                <a:lnTo>
                  <a:pt x="5400905" y="6941"/>
                </a:lnTo>
                <a:lnTo>
                  <a:pt x="5357876" y="0"/>
                </a:lnTo>
                <a:close/>
              </a:path>
            </a:pathLst>
          </a:custGeom>
          <a:solidFill>
            <a:srgbClr val="FFFF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95644" y="3992879"/>
            <a:ext cx="5494020" cy="817244"/>
          </a:xfrm>
          <a:custGeom>
            <a:avLst/>
            <a:gdLst/>
            <a:ahLst/>
            <a:cxnLst/>
            <a:rect l="l" t="t" r="r" b="b"/>
            <a:pathLst>
              <a:path w="5494020" h="817245">
                <a:moveTo>
                  <a:pt x="0" y="136143"/>
                </a:moveTo>
                <a:lnTo>
                  <a:pt x="6941" y="93114"/>
                </a:lnTo>
                <a:lnTo>
                  <a:pt x="26269" y="55741"/>
                </a:lnTo>
                <a:lnTo>
                  <a:pt x="55741" y="26269"/>
                </a:lnTo>
                <a:lnTo>
                  <a:pt x="93114" y="6941"/>
                </a:lnTo>
                <a:lnTo>
                  <a:pt x="136143" y="0"/>
                </a:lnTo>
                <a:lnTo>
                  <a:pt x="5357876" y="0"/>
                </a:lnTo>
                <a:lnTo>
                  <a:pt x="5400905" y="6941"/>
                </a:lnTo>
                <a:lnTo>
                  <a:pt x="5438278" y="26269"/>
                </a:lnTo>
                <a:lnTo>
                  <a:pt x="5467750" y="55741"/>
                </a:lnTo>
                <a:lnTo>
                  <a:pt x="5487078" y="93114"/>
                </a:lnTo>
                <a:lnTo>
                  <a:pt x="5494020" y="136143"/>
                </a:lnTo>
                <a:lnTo>
                  <a:pt x="5494020" y="680719"/>
                </a:lnTo>
                <a:lnTo>
                  <a:pt x="5487078" y="723749"/>
                </a:lnTo>
                <a:lnTo>
                  <a:pt x="5467750" y="761122"/>
                </a:lnTo>
                <a:lnTo>
                  <a:pt x="5438278" y="790594"/>
                </a:lnTo>
                <a:lnTo>
                  <a:pt x="5400905" y="809922"/>
                </a:lnTo>
                <a:lnTo>
                  <a:pt x="5357876" y="816863"/>
                </a:lnTo>
                <a:lnTo>
                  <a:pt x="136143" y="816863"/>
                </a:lnTo>
                <a:lnTo>
                  <a:pt x="93114" y="809922"/>
                </a:lnTo>
                <a:lnTo>
                  <a:pt x="55741" y="790594"/>
                </a:lnTo>
                <a:lnTo>
                  <a:pt x="26269" y="761122"/>
                </a:lnTo>
                <a:lnTo>
                  <a:pt x="6941" y="723749"/>
                </a:lnTo>
                <a:lnTo>
                  <a:pt x="0" y="680719"/>
                </a:lnTo>
                <a:lnTo>
                  <a:pt x="0" y="136143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046" y="3574922"/>
            <a:ext cx="4430395" cy="403860"/>
          </a:xfrm>
          <a:custGeom>
            <a:avLst/>
            <a:gdLst/>
            <a:ahLst/>
            <a:cxnLst/>
            <a:rect l="l" t="t" r="r" b="b"/>
            <a:pathLst>
              <a:path w="4430395" h="403860">
                <a:moveTo>
                  <a:pt x="0" y="403860"/>
                </a:moveTo>
                <a:lnTo>
                  <a:pt x="4430268" y="403860"/>
                </a:lnTo>
                <a:lnTo>
                  <a:pt x="4430268" y="0"/>
                </a:lnTo>
                <a:lnTo>
                  <a:pt x="0" y="0"/>
                </a:lnTo>
                <a:lnTo>
                  <a:pt x="0" y="40386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6046" y="3852290"/>
            <a:ext cx="3689985" cy="403860"/>
          </a:xfrm>
          <a:custGeom>
            <a:avLst/>
            <a:gdLst/>
            <a:ahLst/>
            <a:cxnLst/>
            <a:rect l="l" t="t" r="r" b="b"/>
            <a:pathLst>
              <a:path w="3689985" h="403860">
                <a:moveTo>
                  <a:pt x="0" y="403860"/>
                </a:moveTo>
                <a:lnTo>
                  <a:pt x="3689604" y="403860"/>
                </a:lnTo>
                <a:lnTo>
                  <a:pt x="3689604" y="0"/>
                </a:lnTo>
                <a:lnTo>
                  <a:pt x="0" y="0"/>
                </a:lnTo>
                <a:lnTo>
                  <a:pt x="0" y="40386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6046" y="4129658"/>
            <a:ext cx="946785" cy="403860"/>
          </a:xfrm>
          <a:custGeom>
            <a:avLst/>
            <a:gdLst/>
            <a:ahLst/>
            <a:cxnLst/>
            <a:rect l="l" t="t" r="r" b="b"/>
            <a:pathLst>
              <a:path w="946785" h="403860">
                <a:moveTo>
                  <a:pt x="0" y="403859"/>
                </a:moveTo>
                <a:lnTo>
                  <a:pt x="946404" y="403859"/>
                </a:lnTo>
                <a:lnTo>
                  <a:pt x="946404" y="0"/>
                </a:lnTo>
                <a:lnTo>
                  <a:pt x="0" y="0"/>
                </a:lnTo>
                <a:lnTo>
                  <a:pt x="0" y="40385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0123" y="1631695"/>
            <a:ext cx="4480560" cy="178498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45745" marR="403860" indent="-233045" algn="just">
              <a:lnSpc>
                <a:spcPct val="70000"/>
              </a:lnSpc>
              <a:spcBef>
                <a:spcPts val="1040"/>
              </a:spcBef>
              <a:buFont typeface="Arial"/>
              <a:buChar char="•"/>
              <a:tabLst>
                <a:tab pos="246379" algn="l"/>
              </a:tabLst>
            </a:pPr>
            <a:r>
              <a:rPr sz="2600" spc="-10" dirty="0">
                <a:latin typeface="Calibri"/>
                <a:cs typeface="Calibri"/>
              </a:rPr>
              <a:t>Provides fine-grained </a:t>
            </a:r>
            <a:r>
              <a:rPr sz="2600" dirty="0">
                <a:latin typeface="Calibri"/>
                <a:cs typeface="Calibri"/>
              </a:rPr>
              <a:t>access  </a:t>
            </a:r>
            <a:r>
              <a:rPr sz="2600" spc="-5" dirty="0">
                <a:latin typeface="Calibri"/>
                <a:cs typeface="Calibri"/>
              </a:rPr>
              <a:t>management of </a:t>
            </a:r>
            <a:r>
              <a:rPr sz="2600" spc="-10" dirty="0">
                <a:latin typeface="Calibri"/>
                <a:cs typeface="Calibri"/>
              </a:rPr>
              <a:t>resources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 </a:t>
            </a:r>
            <a:r>
              <a:rPr sz="2600" spc="-10" dirty="0">
                <a:latin typeface="Calibri"/>
                <a:cs typeface="Calibri"/>
              </a:rPr>
              <a:t>Azure</a:t>
            </a:r>
            <a:endParaRPr sz="2600">
              <a:latin typeface="Calibri"/>
              <a:cs typeface="Calibri"/>
            </a:endParaRPr>
          </a:p>
          <a:p>
            <a:pPr marL="245745" indent="-233045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246379" algn="l"/>
              </a:tabLst>
            </a:pPr>
            <a:r>
              <a:rPr sz="2600" spc="-15" dirty="0">
                <a:latin typeface="Calibri"/>
                <a:cs typeface="Calibri"/>
              </a:rPr>
              <a:t>Facilitates segregation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duties</a:t>
            </a:r>
            <a:endParaRPr sz="2600">
              <a:latin typeface="Calibri"/>
              <a:cs typeface="Calibri"/>
            </a:endParaRPr>
          </a:p>
          <a:p>
            <a:pPr marL="245745" indent="-233045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246379" algn="l"/>
              </a:tabLst>
            </a:pPr>
            <a:r>
              <a:rPr sz="2600" spc="-15" dirty="0">
                <a:latin typeface="Calibri"/>
                <a:cs typeface="Calibri"/>
              </a:rPr>
              <a:t>Role </a:t>
            </a:r>
            <a:r>
              <a:rPr sz="2600" spc="-5" dirty="0">
                <a:latin typeface="Calibri"/>
                <a:cs typeface="Calibri"/>
              </a:rPr>
              <a:t>assignments bind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role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6046" y="3297554"/>
            <a:ext cx="4430395" cy="27749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sz="2600" spc="-5" dirty="0">
                <a:latin typeface="Calibri"/>
                <a:cs typeface="Calibri"/>
              </a:rPr>
              <a:t>definition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a security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principal,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6046" y="3574922"/>
            <a:ext cx="4430395" cy="27749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sz="2600" spc="-15" dirty="0">
                <a:latin typeface="Calibri"/>
                <a:cs typeface="Calibri"/>
              </a:rPr>
              <a:t>at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specific </a:t>
            </a:r>
            <a:r>
              <a:rPr sz="2600" spc="-10" dirty="0">
                <a:latin typeface="Calibri"/>
                <a:cs typeface="Calibri"/>
              </a:rPr>
              <a:t>scope </a:t>
            </a:r>
            <a:r>
              <a:rPr sz="2600" spc="-5" dirty="0">
                <a:latin typeface="Calibri"/>
                <a:cs typeface="Calibri"/>
              </a:rPr>
              <a:t>(or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boundary)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3600" y="3826204"/>
            <a:ext cx="363918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purpose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granting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6046" y="4256150"/>
            <a:ext cx="946785" cy="27749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30"/>
              </a:lnSpc>
            </a:pPr>
            <a:r>
              <a:rPr sz="2600" dirty="0">
                <a:latin typeface="Calibri"/>
                <a:cs typeface="Calibri"/>
              </a:rPr>
              <a:t>acces</a:t>
            </a:r>
            <a:r>
              <a:rPr sz="2600" spc="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0123" y="4509642"/>
            <a:ext cx="383159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745" indent="-23304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6379" algn="l"/>
              </a:tabLst>
            </a:pPr>
            <a:r>
              <a:rPr sz="2600" spc="-5" dirty="0">
                <a:latin typeface="Calibri"/>
                <a:cs typeface="Calibri"/>
              </a:rPr>
              <a:t>Supports </a:t>
            </a:r>
            <a:r>
              <a:rPr sz="2600" spc="-20" dirty="0">
                <a:latin typeface="Calibri"/>
                <a:cs typeface="Calibri"/>
              </a:rPr>
              <a:t>four </a:t>
            </a:r>
            <a:r>
              <a:rPr sz="2600" spc="-10" dirty="0">
                <a:latin typeface="Calibri"/>
                <a:cs typeface="Calibri"/>
              </a:rPr>
              <a:t>scope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types: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42389" y="4887086"/>
            <a:ext cx="2588260" cy="3340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30"/>
              </a:lnSpc>
            </a:pPr>
            <a:r>
              <a:rPr sz="2300" dirty="0">
                <a:latin typeface="Calibri"/>
                <a:cs typeface="Calibri"/>
              </a:rPr>
              <a:t>A </a:t>
            </a:r>
            <a:r>
              <a:rPr sz="2300" spc="-5" dirty="0">
                <a:latin typeface="Calibri"/>
                <a:cs typeface="Calibri"/>
              </a:rPr>
              <a:t>management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group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42389" y="5220842"/>
            <a:ext cx="1687195" cy="28511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5"/>
              </a:lnSpc>
            </a:pPr>
            <a:r>
              <a:rPr sz="2300" dirty="0">
                <a:latin typeface="Calibri"/>
                <a:cs typeface="Calibri"/>
              </a:rPr>
              <a:t>A</a:t>
            </a:r>
            <a:r>
              <a:rPr sz="2300" spc="-9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subscription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42389" y="5505830"/>
            <a:ext cx="2044700" cy="33337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300" dirty="0">
                <a:latin typeface="Calibri"/>
                <a:cs typeface="Calibri"/>
              </a:rPr>
              <a:t>A </a:t>
            </a:r>
            <a:r>
              <a:rPr sz="2300" spc="-10" dirty="0">
                <a:latin typeface="Calibri"/>
                <a:cs typeface="Calibri"/>
              </a:rPr>
              <a:t>resource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group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96772" y="4863210"/>
            <a:ext cx="128270" cy="1303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00"/>
              </a:lnSpc>
              <a:spcBef>
                <a:spcPts val="100"/>
              </a:spcBef>
            </a:pPr>
            <a:r>
              <a:rPr sz="2300" dirty="0">
                <a:latin typeface="Arial"/>
                <a:cs typeface="Arial"/>
              </a:rPr>
              <a:t>•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ts val="2435"/>
              </a:lnSpc>
            </a:pPr>
            <a:r>
              <a:rPr sz="2300" dirty="0">
                <a:latin typeface="Arial"/>
                <a:cs typeface="Arial"/>
              </a:rPr>
              <a:t>•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ts val="2430"/>
              </a:lnSpc>
            </a:pPr>
            <a:r>
              <a:rPr sz="2300" dirty="0">
                <a:latin typeface="Arial"/>
                <a:cs typeface="Arial"/>
              </a:rPr>
              <a:t>•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ts val="2595"/>
              </a:lnSpc>
            </a:pPr>
            <a:r>
              <a:rPr sz="2300" dirty="0">
                <a:latin typeface="Arial"/>
                <a:cs typeface="Arial"/>
              </a:rPr>
              <a:t>•</a:t>
            </a:r>
            <a:endParaRPr sz="2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42389" y="5838825"/>
            <a:ext cx="1280795" cy="33337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80"/>
              </a:lnSpc>
            </a:pPr>
            <a:r>
              <a:rPr sz="2300" dirty="0">
                <a:latin typeface="Calibri"/>
                <a:cs typeface="Calibri"/>
              </a:rPr>
              <a:t>A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resource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0123" y="6149746"/>
            <a:ext cx="31337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745" indent="-23304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6379" algn="l"/>
              </a:tabLst>
            </a:pPr>
            <a:r>
              <a:rPr sz="2600" dirty="0">
                <a:latin typeface="Calibri"/>
                <a:cs typeface="Calibri"/>
              </a:rPr>
              <a:t>Includes </a:t>
            </a:r>
            <a:r>
              <a:rPr sz="2600" spc="-5" dirty="0">
                <a:latin typeface="Calibri"/>
                <a:cs typeface="Calibri"/>
              </a:rPr>
              <a:t>built-in</a:t>
            </a:r>
            <a:r>
              <a:rPr sz="2600" spc="-1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roles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30123" y="240029"/>
            <a:ext cx="7609205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50" spc="5" dirty="0">
                <a:solidFill>
                  <a:srgbClr val="0078D3"/>
                </a:solidFill>
              </a:rPr>
              <a:t>Role-based </a:t>
            </a:r>
            <a:r>
              <a:rPr sz="4450" spc="15" dirty="0">
                <a:solidFill>
                  <a:srgbClr val="0078D3"/>
                </a:solidFill>
              </a:rPr>
              <a:t>access </a:t>
            </a:r>
            <a:r>
              <a:rPr sz="4450" spc="-15" dirty="0">
                <a:solidFill>
                  <a:srgbClr val="0078D3"/>
                </a:solidFill>
              </a:rPr>
              <a:t>control</a:t>
            </a:r>
            <a:r>
              <a:rPr sz="4450" spc="-65" dirty="0">
                <a:solidFill>
                  <a:srgbClr val="0078D3"/>
                </a:solidFill>
              </a:rPr>
              <a:t> </a:t>
            </a:r>
            <a:r>
              <a:rPr sz="4450" dirty="0">
                <a:solidFill>
                  <a:srgbClr val="0078D3"/>
                </a:solidFill>
              </a:rPr>
              <a:t>(RBAC)</a:t>
            </a:r>
            <a:endParaRPr sz="4450"/>
          </a:p>
        </p:txBody>
      </p:sp>
      <p:sp>
        <p:nvSpPr>
          <p:cNvPr id="18" name="object 18"/>
          <p:cNvSpPr/>
          <p:nvPr/>
        </p:nvSpPr>
        <p:spPr>
          <a:xfrm>
            <a:off x="5539740" y="1921763"/>
            <a:ext cx="6725411" cy="4227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40" y="6995159"/>
                </a:lnTo>
                <a:lnTo>
                  <a:pt x="1243584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0078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9163" y="3023057"/>
            <a:ext cx="59436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0" dirty="0">
                <a:latin typeface="Segoe UI Semibold"/>
                <a:cs typeface="Segoe UI Semibold"/>
              </a:rPr>
              <a:t>Secure </a:t>
            </a:r>
            <a:r>
              <a:rPr sz="4800" b="1" spc="-35" dirty="0">
                <a:latin typeface="Segoe UI Semibold"/>
                <a:cs typeface="Segoe UI Semibold"/>
              </a:rPr>
              <a:t>Data</a:t>
            </a:r>
            <a:r>
              <a:rPr sz="4800" b="1" spc="-235" dirty="0">
                <a:latin typeface="Segoe UI Semibold"/>
                <a:cs typeface="Segoe UI Semibold"/>
              </a:rPr>
              <a:t> </a:t>
            </a:r>
            <a:r>
              <a:rPr sz="4800" b="1" spc="-50" dirty="0">
                <a:latin typeface="Segoe UI Semibold"/>
                <a:cs typeface="Segoe UI Semibold"/>
              </a:rPr>
              <a:t>Solutions</a:t>
            </a:r>
            <a:endParaRPr sz="4800">
              <a:latin typeface="Segoe UI Semibold"/>
              <a:cs typeface="Segoe UI Semibo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021" y="3072510"/>
            <a:ext cx="7361555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50" spc="10" dirty="0">
                <a:solidFill>
                  <a:srgbClr val="0071C5"/>
                </a:solidFill>
              </a:rPr>
              <a:t>Encrypt </a:t>
            </a:r>
            <a:r>
              <a:rPr sz="4450" spc="15" dirty="0">
                <a:solidFill>
                  <a:srgbClr val="0071C5"/>
                </a:solidFill>
              </a:rPr>
              <a:t>and decrypt </a:t>
            </a:r>
            <a:r>
              <a:rPr sz="4450" spc="-15" dirty="0">
                <a:solidFill>
                  <a:srgbClr val="0071C5"/>
                </a:solidFill>
              </a:rPr>
              <a:t>data </a:t>
            </a:r>
            <a:r>
              <a:rPr sz="4450" spc="-10" dirty="0">
                <a:solidFill>
                  <a:srgbClr val="0071C5"/>
                </a:solidFill>
              </a:rPr>
              <a:t>at</a:t>
            </a:r>
            <a:r>
              <a:rPr sz="4450" spc="10" dirty="0">
                <a:solidFill>
                  <a:srgbClr val="0071C5"/>
                </a:solidFill>
              </a:rPr>
              <a:t> </a:t>
            </a:r>
            <a:r>
              <a:rPr sz="4450" spc="-20" dirty="0">
                <a:solidFill>
                  <a:srgbClr val="0071C5"/>
                </a:solidFill>
              </a:rPr>
              <a:t>rest</a:t>
            </a:r>
            <a:endParaRPr sz="445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9805" y="368629"/>
            <a:ext cx="2225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78D3"/>
                </a:solidFill>
              </a:rPr>
              <a:t>Encryption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79805" y="994308"/>
            <a:ext cx="8766810" cy="324421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5745" indent="-23304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6379" algn="l"/>
              </a:tabLst>
            </a:pPr>
            <a:r>
              <a:rPr sz="2850" spc="-5" dirty="0">
                <a:latin typeface="Calibri"/>
                <a:cs typeface="Calibri"/>
              </a:rPr>
              <a:t>The </a:t>
            </a:r>
            <a:r>
              <a:rPr sz="2850" spc="-10" dirty="0">
                <a:latin typeface="Calibri"/>
                <a:cs typeface="Calibri"/>
              </a:rPr>
              <a:t>process </a:t>
            </a:r>
            <a:r>
              <a:rPr sz="2850" dirty="0">
                <a:latin typeface="Calibri"/>
                <a:cs typeface="Calibri"/>
              </a:rPr>
              <a:t>of </a:t>
            </a:r>
            <a:r>
              <a:rPr sz="2850" spc="-5" dirty="0">
                <a:latin typeface="Calibri"/>
                <a:cs typeface="Calibri"/>
              </a:rPr>
              <a:t>translating plain </a:t>
            </a:r>
            <a:r>
              <a:rPr sz="2850" spc="-20" dirty="0">
                <a:latin typeface="Calibri"/>
                <a:cs typeface="Calibri"/>
              </a:rPr>
              <a:t>text </a:t>
            </a:r>
            <a:r>
              <a:rPr sz="2850" spc="-10" dirty="0">
                <a:latin typeface="Calibri"/>
                <a:cs typeface="Calibri"/>
              </a:rPr>
              <a:t>into</a:t>
            </a:r>
            <a:r>
              <a:rPr sz="2850" spc="35" dirty="0">
                <a:latin typeface="Calibri"/>
                <a:cs typeface="Calibri"/>
              </a:rPr>
              <a:t> </a:t>
            </a:r>
            <a:r>
              <a:rPr sz="2850" spc="-5" dirty="0">
                <a:latin typeface="Calibri"/>
                <a:cs typeface="Calibri"/>
              </a:rPr>
              <a:t>ciphertext:</a:t>
            </a:r>
            <a:endParaRPr sz="2850">
              <a:latin typeface="Calibri"/>
              <a:cs typeface="Calibri"/>
            </a:endParaRPr>
          </a:p>
          <a:p>
            <a:pPr marL="245745" indent="-23304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6379" algn="l"/>
              </a:tabLst>
            </a:pPr>
            <a:r>
              <a:rPr sz="2850" dirty="0">
                <a:latin typeface="Calibri"/>
                <a:cs typeface="Calibri"/>
              </a:rPr>
              <a:t>Uses an encryption </a:t>
            </a:r>
            <a:r>
              <a:rPr sz="2850" spc="-5" dirty="0">
                <a:latin typeface="Calibri"/>
                <a:cs typeface="Calibri"/>
              </a:rPr>
              <a:t>algorithm </a:t>
            </a:r>
            <a:r>
              <a:rPr sz="2850" dirty="0">
                <a:latin typeface="Calibri"/>
                <a:cs typeface="Calibri"/>
              </a:rPr>
              <a:t>and </a:t>
            </a:r>
            <a:r>
              <a:rPr sz="2850" spc="-5" dirty="0">
                <a:latin typeface="Calibri"/>
                <a:cs typeface="Calibri"/>
              </a:rPr>
              <a:t>one </a:t>
            </a:r>
            <a:r>
              <a:rPr sz="2850" dirty="0">
                <a:latin typeface="Calibri"/>
                <a:cs typeface="Calibri"/>
              </a:rPr>
              <a:t>or </a:t>
            </a:r>
            <a:r>
              <a:rPr sz="2850" spc="-10" dirty="0">
                <a:latin typeface="Calibri"/>
                <a:cs typeface="Calibri"/>
              </a:rPr>
              <a:t>two </a:t>
            </a:r>
            <a:r>
              <a:rPr sz="2850" spc="-30" dirty="0">
                <a:latin typeface="Calibri"/>
                <a:cs typeface="Calibri"/>
              </a:rPr>
              <a:t>keys:</a:t>
            </a:r>
            <a:endParaRPr sz="2850">
              <a:latin typeface="Calibri"/>
              <a:cs typeface="Calibri"/>
            </a:endParaRPr>
          </a:p>
          <a:p>
            <a:pPr marL="711835" lvl="1" indent="-233045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712470" algn="l"/>
              </a:tabLst>
            </a:pPr>
            <a:r>
              <a:rPr sz="2450" dirty="0">
                <a:latin typeface="Calibri"/>
                <a:cs typeface="Calibri"/>
              </a:rPr>
              <a:t>In </a:t>
            </a:r>
            <a:r>
              <a:rPr sz="2450" spc="-10" dirty="0">
                <a:solidFill>
                  <a:srgbClr val="0078D3"/>
                </a:solidFill>
                <a:latin typeface="Calibri"/>
                <a:cs typeface="Calibri"/>
              </a:rPr>
              <a:t>symmetric</a:t>
            </a:r>
            <a:r>
              <a:rPr sz="2450" spc="-20" dirty="0">
                <a:solidFill>
                  <a:srgbClr val="0078D3"/>
                </a:solidFill>
                <a:latin typeface="Calibri"/>
                <a:cs typeface="Calibri"/>
              </a:rPr>
              <a:t> </a:t>
            </a:r>
            <a:r>
              <a:rPr sz="2450" spc="-5" dirty="0">
                <a:solidFill>
                  <a:srgbClr val="0078D3"/>
                </a:solidFill>
                <a:latin typeface="Calibri"/>
                <a:cs typeface="Calibri"/>
              </a:rPr>
              <a:t>encryption</a:t>
            </a:r>
            <a:r>
              <a:rPr sz="2450" spc="-5" dirty="0">
                <a:latin typeface="Calibri"/>
                <a:cs typeface="Calibri"/>
              </a:rPr>
              <a:t>:</a:t>
            </a:r>
            <a:endParaRPr sz="2450">
              <a:latin typeface="Calibri"/>
              <a:cs typeface="Calibri"/>
            </a:endParaRPr>
          </a:p>
          <a:p>
            <a:pPr marL="1178560" lvl="2" indent="-233679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1177925" algn="l"/>
                <a:tab pos="1179195" algn="l"/>
              </a:tabLst>
            </a:pPr>
            <a:r>
              <a:rPr sz="2050" spc="-10" dirty="0">
                <a:latin typeface="Calibri"/>
                <a:cs typeface="Calibri"/>
              </a:rPr>
              <a:t>The </a:t>
            </a:r>
            <a:r>
              <a:rPr sz="2050" spc="-15" dirty="0">
                <a:latin typeface="Calibri"/>
                <a:cs typeface="Calibri"/>
              </a:rPr>
              <a:t>same </a:t>
            </a:r>
            <a:r>
              <a:rPr sz="2050" spc="-30" dirty="0">
                <a:latin typeface="Calibri"/>
                <a:cs typeface="Calibri"/>
              </a:rPr>
              <a:t>key </a:t>
            </a:r>
            <a:r>
              <a:rPr sz="2050" spc="-10" dirty="0">
                <a:latin typeface="Calibri"/>
                <a:cs typeface="Calibri"/>
              </a:rPr>
              <a:t>is used </a:t>
            </a:r>
            <a:r>
              <a:rPr sz="2050" spc="-25" dirty="0">
                <a:latin typeface="Calibri"/>
                <a:cs typeface="Calibri"/>
              </a:rPr>
              <a:t>for </a:t>
            </a:r>
            <a:r>
              <a:rPr sz="2050" spc="-10" dirty="0">
                <a:latin typeface="Calibri"/>
                <a:cs typeface="Calibri"/>
              </a:rPr>
              <a:t>encryption and</a:t>
            </a:r>
            <a:r>
              <a:rPr sz="2050" spc="125" dirty="0">
                <a:latin typeface="Calibri"/>
                <a:cs typeface="Calibri"/>
              </a:rPr>
              <a:t> </a:t>
            </a:r>
            <a:r>
              <a:rPr sz="2050" spc="-10" dirty="0">
                <a:latin typeface="Calibri"/>
                <a:cs typeface="Calibri"/>
              </a:rPr>
              <a:t>decryption</a:t>
            </a:r>
            <a:endParaRPr sz="2050">
              <a:latin typeface="Calibri"/>
              <a:cs typeface="Calibri"/>
            </a:endParaRPr>
          </a:p>
          <a:p>
            <a:pPr marL="1178560" lvl="2" indent="-233679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1177925" algn="l"/>
                <a:tab pos="1179195" algn="l"/>
              </a:tabLst>
            </a:pPr>
            <a:r>
              <a:rPr sz="2050" spc="-15" dirty="0">
                <a:latin typeface="Calibri"/>
                <a:cs typeface="Calibri"/>
              </a:rPr>
              <a:t>Intended </a:t>
            </a:r>
            <a:r>
              <a:rPr sz="2050" spc="-25" dirty="0">
                <a:latin typeface="Calibri"/>
                <a:cs typeface="Calibri"/>
              </a:rPr>
              <a:t>for </a:t>
            </a:r>
            <a:r>
              <a:rPr sz="2050" spc="-10" dirty="0">
                <a:latin typeface="Calibri"/>
                <a:cs typeface="Calibri"/>
              </a:rPr>
              <a:t>encryption of </a:t>
            </a:r>
            <a:r>
              <a:rPr sz="2050" spc="-20" dirty="0">
                <a:latin typeface="Calibri"/>
                <a:cs typeface="Calibri"/>
              </a:rPr>
              <a:t>large </a:t>
            </a:r>
            <a:r>
              <a:rPr sz="2050" spc="-10" dirty="0">
                <a:latin typeface="Calibri"/>
                <a:cs typeface="Calibri"/>
              </a:rPr>
              <a:t>amounts of</a:t>
            </a:r>
            <a:r>
              <a:rPr sz="2050" spc="13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data</a:t>
            </a:r>
            <a:endParaRPr sz="2050">
              <a:latin typeface="Calibri"/>
              <a:cs typeface="Calibri"/>
            </a:endParaRPr>
          </a:p>
          <a:p>
            <a:pPr marL="711835" lvl="1" indent="-233045">
              <a:lnSpc>
                <a:spcPct val="100000"/>
              </a:lnSpc>
              <a:spcBef>
                <a:spcPts val="175"/>
              </a:spcBef>
              <a:buFont typeface="Arial"/>
              <a:buChar char="•"/>
              <a:tabLst>
                <a:tab pos="712470" algn="l"/>
              </a:tabLst>
            </a:pPr>
            <a:r>
              <a:rPr sz="2450" spc="-5" dirty="0">
                <a:latin typeface="Calibri"/>
                <a:cs typeface="Calibri"/>
              </a:rPr>
              <a:t>In </a:t>
            </a:r>
            <a:r>
              <a:rPr sz="2450" spc="-10" dirty="0">
                <a:solidFill>
                  <a:srgbClr val="0078D3"/>
                </a:solidFill>
                <a:latin typeface="Calibri"/>
                <a:cs typeface="Calibri"/>
              </a:rPr>
              <a:t>asymmetric</a:t>
            </a:r>
            <a:r>
              <a:rPr sz="2450" spc="-25" dirty="0">
                <a:solidFill>
                  <a:srgbClr val="0078D3"/>
                </a:solidFill>
                <a:latin typeface="Calibri"/>
                <a:cs typeface="Calibri"/>
              </a:rPr>
              <a:t> </a:t>
            </a:r>
            <a:r>
              <a:rPr sz="2450" spc="-5" dirty="0">
                <a:solidFill>
                  <a:srgbClr val="0078D3"/>
                </a:solidFill>
                <a:latin typeface="Calibri"/>
                <a:cs typeface="Calibri"/>
              </a:rPr>
              <a:t>encryption</a:t>
            </a:r>
            <a:r>
              <a:rPr sz="2450" spc="-5" dirty="0">
                <a:latin typeface="Calibri"/>
                <a:cs typeface="Calibri"/>
              </a:rPr>
              <a:t>:</a:t>
            </a:r>
            <a:endParaRPr sz="2450">
              <a:latin typeface="Calibri"/>
              <a:cs typeface="Calibri"/>
            </a:endParaRPr>
          </a:p>
          <a:p>
            <a:pPr marL="1178560" lvl="2" indent="-233679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1177925" algn="l"/>
                <a:tab pos="1179195" algn="l"/>
              </a:tabLst>
            </a:pPr>
            <a:r>
              <a:rPr sz="2050" spc="-20" dirty="0">
                <a:latin typeface="Calibri"/>
                <a:cs typeface="Calibri"/>
              </a:rPr>
              <a:t>Different </a:t>
            </a:r>
            <a:r>
              <a:rPr sz="2050" spc="-35" dirty="0">
                <a:latin typeface="Calibri"/>
                <a:cs typeface="Calibri"/>
              </a:rPr>
              <a:t>key </a:t>
            </a:r>
            <a:r>
              <a:rPr sz="2050" spc="-25" dirty="0">
                <a:latin typeface="Calibri"/>
                <a:cs typeface="Calibri"/>
              </a:rPr>
              <a:t>for </a:t>
            </a:r>
            <a:r>
              <a:rPr sz="2050" spc="-10" dirty="0">
                <a:latin typeface="Calibri"/>
                <a:cs typeface="Calibri"/>
              </a:rPr>
              <a:t>encryption (public) and decryption</a:t>
            </a:r>
            <a:r>
              <a:rPr sz="2050" spc="100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(private)</a:t>
            </a:r>
            <a:endParaRPr sz="2050">
              <a:latin typeface="Calibri"/>
              <a:cs typeface="Calibri"/>
            </a:endParaRPr>
          </a:p>
          <a:p>
            <a:pPr marL="1178560" lvl="2" indent="-23367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1177925" algn="l"/>
                <a:tab pos="1179195" algn="l"/>
              </a:tabLst>
            </a:pPr>
            <a:r>
              <a:rPr sz="2050" spc="-15" dirty="0">
                <a:latin typeface="Calibri"/>
                <a:cs typeface="Calibri"/>
              </a:rPr>
              <a:t>Intended </a:t>
            </a:r>
            <a:r>
              <a:rPr sz="2050" spc="-25" dirty="0">
                <a:latin typeface="Calibri"/>
                <a:cs typeface="Calibri"/>
              </a:rPr>
              <a:t>for </a:t>
            </a:r>
            <a:r>
              <a:rPr sz="2050" spc="-10" dirty="0">
                <a:latin typeface="Calibri"/>
                <a:cs typeface="Calibri"/>
              </a:rPr>
              <a:t>small amounts of </a:t>
            </a:r>
            <a:r>
              <a:rPr sz="2050" spc="-25" dirty="0">
                <a:latin typeface="Calibri"/>
                <a:cs typeface="Calibri"/>
              </a:rPr>
              <a:t>data </a:t>
            </a:r>
            <a:r>
              <a:rPr sz="2050" spc="-10" dirty="0">
                <a:latin typeface="Calibri"/>
                <a:cs typeface="Calibri"/>
              </a:rPr>
              <a:t>or </a:t>
            </a:r>
            <a:r>
              <a:rPr sz="2050" spc="-25" dirty="0">
                <a:latin typeface="Calibri"/>
                <a:cs typeface="Calibri"/>
              </a:rPr>
              <a:t>for </a:t>
            </a:r>
            <a:r>
              <a:rPr sz="2050" spc="-10" dirty="0">
                <a:latin typeface="Calibri"/>
                <a:cs typeface="Calibri"/>
              </a:rPr>
              <a:t>encryption of </a:t>
            </a:r>
            <a:r>
              <a:rPr sz="2050" spc="-5" dirty="0">
                <a:latin typeface="Calibri"/>
                <a:cs typeface="Calibri"/>
              </a:rPr>
              <a:t>a </a:t>
            </a:r>
            <a:r>
              <a:rPr sz="2050" spc="-15" dirty="0">
                <a:latin typeface="Calibri"/>
                <a:cs typeface="Calibri"/>
              </a:rPr>
              <a:t>symmetric</a:t>
            </a:r>
            <a:r>
              <a:rPr sz="2050" spc="26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key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79776" y="4678679"/>
            <a:ext cx="6220968" cy="2060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62828" y="3846575"/>
            <a:ext cx="5946648" cy="2973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9805" y="368629"/>
            <a:ext cx="36296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78D3"/>
                </a:solidFill>
              </a:rPr>
              <a:t>Encryption </a:t>
            </a:r>
            <a:r>
              <a:rPr sz="4000" spc="-20" dirty="0">
                <a:solidFill>
                  <a:srgbClr val="0078D3"/>
                </a:solidFill>
              </a:rPr>
              <a:t>at</a:t>
            </a:r>
            <a:r>
              <a:rPr sz="4000" spc="-60" dirty="0">
                <a:solidFill>
                  <a:srgbClr val="0078D3"/>
                </a:solidFill>
              </a:rPr>
              <a:t> </a:t>
            </a:r>
            <a:r>
              <a:rPr sz="4000" spc="-35" dirty="0">
                <a:solidFill>
                  <a:srgbClr val="0078D3"/>
                </a:solidFill>
              </a:rPr>
              <a:t>rest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39625" y="1194866"/>
            <a:ext cx="10972165" cy="51835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85750" indent="-233045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86385" algn="l"/>
              </a:tabLst>
            </a:pPr>
            <a:r>
              <a:rPr sz="2850" dirty="0">
                <a:solidFill>
                  <a:srgbClr val="00AFEF"/>
                </a:solidFill>
                <a:latin typeface="Calibri"/>
                <a:cs typeface="Calibri"/>
              </a:rPr>
              <a:t>Encryption of </a:t>
            </a:r>
            <a:r>
              <a:rPr sz="2850" spc="-15" dirty="0">
                <a:solidFill>
                  <a:srgbClr val="00AFEF"/>
                </a:solidFill>
                <a:latin typeface="Calibri"/>
                <a:cs typeface="Calibri"/>
              </a:rPr>
              <a:t>data </a:t>
            </a:r>
            <a:r>
              <a:rPr sz="2850" dirty="0">
                <a:solidFill>
                  <a:srgbClr val="00AFEF"/>
                </a:solidFill>
                <a:latin typeface="Calibri"/>
                <a:cs typeface="Calibri"/>
              </a:rPr>
              <a:t>when </a:t>
            </a:r>
            <a:r>
              <a:rPr sz="2850" spc="5" dirty="0">
                <a:solidFill>
                  <a:srgbClr val="00AFEF"/>
                </a:solidFill>
                <a:latin typeface="Calibri"/>
                <a:cs typeface="Calibri"/>
              </a:rPr>
              <a:t>it </a:t>
            </a:r>
            <a:r>
              <a:rPr sz="2850" dirty="0">
                <a:solidFill>
                  <a:srgbClr val="00AFEF"/>
                </a:solidFill>
                <a:latin typeface="Calibri"/>
                <a:cs typeface="Calibri"/>
              </a:rPr>
              <a:t>is</a:t>
            </a:r>
            <a:r>
              <a:rPr sz="2850" spc="-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50" spc="-15" dirty="0">
                <a:solidFill>
                  <a:srgbClr val="00AFEF"/>
                </a:solidFill>
                <a:latin typeface="Calibri"/>
                <a:cs typeface="Calibri"/>
              </a:rPr>
              <a:t>persisted</a:t>
            </a:r>
            <a:endParaRPr sz="2850">
              <a:latin typeface="Calibri"/>
              <a:cs typeface="Calibri"/>
            </a:endParaRPr>
          </a:p>
          <a:p>
            <a:pPr marL="751840" marR="5080" lvl="1" indent="-233045">
              <a:lnSpc>
                <a:spcPts val="2650"/>
              </a:lnSpc>
              <a:spcBef>
                <a:spcPts val="565"/>
              </a:spcBef>
              <a:buFont typeface="Arial"/>
              <a:buChar char="•"/>
              <a:tabLst>
                <a:tab pos="752475" algn="l"/>
              </a:tabLst>
            </a:pPr>
            <a:r>
              <a:rPr sz="2450" spc="-15" dirty="0">
                <a:latin typeface="Calibri"/>
                <a:cs typeface="Calibri"/>
              </a:rPr>
              <a:t>Protects against attempts </a:t>
            </a:r>
            <a:r>
              <a:rPr sz="2450" spc="-20" dirty="0">
                <a:latin typeface="Calibri"/>
                <a:cs typeface="Calibri"/>
              </a:rPr>
              <a:t>to </a:t>
            </a:r>
            <a:r>
              <a:rPr sz="2450" spc="-10" dirty="0">
                <a:latin typeface="Calibri"/>
                <a:cs typeface="Calibri"/>
              </a:rPr>
              <a:t>obtain </a:t>
            </a:r>
            <a:r>
              <a:rPr sz="2450" spc="-5" dirty="0">
                <a:latin typeface="Calibri"/>
                <a:cs typeface="Calibri"/>
              </a:rPr>
              <a:t>access </a:t>
            </a:r>
            <a:r>
              <a:rPr sz="2450" spc="-20" dirty="0">
                <a:latin typeface="Calibri"/>
                <a:cs typeface="Calibri"/>
              </a:rPr>
              <a:t>to </a:t>
            </a:r>
            <a:r>
              <a:rPr sz="2450" spc="-15" dirty="0">
                <a:latin typeface="Calibri"/>
                <a:cs typeface="Calibri"/>
              </a:rPr>
              <a:t>data </a:t>
            </a:r>
            <a:r>
              <a:rPr sz="2450" spc="-5" dirty="0">
                <a:latin typeface="Calibri"/>
                <a:cs typeface="Calibri"/>
              </a:rPr>
              <a:t>when </a:t>
            </a:r>
            <a:r>
              <a:rPr sz="2450" spc="-15" dirty="0">
                <a:latin typeface="Calibri"/>
                <a:cs typeface="Calibri"/>
              </a:rPr>
              <a:t>you </a:t>
            </a:r>
            <a:r>
              <a:rPr sz="2450" spc="-20" dirty="0">
                <a:latin typeface="Calibri"/>
                <a:cs typeface="Calibri"/>
              </a:rPr>
              <a:t>have physical </a:t>
            </a:r>
            <a:r>
              <a:rPr sz="2450" spc="-5" dirty="0">
                <a:latin typeface="Calibri"/>
                <a:cs typeface="Calibri"/>
              </a:rPr>
              <a:t>access  </a:t>
            </a:r>
            <a:r>
              <a:rPr sz="2450" spc="-20" dirty="0">
                <a:latin typeface="Calibri"/>
                <a:cs typeface="Calibri"/>
              </a:rPr>
              <a:t>to </a:t>
            </a:r>
            <a:r>
              <a:rPr sz="2450" spc="-5" dirty="0">
                <a:latin typeface="Calibri"/>
                <a:cs typeface="Calibri"/>
              </a:rPr>
              <a:t>the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spc="-20" dirty="0">
                <a:latin typeface="Calibri"/>
                <a:cs typeface="Calibri"/>
              </a:rPr>
              <a:t>hardware</a:t>
            </a:r>
            <a:endParaRPr sz="2450">
              <a:latin typeface="Calibri"/>
              <a:cs typeface="Calibri"/>
            </a:endParaRPr>
          </a:p>
          <a:p>
            <a:pPr marL="751840" lvl="1" indent="-233045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752475" algn="l"/>
              </a:tabLst>
            </a:pPr>
            <a:r>
              <a:rPr sz="2450" dirty="0">
                <a:latin typeface="Calibri"/>
                <a:cs typeface="Calibri"/>
              </a:rPr>
              <a:t>Used </a:t>
            </a:r>
            <a:r>
              <a:rPr sz="2450" spc="-5" dirty="0">
                <a:latin typeface="Calibri"/>
                <a:cs typeface="Calibri"/>
              </a:rPr>
              <a:t>in </a:t>
            </a:r>
            <a:r>
              <a:rPr sz="2450" spc="-10" dirty="0">
                <a:latin typeface="Calibri"/>
                <a:cs typeface="Calibri"/>
              </a:rPr>
              <a:t>scenarios </a:t>
            </a:r>
            <a:r>
              <a:rPr sz="2450" spc="-5" dirty="0">
                <a:latin typeface="Calibri"/>
                <a:cs typeface="Calibri"/>
              </a:rPr>
              <a:t>with </a:t>
            </a:r>
            <a:r>
              <a:rPr sz="2450" spc="-10" dirty="0">
                <a:solidFill>
                  <a:srgbClr val="C00000"/>
                </a:solidFill>
                <a:latin typeface="Calibri"/>
                <a:cs typeface="Calibri"/>
              </a:rPr>
              <a:t>compliance </a:t>
            </a:r>
            <a:r>
              <a:rPr sz="2450" spc="-5" dirty="0">
                <a:solidFill>
                  <a:srgbClr val="C00000"/>
                </a:solidFill>
                <a:latin typeface="Calibri"/>
                <a:cs typeface="Calibri"/>
              </a:rPr>
              <a:t>and security</a:t>
            </a:r>
            <a:r>
              <a:rPr sz="245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50" spc="-10" dirty="0">
                <a:solidFill>
                  <a:srgbClr val="C00000"/>
                </a:solidFill>
                <a:latin typeface="Calibri"/>
                <a:cs typeface="Calibri"/>
              </a:rPr>
              <a:t>requirements</a:t>
            </a:r>
            <a:endParaRPr sz="2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7502525" algn="l"/>
              </a:tabLst>
            </a:pPr>
            <a:r>
              <a:rPr sz="2850" u="sng" spc="-400" dirty="0">
                <a:solidFill>
                  <a:srgbClr val="00AFEF"/>
                </a:solidFill>
                <a:uFill>
                  <a:solidFill>
                    <a:srgbClr val="2E528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50" u="sng" dirty="0">
                <a:solidFill>
                  <a:srgbClr val="00AFEF"/>
                </a:solidFill>
                <a:uFill>
                  <a:solidFill>
                    <a:srgbClr val="2E528F"/>
                  </a:solidFill>
                </a:uFill>
                <a:latin typeface="Arial"/>
                <a:cs typeface="Arial"/>
              </a:rPr>
              <a:t>• </a:t>
            </a:r>
            <a:r>
              <a:rPr sz="2850" u="sng" dirty="0">
                <a:solidFill>
                  <a:srgbClr val="00AFEF"/>
                </a:solidFill>
                <a:uFill>
                  <a:solidFill>
                    <a:srgbClr val="2E528F"/>
                  </a:solidFill>
                </a:uFill>
                <a:latin typeface="Calibri"/>
                <a:cs typeface="Calibri"/>
              </a:rPr>
              <a:t>Encryption </a:t>
            </a:r>
            <a:r>
              <a:rPr sz="2850" u="sng" spc="-15" dirty="0">
                <a:solidFill>
                  <a:srgbClr val="00AFEF"/>
                </a:solidFill>
                <a:uFill>
                  <a:solidFill>
                    <a:srgbClr val="2E528F"/>
                  </a:solidFill>
                </a:uFill>
                <a:latin typeface="Calibri"/>
                <a:cs typeface="Calibri"/>
              </a:rPr>
              <a:t>at </a:t>
            </a:r>
            <a:r>
              <a:rPr sz="2850" u="sng" spc="-20" dirty="0">
                <a:solidFill>
                  <a:srgbClr val="00AFEF"/>
                </a:solidFill>
                <a:uFill>
                  <a:solidFill>
                    <a:srgbClr val="2E528F"/>
                  </a:solidFill>
                </a:uFill>
                <a:latin typeface="Calibri"/>
                <a:cs typeface="Calibri"/>
              </a:rPr>
              <a:t>rest </a:t>
            </a:r>
            <a:r>
              <a:rPr sz="2850" u="sng" dirty="0">
                <a:solidFill>
                  <a:srgbClr val="00AFEF"/>
                </a:solidFill>
                <a:uFill>
                  <a:solidFill>
                    <a:srgbClr val="2E528F"/>
                  </a:solidFill>
                </a:uFill>
                <a:latin typeface="Calibri"/>
                <a:cs typeface="Calibri"/>
              </a:rPr>
              <a:t>in</a:t>
            </a:r>
            <a:r>
              <a:rPr sz="2850" u="sng" spc="40" dirty="0">
                <a:solidFill>
                  <a:srgbClr val="00AFEF"/>
                </a:solidFill>
                <a:uFill>
                  <a:solidFill>
                    <a:srgbClr val="2E528F"/>
                  </a:solidFill>
                </a:uFill>
                <a:latin typeface="Calibri"/>
                <a:cs typeface="Calibri"/>
              </a:rPr>
              <a:t> </a:t>
            </a:r>
            <a:r>
              <a:rPr sz="2850" u="sng" spc="-10" dirty="0">
                <a:solidFill>
                  <a:srgbClr val="00AFEF"/>
                </a:solidFill>
                <a:uFill>
                  <a:solidFill>
                    <a:srgbClr val="2E528F"/>
                  </a:solidFill>
                </a:uFill>
                <a:latin typeface="Calibri"/>
                <a:cs typeface="Calibri"/>
              </a:rPr>
              <a:t>Azure:	</a:t>
            </a:r>
            <a:endParaRPr sz="2850">
              <a:latin typeface="Calibri"/>
              <a:cs typeface="Calibri"/>
            </a:endParaRPr>
          </a:p>
          <a:p>
            <a:pPr marL="751840" lvl="1" indent="-23304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752475" algn="l"/>
              </a:tabLst>
            </a:pPr>
            <a:r>
              <a:rPr sz="2450" spc="-10" dirty="0">
                <a:latin typeface="Calibri"/>
                <a:cs typeface="Calibri"/>
              </a:rPr>
              <a:t>Dynamically </a:t>
            </a:r>
            <a:r>
              <a:rPr sz="2450" spc="-5" dirty="0">
                <a:latin typeface="Calibri"/>
                <a:cs typeface="Calibri"/>
              </a:rPr>
              <a:t>encrypts/decrypts during</a:t>
            </a:r>
            <a:r>
              <a:rPr sz="2450" spc="4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writes/reads</a:t>
            </a:r>
            <a:endParaRPr sz="2450">
              <a:latin typeface="Calibri"/>
              <a:cs typeface="Calibri"/>
            </a:endParaRPr>
          </a:p>
          <a:p>
            <a:pPr marL="751840" lvl="1" indent="-23304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752475" algn="l"/>
              </a:tabLst>
            </a:pPr>
            <a:r>
              <a:rPr sz="2450" dirty="0">
                <a:latin typeface="Calibri"/>
                <a:cs typeface="Calibri"/>
              </a:rPr>
              <a:t>Uses </a:t>
            </a:r>
            <a:r>
              <a:rPr sz="2450" spc="-10" dirty="0">
                <a:latin typeface="Calibri"/>
                <a:cs typeface="Calibri"/>
              </a:rPr>
              <a:t>symmetric </a:t>
            </a:r>
            <a:r>
              <a:rPr sz="2450" spc="-5" dirty="0">
                <a:latin typeface="Calibri"/>
                <a:cs typeface="Calibri"/>
              </a:rPr>
              <a:t>encryption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spc="-35" dirty="0">
                <a:latin typeface="Calibri"/>
                <a:cs typeface="Calibri"/>
              </a:rPr>
              <a:t>keys</a:t>
            </a:r>
            <a:endParaRPr sz="2450">
              <a:latin typeface="Calibri"/>
              <a:cs typeface="Calibri"/>
            </a:endParaRPr>
          </a:p>
          <a:p>
            <a:pPr marL="751840" lvl="1" indent="-23304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752475" algn="l"/>
              </a:tabLst>
            </a:pPr>
            <a:r>
              <a:rPr sz="2450" dirty="0">
                <a:latin typeface="Calibri"/>
                <a:cs typeface="Calibri"/>
              </a:rPr>
              <a:t>Uses </a:t>
            </a:r>
            <a:r>
              <a:rPr sz="2450" spc="-20" dirty="0">
                <a:latin typeface="Calibri"/>
                <a:cs typeface="Calibri"/>
              </a:rPr>
              <a:t>different </a:t>
            </a:r>
            <a:r>
              <a:rPr sz="2450" spc="-35" dirty="0">
                <a:latin typeface="Calibri"/>
                <a:cs typeface="Calibri"/>
              </a:rPr>
              <a:t>keys </a:t>
            </a:r>
            <a:r>
              <a:rPr sz="2450" spc="-10" dirty="0">
                <a:latin typeface="Calibri"/>
                <a:cs typeface="Calibri"/>
              </a:rPr>
              <a:t>across</a:t>
            </a:r>
            <a:r>
              <a:rPr sz="2450" spc="20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partitions</a:t>
            </a:r>
            <a:endParaRPr sz="2450">
              <a:latin typeface="Calibri"/>
              <a:cs typeface="Calibri"/>
            </a:endParaRPr>
          </a:p>
          <a:p>
            <a:pPr marL="751840" lvl="1" indent="-23304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752475" algn="l"/>
              </a:tabLst>
            </a:pPr>
            <a:r>
              <a:rPr sz="2450" spc="-15" dirty="0">
                <a:latin typeface="Calibri"/>
                <a:cs typeface="Calibri"/>
              </a:rPr>
              <a:t>Stores </a:t>
            </a:r>
            <a:r>
              <a:rPr sz="2450" spc="-35" dirty="0">
                <a:latin typeface="Calibri"/>
                <a:cs typeface="Calibri"/>
              </a:rPr>
              <a:t>keys </a:t>
            </a:r>
            <a:r>
              <a:rPr sz="2450" spc="-5" dirty="0">
                <a:latin typeface="Calibri"/>
                <a:cs typeface="Calibri"/>
              </a:rPr>
              <a:t>in a </a:t>
            </a:r>
            <a:r>
              <a:rPr sz="2450" spc="-10" dirty="0">
                <a:latin typeface="Calibri"/>
                <a:cs typeface="Calibri"/>
              </a:rPr>
              <a:t>secure</a:t>
            </a:r>
            <a:r>
              <a:rPr sz="2450" spc="2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location</a:t>
            </a:r>
            <a:endParaRPr sz="2450">
              <a:latin typeface="Calibri"/>
              <a:cs typeface="Calibri"/>
            </a:endParaRPr>
          </a:p>
          <a:p>
            <a:pPr marL="751840" lvl="1" indent="-23304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752475" algn="l"/>
              </a:tabLst>
            </a:pPr>
            <a:r>
              <a:rPr sz="2450" spc="-5" dirty="0">
                <a:latin typeface="Calibri"/>
                <a:cs typeface="Calibri"/>
              </a:rPr>
              <a:t>Includes:</a:t>
            </a:r>
            <a:endParaRPr sz="2450">
              <a:latin typeface="Calibri"/>
              <a:cs typeface="Calibri"/>
            </a:endParaRPr>
          </a:p>
          <a:p>
            <a:pPr marL="1218565" lvl="2" indent="-23304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218565" algn="l"/>
                <a:tab pos="1219200" algn="l"/>
              </a:tabLst>
            </a:pPr>
            <a:r>
              <a:rPr sz="2050" spc="-20" dirty="0">
                <a:latin typeface="Calibri"/>
                <a:cs typeface="Calibri"/>
              </a:rPr>
              <a:t>Azure Storage</a:t>
            </a:r>
            <a:r>
              <a:rPr sz="2050" spc="15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encryption</a:t>
            </a:r>
            <a:endParaRPr sz="2050">
              <a:latin typeface="Calibri"/>
              <a:cs typeface="Calibri"/>
            </a:endParaRPr>
          </a:p>
          <a:p>
            <a:pPr marL="1218565" lvl="2" indent="-23304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1218565" algn="l"/>
                <a:tab pos="1219200" algn="l"/>
              </a:tabLst>
            </a:pPr>
            <a:r>
              <a:rPr sz="2050" spc="-20" dirty="0">
                <a:latin typeface="Calibri"/>
                <a:cs typeface="Calibri"/>
              </a:rPr>
              <a:t>Azure </a:t>
            </a:r>
            <a:r>
              <a:rPr sz="2050" spc="-15" dirty="0">
                <a:latin typeface="Calibri"/>
                <a:cs typeface="Calibri"/>
              </a:rPr>
              <a:t>SQL Database</a:t>
            </a:r>
            <a:r>
              <a:rPr sz="2050" spc="45" dirty="0">
                <a:latin typeface="Calibri"/>
                <a:cs typeface="Calibri"/>
              </a:rPr>
              <a:t> </a:t>
            </a:r>
            <a:r>
              <a:rPr sz="2050" spc="-10" dirty="0">
                <a:latin typeface="Calibri"/>
                <a:cs typeface="Calibri"/>
              </a:rPr>
              <a:t>encryption</a:t>
            </a:r>
            <a:endParaRPr sz="2050">
              <a:latin typeface="Calibri"/>
              <a:cs typeface="Calibri"/>
            </a:endParaRPr>
          </a:p>
          <a:p>
            <a:pPr marL="1218565" lvl="2" indent="-233045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1218565" algn="l"/>
                <a:tab pos="1219200" algn="l"/>
              </a:tabLst>
            </a:pPr>
            <a:r>
              <a:rPr sz="2050" spc="-20" dirty="0">
                <a:latin typeface="Calibri"/>
                <a:cs typeface="Calibri"/>
              </a:rPr>
              <a:t>Azure </a:t>
            </a:r>
            <a:r>
              <a:rPr sz="2050" spc="-10" dirty="0">
                <a:latin typeface="Calibri"/>
                <a:cs typeface="Calibri"/>
              </a:rPr>
              <a:t>Cosmos DB</a:t>
            </a:r>
            <a:r>
              <a:rPr sz="2050" spc="5" dirty="0">
                <a:latin typeface="Calibri"/>
                <a:cs typeface="Calibri"/>
              </a:rPr>
              <a:t> </a:t>
            </a:r>
            <a:r>
              <a:rPr sz="2050" spc="-10" dirty="0">
                <a:latin typeface="Calibri"/>
                <a:cs typeface="Calibri"/>
              </a:rPr>
              <a:t>encryption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7408" y="3307079"/>
            <a:ext cx="7600315" cy="539750"/>
          </a:xfrm>
          <a:custGeom>
            <a:avLst/>
            <a:gdLst/>
            <a:ahLst/>
            <a:cxnLst/>
            <a:rect l="l" t="t" r="r" b="b"/>
            <a:pathLst>
              <a:path w="7600315" h="539750">
                <a:moveTo>
                  <a:pt x="7510272" y="0"/>
                </a:moveTo>
                <a:lnTo>
                  <a:pt x="89915" y="0"/>
                </a:lnTo>
                <a:lnTo>
                  <a:pt x="54917" y="7066"/>
                </a:lnTo>
                <a:lnTo>
                  <a:pt x="26336" y="26336"/>
                </a:lnTo>
                <a:lnTo>
                  <a:pt x="7066" y="54917"/>
                </a:lnTo>
                <a:lnTo>
                  <a:pt x="0" y="89915"/>
                </a:lnTo>
                <a:lnTo>
                  <a:pt x="0" y="449579"/>
                </a:lnTo>
                <a:lnTo>
                  <a:pt x="7066" y="484578"/>
                </a:lnTo>
                <a:lnTo>
                  <a:pt x="26336" y="513159"/>
                </a:lnTo>
                <a:lnTo>
                  <a:pt x="54917" y="532429"/>
                </a:lnTo>
                <a:lnTo>
                  <a:pt x="89915" y="539495"/>
                </a:lnTo>
                <a:lnTo>
                  <a:pt x="7510272" y="539495"/>
                </a:lnTo>
                <a:lnTo>
                  <a:pt x="7545270" y="532429"/>
                </a:lnTo>
                <a:lnTo>
                  <a:pt x="7573851" y="513159"/>
                </a:lnTo>
                <a:lnTo>
                  <a:pt x="7593121" y="484578"/>
                </a:lnTo>
                <a:lnTo>
                  <a:pt x="7600188" y="449579"/>
                </a:lnTo>
                <a:lnTo>
                  <a:pt x="7600188" y="89915"/>
                </a:lnTo>
                <a:lnTo>
                  <a:pt x="7593121" y="54917"/>
                </a:lnTo>
                <a:lnTo>
                  <a:pt x="7573851" y="26336"/>
                </a:lnTo>
                <a:lnTo>
                  <a:pt x="7545270" y="7066"/>
                </a:lnTo>
                <a:lnTo>
                  <a:pt x="7510272" y="0"/>
                </a:lnTo>
                <a:close/>
              </a:path>
            </a:pathLst>
          </a:custGeom>
          <a:solidFill>
            <a:srgbClr val="FFFF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7408" y="4078223"/>
            <a:ext cx="7600315" cy="539750"/>
          </a:xfrm>
          <a:custGeom>
            <a:avLst/>
            <a:gdLst/>
            <a:ahLst/>
            <a:cxnLst/>
            <a:rect l="l" t="t" r="r" b="b"/>
            <a:pathLst>
              <a:path w="7600315" h="539750">
                <a:moveTo>
                  <a:pt x="7510272" y="0"/>
                </a:moveTo>
                <a:lnTo>
                  <a:pt x="89915" y="0"/>
                </a:lnTo>
                <a:lnTo>
                  <a:pt x="54917" y="7066"/>
                </a:lnTo>
                <a:lnTo>
                  <a:pt x="26336" y="26336"/>
                </a:lnTo>
                <a:lnTo>
                  <a:pt x="7066" y="54917"/>
                </a:lnTo>
                <a:lnTo>
                  <a:pt x="0" y="89916"/>
                </a:lnTo>
                <a:lnTo>
                  <a:pt x="0" y="449580"/>
                </a:lnTo>
                <a:lnTo>
                  <a:pt x="7066" y="484578"/>
                </a:lnTo>
                <a:lnTo>
                  <a:pt x="26336" y="513159"/>
                </a:lnTo>
                <a:lnTo>
                  <a:pt x="54917" y="532429"/>
                </a:lnTo>
                <a:lnTo>
                  <a:pt x="89915" y="539496"/>
                </a:lnTo>
                <a:lnTo>
                  <a:pt x="7510272" y="539496"/>
                </a:lnTo>
                <a:lnTo>
                  <a:pt x="7545270" y="532429"/>
                </a:lnTo>
                <a:lnTo>
                  <a:pt x="7573851" y="513159"/>
                </a:lnTo>
                <a:lnTo>
                  <a:pt x="7593121" y="484578"/>
                </a:lnTo>
                <a:lnTo>
                  <a:pt x="7600188" y="449580"/>
                </a:lnTo>
                <a:lnTo>
                  <a:pt x="7600188" y="89916"/>
                </a:lnTo>
                <a:lnTo>
                  <a:pt x="7593121" y="54917"/>
                </a:lnTo>
                <a:lnTo>
                  <a:pt x="7573851" y="26336"/>
                </a:lnTo>
                <a:lnTo>
                  <a:pt x="7545270" y="7066"/>
                </a:lnTo>
                <a:lnTo>
                  <a:pt x="7510272" y="0"/>
                </a:lnTo>
                <a:close/>
              </a:path>
            </a:pathLst>
          </a:custGeom>
          <a:solidFill>
            <a:srgbClr val="FFFF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7408" y="4078223"/>
            <a:ext cx="7600315" cy="539750"/>
          </a:xfrm>
          <a:custGeom>
            <a:avLst/>
            <a:gdLst/>
            <a:ahLst/>
            <a:cxnLst/>
            <a:rect l="l" t="t" r="r" b="b"/>
            <a:pathLst>
              <a:path w="7600315" h="539750">
                <a:moveTo>
                  <a:pt x="0" y="89916"/>
                </a:moveTo>
                <a:lnTo>
                  <a:pt x="7066" y="54917"/>
                </a:lnTo>
                <a:lnTo>
                  <a:pt x="26336" y="26336"/>
                </a:lnTo>
                <a:lnTo>
                  <a:pt x="54917" y="7066"/>
                </a:lnTo>
                <a:lnTo>
                  <a:pt x="89915" y="0"/>
                </a:lnTo>
                <a:lnTo>
                  <a:pt x="7510272" y="0"/>
                </a:lnTo>
                <a:lnTo>
                  <a:pt x="7545270" y="7066"/>
                </a:lnTo>
                <a:lnTo>
                  <a:pt x="7573851" y="26336"/>
                </a:lnTo>
                <a:lnTo>
                  <a:pt x="7593121" y="54917"/>
                </a:lnTo>
                <a:lnTo>
                  <a:pt x="7600188" y="89916"/>
                </a:lnTo>
                <a:lnTo>
                  <a:pt x="7600188" y="449580"/>
                </a:lnTo>
                <a:lnTo>
                  <a:pt x="7593121" y="484578"/>
                </a:lnTo>
                <a:lnTo>
                  <a:pt x="7573851" y="513159"/>
                </a:lnTo>
                <a:lnTo>
                  <a:pt x="7545270" y="532429"/>
                </a:lnTo>
                <a:lnTo>
                  <a:pt x="7510272" y="539496"/>
                </a:lnTo>
                <a:lnTo>
                  <a:pt x="89915" y="539496"/>
                </a:lnTo>
                <a:lnTo>
                  <a:pt x="54917" y="532429"/>
                </a:lnTo>
                <a:lnTo>
                  <a:pt x="26336" y="513159"/>
                </a:lnTo>
                <a:lnTo>
                  <a:pt x="7066" y="484578"/>
                </a:lnTo>
                <a:lnTo>
                  <a:pt x="0" y="449580"/>
                </a:lnTo>
                <a:lnTo>
                  <a:pt x="0" y="89916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7887" y="4908803"/>
            <a:ext cx="7600315" cy="1521460"/>
          </a:xfrm>
          <a:custGeom>
            <a:avLst/>
            <a:gdLst/>
            <a:ahLst/>
            <a:cxnLst/>
            <a:rect l="l" t="t" r="r" b="b"/>
            <a:pathLst>
              <a:path w="7600315" h="1521460">
                <a:moveTo>
                  <a:pt x="7346696" y="0"/>
                </a:moveTo>
                <a:lnTo>
                  <a:pt x="253492" y="0"/>
                </a:lnTo>
                <a:lnTo>
                  <a:pt x="207928" y="4085"/>
                </a:lnTo>
                <a:lnTo>
                  <a:pt x="165043" y="15864"/>
                </a:lnTo>
                <a:lnTo>
                  <a:pt x="125553" y="34619"/>
                </a:lnTo>
                <a:lnTo>
                  <a:pt x="90173" y="59633"/>
                </a:lnTo>
                <a:lnTo>
                  <a:pt x="59620" y="90189"/>
                </a:lnTo>
                <a:lnTo>
                  <a:pt x="34610" y="125570"/>
                </a:lnTo>
                <a:lnTo>
                  <a:pt x="15859" y="165058"/>
                </a:lnTo>
                <a:lnTo>
                  <a:pt x="4084" y="207938"/>
                </a:lnTo>
                <a:lnTo>
                  <a:pt x="0" y="253491"/>
                </a:lnTo>
                <a:lnTo>
                  <a:pt x="0" y="1267459"/>
                </a:lnTo>
                <a:lnTo>
                  <a:pt x="4084" y="1313023"/>
                </a:lnTo>
                <a:lnTo>
                  <a:pt x="15859" y="1355908"/>
                </a:lnTo>
                <a:lnTo>
                  <a:pt x="34610" y="1395398"/>
                </a:lnTo>
                <a:lnTo>
                  <a:pt x="59620" y="1430778"/>
                </a:lnTo>
                <a:lnTo>
                  <a:pt x="90173" y="1461331"/>
                </a:lnTo>
                <a:lnTo>
                  <a:pt x="125553" y="1486341"/>
                </a:lnTo>
                <a:lnTo>
                  <a:pt x="165043" y="1505092"/>
                </a:lnTo>
                <a:lnTo>
                  <a:pt x="207928" y="1516867"/>
                </a:lnTo>
                <a:lnTo>
                  <a:pt x="253492" y="1520951"/>
                </a:lnTo>
                <a:lnTo>
                  <a:pt x="7346696" y="1520951"/>
                </a:lnTo>
                <a:lnTo>
                  <a:pt x="7392249" y="1516867"/>
                </a:lnTo>
                <a:lnTo>
                  <a:pt x="7435129" y="1505092"/>
                </a:lnTo>
                <a:lnTo>
                  <a:pt x="7474617" y="1486341"/>
                </a:lnTo>
                <a:lnTo>
                  <a:pt x="7509998" y="1461331"/>
                </a:lnTo>
                <a:lnTo>
                  <a:pt x="7540554" y="1430778"/>
                </a:lnTo>
                <a:lnTo>
                  <a:pt x="7565568" y="1395398"/>
                </a:lnTo>
                <a:lnTo>
                  <a:pt x="7584323" y="1355908"/>
                </a:lnTo>
                <a:lnTo>
                  <a:pt x="7596102" y="1313023"/>
                </a:lnTo>
                <a:lnTo>
                  <a:pt x="7600188" y="1267459"/>
                </a:lnTo>
                <a:lnTo>
                  <a:pt x="7600188" y="253491"/>
                </a:lnTo>
                <a:lnTo>
                  <a:pt x="7596102" y="207938"/>
                </a:lnTo>
                <a:lnTo>
                  <a:pt x="7584323" y="165058"/>
                </a:lnTo>
                <a:lnTo>
                  <a:pt x="7565568" y="125570"/>
                </a:lnTo>
                <a:lnTo>
                  <a:pt x="7540554" y="90189"/>
                </a:lnTo>
                <a:lnTo>
                  <a:pt x="7509998" y="59633"/>
                </a:lnTo>
                <a:lnTo>
                  <a:pt x="7474617" y="34619"/>
                </a:lnTo>
                <a:lnTo>
                  <a:pt x="7435129" y="15864"/>
                </a:lnTo>
                <a:lnTo>
                  <a:pt x="7392249" y="4085"/>
                </a:lnTo>
                <a:lnTo>
                  <a:pt x="7346696" y="0"/>
                </a:lnTo>
                <a:close/>
              </a:path>
            </a:pathLst>
          </a:custGeom>
          <a:solidFill>
            <a:srgbClr val="FFFF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7887" y="4908803"/>
            <a:ext cx="7600315" cy="1521460"/>
          </a:xfrm>
          <a:custGeom>
            <a:avLst/>
            <a:gdLst/>
            <a:ahLst/>
            <a:cxnLst/>
            <a:rect l="l" t="t" r="r" b="b"/>
            <a:pathLst>
              <a:path w="7600315" h="1521460">
                <a:moveTo>
                  <a:pt x="0" y="253491"/>
                </a:moveTo>
                <a:lnTo>
                  <a:pt x="4084" y="207938"/>
                </a:lnTo>
                <a:lnTo>
                  <a:pt x="15859" y="165058"/>
                </a:lnTo>
                <a:lnTo>
                  <a:pt x="34610" y="125570"/>
                </a:lnTo>
                <a:lnTo>
                  <a:pt x="59620" y="90189"/>
                </a:lnTo>
                <a:lnTo>
                  <a:pt x="90173" y="59633"/>
                </a:lnTo>
                <a:lnTo>
                  <a:pt x="125553" y="34619"/>
                </a:lnTo>
                <a:lnTo>
                  <a:pt x="165043" y="15864"/>
                </a:lnTo>
                <a:lnTo>
                  <a:pt x="207928" y="4085"/>
                </a:lnTo>
                <a:lnTo>
                  <a:pt x="253492" y="0"/>
                </a:lnTo>
                <a:lnTo>
                  <a:pt x="7346696" y="0"/>
                </a:lnTo>
                <a:lnTo>
                  <a:pt x="7392249" y="4085"/>
                </a:lnTo>
                <a:lnTo>
                  <a:pt x="7435129" y="15864"/>
                </a:lnTo>
                <a:lnTo>
                  <a:pt x="7474617" y="34619"/>
                </a:lnTo>
                <a:lnTo>
                  <a:pt x="7509998" y="59633"/>
                </a:lnTo>
                <a:lnTo>
                  <a:pt x="7540554" y="90189"/>
                </a:lnTo>
                <a:lnTo>
                  <a:pt x="7565568" y="125570"/>
                </a:lnTo>
                <a:lnTo>
                  <a:pt x="7584323" y="165058"/>
                </a:lnTo>
                <a:lnTo>
                  <a:pt x="7596102" y="207938"/>
                </a:lnTo>
                <a:lnTo>
                  <a:pt x="7600188" y="253491"/>
                </a:lnTo>
                <a:lnTo>
                  <a:pt x="7600188" y="1267459"/>
                </a:lnTo>
                <a:lnTo>
                  <a:pt x="7596102" y="1313023"/>
                </a:lnTo>
                <a:lnTo>
                  <a:pt x="7584323" y="1355908"/>
                </a:lnTo>
                <a:lnTo>
                  <a:pt x="7565568" y="1395398"/>
                </a:lnTo>
                <a:lnTo>
                  <a:pt x="7540554" y="1430778"/>
                </a:lnTo>
                <a:lnTo>
                  <a:pt x="7509998" y="1461331"/>
                </a:lnTo>
                <a:lnTo>
                  <a:pt x="7474617" y="1486341"/>
                </a:lnTo>
                <a:lnTo>
                  <a:pt x="7435129" y="1505092"/>
                </a:lnTo>
                <a:lnTo>
                  <a:pt x="7392249" y="1516867"/>
                </a:lnTo>
                <a:lnTo>
                  <a:pt x="7346696" y="1520951"/>
                </a:lnTo>
                <a:lnTo>
                  <a:pt x="253492" y="1520951"/>
                </a:lnTo>
                <a:lnTo>
                  <a:pt x="207928" y="1516867"/>
                </a:lnTo>
                <a:lnTo>
                  <a:pt x="165043" y="1505092"/>
                </a:lnTo>
                <a:lnTo>
                  <a:pt x="125553" y="1486341"/>
                </a:lnTo>
                <a:lnTo>
                  <a:pt x="90173" y="1461331"/>
                </a:lnTo>
                <a:lnTo>
                  <a:pt x="59620" y="1430778"/>
                </a:lnTo>
                <a:lnTo>
                  <a:pt x="34610" y="1395398"/>
                </a:lnTo>
                <a:lnTo>
                  <a:pt x="15859" y="1355908"/>
                </a:lnTo>
                <a:lnTo>
                  <a:pt x="4084" y="1313023"/>
                </a:lnTo>
                <a:lnTo>
                  <a:pt x="0" y="1267459"/>
                </a:lnTo>
                <a:lnTo>
                  <a:pt x="0" y="253491"/>
                </a:lnTo>
                <a:close/>
              </a:path>
            </a:pathLst>
          </a:custGeom>
          <a:ln w="12191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610" y="3072510"/>
            <a:ext cx="8231505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50" spc="10" dirty="0">
                <a:solidFill>
                  <a:srgbClr val="0071C5"/>
                </a:solidFill>
              </a:rPr>
              <a:t>Encrypt </a:t>
            </a:r>
            <a:r>
              <a:rPr sz="4450" spc="-10" dirty="0">
                <a:solidFill>
                  <a:srgbClr val="0071C5"/>
                </a:solidFill>
              </a:rPr>
              <a:t>Data </a:t>
            </a:r>
            <a:r>
              <a:rPr sz="4450" spc="15" dirty="0">
                <a:solidFill>
                  <a:srgbClr val="0071C5"/>
                </a:solidFill>
              </a:rPr>
              <a:t>with </a:t>
            </a:r>
            <a:r>
              <a:rPr sz="4450" spc="-20" dirty="0">
                <a:solidFill>
                  <a:srgbClr val="0071C5"/>
                </a:solidFill>
              </a:rPr>
              <a:t>Always</a:t>
            </a:r>
            <a:r>
              <a:rPr sz="4450" spc="-5" dirty="0">
                <a:solidFill>
                  <a:srgbClr val="0071C5"/>
                </a:solidFill>
              </a:rPr>
              <a:t> </a:t>
            </a:r>
            <a:r>
              <a:rPr sz="4450" spc="5" dirty="0">
                <a:solidFill>
                  <a:srgbClr val="0071C5"/>
                </a:solidFill>
              </a:rPr>
              <a:t>Encrypted</a:t>
            </a:r>
            <a:endParaRPr sz="44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2245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45" dirty="0">
                <a:solidFill>
                  <a:srgbClr val="0071C5"/>
                </a:solidFill>
                <a:latin typeface="Segoe UI Semibold"/>
                <a:cs typeface="Segoe UI Semibold"/>
              </a:rPr>
              <a:t>Series</a:t>
            </a:r>
            <a:r>
              <a:rPr sz="2800" b="1" spc="-150" dirty="0">
                <a:solidFill>
                  <a:srgbClr val="0071C5"/>
                </a:solidFill>
                <a:latin typeface="Segoe UI Semibold"/>
                <a:cs typeface="Segoe UI Semibold"/>
              </a:rPr>
              <a:t> </a:t>
            </a:r>
            <a:r>
              <a:rPr sz="2800" b="1" spc="-50" dirty="0">
                <a:solidFill>
                  <a:srgbClr val="0071C5"/>
                </a:solidFill>
                <a:latin typeface="Segoe UI Semibold"/>
                <a:cs typeface="Segoe UI Semibold"/>
              </a:rPr>
              <a:t>Agenda</a:t>
            </a:r>
            <a:endParaRPr sz="2800">
              <a:latin typeface="Segoe UI Semibold"/>
              <a:cs typeface="Segoe UI Semibold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5008" y="1412747"/>
          <a:ext cx="6539865" cy="37078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6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3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195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1</a:t>
                      </a:r>
                      <a:endParaRPr sz="1950">
                        <a:latin typeface="Segoe UI"/>
                        <a:cs typeface="Segoe UI"/>
                      </a:endParaRPr>
                    </a:p>
                  </a:txBody>
                  <a:tcPr marL="0" marR="0" marT="18796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1800" spc="-5" dirty="0">
                          <a:latin typeface="Segoe UI"/>
                          <a:cs typeface="Segoe UI"/>
                        </a:rPr>
                        <a:t>Deploy and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Configure Infrastructure</a:t>
                      </a:r>
                      <a:r>
                        <a:rPr sz="1800" spc="-4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(25-30%)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18034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617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195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sz="1950">
                        <a:latin typeface="Segoe UI"/>
                        <a:cs typeface="Segoe UI"/>
                      </a:endParaRPr>
                    </a:p>
                  </a:txBody>
                  <a:tcPr marL="0" marR="0" marT="21272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1800" spc="-10" dirty="0">
                          <a:latin typeface="Segoe UI"/>
                          <a:cs typeface="Segoe UI"/>
                        </a:rPr>
                        <a:t>Implement Workloads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and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Security</a:t>
                      </a:r>
                      <a:r>
                        <a:rPr sz="1800" spc="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(20-25%)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2542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2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20"/>
                        </a:spcBef>
                      </a:pPr>
                      <a:r>
                        <a:rPr sz="195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3</a:t>
                      </a:r>
                      <a:endParaRPr sz="1950">
                        <a:latin typeface="Segoe UI"/>
                        <a:cs typeface="Segoe UI"/>
                      </a:endParaRPr>
                    </a:p>
                  </a:txBody>
                  <a:tcPr marL="0" marR="0" marT="20574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spc="-10" dirty="0">
                          <a:latin typeface="Segoe UI"/>
                          <a:cs typeface="Segoe UI"/>
                        </a:rPr>
                        <a:t>Create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and Deploy Apps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(5-10%)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567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r>
                        <a:rPr sz="195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4</a:t>
                      </a:r>
                      <a:endParaRPr sz="1950">
                        <a:latin typeface="Segoe UI"/>
                        <a:cs typeface="Segoe UI"/>
                      </a:endParaRPr>
                    </a:p>
                  </a:txBody>
                  <a:tcPr marL="0" marR="0" marT="188595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1800" spc="-10" dirty="0">
                          <a:latin typeface="Segoe UI"/>
                          <a:cs typeface="Segoe UI"/>
                        </a:rPr>
                        <a:t>Implement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Authentication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and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Secure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Data</a:t>
                      </a:r>
                      <a:r>
                        <a:rPr sz="1800" spc="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(5-10%)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0193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091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95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5</a:t>
                      </a:r>
                      <a:endParaRPr sz="1950">
                        <a:latin typeface="Segoe UI"/>
                        <a:cs typeface="Segoe UI"/>
                      </a:endParaRPr>
                    </a:p>
                  </a:txBody>
                  <a:tcPr marL="0" marR="0" marT="20002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1800" spc="-10" dirty="0">
                          <a:latin typeface="Segoe UI"/>
                          <a:cs typeface="Segoe UI"/>
                        </a:rPr>
                        <a:t>Develop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for the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Cloud</a:t>
                      </a:r>
                      <a:r>
                        <a:rPr sz="1800" spc="-5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(20-25%)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20979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9805" y="368629"/>
            <a:ext cx="10728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78D3"/>
                </a:solidFill>
              </a:rPr>
              <a:t>Encrypt </a:t>
            </a:r>
            <a:r>
              <a:rPr sz="4000" spc="-30" dirty="0">
                <a:solidFill>
                  <a:srgbClr val="0078D3"/>
                </a:solidFill>
              </a:rPr>
              <a:t>data </a:t>
            </a:r>
            <a:r>
              <a:rPr sz="4000" dirty="0">
                <a:solidFill>
                  <a:srgbClr val="0078D3"/>
                </a:solidFill>
              </a:rPr>
              <a:t>with </a:t>
            </a:r>
            <a:r>
              <a:rPr sz="4000" spc="-45" dirty="0">
                <a:solidFill>
                  <a:srgbClr val="0078D3"/>
                </a:solidFill>
              </a:rPr>
              <a:t>Transparent </a:t>
            </a:r>
            <a:r>
              <a:rPr sz="4000" spc="-35" dirty="0">
                <a:solidFill>
                  <a:srgbClr val="0078D3"/>
                </a:solidFill>
              </a:rPr>
              <a:t>Data </a:t>
            </a:r>
            <a:r>
              <a:rPr sz="4000" spc="-5" dirty="0">
                <a:solidFill>
                  <a:srgbClr val="0078D3"/>
                </a:solidFill>
              </a:rPr>
              <a:t>Encryption</a:t>
            </a:r>
            <a:r>
              <a:rPr sz="4000" spc="75" dirty="0">
                <a:solidFill>
                  <a:srgbClr val="0078D3"/>
                </a:solidFill>
              </a:rPr>
              <a:t> </a:t>
            </a:r>
            <a:r>
              <a:rPr sz="4000" spc="-5" dirty="0">
                <a:solidFill>
                  <a:srgbClr val="0078D3"/>
                </a:solidFill>
              </a:rPr>
              <a:t>(TDE)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5745" indent="-233045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6379" algn="l"/>
              </a:tabLst>
            </a:pPr>
            <a:r>
              <a:rPr dirty="0"/>
              <a:t>Primary </a:t>
            </a:r>
            <a:r>
              <a:rPr spc="-5" dirty="0"/>
              <a:t>TDE</a:t>
            </a:r>
            <a:r>
              <a:rPr spc="10" dirty="0"/>
              <a:t> </a:t>
            </a:r>
            <a:r>
              <a:rPr spc="-10" dirty="0"/>
              <a:t>characteristics:</a:t>
            </a:r>
          </a:p>
          <a:p>
            <a:pPr marL="712470" lvl="1" indent="-233679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713105" algn="l"/>
              </a:tabLst>
            </a:pPr>
            <a:r>
              <a:rPr sz="2450" spc="-5" dirty="0">
                <a:latin typeface="Calibri"/>
                <a:cs typeface="Calibri"/>
              </a:rPr>
              <a:t>Encryption </a:t>
            </a:r>
            <a:r>
              <a:rPr sz="2450" spc="-15" dirty="0">
                <a:latin typeface="Calibri"/>
                <a:cs typeface="Calibri"/>
              </a:rPr>
              <a:t>at </a:t>
            </a:r>
            <a:r>
              <a:rPr sz="2450" spc="-20" dirty="0">
                <a:latin typeface="Calibri"/>
                <a:cs typeface="Calibri"/>
              </a:rPr>
              <a:t>rest </a:t>
            </a:r>
            <a:r>
              <a:rPr sz="2450" spc="-25" dirty="0">
                <a:latin typeface="Calibri"/>
                <a:cs typeface="Calibri"/>
              </a:rPr>
              <a:t>for </a:t>
            </a:r>
            <a:r>
              <a:rPr sz="2450" spc="-20" dirty="0">
                <a:latin typeface="Calibri"/>
                <a:cs typeface="Calibri"/>
              </a:rPr>
              <a:t>data </a:t>
            </a:r>
            <a:r>
              <a:rPr sz="2450" spc="-5" dirty="0">
                <a:latin typeface="Calibri"/>
                <a:cs typeface="Calibri"/>
              </a:rPr>
              <a:t>and log files</a:t>
            </a:r>
            <a:r>
              <a:rPr sz="2450" spc="7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of:</a:t>
            </a:r>
            <a:endParaRPr sz="2450">
              <a:latin typeface="Calibri"/>
              <a:cs typeface="Calibri"/>
            </a:endParaRPr>
          </a:p>
          <a:p>
            <a:pPr marL="1178560" lvl="2" indent="-23304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78560" algn="l"/>
                <a:tab pos="1179195" algn="l"/>
              </a:tabLst>
            </a:pPr>
            <a:r>
              <a:rPr sz="2050" spc="-10" dirty="0">
                <a:latin typeface="Calibri"/>
                <a:cs typeface="Calibri"/>
              </a:rPr>
              <a:t>SQL</a:t>
            </a:r>
            <a:r>
              <a:rPr sz="2050" spc="-5" dirty="0">
                <a:latin typeface="Calibri"/>
                <a:cs typeface="Calibri"/>
              </a:rPr>
              <a:t> </a:t>
            </a:r>
            <a:r>
              <a:rPr sz="2050" spc="-10" dirty="0">
                <a:latin typeface="Calibri"/>
                <a:cs typeface="Calibri"/>
              </a:rPr>
              <a:t>Server</a:t>
            </a:r>
            <a:endParaRPr sz="2050">
              <a:latin typeface="Calibri"/>
              <a:cs typeface="Calibri"/>
            </a:endParaRPr>
          </a:p>
          <a:p>
            <a:pPr marL="1178560" lvl="2" indent="-233045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1178560" algn="l"/>
                <a:tab pos="1179195" algn="l"/>
              </a:tabLst>
            </a:pPr>
            <a:r>
              <a:rPr sz="2050" spc="-20" dirty="0">
                <a:latin typeface="Calibri"/>
                <a:cs typeface="Calibri"/>
              </a:rPr>
              <a:t>Azure </a:t>
            </a:r>
            <a:r>
              <a:rPr sz="2050" spc="-15" dirty="0">
                <a:latin typeface="Calibri"/>
                <a:cs typeface="Calibri"/>
              </a:rPr>
              <a:t>SQL</a:t>
            </a:r>
            <a:r>
              <a:rPr sz="2050" spc="15" dirty="0">
                <a:latin typeface="Calibri"/>
                <a:cs typeface="Calibri"/>
              </a:rPr>
              <a:t> </a:t>
            </a:r>
            <a:r>
              <a:rPr sz="2050" spc="-15" dirty="0">
                <a:latin typeface="Calibri"/>
                <a:cs typeface="Calibri"/>
              </a:rPr>
              <a:t>Database</a:t>
            </a:r>
            <a:endParaRPr sz="2050">
              <a:latin typeface="Calibri"/>
              <a:cs typeface="Calibri"/>
            </a:endParaRPr>
          </a:p>
          <a:p>
            <a:pPr marL="1178560" lvl="2" indent="-23304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1178560" algn="l"/>
                <a:tab pos="1179195" algn="l"/>
              </a:tabLst>
            </a:pPr>
            <a:r>
              <a:rPr sz="2050" spc="-20" dirty="0">
                <a:latin typeface="Calibri"/>
                <a:cs typeface="Calibri"/>
              </a:rPr>
              <a:t>Azure </a:t>
            </a:r>
            <a:r>
              <a:rPr sz="2050" spc="-15" dirty="0">
                <a:latin typeface="Calibri"/>
                <a:cs typeface="Calibri"/>
              </a:rPr>
              <a:t>SQL </a:t>
            </a:r>
            <a:r>
              <a:rPr sz="2050" spc="-20" dirty="0">
                <a:latin typeface="Calibri"/>
                <a:cs typeface="Calibri"/>
              </a:rPr>
              <a:t>Data</a:t>
            </a:r>
            <a:r>
              <a:rPr sz="2050" spc="2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Warehouse</a:t>
            </a:r>
            <a:endParaRPr sz="2050">
              <a:latin typeface="Calibri"/>
              <a:cs typeface="Calibri"/>
            </a:endParaRPr>
          </a:p>
          <a:p>
            <a:pPr marL="712470" lvl="1" indent="-233679">
              <a:lnSpc>
                <a:spcPct val="100000"/>
              </a:lnSpc>
              <a:spcBef>
                <a:spcPts val="175"/>
              </a:spcBef>
              <a:buFont typeface="Arial"/>
              <a:buChar char="•"/>
              <a:tabLst>
                <a:tab pos="713105" algn="l"/>
              </a:tabLst>
            </a:pPr>
            <a:r>
              <a:rPr sz="2450" spc="-10" dirty="0">
                <a:latin typeface="Calibri"/>
                <a:cs typeface="Calibri"/>
              </a:rPr>
              <a:t>Real-time </a:t>
            </a:r>
            <a:r>
              <a:rPr sz="2450" spc="-5" dirty="0">
                <a:latin typeface="Calibri"/>
                <a:cs typeface="Calibri"/>
              </a:rPr>
              <a:t>I/O encryption and decryption on the </a:t>
            </a:r>
            <a:r>
              <a:rPr sz="2450" spc="-10" dirty="0">
                <a:solidFill>
                  <a:srgbClr val="00AFEF"/>
                </a:solidFill>
                <a:latin typeface="Calibri"/>
                <a:cs typeface="Calibri"/>
              </a:rPr>
              <a:t>page</a:t>
            </a:r>
            <a:r>
              <a:rPr sz="2450" spc="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50" spc="-10" dirty="0">
                <a:solidFill>
                  <a:srgbClr val="00AFEF"/>
                </a:solidFill>
                <a:latin typeface="Calibri"/>
                <a:cs typeface="Calibri"/>
              </a:rPr>
              <a:t>level</a:t>
            </a:r>
            <a:endParaRPr sz="2450">
              <a:latin typeface="Calibri"/>
              <a:cs typeface="Calibri"/>
            </a:endParaRPr>
          </a:p>
          <a:p>
            <a:pPr marL="712470" lvl="1" indent="-23367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713105" algn="l"/>
              </a:tabLst>
            </a:pPr>
            <a:r>
              <a:rPr sz="2450" spc="-5" dirty="0">
                <a:latin typeface="Calibri"/>
                <a:cs typeface="Calibri"/>
              </a:rPr>
              <a:t>The use of a </a:t>
            </a:r>
            <a:r>
              <a:rPr sz="2450" spc="-10" dirty="0">
                <a:latin typeface="Calibri"/>
                <a:cs typeface="Calibri"/>
              </a:rPr>
              <a:t>database </a:t>
            </a:r>
            <a:r>
              <a:rPr sz="2450" spc="-5" dirty="0">
                <a:latin typeface="Calibri"/>
                <a:cs typeface="Calibri"/>
              </a:rPr>
              <a:t>encryption </a:t>
            </a:r>
            <a:r>
              <a:rPr sz="2450" spc="-30" dirty="0">
                <a:latin typeface="Calibri"/>
                <a:cs typeface="Calibri"/>
              </a:rPr>
              <a:t>key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(DEK):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0994" y="3875111"/>
            <a:ext cx="9017635" cy="13449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5745" indent="-233045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2050" spc="-10" dirty="0">
                <a:latin typeface="Calibri"/>
                <a:cs typeface="Calibri"/>
              </a:rPr>
              <a:t>The </a:t>
            </a:r>
            <a:r>
              <a:rPr sz="2050" spc="-30" dirty="0">
                <a:latin typeface="Calibri"/>
                <a:cs typeface="Calibri"/>
              </a:rPr>
              <a:t>key </a:t>
            </a:r>
            <a:r>
              <a:rPr sz="2050" spc="-5" dirty="0">
                <a:latin typeface="Calibri"/>
                <a:cs typeface="Calibri"/>
              </a:rPr>
              <a:t>is </a:t>
            </a:r>
            <a:r>
              <a:rPr sz="2050" spc="-20" dirty="0">
                <a:latin typeface="Calibri"/>
                <a:cs typeface="Calibri"/>
              </a:rPr>
              <a:t>stored </a:t>
            </a:r>
            <a:r>
              <a:rPr sz="2050" spc="-5" dirty="0">
                <a:latin typeface="Calibri"/>
                <a:cs typeface="Calibri"/>
              </a:rPr>
              <a:t>in the </a:t>
            </a:r>
            <a:r>
              <a:rPr sz="2050" spc="-20" dirty="0">
                <a:latin typeface="Calibri"/>
                <a:cs typeface="Calibri"/>
              </a:rPr>
              <a:t>database </a:t>
            </a:r>
            <a:r>
              <a:rPr sz="2050" spc="-10" dirty="0">
                <a:latin typeface="Calibri"/>
                <a:cs typeface="Calibri"/>
              </a:rPr>
              <a:t>boot </a:t>
            </a:r>
            <a:r>
              <a:rPr sz="2050" spc="-20" dirty="0">
                <a:latin typeface="Calibri"/>
                <a:cs typeface="Calibri"/>
              </a:rPr>
              <a:t>record </a:t>
            </a:r>
            <a:r>
              <a:rPr sz="2050" spc="-25" dirty="0">
                <a:latin typeface="Calibri"/>
                <a:cs typeface="Calibri"/>
              </a:rPr>
              <a:t>for </a:t>
            </a:r>
            <a:r>
              <a:rPr sz="2050" spc="-15" dirty="0">
                <a:latin typeface="Calibri"/>
                <a:cs typeface="Calibri"/>
              </a:rPr>
              <a:t>availability </a:t>
            </a:r>
            <a:r>
              <a:rPr sz="2050" spc="-10" dirty="0">
                <a:latin typeface="Calibri"/>
                <a:cs typeface="Calibri"/>
              </a:rPr>
              <a:t>during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recovery.</a:t>
            </a:r>
            <a:endParaRPr sz="2050">
              <a:latin typeface="Calibri"/>
              <a:cs typeface="Calibri"/>
            </a:endParaRPr>
          </a:p>
          <a:p>
            <a:pPr marL="245745" indent="-23304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2050" spc="-10" dirty="0">
                <a:latin typeface="Calibri"/>
                <a:cs typeface="Calibri"/>
              </a:rPr>
              <a:t>The </a:t>
            </a:r>
            <a:r>
              <a:rPr sz="2050" spc="-30" dirty="0">
                <a:latin typeface="Calibri"/>
                <a:cs typeface="Calibri"/>
              </a:rPr>
              <a:t>key </a:t>
            </a:r>
            <a:r>
              <a:rPr sz="2050" spc="-5" dirty="0">
                <a:latin typeface="Calibri"/>
                <a:cs typeface="Calibri"/>
              </a:rPr>
              <a:t>is </a:t>
            </a:r>
            <a:r>
              <a:rPr sz="2050" spc="-10" dirty="0">
                <a:latin typeface="Calibri"/>
                <a:cs typeface="Calibri"/>
              </a:rPr>
              <a:t>implemented </a:t>
            </a:r>
            <a:r>
              <a:rPr sz="2050" spc="-5" dirty="0">
                <a:latin typeface="Calibri"/>
                <a:cs typeface="Calibri"/>
              </a:rPr>
              <a:t>in </a:t>
            </a:r>
            <a:r>
              <a:rPr sz="2050" spc="-10" dirty="0">
                <a:latin typeface="Calibri"/>
                <a:cs typeface="Calibri"/>
              </a:rPr>
              <a:t>one of </a:t>
            </a:r>
            <a:r>
              <a:rPr sz="2050" spc="-15" dirty="0">
                <a:latin typeface="Calibri"/>
                <a:cs typeface="Calibri"/>
              </a:rPr>
              <a:t>two</a:t>
            </a:r>
            <a:r>
              <a:rPr sz="2050" spc="2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ways:</a:t>
            </a:r>
            <a:endParaRPr sz="2050">
              <a:latin typeface="Calibri"/>
              <a:cs typeface="Calibri"/>
            </a:endParaRPr>
          </a:p>
          <a:p>
            <a:pPr marL="711835" lvl="1" indent="-23304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711835" algn="l"/>
                <a:tab pos="712470" algn="l"/>
              </a:tabLst>
            </a:pPr>
            <a:r>
              <a:rPr sz="1800" spc="5" dirty="0">
                <a:latin typeface="Calibri"/>
                <a:cs typeface="Calibri"/>
              </a:rPr>
              <a:t>Symmetric </a:t>
            </a:r>
            <a:r>
              <a:rPr sz="1800" spc="-10" dirty="0">
                <a:latin typeface="Calibri"/>
                <a:cs typeface="Calibri"/>
              </a:rPr>
              <a:t>key </a:t>
            </a:r>
            <a:r>
              <a:rPr sz="1800" spc="5" dirty="0">
                <a:latin typeface="Calibri"/>
                <a:cs typeface="Calibri"/>
              </a:rPr>
              <a:t>secured by </a:t>
            </a:r>
            <a:r>
              <a:rPr sz="1800" spc="10" dirty="0">
                <a:latin typeface="Calibri"/>
                <a:cs typeface="Calibri"/>
              </a:rPr>
              <a:t>using </a:t>
            </a:r>
            <a:r>
              <a:rPr sz="1800" spc="15" dirty="0">
                <a:latin typeface="Calibri"/>
                <a:cs typeface="Calibri"/>
              </a:rPr>
              <a:t>a </a:t>
            </a:r>
            <a:r>
              <a:rPr sz="1800" spc="5" dirty="0">
                <a:latin typeface="Calibri"/>
                <a:cs typeface="Calibri"/>
              </a:rPr>
              <a:t>certificate </a:t>
            </a:r>
            <a:r>
              <a:rPr sz="1800" dirty="0">
                <a:latin typeface="Calibri"/>
                <a:cs typeface="Calibri"/>
              </a:rPr>
              <a:t>stored </a:t>
            </a:r>
            <a:r>
              <a:rPr sz="1800" spc="10" dirty="0">
                <a:latin typeface="Calibri"/>
                <a:cs typeface="Calibri"/>
              </a:rPr>
              <a:t>in </a:t>
            </a:r>
            <a:r>
              <a:rPr sz="1800" spc="15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master database </a:t>
            </a:r>
            <a:r>
              <a:rPr sz="1800" spc="10" dirty="0">
                <a:latin typeface="Calibri"/>
                <a:cs typeface="Calibri"/>
              </a:rPr>
              <a:t>of 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server</a:t>
            </a:r>
            <a:endParaRPr sz="1800">
              <a:latin typeface="Calibri"/>
              <a:cs typeface="Calibri"/>
            </a:endParaRPr>
          </a:p>
          <a:p>
            <a:pPr marL="711835" lvl="1" indent="-23304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711835" algn="l"/>
                <a:tab pos="712470" algn="l"/>
              </a:tabLst>
            </a:pPr>
            <a:r>
              <a:rPr sz="1800" spc="10" dirty="0">
                <a:latin typeface="Calibri"/>
                <a:cs typeface="Calibri"/>
              </a:rPr>
              <a:t>Asymmetric </a:t>
            </a:r>
            <a:r>
              <a:rPr sz="1800" spc="-10" dirty="0">
                <a:latin typeface="Calibri"/>
                <a:cs typeface="Calibri"/>
              </a:rPr>
              <a:t>key </a:t>
            </a:r>
            <a:r>
              <a:rPr sz="1800" spc="5" dirty="0">
                <a:latin typeface="Calibri"/>
                <a:cs typeface="Calibri"/>
              </a:rPr>
              <a:t>protected </a:t>
            </a:r>
            <a:r>
              <a:rPr sz="1800" spc="10" dirty="0">
                <a:latin typeface="Calibri"/>
                <a:cs typeface="Calibri"/>
              </a:rPr>
              <a:t>by </a:t>
            </a:r>
            <a:r>
              <a:rPr sz="1800" spc="15" dirty="0">
                <a:latin typeface="Calibri"/>
                <a:cs typeface="Calibri"/>
              </a:rPr>
              <a:t>an </a:t>
            </a:r>
            <a:r>
              <a:rPr sz="1800" spc="5" dirty="0">
                <a:latin typeface="Calibri"/>
                <a:cs typeface="Calibri"/>
              </a:rPr>
              <a:t>Extensible </a:t>
            </a:r>
            <a:r>
              <a:rPr sz="1800" spc="-5" dirty="0">
                <a:latin typeface="Calibri"/>
                <a:cs typeface="Calibri"/>
              </a:rPr>
              <a:t>Key </a:t>
            </a:r>
            <a:r>
              <a:rPr sz="1800" spc="10" dirty="0">
                <a:latin typeface="Calibri"/>
                <a:cs typeface="Calibri"/>
              </a:rPr>
              <a:t>Management (EKM)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module.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5819" y="1725167"/>
            <a:ext cx="8856345" cy="1897380"/>
          </a:xfrm>
          <a:custGeom>
            <a:avLst/>
            <a:gdLst/>
            <a:ahLst/>
            <a:cxnLst/>
            <a:rect l="l" t="t" r="r" b="b"/>
            <a:pathLst>
              <a:path w="8856345" h="1897379">
                <a:moveTo>
                  <a:pt x="8539734" y="0"/>
                </a:moveTo>
                <a:lnTo>
                  <a:pt x="316230" y="0"/>
                </a:lnTo>
                <a:lnTo>
                  <a:pt x="269499" y="3429"/>
                </a:lnTo>
                <a:lnTo>
                  <a:pt x="224898" y="13390"/>
                </a:lnTo>
                <a:lnTo>
                  <a:pt x="182914" y="29395"/>
                </a:lnTo>
                <a:lnTo>
                  <a:pt x="144038" y="50952"/>
                </a:lnTo>
                <a:lnTo>
                  <a:pt x="108759" y="77574"/>
                </a:lnTo>
                <a:lnTo>
                  <a:pt x="77565" y="108769"/>
                </a:lnTo>
                <a:lnTo>
                  <a:pt x="50946" y="144050"/>
                </a:lnTo>
                <a:lnTo>
                  <a:pt x="29390" y="182925"/>
                </a:lnTo>
                <a:lnTo>
                  <a:pt x="13388" y="224907"/>
                </a:lnTo>
                <a:lnTo>
                  <a:pt x="3428" y="269505"/>
                </a:lnTo>
                <a:lnTo>
                  <a:pt x="0" y="316229"/>
                </a:lnTo>
                <a:lnTo>
                  <a:pt x="0" y="1581150"/>
                </a:lnTo>
                <a:lnTo>
                  <a:pt x="3428" y="1627874"/>
                </a:lnTo>
                <a:lnTo>
                  <a:pt x="13388" y="1672472"/>
                </a:lnTo>
                <a:lnTo>
                  <a:pt x="29390" y="1714454"/>
                </a:lnTo>
                <a:lnTo>
                  <a:pt x="50946" y="1753329"/>
                </a:lnTo>
                <a:lnTo>
                  <a:pt x="77565" y="1788610"/>
                </a:lnTo>
                <a:lnTo>
                  <a:pt x="108759" y="1819805"/>
                </a:lnTo>
                <a:lnTo>
                  <a:pt x="144038" y="1846427"/>
                </a:lnTo>
                <a:lnTo>
                  <a:pt x="182914" y="1867984"/>
                </a:lnTo>
                <a:lnTo>
                  <a:pt x="224898" y="1883989"/>
                </a:lnTo>
                <a:lnTo>
                  <a:pt x="269499" y="1893950"/>
                </a:lnTo>
                <a:lnTo>
                  <a:pt x="316230" y="1897379"/>
                </a:lnTo>
                <a:lnTo>
                  <a:pt x="8539734" y="1897379"/>
                </a:lnTo>
                <a:lnTo>
                  <a:pt x="8586458" y="1893950"/>
                </a:lnTo>
                <a:lnTo>
                  <a:pt x="8631056" y="1883989"/>
                </a:lnTo>
                <a:lnTo>
                  <a:pt x="8673038" y="1867984"/>
                </a:lnTo>
                <a:lnTo>
                  <a:pt x="8711913" y="1846427"/>
                </a:lnTo>
                <a:lnTo>
                  <a:pt x="8747194" y="1819805"/>
                </a:lnTo>
                <a:lnTo>
                  <a:pt x="8778389" y="1788610"/>
                </a:lnTo>
                <a:lnTo>
                  <a:pt x="8805011" y="1753329"/>
                </a:lnTo>
                <a:lnTo>
                  <a:pt x="8826568" y="1714454"/>
                </a:lnTo>
                <a:lnTo>
                  <a:pt x="8842573" y="1672472"/>
                </a:lnTo>
                <a:lnTo>
                  <a:pt x="8852534" y="1627874"/>
                </a:lnTo>
                <a:lnTo>
                  <a:pt x="8855964" y="1581150"/>
                </a:lnTo>
                <a:lnTo>
                  <a:pt x="8855964" y="316229"/>
                </a:lnTo>
                <a:lnTo>
                  <a:pt x="8852534" y="269505"/>
                </a:lnTo>
                <a:lnTo>
                  <a:pt x="8842573" y="224907"/>
                </a:lnTo>
                <a:lnTo>
                  <a:pt x="8826568" y="182925"/>
                </a:lnTo>
                <a:lnTo>
                  <a:pt x="8805011" y="144050"/>
                </a:lnTo>
                <a:lnTo>
                  <a:pt x="8778389" y="108769"/>
                </a:lnTo>
                <a:lnTo>
                  <a:pt x="8747194" y="77574"/>
                </a:lnTo>
                <a:lnTo>
                  <a:pt x="8711913" y="50952"/>
                </a:lnTo>
                <a:lnTo>
                  <a:pt x="8673038" y="29395"/>
                </a:lnTo>
                <a:lnTo>
                  <a:pt x="8631056" y="13390"/>
                </a:lnTo>
                <a:lnTo>
                  <a:pt x="8586458" y="3429"/>
                </a:lnTo>
                <a:lnTo>
                  <a:pt x="8539734" y="0"/>
                </a:lnTo>
                <a:close/>
              </a:path>
            </a:pathLst>
          </a:custGeom>
          <a:solidFill>
            <a:srgbClr val="FFFF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19" y="1725167"/>
            <a:ext cx="8856345" cy="1897380"/>
          </a:xfrm>
          <a:custGeom>
            <a:avLst/>
            <a:gdLst/>
            <a:ahLst/>
            <a:cxnLst/>
            <a:rect l="l" t="t" r="r" b="b"/>
            <a:pathLst>
              <a:path w="8856345" h="1897379">
                <a:moveTo>
                  <a:pt x="0" y="316229"/>
                </a:moveTo>
                <a:lnTo>
                  <a:pt x="3428" y="269505"/>
                </a:lnTo>
                <a:lnTo>
                  <a:pt x="13388" y="224907"/>
                </a:lnTo>
                <a:lnTo>
                  <a:pt x="29390" y="182925"/>
                </a:lnTo>
                <a:lnTo>
                  <a:pt x="50946" y="144050"/>
                </a:lnTo>
                <a:lnTo>
                  <a:pt x="77565" y="108769"/>
                </a:lnTo>
                <a:lnTo>
                  <a:pt x="108759" y="77574"/>
                </a:lnTo>
                <a:lnTo>
                  <a:pt x="144038" y="50952"/>
                </a:lnTo>
                <a:lnTo>
                  <a:pt x="182914" y="29395"/>
                </a:lnTo>
                <a:lnTo>
                  <a:pt x="224898" y="13390"/>
                </a:lnTo>
                <a:lnTo>
                  <a:pt x="269499" y="3429"/>
                </a:lnTo>
                <a:lnTo>
                  <a:pt x="316230" y="0"/>
                </a:lnTo>
                <a:lnTo>
                  <a:pt x="8539734" y="0"/>
                </a:lnTo>
                <a:lnTo>
                  <a:pt x="8586458" y="3429"/>
                </a:lnTo>
                <a:lnTo>
                  <a:pt x="8631056" y="13390"/>
                </a:lnTo>
                <a:lnTo>
                  <a:pt x="8673038" y="29395"/>
                </a:lnTo>
                <a:lnTo>
                  <a:pt x="8711913" y="50952"/>
                </a:lnTo>
                <a:lnTo>
                  <a:pt x="8747194" y="77574"/>
                </a:lnTo>
                <a:lnTo>
                  <a:pt x="8778389" y="108769"/>
                </a:lnTo>
                <a:lnTo>
                  <a:pt x="8805011" y="144050"/>
                </a:lnTo>
                <a:lnTo>
                  <a:pt x="8826568" y="182925"/>
                </a:lnTo>
                <a:lnTo>
                  <a:pt x="8842573" y="224907"/>
                </a:lnTo>
                <a:lnTo>
                  <a:pt x="8852534" y="269505"/>
                </a:lnTo>
                <a:lnTo>
                  <a:pt x="8855964" y="316229"/>
                </a:lnTo>
                <a:lnTo>
                  <a:pt x="8855964" y="1581150"/>
                </a:lnTo>
                <a:lnTo>
                  <a:pt x="8852534" y="1627874"/>
                </a:lnTo>
                <a:lnTo>
                  <a:pt x="8842573" y="1672472"/>
                </a:lnTo>
                <a:lnTo>
                  <a:pt x="8826568" y="1714454"/>
                </a:lnTo>
                <a:lnTo>
                  <a:pt x="8805011" y="1753329"/>
                </a:lnTo>
                <a:lnTo>
                  <a:pt x="8778389" y="1788610"/>
                </a:lnTo>
                <a:lnTo>
                  <a:pt x="8747194" y="1819805"/>
                </a:lnTo>
                <a:lnTo>
                  <a:pt x="8711913" y="1846427"/>
                </a:lnTo>
                <a:lnTo>
                  <a:pt x="8673038" y="1867984"/>
                </a:lnTo>
                <a:lnTo>
                  <a:pt x="8631056" y="1883989"/>
                </a:lnTo>
                <a:lnTo>
                  <a:pt x="8586458" y="1893950"/>
                </a:lnTo>
                <a:lnTo>
                  <a:pt x="8539734" y="1897379"/>
                </a:lnTo>
                <a:lnTo>
                  <a:pt x="316230" y="1897379"/>
                </a:lnTo>
                <a:lnTo>
                  <a:pt x="269499" y="1893950"/>
                </a:lnTo>
                <a:lnTo>
                  <a:pt x="224898" y="1883989"/>
                </a:lnTo>
                <a:lnTo>
                  <a:pt x="182914" y="1867984"/>
                </a:lnTo>
                <a:lnTo>
                  <a:pt x="144038" y="1846427"/>
                </a:lnTo>
                <a:lnTo>
                  <a:pt x="108759" y="1819805"/>
                </a:lnTo>
                <a:lnTo>
                  <a:pt x="77565" y="1788610"/>
                </a:lnTo>
                <a:lnTo>
                  <a:pt x="50946" y="1753329"/>
                </a:lnTo>
                <a:lnTo>
                  <a:pt x="29390" y="1714454"/>
                </a:lnTo>
                <a:lnTo>
                  <a:pt x="13388" y="1672472"/>
                </a:lnTo>
                <a:lnTo>
                  <a:pt x="3428" y="1627874"/>
                </a:lnTo>
                <a:lnTo>
                  <a:pt x="0" y="1581150"/>
                </a:lnTo>
                <a:lnTo>
                  <a:pt x="0" y="31622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79382" y="1513331"/>
            <a:ext cx="3408045" cy="1815464"/>
          </a:xfrm>
          <a:custGeom>
            <a:avLst/>
            <a:gdLst/>
            <a:ahLst/>
            <a:cxnLst/>
            <a:rect l="l" t="t" r="r" b="b"/>
            <a:pathLst>
              <a:path w="3408045" h="1815464">
                <a:moveTo>
                  <a:pt x="1438910" y="909827"/>
                </a:moveTo>
                <a:lnTo>
                  <a:pt x="594995" y="909827"/>
                </a:lnTo>
                <a:lnTo>
                  <a:pt x="0" y="1815338"/>
                </a:lnTo>
                <a:lnTo>
                  <a:pt x="1438910" y="909827"/>
                </a:lnTo>
                <a:close/>
              </a:path>
              <a:path w="3408045" h="1815464">
                <a:moveTo>
                  <a:pt x="3408045" y="0"/>
                </a:moveTo>
                <a:lnTo>
                  <a:pt x="32385" y="0"/>
                </a:lnTo>
                <a:lnTo>
                  <a:pt x="32385" y="909827"/>
                </a:lnTo>
                <a:lnTo>
                  <a:pt x="3408045" y="909827"/>
                </a:lnTo>
                <a:lnTo>
                  <a:pt x="340804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79382" y="1513331"/>
            <a:ext cx="3408045" cy="1815464"/>
          </a:xfrm>
          <a:custGeom>
            <a:avLst/>
            <a:gdLst/>
            <a:ahLst/>
            <a:cxnLst/>
            <a:rect l="l" t="t" r="r" b="b"/>
            <a:pathLst>
              <a:path w="3408045" h="1815464">
                <a:moveTo>
                  <a:pt x="32385" y="0"/>
                </a:moveTo>
                <a:lnTo>
                  <a:pt x="594995" y="0"/>
                </a:lnTo>
                <a:lnTo>
                  <a:pt x="1438910" y="0"/>
                </a:lnTo>
                <a:lnTo>
                  <a:pt x="3408045" y="0"/>
                </a:lnTo>
                <a:lnTo>
                  <a:pt x="3408045" y="530732"/>
                </a:lnTo>
                <a:lnTo>
                  <a:pt x="3408045" y="758189"/>
                </a:lnTo>
                <a:lnTo>
                  <a:pt x="3408045" y="909827"/>
                </a:lnTo>
                <a:lnTo>
                  <a:pt x="1438910" y="909827"/>
                </a:lnTo>
                <a:lnTo>
                  <a:pt x="0" y="1815338"/>
                </a:lnTo>
                <a:lnTo>
                  <a:pt x="594995" y="909827"/>
                </a:lnTo>
                <a:lnTo>
                  <a:pt x="32385" y="909827"/>
                </a:lnTo>
                <a:lnTo>
                  <a:pt x="32385" y="758189"/>
                </a:lnTo>
                <a:lnTo>
                  <a:pt x="32385" y="530732"/>
                </a:lnTo>
                <a:lnTo>
                  <a:pt x="32385" y="0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99652" y="1528698"/>
            <a:ext cx="32035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Watch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words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questions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would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indicate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requirement 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TDE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9805" y="368629"/>
            <a:ext cx="72923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78D3"/>
                </a:solidFill>
              </a:rPr>
              <a:t>Encrypt </a:t>
            </a:r>
            <a:r>
              <a:rPr sz="4000" spc="-30" dirty="0">
                <a:solidFill>
                  <a:srgbClr val="0078D3"/>
                </a:solidFill>
              </a:rPr>
              <a:t>data </a:t>
            </a:r>
            <a:r>
              <a:rPr sz="4000" dirty="0">
                <a:solidFill>
                  <a:srgbClr val="0078D3"/>
                </a:solidFill>
              </a:rPr>
              <a:t>with </a:t>
            </a:r>
            <a:r>
              <a:rPr sz="4000" spc="-30" dirty="0">
                <a:solidFill>
                  <a:srgbClr val="0078D3"/>
                </a:solidFill>
              </a:rPr>
              <a:t>Always</a:t>
            </a:r>
            <a:r>
              <a:rPr sz="4000" spc="-50" dirty="0">
                <a:solidFill>
                  <a:srgbClr val="0078D3"/>
                </a:solidFill>
              </a:rPr>
              <a:t> </a:t>
            </a:r>
            <a:r>
              <a:rPr sz="4000" spc="-10" dirty="0">
                <a:solidFill>
                  <a:srgbClr val="0078D3"/>
                </a:solidFill>
              </a:rPr>
              <a:t>Encrypted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77976" y="1245293"/>
            <a:ext cx="11024870" cy="45485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5745" indent="-233045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6379" algn="l"/>
              </a:tabLst>
            </a:pPr>
            <a:r>
              <a:rPr sz="2850" dirty="0">
                <a:solidFill>
                  <a:srgbClr val="00AFEF"/>
                </a:solidFill>
                <a:latin typeface="Calibri"/>
                <a:cs typeface="Calibri"/>
              </a:rPr>
              <a:t>Encryption </a:t>
            </a:r>
            <a:r>
              <a:rPr sz="2850" spc="-5" dirty="0">
                <a:solidFill>
                  <a:srgbClr val="00AFEF"/>
                </a:solidFill>
                <a:latin typeface="Calibri"/>
                <a:cs typeface="Calibri"/>
              </a:rPr>
              <a:t>technology </a:t>
            </a:r>
            <a:r>
              <a:rPr sz="2850" dirty="0">
                <a:solidFill>
                  <a:srgbClr val="00AFEF"/>
                </a:solidFill>
                <a:latin typeface="Calibri"/>
                <a:cs typeface="Calibri"/>
              </a:rPr>
              <a:t>in </a:t>
            </a:r>
            <a:r>
              <a:rPr sz="2850" spc="-15" dirty="0">
                <a:solidFill>
                  <a:srgbClr val="00AFEF"/>
                </a:solidFill>
                <a:latin typeface="Calibri"/>
                <a:cs typeface="Calibri"/>
              </a:rPr>
              <a:t>Azure </a:t>
            </a:r>
            <a:r>
              <a:rPr sz="2850" spc="-5" dirty="0">
                <a:solidFill>
                  <a:srgbClr val="00AFEF"/>
                </a:solidFill>
                <a:latin typeface="Calibri"/>
                <a:cs typeface="Calibri"/>
              </a:rPr>
              <a:t>SQL </a:t>
            </a:r>
            <a:r>
              <a:rPr sz="2850" spc="-10" dirty="0">
                <a:solidFill>
                  <a:srgbClr val="00AFEF"/>
                </a:solidFill>
                <a:latin typeface="Calibri"/>
                <a:cs typeface="Calibri"/>
              </a:rPr>
              <a:t>Database </a:t>
            </a:r>
            <a:r>
              <a:rPr sz="2850" dirty="0">
                <a:solidFill>
                  <a:srgbClr val="00AFEF"/>
                </a:solidFill>
                <a:latin typeface="Calibri"/>
                <a:cs typeface="Calibri"/>
              </a:rPr>
              <a:t>and </a:t>
            </a:r>
            <a:r>
              <a:rPr sz="2850" spc="-5" dirty="0">
                <a:solidFill>
                  <a:srgbClr val="00AFEF"/>
                </a:solidFill>
                <a:latin typeface="Calibri"/>
                <a:cs typeface="Calibri"/>
              </a:rPr>
              <a:t>SQL</a:t>
            </a:r>
            <a:r>
              <a:rPr sz="2850" spc="4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50" dirty="0">
                <a:solidFill>
                  <a:srgbClr val="00AFEF"/>
                </a:solidFill>
                <a:latin typeface="Calibri"/>
                <a:cs typeface="Calibri"/>
              </a:rPr>
              <a:t>Server:</a:t>
            </a:r>
            <a:endParaRPr sz="2850">
              <a:latin typeface="Calibri"/>
              <a:cs typeface="Calibri"/>
            </a:endParaRPr>
          </a:p>
          <a:p>
            <a:pPr marL="712470" lvl="1" indent="-233679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713105" algn="l"/>
              </a:tabLst>
            </a:pPr>
            <a:r>
              <a:rPr sz="2450" spc="-10" dirty="0">
                <a:latin typeface="Calibri"/>
                <a:cs typeface="Calibri"/>
              </a:rPr>
              <a:t>Ensures that sensitive </a:t>
            </a:r>
            <a:r>
              <a:rPr sz="2450" spc="-20" dirty="0">
                <a:latin typeface="Calibri"/>
                <a:cs typeface="Calibri"/>
              </a:rPr>
              <a:t>data </a:t>
            </a:r>
            <a:r>
              <a:rPr sz="2450" spc="-10" dirty="0">
                <a:latin typeface="Calibri"/>
                <a:cs typeface="Calibri"/>
              </a:rPr>
              <a:t>never appears </a:t>
            </a:r>
            <a:r>
              <a:rPr sz="2450" dirty="0">
                <a:latin typeface="Calibri"/>
                <a:cs typeface="Calibri"/>
              </a:rPr>
              <a:t>as </a:t>
            </a:r>
            <a:r>
              <a:rPr sz="2450" spc="-15" dirty="0">
                <a:latin typeface="Calibri"/>
                <a:cs typeface="Calibri"/>
              </a:rPr>
              <a:t>plaintext </a:t>
            </a:r>
            <a:r>
              <a:rPr sz="2450" dirty="0">
                <a:latin typeface="Calibri"/>
                <a:cs typeface="Calibri"/>
              </a:rPr>
              <a:t>inside the </a:t>
            </a:r>
            <a:r>
              <a:rPr sz="2450" spc="-10" dirty="0">
                <a:latin typeface="Calibri"/>
                <a:cs typeface="Calibri"/>
              </a:rPr>
              <a:t>database</a:t>
            </a:r>
            <a:r>
              <a:rPr sz="2450" spc="40" dirty="0">
                <a:latin typeface="Calibri"/>
                <a:cs typeface="Calibri"/>
              </a:rPr>
              <a:t> </a:t>
            </a:r>
            <a:r>
              <a:rPr sz="2450" spc="-20" dirty="0">
                <a:latin typeface="Calibri"/>
                <a:cs typeface="Calibri"/>
              </a:rPr>
              <a:t>system.</a:t>
            </a:r>
            <a:endParaRPr sz="2450">
              <a:latin typeface="Calibri"/>
              <a:cs typeface="Calibri"/>
            </a:endParaRPr>
          </a:p>
          <a:p>
            <a:pPr marL="712470" lvl="1" indent="-23367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713105" algn="l"/>
              </a:tabLst>
            </a:pPr>
            <a:r>
              <a:rPr sz="2450" spc="-10" dirty="0">
                <a:latin typeface="Calibri"/>
                <a:cs typeface="Calibri"/>
              </a:rPr>
              <a:t>Allows </a:t>
            </a:r>
            <a:r>
              <a:rPr sz="2450" spc="-5" dirty="0">
                <a:latin typeface="Calibri"/>
                <a:cs typeface="Calibri"/>
              </a:rPr>
              <a:t>clients </a:t>
            </a:r>
            <a:r>
              <a:rPr sz="2450" spc="-20" dirty="0">
                <a:latin typeface="Calibri"/>
                <a:cs typeface="Calibri"/>
              </a:rPr>
              <a:t>to </a:t>
            </a:r>
            <a:r>
              <a:rPr sz="2450" spc="-5" dirty="0">
                <a:latin typeface="Calibri"/>
                <a:cs typeface="Calibri"/>
              </a:rPr>
              <a:t>encrypt </a:t>
            </a:r>
            <a:r>
              <a:rPr sz="2450" spc="-10" dirty="0">
                <a:latin typeface="Calibri"/>
                <a:cs typeface="Calibri"/>
              </a:rPr>
              <a:t>sensitive </a:t>
            </a:r>
            <a:r>
              <a:rPr sz="2450" spc="-20" dirty="0">
                <a:latin typeface="Calibri"/>
                <a:cs typeface="Calibri"/>
              </a:rPr>
              <a:t>data </a:t>
            </a:r>
            <a:r>
              <a:rPr sz="2450" spc="-5" dirty="0">
                <a:latin typeface="Calibri"/>
                <a:cs typeface="Calibri"/>
              </a:rPr>
              <a:t>inside </a:t>
            </a:r>
            <a:r>
              <a:rPr sz="2450" spc="-10" dirty="0">
                <a:latin typeface="Calibri"/>
                <a:cs typeface="Calibri"/>
              </a:rPr>
              <a:t>client</a:t>
            </a:r>
            <a:r>
              <a:rPr sz="2450" spc="60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applications</a:t>
            </a:r>
            <a:endParaRPr sz="2450">
              <a:latin typeface="Calibri"/>
              <a:cs typeface="Calibri"/>
            </a:endParaRPr>
          </a:p>
          <a:p>
            <a:pPr marL="712470" lvl="1" indent="-23367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713105" algn="l"/>
              </a:tabLst>
            </a:pPr>
            <a:r>
              <a:rPr sz="2450" spc="-10" dirty="0">
                <a:latin typeface="Calibri"/>
                <a:cs typeface="Calibri"/>
              </a:rPr>
              <a:t>Helps </a:t>
            </a:r>
            <a:r>
              <a:rPr sz="2450" spc="-15" dirty="0">
                <a:latin typeface="Calibri"/>
                <a:cs typeface="Calibri"/>
              </a:rPr>
              <a:t>protect </a:t>
            </a:r>
            <a:r>
              <a:rPr sz="2450" spc="-10" dirty="0">
                <a:latin typeface="Calibri"/>
                <a:cs typeface="Calibri"/>
              </a:rPr>
              <a:t>sensitive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-15" dirty="0">
                <a:latin typeface="Calibri"/>
                <a:cs typeface="Calibri"/>
              </a:rPr>
              <a:t>data:</a:t>
            </a:r>
            <a:endParaRPr sz="2450">
              <a:latin typeface="Calibri"/>
              <a:cs typeface="Calibri"/>
            </a:endParaRPr>
          </a:p>
          <a:p>
            <a:pPr marL="1178560" lvl="2" indent="-233045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1178560" algn="l"/>
                <a:tab pos="1179195" algn="l"/>
              </a:tabLst>
            </a:pPr>
            <a:r>
              <a:rPr sz="2050" spc="-35" dirty="0">
                <a:latin typeface="Calibri"/>
                <a:cs typeface="Calibri"/>
              </a:rPr>
              <a:t>At </a:t>
            </a:r>
            <a:r>
              <a:rPr sz="2050" spc="-25" dirty="0">
                <a:latin typeface="Calibri"/>
                <a:cs typeface="Calibri"/>
              </a:rPr>
              <a:t>rest </a:t>
            </a:r>
            <a:r>
              <a:rPr sz="2050" spc="-10" dirty="0">
                <a:latin typeface="Calibri"/>
                <a:cs typeface="Calibri"/>
              </a:rPr>
              <a:t>on </a:t>
            </a:r>
            <a:r>
              <a:rPr sz="2050" spc="-5" dirty="0">
                <a:latin typeface="Calibri"/>
                <a:cs typeface="Calibri"/>
              </a:rPr>
              <a:t>the</a:t>
            </a:r>
            <a:r>
              <a:rPr sz="2050" spc="60" dirty="0">
                <a:latin typeface="Calibri"/>
                <a:cs typeface="Calibri"/>
              </a:rPr>
              <a:t> </a:t>
            </a:r>
            <a:r>
              <a:rPr sz="2050" spc="-10" dirty="0">
                <a:latin typeface="Calibri"/>
                <a:cs typeface="Calibri"/>
              </a:rPr>
              <a:t>server</a:t>
            </a:r>
            <a:endParaRPr sz="2050">
              <a:latin typeface="Calibri"/>
              <a:cs typeface="Calibri"/>
            </a:endParaRPr>
          </a:p>
          <a:p>
            <a:pPr marL="1178560" lvl="2" indent="-233045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1178560" algn="l"/>
                <a:tab pos="1179195" algn="l"/>
              </a:tabLst>
            </a:pPr>
            <a:r>
              <a:rPr sz="2050" spc="-5" dirty="0">
                <a:latin typeface="Calibri"/>
                <a:cs typeface="Calibri"/>
              </a:rPr>
              <a:t>In </a:t>
            </a:r>
            <a:r>
              <a:rPr sz="2050" spc="-15" dirty="0">
                <a:latin typeface="Calibri"/>
                <a:cs typeface="Calibri"/>
              </a:rPr>
              <a:t>transit </a:t>
            </a:r>
            <a:r>
              <a:rPr sz="2050" spc="-10" dirty="0">
                <a:latin typeface="Calibri"/>
                <a:cs typeface="Calibri"/>
              </a:rPr>
              <a:t>between client and</a:t>
            </a:r>
            <a:r>
              <a:rPr sz="2050" spc="25" dirty="0">
                <a:latin typeface="Calibri"/>
                <a:cs typeface="Calibri"/>
              </a:rPr>
              <a:t> </a:t>
            </a:r>
            <a:r>
              <a:rPr sz="2050" spc="-10" dirty="0">
                <a:latin typeface="Calibri"/>
                <a:cs typeface="Calibri"/>
              </a:rPr>
              <a:t>server</a:t>
            </a:r>
            <a:endParaRPr sz="2050">
              <a:latin typeface="Calibri"/>
              <a:cs typeface="Calibri"/>
            </a:endParaRPr>
          </a:p>
          <a:p>
            <a:pPr marL="1178560" lvl="2" indent="-23304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1178560" algn="l"/>
                <a:tab pos="1179195" algn="l"/>
              </a:tabLst>
            </a:pPr>
            <a:r>
              <a:rPr sz="2050" spc="-10" dirty="0">
                <a:latin typeface="Calibri"/>
                <a:cs typeface="Calibri"/>
              </a:rPr>
              <a:t>While </a:t>
            </a:r>
            <a:r>
              <a:rPr sz="2050" spc="-5" dirty="0">
                <a:latin typeface="Calibri"/>
                <a:cs typeface="Calibri"/>
              </a:rPr>
              <a:t>the </a:t>
            </a:r>
            <a:r>
              <a:rPr sz="2050" spc="-25" dirty="0">
                <a:latin typeface="Calibri"/>
                <a:cs typeface="Calibri"/>
              </a:rPr>
              <a:t>data </a:t>
            </a:r>
            <a:r>
              <a:rPr sz="2050" spc="-5" dirty="0">
                <a:latin typeface="Calibri"/>
                <a:cs typeface="Calibri"/>
              </a:rPr>
              <a:t>is </a:t>
            </a:r>
            <a:r>
              <a:rPr sz="2050" spc="-10" dirty="0">
                <a:latin typeface="Calibri"/>
                <a:cs typeface="Calibri"/>
              </a:rPr>
              <a:t>in</a:t>
            </a:r>
            <a:r>
              <a:rPr sz="2050" spc="30" dirty="0">
                <a:latin typeface="Calibri"/>
                <a:cs typeface="Calibri"/>
              </a:rPr>
              <a:t> </a:t>
            </a:r>
            <a:r>
              <a:rPr sz="2050" spc="-10" dirty="0">
                <a:latin typeface="Calibri"/>
                <a:cs typeface="Calibri"/>
              </a:rPr>
              <a:t>use</a:t>
            </a:r>
            <a:endParaRPr sz="2050">
              <a:latin typeface="Calibri"/>
              <a:cs typeface="Calibri"/>
            </a:endParaRPr>
          </a:p>
          <a:p>
            <a:pPr marL="712470" lvl="1" indent="-233679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713105" algn="l"/>
              </a:tabLst>
            </a:pPr>
            <a:r>
              <a:rPr sz="2450" spc="-10" dirty="0">
                <a:latin typeface="Calibri"/>
                <a:cs typeface="Calibri"/>
              </a:rPr>
              <a:t>Provides </a:t>
            </a:r>
            <a:r>
              <a:rPr sz="2450" spc="-5" dirty="0">
                <a:latin typeface="Calibri"/>
                <a:cs typeface="Calibri"/>
              </a:rPr>
              <a:t>a </a:t>
            </a:r>
            <a:r>
              <a:rPr sz="2450" spc="-10" dirty="0">
                <a:latin typeface="Calibri"/>
                <a:cs typeface="Calibri"/>
              </a:rPr>
              <a:t>separation</a:t>
            </a:r>
            <a:r>
              <a:rPr sz="2450" spc="-30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between:</a:t>
            </a:r>
            <a:endParaRPr sz="2450">
              <a:latin typeface="Calibri"/>
              <a:cs typeface="Calibri"/>
            </a:endParaRPr>
          </a:p>
          <a:p>
            <a:pPr marL="1178560" lvl="2" indent="-23304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78560" algn="l"/>
                <a:tab pos="1179195" algn="l"/>
              </a:tabLst>
            </a:pPr>
            <a:r>
              <a:rPr sz="2050" spc="-10" dirty="0">
                <a:latin typeface="Calibri"/>
                <a:cs typeface="Calibri"/>
              </a:rPr>
              <a:t>Who owns </a:t>
            </a:r>
            <a:r>
              <a:rPr sz="2050" spc="-5" dirty="0">
                <a:latin typeface="Calibri"/>
                <a:cs typeface="Calibri"/>
              </a:rPr>
              <a:t>the </a:t>
            </a:r>
            <a:r>
              <a:rPr sz="2050" spc="-25" dirty="0">
                <a:latin typeface="Calibri"/>
                <a:cs typeface="Calibri"/>
              </a:rPr>
              <a:t>data </a:t>
            </a:r>
            <a:r>
              <a:rPr sz="2050" spc="-10" dirty="0">
                <a:latin typeface="Calibri"/>
                <a:cs typeface="Calibri"/>
              </a:rPr>
              <a:t>(and can view</a:t>
            </a:r>
            <a:r>
              <a:rPr sz="2050" spc="55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it)</a:t>
            </a:r>
            <a:endParaRPr sz="2050">
              <a:latin typeface="Calibri"/>
              <a:cs typeface="Calibri"/>
            </a:endParaRPr>
          </a:p>
          <a:p>
            <a:pPr marL="1178560" lvl="2" indent="-23304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1178560" algn="l"/>
                <a:tab pos="1179195" algn="l"/>
              </a:tabLst>
            </a:pPr>
            <a:r>
              <a:rPr sz="2050" spc="-10" dirty="0">
                <a:latin typeface="Calibri"/>
                <a:cs typeface="Calibri"/>
              </a:rPr>
              <a:t>Who </a:t>
            </a:r>
            <a:r>
              <a:rPr sz="2050" spc="-15" dirty="0">
                <a:latin typeface="Calibri"/>
                <a:cs typeface="Calibri"/>
              </a:rPr>
              <a:t>manages </a:t>
            </a:r>
            <a:r>
              <a:rPr sz="2050" spc="-5" dirty="0">
                <a:latin typeface="Calibri"/>
                <a:cs typeface="Calibri"/>
              </a:rPr>
              <a:t>the </a:t>
            </a:r>
            <a:r>
              <a:rPr sz="2050" spc="-25" dirty="0">
                <a:latin typeface="Calibri"/>
                <a:cs typeface="Calibri"/>
              </a:rPr>
              <a:t>data </a:t>
            </a:r>
            <a:r>
              <a:rPr sz="2050" spc="-10" dirty="0">
                <a:latin typeface="Calibri"/>
                <a:cs typeface="Calibri"/>
              </a:rPr>
              <a:t>(but should </a:t>
            </a:r>
            <a:r>
              <a:rPr sz="2050" spc="-25" dirty="0">
                <a:latin typeface="Calibri"/>
                <a:cs typeface="Calibri"/>
              </a:rPr>
              <a:t>have </a:t>
            </a:r>
            <a:r>
              <a:rPr sz="2050" spc="-10" dirty="0">
                <a:latin typeface="Calibri"/>
                <a:cs typeface="Calibri"/>
              </a:rPr>
              <a:t>no</a:t>
            </a:r>
            <a:r>
              <a:rPr sz="2050" spc="110" dirty="0">
                <a:latin typeface="Calibri"/>
                <a:cs typeface="Calibri"/>
              </a:rPr>
              <a:t> </a:t>
            </a:r>
            <a:r>
              <a:rPr sz="2050" spc="-10" dirty="0">
                <a:latin typeface="Calibri"/>
                <a:cs typeface="Calibri"/>
              </a:rPr>
              <a:t>access).</a:t>
            </a:r>
            <a:endParaRPr sz="2050">
              <a:latin typeface="Calibri"/>
              <a:cs typeface="Calibri"/>
            </a:endParaRPr>
          </a:p>
          <a:p>
            <a:pPr marL="712470" marR="916940" lvl="1" indent="-233679">
              <a:lnSpc>
                <a:spcPts val="2650"/>
              </a:lnSpc>
              <a:spcBef>
                <a:spcPts val="509"/>
              </a:spcBef>
              <a:buFont typeface="Arial"/>
              <a:buChar char="•"/>
              <a:tabLst>
                <a:tab pos="713105" algn="l"/>
              </a:tabLst>
            </a:pPr>
            <a:r>
              <a:rPr sz="2450" spc="-15" dirty="0">
                <a:latin typeface="Calibri"/>
                <a:cs typeface="Calibri"/>
              </a:rPr>
              <a:t>Requires </a:t>
            </a:r>
            <a:r>
              <a:rPr sz="2450" spc="-5" dirty="0">
                <a:latin typeface="Calibri"/>
                <a:cs typeface="Calibri"/>
              </a:rPr>
              <a:t>a </a:t>
            </a:r>
            <a:r>
              <a:rPr sz="2450" spc="-10" dirty="0">
                <a:latin typeface="Calibri"/>
                <a:cs typeface="Calibri"/>
              </a:rPr>
              <a:t>specialized driver installed </a:t>
            </a:r>
            <a:r>
              <a:rPr sz="2450" spc="-5" dirty="0">
                <a:latin typeface="Calibri"/>
                <a:cs typeface="Calibri"/>
              </a:rPr>
              <a:t>on client </a:t>
            </a:r>
            <a:r>
              <a:rPr sz="2450" spc="-15" dirty="0">
                <a:latin typeface="Calibri"/>
                <a:cs typeface="Calibri"/>
              </a:rPr>
              <a:t>computers </a:t>
            </a:r>
            <a:r>
              <a:rPr sz="2450" spc="-20" dirty="0">
                <a:latin typeface="Calibri"/>
                <a:cs typeface="Calibri"/>
              </a:rPr>
              <a:t>to </a:t>
            </a:r>
            <a:r>
              <a:rPr sz="2450" spc="-10" dirty="0">
                <a:latin typeface="Calibri"/>
                <a:cs typeface="Calibri"/>
              </a:rPr>
              <a:t>automatically  </a:t>
            </a:r>
            <a:r>
              <a:rPr sz="2450" spc="-5" dirty="0">
                <a:latin typeface="Calibri"/>
                <a:cs typeface="Calibri"/>
              </a:rPr>
              <a:t>encrypt and </a:t>
            </a:r>
            <a:r>
              <a:rPr sz="2450" spc="-10" dirty="0">
                <a:latin typeface="Calibri"/>
                <a:cs typeface="Calibri"/>
              </a:rPr>
              <a:t>decrypt </a:t>
            </a:r>
            <a:r>
              <a:rPr sz="2450" spc="-5" dirty="0">
                <a:latin typeface="Calibri"/>
                <a:cs typeface="Calibri"/>
              </a:rPr>
              <a:t>sensitive </a:t>
            </a:r>
            <a:r>
              <a:rPr sz="2450" spc="-20" dirty="0">
                <a:latin typeface="Calibri"/>
                <a:cs typeface="Calibri"/>
              </a:rPr>
              <a:t>data </a:t>
            </a:r>
            <a:r>
              <a:rPr sz="2450" spc="-5" dirty="0">
                <a:latin typeface="Calibri"/>
                <a:cs typeface="Calibri"/>
              </a:rPr>
              <a:t>in the client</a:t>
            </a:r>
            <a:r>
              <a:rPr sz="2450" spc="30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application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9744" y="1775459"/>
            <a:ext cx="10939780" cy="2243455"/>
          </a:xfrm>
          <a:custGeom>
            <a:avLst/>
            <a:gdLst/>
            <a:ahLst/>
            <a:cxnLst/>
            <a:rect l="l" t="t" r="r" b="b"/>
            <a:pathLst>
              <a:path w="10939780" h="2243454">
                <a:moveTo>
                  <a:pt x="10565384" y="0"/>
                </a:moveTo>
                <a:lnTo>
                  <a:pt x="373888" y="0"/>
                </a:lnTo>
                <a:lnTo>
                  <a:pt x="326988" y="2912"/>
                </a:lnTo>
                <a:lnTo>
                  <a:pt x="281828" y="11418"/>
                </a:lnTo>
                <a:lnTo>
                  <a:pt x="238755" y="25165"/>
                </a:lnTo>
                <a:lnTo>
                  <a:pt x="198122" y="43804"/>
                </a:lnTo>
                <a:lnTo>
                  <a:pt x="160279" y="66985"/>
                </a:lnTo>
                <a:lnTo>
                  <a:pt x="125575" y="94357"/>
                </a:lnTo>
                <a:lnTo>
                  <a:pt x="94361" y="125570"/>
                </a:lnTo>
                <a:lnTo>
                  <a:pt x="66989" y="160273"/>
                </a:lnTo>
                <a:lnTo>
                  <a:pt x="43807" y="198117"/>
                </a:lnTo>
                <a:lnTo>
                  <a:pt x="25167" y="238750"/>
                </a:lnTo>
                <a:lnTo>
                  <a:pt x="11419" y="281823"/>
                </a:lnTo>
                <a:lnTo>
                  <a:pt x="2913" y="326986"/>
                </a:lnTo>
                <a:lnTo>
                  <a:pt x="0" y="373888"/>
                </a:lnTo>
                <a:lnTo>
                  <a:pt x="0" y="1869439"/>
                </a:lnTo>
                <a:lnTo>
                  <a:pt x="2913" y="1916341"/>
                </a:lnTo>
                <a:lnTo>
                  <a:pt x="11419" y="1961504"/>
                </a:lnTo>
                <a:lnTo>
                  <a:pt x="25167" y="2004577"/>
                </a:lnTo>
                <a:lnTo>
                  <a:pt x="43807" y="2045210"/>
                </a:lnTo>
                <a:lnTo>
                  <a:pt x="66989" y="2083054"/>
                </a:lnTo>
                <a:lnTo>
                  <a:pt x="94361" y="2117757"/>
                </a:lnTo>
                <a:lnTo>
                  <a:pt x="125575" y="2148970"/>
                </a:lnTo>
                <a:lnTo>
                  <a:pt x="160279" y="2176342"/>
                </a:lnTo>
                <a:lnTo>
                  <a:pt x="198122" y="2199523"/>
                </a:lnTo>
                <a:lnTo>
                  <a:pt x="238755" y="2218162"/>
                </a:lnTo>
                <a:lnTo>
                  <a:pt x="281828" y="2231909"/>
                </a:lnTo>
                <a:lnTo>
                  <a:pt x="326988" y="2240415"/>
                </a:lnTo>
                <a:lnTo>
                  <a:pt x="373888" y="2243328"/>
                </a:lnTo>
                <a:lnTo>
                  <a:pt x="10565384" y="2243328"/>
                </a:lnTo>
                <a:lnTo>
                  <a:pt x="10612285" y="2240415"/>
                </a:lnTo>
                <a:lnTo>
                  <a:pt x="10657448" y="2231909"/>
                </a:lnTo>
                <a:lnTo>
                  <a:pt x="10700521" y="2218162"/>
                </a:lnTo>
                <a:lnTo>
                  <a:pt x="10741154" y="2199523"/>
                </a:lnTo>
                <a:lnTo>
                  <a:pt x="10778998" y="2176342"/>
                </a:lnTo>
                <a:lnTo>
                  <a:pt x="10813701" y="2148970"/>
                </a:lnTo>
                <a:lnTo>
                  <a:pt x="10844914" y="2117757"/>
                </a:lnTo>
                <a:lnTo>
                  <a:pt x="10872286" y="2083054"/>
                </a:lnTo>
                <a:lnTo>
                  <a:pt x="10895467" y="2045210"/>
                </a:lnTo>
                <a:lnTo>
                  <a:pt x="10914106" y="2004577"/>
                </a:lnTo>
                <a:lnTo>
                  <a:pt x="10927853" y="1961504"/>
                </a:lnTo>
                <a:lnTo>
                  <a:pt x="10936359" y="1916341"/>
                </a:lnTo>
                <a:lnTo>
                  <a:pt x="10939272" y="1869439"/>
                </a:lnTo>
                <a:lnTo>
                  <a:pt x="10939272" y="373888"/>
                </a:lnTo>
                <a:lnTo>
                  <a:pt x="10936359" y="326986"/>
                </a:lnTo>
                <a:lnTo>
                  <a:pt x="10927853" y="281823"/>
                </a:lnTo>
                <a:lnTo>
                  <a:pt x="10914106" y="238750"/>
                </a:lnTo>
                <a:lnTo>
                  <a:pt x="10895467" y="198117"/>
                </a:lnTo>
                <a:lnTo>
                  <a:pt x="10872286" y="160273"/>
                </a:lnTo>
                <a:lnTo>
                  <a:pt x="10844914" y="125570"/>
                </a:lnTo>
                <a:lnTo>
                  <a:pt x="10813701" y="94357"/>
                </a:lnTo>
                <a:lnTo>
                  <a:pt x="10778998" y="66985"/>
                </a:lnTo>
                <a:lnTo>
                  <a:pt x="10741154" y="43804"/>
                </a:lnTo>
                <a:lnTo>
                  <a:pt x="10700521" y="25165"/>
                </a:lnTo>
                <a:lnTo>
                  <a:pt x="10657448" y="11418"/>
                </a:lnTo>
                <a:lnTo>
                  <a:pt x="10612285" y="2912"/>
                </a:lnTo>
                <a:lnTo>
                  <a:pt x="10565384" y="0"/>
                </a:lnTo>
                <a:close/>
              </a:path>
            </a:pathLst>
          </a:custGeom>
          <a:solidFill>
            <a:srgbClr val="FFFF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9744" y="1775459"/>
            <a:ext cx="10939780" cy="2243455"/>
          </a:xfrm>
          <a:custGeom>
            <a:avLst/>
            <a:gdLst/>
            <a:ahLst/>
            <a:cxnLst/>
            <a:rect l="l" t="t" r="r" b="b"/>
            <a:pathLst>
              <a:path w="10939780" h="2243454">
                <a:moveTo>
                  <a:pt x="0" y="373888"/>
                </a:moveTo>
                <a:lnTo>
                  <a:pt x="2913" y="326986"/>
                </a:lnTo>
                <a:lnTo>
                  <a:pt x="11419" y="281823"/>
                </a:lnTo>
                <a:lnTo>
                  <a:pt x="25167" y="238750"/>
                </a:lnTo>
                <a:lnTo>
                  <a:pt x="43807" y="198117"/>
                </a:lnTo>
                <a:lnTo>
                  <a:pt x="66989" y="160273"/>
                </a:lnTo>
                <a:lnTo>
                  <a:pt x="94361" y="125570"/>
                </a:lnTo>
                <a:lnTo>
                  <a:pt x="125575" y="94357"/>
                </a:lnTo>
                <a:lnTo>
                  <a:pt x="160279" y="66985"/>
                </a:lnTo>
                <a:lnTo>
                  <a:pt x="198122" y="43804"/>
                </a:lnTo>
                <a:lnTo>
                  <a:pt x="238755" y="25165"/>
                </a:lnTo>
                <a:lnTo>
                  <a:pt x="281828" y="11418"/>
                </a:lnTo>
                <a:lnTo>
                  <a:pt x="326988" y="2912"/>
                </a:lnTo>
                <a:lnTo>
                  <a:pt x="373888" y="0"/>
                </a:lnTo>
                <a:lnTo>
                  <a:pt x="10565384" y="0"/>
                </a:lnTo>
                <a:lnTo>
                  <a:pt x="10612285" y="2912"/>
                </a:lnTo>
                <a:lnTo>
                  <a:pt x="10657448" y="11418"/>
                </a:lnTo>
                <a:lnTo>
                  <a:pt x="10700521" y="25165"/>
                </a:lnTo>
                <a:lnTo>
                  <a:pt x="10741154" y="43804"/>
                </a:lnTo>
                <a:lnTo>
                  <a:pt x="10778998" y="66985"/>
                </a:lnTo>
                <a:lnTo>
                  <a:pt x="10813701" y="94357"/>
                </a:lnTo>
                <a:lnTo>
                  <a:pt x="10844914" y="125570"/>
                </a:lnTo>
                <a:lnTo>
                  <a:pt x="10872286" y="160273"/>
                </a:lnTo>
                <a:lnTo>
                  <a:pt x="10895467" y="198117"/>
                </a:lnTo>
                <a:lnTo>
                  <a:pt x="10914106" y="238750"/>
                </a:lnTo>
                <a:lnTo>
                  <a:pt x="10927853" y="281823"/>
                </a:lnTo>
                <a:lnTo>
                  <a:pt x="10936359" y="326986"/>
                </a:lnTo>
                <a:lnTo>
                  <a:pt x="10939272" y="373888"/>
                </a:lnTo>
                <a:lnTo>
                  <a:pt x="10939272" y="1869439"/>
                </a:lnTo>
                <a:lnTo>
                  <a:pt x="10936359" y="1916341"/>
                </a:lnTo>
                <a:lnTo>
                  <a:pt x="10927853" y="1961504"/>
                </a:lnTo>
                <a:lnTo>
                  <a:pt x="10914106" y="2004577"/>
                </a:lnTo>
                <a:lnTo>
                  <a:pt x="10895467" y="2045210"/>
                </a:lnTo>
                <a:lnTo>
                  <a:pt x="10872286" y="2083054"/>
                </a:lnTo>
                <a:lnTo>
                  <a:pt x="10844914" y="2117757"/>
                </a:lnTo>
                <a:lnTo>
                  <a:pt x="10813701" y="2148970"/>
                </a:lnTo>
                <a:lnTo>
                  <a:pt x="10778998" y="2176342"/>
                </a:lnTo>
                <a:lnTo>
                  <a:pt x="10741154" y="2199523"/>
                </a:lnTo>
                <a:lnTo>
                  <a:pt x="10700521" y="2218162"/>
                </a:lnTo>
                <a:lnTo>
                  <a:pt x="10657448" y="2231909"/>
                </a:lnTo>
                <a:lnTo>
                  <a:pt x="10612285" y="2240415"/>
                </a:lnTo>
                <a:lnTo>
                  <a:pt x="10565384" y="2243328"/>
                </a:lnTo>
                <a:lnTo>
                  <a:pt x="373888" y="2243328"/>
                </a:lnTo>
                <a:lnTo>
                  <a:pt x="326988" y="2240415"/>
                </a:lnTo>
                <a:lnTo>
                  <a:pt x="281828" y="2231909"/>
                </a:lnTo>
                <a:lnTo>
                  <a:pt x="238755" y="2218162"/>
                </a:lnTo>
                <a:lnTo>
                  <a:pt x="198122" y="2199523"/>
                </a:lnTo>
                <a:lnTo>
                  <a:pt x="160279" y="2176342"/>
                </a:lnTo>
                <a:lnTo>
                  <a:pt x="125575" y="2148970"/>
                </a:lnTo>
                <a:lnTo>
                  <a:pt x="94361" y="2117757"/>
                </a:lnTo>
                <a:lnTo>
                  <a:pt x="66989" y="2083054"/>
                </a:lnTo>
                <a:lnTo>
                  <a:pt x="43807" y="2045210"/>
                </a:lnTo>
                <a:lnTo>
                  <a:pt x="25167" y="2004577"/>
                </a:lnTo>
                <a:lnTo>
                  <a:pt x="11419" y="1961504"/>
                </a:lnTo>
                <a:lnTo>
                  <a:pt x="2913" y="1916341"/>
                </a:lnTo>
                <a:lnTo>
                  <a:pt x="0" y="1869439"/>
                </a:lnTo>
                <a:lnTo>
                  <a:pt x="0" y="373888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216" y="2843529"/>
            <a:ext cx="10647680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spc="-15" dirty="0">
                <a:solidFill>
                  <a:srgbClr val="0071C5"/>
                </a:solidFill>
              </a:rPr>
              <a:t>Implement </a:t>
            </a:r>
            <a:r>
              <a:rPr sz="4000" spc="-25" dirty="0">
                <a:solidFill>
                  <a:srgbClr val="0071C5"/>
                </a:solidFill>
              </a:rPr>
              <a:t>Azure </a:t>
            </a:r>
            <a:r>
              <a:rPr sz="4000" spc="-10" dirty="0">
                <a:solidFill>
                  <a:srgbClr val="0071C5"/>
                </a:solidFill>
              </a:rPr>
              <a:t>Confidential </a:t>
            </a:r>
            <a:r>
              <a:rPr sz="4000" spc="-15" dirty="0">
                <a:solidFill>
                  <a:srgbClr val="0071C5"/>
                </a:solidFill>
              </a:rPr>
              <a:t>Compute </a:t>
            </a:r>
            <a:r>
              <a:rPr sz="4000" spc="-5" dirty="0">
                <a:solidFill>
                  <a:srgbClr val="0071C5"/>
                </a:solidFill>
              </a:rPr>
              <a:t>and SSL/TLS  </a:t>
            </a:r>
            <a:r>
              <a:rPr sz="4000" spc="-10" dirty="0">
                <a:solidFill>
                  <a:srgbClr val="0071C5"/>
                </a:solidFill>
              </a:rPr>
              <a:t>Communications</a:t>
            </a:r>
            <a:endParaRPr sz="4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9805" y="368629"/>
            <a:ext cx="6009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solidFill>
                  <a:srgbClr val="0078D3"/>
                </a:solidFill>
              </a:rPr>
              <a:t>Azure </a:t>
            </a:r>
            <a:r>
              <a:rPr sz="4000" spc="-15" dirty="0">
                <a:solidFill>
                  <a:srgbClr val="0078D3"/>
                </a:solidFill>
              </a:rPr>
              <a:t>confidential</a:t>
            </a:r>
            <a:r>
              <a:rPr sz="4000" spc="5" dirty="0">
                <a:solidFill>
                  <a:srgbClr val="0078D3"/>
                </a:solidFill>
              </a:rPr>
              <a:t> </a:t>
            </a:r>
            <a:r>
              <a:rPr sz="4000" spc="-10" dirty="0">
                <a:solidFill>
                  <a:srgbClr val="0078D3"/>
                </a:solidFill>
              </a:rPr>
              <a:t>computing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77976" y="1160994"/>
            <a:ext cx="10581640" cy="531876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45745" indent="-233045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246379" algn="l"/>
              </a:tabLst>
            </a:pPr>
            <a:r>
              <a:rPr sz="2850" spc="-35" dirty="0">
                <a:solidFill>
                  <a:srgbClr val="00AFEF"/>
                </a:solidFill>
                <a:latin typeface="Calibri"/>
                <a:cs typeface="Calibri"/>
              </a:rPr>
              <a:t>Refers </a:t>
            </a:r>
            <a:r>
              <a:rPr sz="2850" spc="-10" dirty="0">
                <a:solidFill>
                  <a:srgbClr val="00AFEF"/>
                </a:solidFill>
                <a:latin typeface="Calibri"/>
                <a:cs typeface="Calibri"/>
              </a:rPr>
              <a:t>to </a:t>
            </a:r>
            <a:r>
              <a:rPr sz="2850" spc="-15" dirty="0">
                <a:solidFill>
                  <a:srgbClr val="00AFEF"/>
                </a:solidFill>
                <a:latin typeface="Calibri"/>
                <a:cs typeface="Calibri"/>
              </a:rPr>
              <a:t>features </a:t>
            </a:r>
            <a:r>
              <a:rPr sz="2850" spc="5" dirty="0">
                <a:solidFill>
                  <a:srgbClr val="00AFEF"/>
                </a:solidFill>
                <a:latin typeface="Calibri"/>
                <a:cs typeface="Calibri"/>
              </a:rPr>
              <a:t>of </a:t>
            </a:r>
            <a:r>
              <a:rPr sz="2850" spc="-15" dirty="0">
                <a:solidFill>
                  <a:srgbClr val="00AFEF"/>
                </a:solidFill>
                <a:latin typeface="Calibri"/>
                <a:cs typeface="Calibri"/>
              </a:rPr>
              <a:t>many Azure </a:t>
            </a:r>
            <a:r>
              <a:rPr sz="2850" dirty="0">
                <a:solidFill>
                  <a:srgbClr val="00AFEF"/>
                </a:solidFill>
                <a:latin typeface="Calibri"/>
                <a:cs typeface="Calibri"/>
              </a:rPr>
              <a:t>services </a:t>
            </a:r>
            <a:r>
              <a:rPr sz="2850" spc="-5" dirty="0">
                <a:solidFill>
                  <a:srgbClr val="00AFEF"/>
                </a:solidFill>
                <a:latin typeface="Calibri"/>
                <a:cs typeface="Calibri"/>
              </a:rPr>
              <a:t>that </a:t>
            </a:r>
            <a:r>
              <a:rPr sz="2850" dirty="0">
                <a:solidFill>
                  <a:srgbClr val="00AFEF"/>
                </a:solidFill>
                <a:latin typeface="Calibri"/>
                <a:cs typeface="Calibri"/>
              </a:rPr>
              <a:t>encrypt </a:t>
            </a:r>
            <a:r>
              <a:rPr sz="2850" spc="-15" dirty="0">
                <a:solidFill>
                  <a:srgbClr val="00AFEF"/>
                </a:solidFill>
                <a:latin typeface="Calibri"/>
                <a:cs typeface="Calibri"/>
              </a:rPr>
              <a:t>data </a:t>
            </a:r>
            <a:r>
              <a:rPr sz="2850" dirty="0">
                <a:solidFill>
                  <a:srgbClr val="00AFEF"/>
                </a:solidFill>
                <a:latin typeface="Calibri"/>
                <a:cs typeface="Calibri"/>
              </a:rPr>
              <a:t>in</a:t>
            </a:r>
            <a:r>
              <a:rPr sz="2850" spc="14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50" spc="-5" dirty="0">
                <a:solidFill>
                  <a:srgbClr val="00AFEF"/>
                </a:solidFill>
                <a:latin typeface="Calibri"/>
                <a:cs typeface="Calibri"/>
              </a:rPr>
              <a:t>use</a:t>
            </a:r>
            <a:endParaRPr sz="2850">
              <a:latin typeface="Calibri"/>
              <a:cs typeface="Calibri"/>
            </a:endParaRPr>
          </a:p>
          <a:p>
            <a:pPr marL="712470" lvl="1" indent="-23367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713105" algn="l"/>
              </a:tabLst>
            </a:pPr>
            <a:r>
              <a:rPr sz="2400" spc="-5" dirty="0">
                <a:latin typeface="Calibri"/>
                <a:cs typeface="Calibri"/>
              </a:rPr>
              <a:t>Designed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scenarios </a:t>
            </a:r>
            <a:r>
              <a:rPr sz="2400" spc="-10" dirty="0">
                <a:latin typeface="Calibri"/>
                <a:cs typeface="Calibri"/>
              </a:rPr>
              <a:t>where sensitive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5" dirty="0">
                <a:latin typeface="Calibri"/>
                <a:cs typeface="Calibri"/>
              </a:rPr>
              <a:t>needs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processed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cloud.</a:t>
            </a:r>
            <a:endParaRPr sz="2400">
              <a:latin typeface="Calibri"/>
              <a:cs typeface="Calibri"/>
            </a:endParaRPr>
          </a:p>
          <a:p>
            <a:pPr marL="712470" marR="225425" lvl="1" indent="-233679">
              <a:lnSpc>
                <a:spcPts val="2590"/>
              </a:lnSpc>
              <a:spcBef>
                <a:spcPts val="550"/>
              </a:spcBef>
              <a:buFont typeface="Arial"/>
              <a:buChar char="•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Ensures that </a:t>
            </a: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decrypted, </a:t>
            </a:r>
            <a:r>
              <a:rPr sz="2400" dirty="0">
                <a:latin typeface="Calibri"/>
                <a:cs typeface="Calibri"/>
              </a:rPr>
              <a:t>it is </a:t>
            </a:r>
            <a:r>
              <a:rPr sz="2400" spc="-15" dirty="0">
                <a:latin typeface="Calibri"/>
                <a:cs typeface="Calibri"/>
              </a:rPr>
              <a:t>protected </a:t>
            </a:r>
            <a:r>
              <a:rPr sz="2400" dirty="0">
                <a:latin typeface="Calibri"/>
                <a:cs typeface="Calibri"/>
              </a:rPr>
              <a:t>inside a </a:t>
            </a:r>
            <a:r>
              <a:rPr sz="2400" spc="-30" dirty="0">
                <a:latin typeface="Calibri"/>
                <a:cs typeface="Calibri"/>
              </a:rPr>
              <a:t>Trusted </a:t>
            </a:r>
            <a:r>
              <a:rPr sz="2400" spc="-10" dirty="0">
                <a:latin typeface="Calibri"/>
                <a:cs typeface="Calibri"/>
              </a:rPr>
              <a:t>Execution  </a:t>
            </a:r>
            <a:r>
              <a:rPr sz="2400" spc="-15" dirty="0">
                <a:latin typeface="Calibri"/>
                <a:cs typeface="Calibri"/>
              </a:rPr>
              <a:t>Environment</a:t>
            </a:r>
            <a:endParaRPr sz="2400">
              <a:latin typeface="Calibri"/>
              <a:cs typeface="Calibri"/>
            </a:endParaRPr>
          </a:p>
          <a:p>
            <a:pPr marL="712470" lvl="1" indent="-233679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713105" algn="l"/>
              </a:tabLst>
            </a:pPr>
            <a:r>
              <a:rPr sz="2400" spc="-5" dirty="0">
                <a:latin typeface="Calibri"/>
                <a:cs typeface="Calibri"/>
              </a:rPr>
              <a:t>TEE </a:t>
            </a:r>
            <a:r>
              <a:rPr sz="2400" spc="-10" dirty="0">
                <a:latin typeface="Calibri"/>
                <a:cs typeface="Calibri"/>
              </a:rPr>
              <a:t>provides </a:t>
            </a:r>
            <a:r>
              <a:rPr sz="2400" spc="-5" dirty="0">
                <a:latin typeface="Calibri"/>
                <a:cs typeface="Calibri"/>
              </a:rPr>
              <a:t>additional </a:t>
            </a:r>
            <a:r>
              <a:rPr sz="2400" spc="-15" dirty="0">
                <a:latin typeface="Calibri"/>
                <a:cs typeface="Calibri"/>
              </a:rPr>
              <a:t>layer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protection:</a:t>
            </a:r>
            <a:endParaRPr sz="2400">
              <a:latin typeface="Calibri"/>
              <a:cs typeface="Calibri"/>
            </a:endParaRPr>
          </a:p>
          <a:p>
            <a:pPr marL="1178560" lvl="2" indent="-233045">
              <a:lnSpc>
                <a:spcPts val="2280"/>
              </a:lnSpc>
              <a:spcBef>
                <a:spcPts val="295"/>
              </a:spcBef>
              <a:buFont typeface="Arial"/>
              <a:buChar char="•"/>
              <a:tabLst>
                <a:tab pos="1178560" algn="l"/>
                <a:tab pos="1179195" algn="l"/>
              </a:tabLst>
            </a:pPr>
            <a:r>
              <a:rPr sz="2000" spc="-5" dirty="0">
                <a:latin typeface="Calibri"/>
                <a:cs typeface="Calibri"/>
              </a:rPr>
              <a:t>Ensures that there </a:t>
            </a:r>
            <a:r>
              <a:rPr sz="2000" dirty="0">
                <a:latin typeface="Calibri"/>
                <a:cs typeface="Calibri"/>
              </a:rPr>
              <a:t>is no </a:t>
            </a:r>
            <a:r>
              <a:rPr sz="2000" spc="-25" dirty="0">
                <a:latin typeface="Calibri"/>
                <a:cs typeface="Calibri"/>
              </a:rPr>
              <a:t>way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view </a:t>
            </a: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operations</a:t>
            </a:r>
            <a:endParaRPr sz="2000">
              <a:latin typeface="Calibri"/>
              <a:cs typeface="Calibri"/>
            </a:endParaRPr>
          </a:p>
          <a:p>
            <a:pPr marL="1178560">
              <a:lnSpc>
                <a:spcPts val="2280"/>
              </a:lnSpc>
            </a:pP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outside, </a:t>
            </a:r>
            <a:r>
              <a:rPr sz="2000" spc="-10" dirty="0">
                <a:latin typeface="Calibri"/>
                <a:cs typeface="Calibri"/>
              </a:rPr>
              <a:t>even </a:t>
            </a:r>
            <a:r>
              <a:rPr sz="2000" dirty="0">
                <a:latin typeface="Calibri"/>
                <a:cs typeface="Calibri"/>
              </a:rPr>
              <a:t>with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debugger</a:t>
            </a:r>
            <a:endParaRPr sz="2000">
              <a:latin typeface="Calibri"/>
              <a:cs typeface="Calibri"/>
            </a:endParaRPr>
          </a:p>
          <a:p>
            <a:pPr marL="1178560" lvl="2" indent="-233045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1178560" algn="l"/>
                <a:tab pos="1179195" algn="l"/>
              </a:tabLst>
            </a:pPr>
            <a:r>
              <a:rPr sz="2000" spc="-5" dirty="0">
                <a:latin typeface="Calibri"/>
                <a:cs typeface="Calibri"/>
              </a:rPr>
              <a:t>Ensures that only authorized code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permitted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</a:t>
            </a:r>
            <a:endParaRPr sz="2000">
              <a:latin typeface="Calibri"/>
              <a:cs typeface="Calibri"/>
            </a:endParaRPr>
          </a:p>
          <a:p>
            <a:pPr marL="1178560" marR="4077970" lvl="2" indent="-233045">
              <a:lnSpc>
                <a:spcPts val="2160"/>
              </a:lnSpc>
              <a:spcBef>
                <a:spcPts val="535"/>
              </a:spcBef>
              <a:buFont typeface="Arial"/>
              <a:buChar char="•"/>
              <a:tabLst>
                <a:tab pos="1178560" algn="l"/>
                <a:tab pos="1179195" algn="l"/>
              </a:tabLst>
            </a:pPr>
            <a:r>
              <a:rPr sz="2000" spc="-10" dirty="0">
                <a:latin typeface="Calibri"/>
                <a:cs typeface="Calibri"/>
              </a:rPr>
              <a:t>Automatically </a:t>
            </a:r>
            <a:r>
              <a:rPr sz="2000" spc="-5" dirty="0">
                <a:latin typeface="Calibri"/>
                <a:cs typeface="Calibri"/>
              </a:rPr>
              <a:t>disables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environment </a:t>
            </a:r>
            <a:r>
              <a:rPr sz="2000" dirty="0">
                <a:latin typeface="Calibri"/>
                <a:cs typeface="Calibri"/>
              </a:rPr>
              <a:t>if it </a:t>
            </a:r>
            <a:r>
              <a:rPr sz="2000" spc="-5" dirty="0">
                <a:latin typeface="Calibri"/>
                <a:cs typeface="Calibri"/>
              </a:rPr>
              <a:t>detects  signs 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tampering</a:t>
            </a:r>
            <a:endParaRPr sz="2000">
              <a:latin typeface="Calibri"/>
              <a:cs typeface="Calibri"/>
            </a:endParaRPr>
          </a:p>
          <a:p>
            <a:pPr marL="712470" lvl="1" indent="-23367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713105" algn="l"/>
              </a:tabLst>
            </a:pPr>
            <a:r>
              <a:rPr sz="2400" spc="-5" dirty="0">
                <a:latin typeface="Calibri"/>
                <a:cs typeface="Calibri"/>
              </a:rPr>
              <a:t>TEE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implemented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combination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of:</a:t>
            </a:r>
            <a:endParaRPr sz="2400">
              <a:latin typeface="Calibri"/>
              <a:cs typeface="Calibri"/>
            </a:endParaRPr>
          </a:p>
          <a:p>
            <a:pPr marL="1178560" lvl="2" indent="-23304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1178560" algn="l"/>
                <a:tab pos="1179195" algn="l"/>
              </a:tabLst>
            </a:pPr>
            <a:r>
              <a:rPr sz="2000" spc="-15" dirty="0">
                <a:latin typeface="Calibri"/>
                <a:cs typeface="Calibri"/>
              </a:rPr>
              <a:t>Hardware</a:t>
            </a:r>
            <a:endParaRPr sz="2000">
              <a:latin typeface="Calibri"/>
              <a:cs typeface="Calibri"/>
            </a:endParaRPr>
          </a:p>
          <a:p>
            <a:pPr marL="1178560" lvl="2" indent="-23304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78560" algn="l"/>
                <a:tab pos="1179195" algn="l"/>
              </a:tabLst>
            </a:pPr>
            <a:r>
              <a:rPr sz="2000" spc="-10" dirty="0">
                <a:latin typeface="Calibri"/>
                <a:cs typeface="Calibri"/>
              </a:rPr>
              <a:t>Software</a:t>
            </a:r>
            <a:endParaRPr sz="2000">
              <a:latin typeface="Calibri"/>
              <a:cs typeface="Calibri"/>
            </a:endParaRPr>
          </a:p>
          <a:p>
            <a:pPr marL="1178560" lvl="2" indent="-23304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78560" algn="l"/>
                <a:tab pos="1179195" algn="l"/>
              </a:tabLst>
            </a:pPr>
            <a:r>
              <a:rPr sz="2000" dirty="0">
                <a:latin typeface="Calibri"/>
                <a:cs typeface="Calibri"/>
              </a:rPr>
              <a:t>Services</a:t>
            </a:r>
            <a:endParaRPr sz="2000">
              <a:latin typeface="Calibri"/>
              <a:cs typeface="Calibri"/>
            </a:endParaRPr>
          </a:p>
          <a:p>
            <a:pPr marL="1178560" lvl="2" indent="-233045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1178560" algn="l"/>
                <a:tab pos="1179195" algn="l"/>
              </a:tabLst>
            </a:pPr>
            <a:r>
              <a:rPr sz="2000" spc="-15" dirty="0">
                <a:latin typeface="Calibri"/>
                <a:cs typeface="Calibri"/>
              </a:rPr>
              <a:t>Framework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55407" y="3889247"/>
            <a:ext cx="4980432" cy="2967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9805" y="368629"/>
            <a:ext cx="43503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78D3"/>
                </a:solidFill>
              </a:rPr>
              <a:t>SSL and TLS</a:t>
            </a:r>
            <a:r>
              <a:rPr sz="4000" spc="-30" dirty="0">
                <a:solidFill>
                  <a:srgbClr val="0078D3"/>
                </a:solidFill>
              </a:rPr>
              <a:t> </a:t>
            </a:r>
            <a:r>
              <a:rPr sz="4000" spc="-10" dirty="0">
                <a:solidFill>
                  <a:srgbClr val="0078D3"/>
                </a:solidFill>
              </a:rPr>
              <a:t>overview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79805" y="1088541"/>
            <a:ext cx="10024110" cy="35839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5745" indent="-23304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6379" algn="l"/>
              </a:tabLst>
            </a:pPr>
            <a:r>
              <a:rPr sz="2850" spc="-5" dirty="0">
                <a:solidFill>
                  <a:srgbClr val="00AFEF"/>
                </a:solidFill>
                <a:latin typeface="Calibri"/>
                <a:cs typeface="Calibri"/>
              </a:rPr>
              <a:t>TLS </a:t>
            </a:r>
            <a:r>
              <a:rPr sz="2850" dirty="0">
                <a:solidFill>
                  <a:srgbClr val="00AFEF"/>
                </a:solidFill>
                <a:latin typeface="Calibri"/>
                <a:cs typeface="Calibri"/>
              </a:rPr>
              <a:t>and </a:t>
            </a:r>
            <a:r>
              <a:rPr sz="2850" spc="-5" dirty="0">
                <a:solidFill>
                  <a:srgbClr val="00AFEF"/>
                </a:solidFill>
                <a:latin typeface="Calibri"/>
                <a:cs typeface="Calibri"/>
              </a:rPr>
              <a:t>SSL </a:t>
            </a:r>
            <a:r>
              <a:rPr sz="2850" spc="-15" dirty="0">
                <a:solidFill>
                  <a:srgbClr val="00AFEF"/>
                </a:solidFill>
                <a:latin typeface="Calibri"/>
                <a:cs typeface="Calibri"/>
              </a:rPr>
              <a:t>are </a:t>
            </a:r>
            <a:r>
              <a:rPr sz="2850" spc="-5" dirty="0">
                <a:solidFill>
                  <a:srgbClr val="00AFEF"/>
                </a:solidFill>
                <a:latin typeface="Calibri"/>
                <a:cs typeface="Calibri"/>
              </a:rPr>
              <a:t>cryptographic</a:t>
            </a:r>
            <a:r>
              <a:rPr sz="2850" spc="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50" spc="-10" dirty="0">
                <a:solidFill>
                  <a:srgbClr val="00AFEF"/>
                </a:solidFill>
                <a:latin typeface="Calibri"/>
                <a:cs typeface="Calibri"/>
              </a:rPr>
              <a:t>protocols</a:t>
            </a:r>
            <a:endParaRPr sz="2850">
              <a:latin typeface="Calibri"/>
              <a:cs typeface="Calibri"/>
            </a:endParaRPr>
          </a:p>
          <a:p>
            <a:pPr marL="245745" indent="-23304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6379" algn="l"/>
              </a:tabLst>
            </a:pPr>
            <a:r>
              <a:rPr sz="2850" spc="-5" dirty="0">
                <a:solidFill>
                  <a:srgbClr val="00AFEF"/>
                </a:solidFill>
                <a:latin typeface="Calibri"/>
                <a:cs typeface="Calibri"/>
              </a:rPr>
              <a:t>TLS </a:t>
            </a:r>
            <a:r>
              <a:rPr sz="2850" dirty="0">
                <a:solidFill>
                  <a:srgbClr val="00AFEF"/>
                </a:solidFill>
                <a:latin typeface="Calibri"/>
                <a:cs typeface="Calibri"/>
              </a:rPr>
              <a:t>is a </a:t>
            </a:r>
            <a:r>
              <a:rPr sz="2850" spc="-5" dirty="0">
                <a:solidFill>
                  <a:srgbClr val="00AFEF"/>
                </a:solidFill>
                <a:latin typeface="Calibri"/>
                <a:cs typeface="Calibri"/>
              </a:rPr>
              <a:t>successor </a:t>
            </a:r>
            <a:r>
              <a:rPr sz="2850" dirty="0">
                <a:solidFill>
                  <a:srgbClr val="00AFEF"/>
                </a:solidFill>
                <a:latin typeface="Calibri"/>
                <a:cs typeface="Calibri"/>
              </a:rPr>
              <a:t>of</a:t>
            </a:r>
            <a:r>
              <a:rPr sz="2850" spc="-5" dirty="0">
                <a:solidFill>
                  <a:srgbClr val="00AFEF"/>
                </a:solidFill>
                <a:latin typeface="Calibri"/>
                <a:cs typeface="Calibri"/>
              </a:rPr>
              <a:t> SSL</a:t>
            </a:r>
            <a:endParaRPr sz="2850">
              <a:latin typeface="Calibri"/>
              <a:cs typeface="Calibri"/>
            </a:endParaRPr>
          </a:p>
          <a:p>
            <a:pPr marL="711835" lvl="1" indent="-233045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712470" algn="l"/>
              </a:tabLst>
            </a:pPr>
            <a:r>
              <a:rPr sz="2450" spc="-5" dirty="0">
                <a:latin typeface="Calibri"/>
                <a:cs typeface="Calibri"/>
              </a:rPr>
              <a:t>Support </a:t>
            </a:r>
            <a:r>
              <a:rPr sz="2450" spc="-20" dirty="0">
                <a:latin typeface="Calibri"/>
                <a:cs typeface="Calibri"/>
              </a:rPr>
              <a:t>for </a:t>
            </a:r>
            <a:r>
              <a:rPr sz="2450" spc="-5" dirty="0">
                <a:latin typeface="Calibri"/>
                <a:cs typeface="Calibri"/>
              </a:rPr>
              <a:t>TLS </a:t>
            </a:r>
            <a:r>
              <a:rPr sz="2450" dirty="0">
                <a:latin typeface="Calibri"/>
                <a:cs typeface="Calibri"/>
              </a:rPr>
              <a:t>1.2 is </a:t>
            </a:r>
            <a:r>
              <a:rPr sz="2450" spc="-20" dirty="0">
                <a:latin typeface="Calibri"/>
                <a:cs typeface="Calibri"/>
              </a:rPr>
              <a:t>integrated </a:t>
            </a:r>
            <a:r>
              <a:rPr sz="2450" spc="-15" dirty="0">
                <a:latin typeface="Calibri"/>
                <a:cs typeface="Calibri"/>
              </a:rPr>
              <a:t>into </a:t>
            </a:r>
            <a:r>
              <a:rPr sz="2450" spc="-5" dirty="0">
                <a:latin typeface="Calibri"/>
                <a:cs typeface="Calibri"/>
              </a:rPr>
              <a:t>majority of </a:t>
            </a:r>
            <a:r>
              <a:rPr sz="2450" spc="-15" dirty="0">
                <a:latin typeface="Calibri"/>
                <a:cs typeface="Calibri"/>
              </a:rPr>
              <a:t>Azure </a:t>
            </a:r>
            <a:r>
              <a:rPr sz="2450" dirty="0">
                <a:latin typeface="Calibri"/>
                <a:cs typeface="Calibri"/>
              </a:rPr>
              <a:t>services,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including:</a:t>
            </a:r>
            <a:endParaRPr sz="2450">
              <a:latin typeface="Calibri"/>
              <a:cs typeface="Calibri"/>
            </a:endParaRPr>
          </a:p>
          <a:p>
            <a:pPr marL="1178560" lvl="2" indent="-233679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1177925" algn="l"/>
                <a:tab pos="1179195" algn="l"/>
              </a:tabLst>
            </a:pPr>
            <a:r>
              <a:rPr sz="2050" spc="-20" dirty="0">
                <a:latin typeface="Calibri"/>
                <a:cs typeface="Calibri"/>
              </a:rPr>
              <a:t>Azure </a:t>
            </a:r>
            <a:r>
              <a:rPr sz="2050" spc="-15" dirty="0">
                <a:latin typeface="Calibri"/>
                <a:cs typeface="Calibri"/>
              </a:rPr>
              <a:t>SQL</a:t>
            </a:r>
            <a:r>
              <a:rPr sz="2050" spc="15" dirty="0">
                <a:latin typeface="Calibri"/>
                <a:cs typeface="Calibri"/>
              </a:rPr>
              <a:t> </a:t>
            </a:r>
            <a:r>
              <a:rPr sz="2050" spc="-15" dirty="0">
                <a:latin typeface="Calibri"/>
                <a:cs typeface="Calibri"/>
              </a:rPr>
              <a:t>Database</a:t>
            </a:r>
            <a:endParaRPr sz="2050">
              <a:latin typeface="Calibri"/>
              <a:cs typeface="Calibri"/>
            </a:endParaRPr>
          </a:p>
          <a:p>
            <a:pPr marL="1178560" lvl="2" indent="-233679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1177925" algn="l"/>
                <a:tab pos="1179195" algn="l"/>
              </a:tabLst>
            </a:pPr>
            <a:r>
              <a:rPr sz="2050" spc="-20" dirty="0">
                <a:latin typeface="Calibri"/>
                <a:cs typeface="Calibri"/>
              </a:rPr>
              <a:t>Azure </a:t>
            </a:r>
            <a:r>
              <a:rPr sz="2050" spc="-15" dirty="0">
                <a:latin typeface="Calibri"/>
                <a:cs typeface="Calibri"/>
              </a:rPr>
              <a:t>Database </a:t>
            </a:r>
            <a:r>
              <a:rPr sz="2050" spc="-25" dirty="0">
                <a:latin typeface="Calibri"/>
                <a:cs typeface="Calibri"/>
              </a:rPr>
              <a:t>for</a:t>
            </a:r>
            <a:r>
              <a:rPr sz="2050" spc="40" dirty="0">
                <a:latin typeface="Calibri"/>
                <a:cs typeface="Calibri"/>
              </a:rPr>
              <a:t> </a:t>
            </a:r>
            <a:r>
              <a:rPr sz="2050" spc="-10" dirty="0">
                <a:latin typeface="Calibri"/>
                <a:cs typeface="Calibri"/>
              </a:rPr>
              <a:t>MySQL</a:t>
            </a:r>
            <a:endParaRPr sz="2050">
              <a:latin typeface="Calibri"/>
              <a:cs typeface="Calibri"/>
            </a:endParaRPr>
          </a:p>
          <a:p>
            <a:pPr marL="1178560" lvl="2" indent="-233679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1177925" algn="l"/>
                <a:tab pos="1179195" algn="l"/>
              </a:tabLst>
            </a:pPr>
            <a:r>
              <a:rPr sz="2050" spc="-20" dirty="0">
                <a:latin typeface="Calibri"/>
                <a:cs typeface="Calibri"/>
              </a:rPr>
              <a:t>Azure</a:t>
            </a:r>
            <a:r>
              <a:rPr sz="2050" spc="-10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Storage</a:t>
            </a:r>
            <a:endParaRPr sz="2050">
              <a:latin typeface="Calibri"/>
              <a:cs typeface="Calibri"/>
            </a:endParaRPr>
          </a:p>
          <a:p>
            <a:pPr marL="1178560" lvl="2" indent="-23367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1177925" algn="l"/>
                <a:tab pos="1179195" algn="l"/>
              </a:tabLst>
            </a:pPr>
            <a:r>
              <a:rPr sz="2050" spc="-20" dirty="0">
                <a:latin typeface="Calibri"/>
                <a:cs typeface="Calibri"/>
              </a:rPr>
              <a:t>Azure </a:t>
            </a:r>
            <a:r>
              <a:rPr sz="2050" spc="-15" dirty="0">
                <a:latin typeface="Calibri"/>
                <a:cs typeface="Calibri"/>
              </a:rPr>
              <a:t>Application</a:t>
            </a:r>
            <a:r>
              <a:rPr sz="2050" spc="1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Gateway</a:t>
            </a:r>
            <a:endParaRPr sz="2050">
              <a:latin typeface="Calibri"/>
              <a:cs typeface="Calibri"/>
            </a:endParaRPr>
          </a:p>
          <a:p>
            <a:pPr marL="1178560" lvl="2" indent="-233679">
              <a:lnSpc>
                <a:spcPct val="100000"/>
              </a:lnSpc>
              <a:spcBef>
                <a:spcPts val="244"/>
              </a:spcBef>
              <a:buFont typeface="Arial"/>
              <a:buChar char="•"/>
              <a:tabLst>
                <a:tab pos="1177925" algn="l"/>
                <a:tab pos="1179195" algn="l"/>
              </a:tabLst>
            </a:pPr>
            <a:r>
              <a:rPr sz="2050" spc="-20" dirty="0">
                <a:latin typeface="Calibri"/>
                <a:cs typeface="Calibri"/>
              </a:rPr>
              <a:t>Azure </a:t>
            </a:r>
            <a:r>
              <a:rPr sz="2050" spc="-15" dirty="0">
                <a:latin typeface="Calibri"/>
                <a:cs typeface="Calibri"/>
              </a:rPr>
              <a:t>App</a:t>
            </a:r>
            <a:r>
              <a:rPr sz="2050" spc="15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Service</a:t>
            </a:r>
            <a:endParaRPr sz="2050">
              <a:latin typeface="Calibri"/>
              <a:cs typeface="Calibri"/>
            </a:endParaRPr>
          </a:p>
          <a:p>
            <a:pPr marL="711835" lvl="1" indent="-233045">
              <a:lnSpc>
                <a:spcPct val="100000"/>
              </a:lnSpc>
              <a:spcBef>
                <a:spcPts val="175"/>
              </a:spcBef>
              <a:buFont typeface="Arial"/>
              <a:buChar char="•"/>
              <a:tabLst>
                <a:tab pos="712470" algn="l"/>
              </a:tabLst>
            </a:pPr>
            <a:r>
              <a:rPr sz="2450" spc="-114" dirty="0">
                <a:latin typeface="Calibri"/>
                <a:cs typeface="Calibri"/>
              </a:rPr>
              <a:t>To </a:t>
            </a:r>
            <a:r>
              <a:rPr sz="2450" spc="-30" dirty="0">
                <a:latin typeface="Calibri"/>
                <a:cs typeface="Calibri"/>
              </a:rPr>
              <a:t>take </a:t>
            </a:r>
            <a:r>
              <a:rPr sz="2450" spc="-15" dirty="0">
                <a:latin typeface="Calibri"/>
                <a:cs typeface="Calibri"/>
              </a:rPr>
              <a:t>advantage </a:t>
            </a:r>
            <a:r>
              <a:rPr sz="2450" dirty="0">
                <a:latin typeface="Calibri"/>
                <a:cs typeface="Calibri"/>
              </a:rPr>
              <a:t>of </a:t>
            </a:r>
            <a:r>
              <a:rPr sz="2450" spc="-5" dirty="0">
                <a:latin typeface="Calibri"/>
                <a:cs typeface="Calibri"/>
              </a:rPr>
              <a:t>TLS 1.2, </a:t>
            </a:r>
            <a:r>
              <a:rPr sz="2450" spc="-15" dirty="0">
                <a:latin typeface="Calibri"/>
                <a:cs typeface="Calibri"/>
              </a:rPr>
              <a:t>you </a:t>
            </a:r>
            <a:r>
              <a:rPr sz="2450" spc="-5" dirty="0">
                <a:latin typeface="Calibri"/>
                <a:cs typeface="Calibri"/>
              </a:rPr>
              <a:t>need </a:t>
            </a:r>
            <a:r>
              <a:rPr sz="2450" spc="-20" dirty="0">
                <a:latin typeface="Calibri"/>
                <a:cs typeface="Calibri"/>
              </a:rPr>
              <a:t>to </a:t>
            </a:r>
            <a:r>
              <a:rPr sz="2450" spc="-5" dirty="0">
                <a:latin typeface="Calibri"/>
                <a:cs typeface="Calibri"/>
              </a:rPr>
              <a:t>enable it on the client</a:t>
            </a:r>
            <a:r>
              <a:rPr sz="2450" spc="10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side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79" y="4924044"/>
            <a:ext cx="12205970" cy="78232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Microsoft.NET: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System.Net.ServicePointManager.SecurityProtocol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5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System.Net.SecurityProtocolType.Tls12;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79" y="5788151"/>
            <a:ext cx="12205970" cy="78359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PowerShell: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[System.Net.ServicePointManager]::SecurityProtocol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5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[System.Net.SecurityProtocolType]::Tls12;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199" y="3117545"/>
            <a:ext cx="10129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0071C5"/>
                </a:solidFill>
              </a:rPr>
              <a:t>Manage </a:t>
            </a:r>
            <a:r>
              <a:rPr sz="4000" spc="-15" dirty="0">
                <a:solidFill>
                  <a:srgbClr val="0071C5"/>
                </a:solidFill>
              </a:rPr>
              <a:t>cryptographic </a:t>
            </a:r>
            <a:r>
              <a:rPr sz="4000" spc="-55" dirty="0">
                <a:solidFill>
                  <a:srgbClr val="0071C5"/>
                </a:solidFill>
              </a:rPr>
              <a:t>keys </a:t>
            </a:r>
            <a:r>
              <a:rPr sz="4000" spc="-5" dirty="0">
                <a:solidFill>
                  <a:srgbClr val="0071C5"/>
                </a:solidFill>
              </a:rPr>
              <a:t>in </a:t>
            </a:r>
            <a:r>
              <a:rPr sz="4000" spc="-10" dirty="0">
                <a:solidFill>
                  <a:srgbClr val="0071C5"/>
                </a:solidFill>
              </a:rPr>
              <a:t>the </a:t>
            </a:r>
            <a:r>
              <a:rPr sz="4000" spc="-25" dirty="0">
                <a:solidFill>
                  <a:srgbClr val="0071C5"/>
                </a:solidFill>
              </a:rPr>
              <a:t>Azure </a:t>
            </a:r>
            <a:r>
              <a:rPr sz="4000" spc="-40" dirty="0">
                <a:solidFill>
                  <a:srgbClr val="0071C5"/>
                </a:solidFill>
              </a:rPr>
              <a:t>Key</a:t>
            </a:r>
            <a:r>
              <a:rPr sz="4000" spc="105" dirty="0">
                <a:solidFill>
                  <a:srgbClr val="0071C5"/>
                </a:solidFill>
              </a:rPr>
              <a:t> </a:t>
            </a:r>
            <a:r>
              <a:rPr sz="4000" spc="-50" dirty="0">
                <a:solidFill>
                  <a:srgbClr val="0071C5"/>
                </a:solidFill>
              </a:rPr>
              <a:t>Vault</a:t>
            </a:r>
            <a:endParaRPr sz="4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9805" y="368629"/>
            <a:ext cx="3095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solidFill>
                  <a:srgbClr val="0078D3"/>
                </a:solidFill>
              </a:rPr>
              <a:t>Azure </a:t>
            </a:r>
            <a:r>
              <a:rPr sz="4000" spc="-60" dirty="0">
                <a:solidFill>
                  <a:srgbClr val="0078D3"/>
                </a:solidFill>
              </a:rPr>
              <a:t>key</a:t>
            </a:r>
            <a:r>
              <a:rPr sz="4000" spc="-40" dirty="0">
                <a:solidFill>
                  <a:srgbClr val="0078D3"/>
                </a:solidFill>
              </a:rPr>
              <a:t> </a:t>
            </a:r>
            <a:r>
              <a:rPr sz="4000" spc="-15" dirty="0">
                <a:solidFill>
                  <a:srgbClr val="0078D3"/>
                </a:solidFill>
              </a:rPr>
              <a:t>vault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8540" y="1330578"/>
            <a:ext cx="6325870" cy="38582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5745" marR="566420" indent="-23304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6379" algn="l"/>
              </a:tabLst>
            </a:pPr>
            <a:r>
              <a:rPr sz="2800" spc="-10" dirty="0">
                <a:latin typeface="Calibri"/>
                <a:cs typeface="Calibri"/>
              </a:rPr>
              <a:t>Cloud </a:t>
            </a:r>
            <a:r>
              <a:rPr sz="2800" spc="-5" dirty="0">
                <a:latin typeface="Calibri"/>
                <a:cs typeface="Calibri"/>
              </a:rPr>
              <a:t>service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15" dirty="0">
                <a:latin typeface="Calibri"/>
                <a:cs typeface="Calibri"/>
              </a:rPr>
              <a:t>works </a:t>
            </a:r>
            <a:r>
              <a:rPr sz="2800" spc="-5" dirty="0">
                <a:latin typeface="Calibri"/>
                <a:cs typeface="Calibri"/>
              </a:rPr>
              <a:t>as a security-  enhanced </a:t>
            </a:r>
            <a:r>
              <a:rPr sz="2800" spc="-15" dirty="0">
                <a:latin typeface="Calibri"/>
                <a:cs typeface="Calibri"/>
              </a:rPr>
              <a:t>secrets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store:</a:t>
            </a:r>
            <a:endParaRPr sz="2800">
              <a:latin typeface="Calibri"/>
              <a:cs typeface="Calibri"/>
            </a:endParaRPr>
          </a:p>
          <a:p>
            <a:pPr marL="711835" marR="864869" lvl="1" indent="-233045">
              <a:lnSpc>
                <a:spcPts val="2590"/>
              </a:lnSpc>
              <a:spcBef>
                <a:spcPts val="530"/>
              </a:spcBef>
              <a:buFont typeface="Arial"/>
              <a:buChar char="•"/>
              <a:tabLst>
                <a:tab pos="712470" algn="l"/>
              </a:tabLst>
            </a:pPr>
            <a:r>
              <a:rPr sz="2400" spc="-10" dirty="0">
                <a:latin typeface="Calibri"/>
                <a:cs typeface="Calibri"/>
              </a:rPr>
              <a:t>Allows you </a:t>
            </a:r>
            <a:r>
              <a:rPr sz="2400" spc="-15" dirty="0">
                <a:latin typeface="Calibri"/>
                <a:cs typeface="Calibri"/>
              </a:rPr>
              <a:t>to create </a:t>
            </a:r>
            <a:r>
              <a:rPr sz="2400" dirty="0">
                <a:latin typeface="Calibri"/>
                <a:cs typeface="Calibri"/>
              </a:rPr>
              <a:t>multiple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security-  enhanced </a:t>
            </a:r>
            <a:r>
              <a:rPr sz="2400" spc="-15" dirty="0">
                <a:latin typeface="Calibri"/>
                <a:cs typeface="Calibri"/>
              </a:rPr>
              <a:t>containers, </a:t>
            </a:r>
            <a:r>
              <a:rPr sz="2400" spc="-5" dirty="0">
                <a:latin typeface="Calibri"/>
                <a:cs typeface="Calibri"/>
              </a:rPr>
              <a:t>called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vaults</a:t>
            </a:r>
            <a:endParaRPr sz="2400">
              <a:latin typeface="Calibri"/>
              <a:cs typeface="Calibri"/>
            </a:endParaRPr>
          </a:p>
          <a:p>
            <a:pPr marL="711835" lvl="1" indent="-233045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712470" algn="l"/>
              </a:tabLst>
            </a:pPr>
            <a:r>
              <a:rPr sz="2400" dirty="0">
                <a:latin typeface="Calibri"/>
                <a:cs typeface="Calibri"/>
              </a:rPr>
              <a:t>Main </a:t>
            </a:r>
            <a:r>
              <a:rPr sz="2400" spc="-10" dirty="0">
                <a:latin typeface="Calibri"/>
                <a:cs typeface="Calibri"/>
              </a:rPr>
              <a:t>vault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characteristics:</a:t>
            </a:r>
            <a:endParaRPr sz="2400">
              <a:latin typeface="Calibri"/>
              <a:cs typeface="Calibri"/>
            </a:endParaRPr>
          </a:p>
          <a:p>
            <a:pPr marL="1177925" marR="5080" lvl="2" indent="-233045">
              <a:lnSpc>
                <a:spcPts val="2160"/>
              </a:lnSpc>
              <a:spcBef>
                <a:spcPts val="555"/>
              </a:spcBef>
              <a:buFont typeface="Arial"/>
              <a:buChar char="•"/>
              <a:tabLst>
                <a:tab pos="1177925" algn="l"/>
                <a:tab pos="1178560" algn="l"/>
              </a:tabLst>
            </a:pPr>
            <a:r>
              <a:rPr sz="2000" dirty="0">
                <a:latin typeface="Calibri"/>
                <a:cs typeface="Calibri"/>
              </a:rPr>
              <a:t>Support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10" dirty="0">
                <a:latin typeface="Calibri"/>
                <a:cs typeface="Calibri"/>
              </a:rPr>
              <a:t>secrets, </a:t>
            </a:r>
            <a:r>
              <a:rPr sz="2000" spc="-5" dirty="0">
                <a:latin typeface="Calibri"/>
                <a:cs typeface="Calibri"/>
              </a:rPr>
              <a:t>such </a:t>
            </a:r>
            <a:r>
              <a:rPr sz="2000" dirty="0">
                <a:latin typeface="Calibri"/>
                <a:cs typeface="Calibri"/>
              </a:rPr>
              <a:t>as a </a:t>
            </a:r>
            <a:r>
              <a:rPr sz="2000" spc="-10" dirty="0">
                <a:latin typeface="Calibri"/>
                <a:cs typeface="Calibri"/>
              </a:rPr>
              <a:t>password, </a:t>
            </a:r>
            <a:r>
              <a:rPr sz="2000" spc="-20" dirty="0">
                <a:latin typeface="Calibri"/>
                <a:cs typeface="Calibri"/>
              </a:rPr>
              <a:t>keys, </a:t>
            </a:r>
            <a:r>
              <a:rPr sz="2000" dirty="0">
                <a:latin typeface="Calibri"/>
                <a:cs typeface="Calibri"/>
              </a:rPr>
              <a:t>and  </a:t>
            </a:r>
            <a:r>
              <a:rPr sz="2000" spc="-5" dirty="0">
                <a:latin typeface="Calibri"/>
                <a:cs typeface="Calibri"/>
              </a:rPr>
              <a:t>certificate.</a:t>
            </a:r>
            <a:endParaRPr sz="2000">
              <a:latin typeface="Calibri"/>
              <a:cs typeface="Calibri"/>
            </a:endParaRPr>
          </a:p>
          <a:p>
            <a:pPr marL="1177925" lvl="2" indent="-233045">
              <a:lnSpc>
                <a:spcPts val="2280"/>
              </a:lnSpc>
              <a:spcBef>
                <a:spcPts val="229"/>
              </a:spcBef>
              <a:buFont typeface="Arial"/>
              <a:buChar char="•"/>
              <a:tabLst>
                <a:tab pos="1177925" algn="l"/>
                <a:tab pos="1178560" algn="l"/>
              </a:tabLst>
            </a:pPr>
            <a:r>
              <a:rPr sz="2000" spc="-5" dirty="0">
                <a:latin typeface="Calibri"/>
                <a:cs typeface="Calibri"/>
              </a:rPr>
              <a:t>The use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spc="-15" dirty="0">
                <a:latin typeface="Calibri"/>
                <a:cs typeface="Calibri"/>
              </a:rPr>
              <a:t>hardware </a:t>
            </a:r>
            <a:r>
              <a:rPr sz="2000" dirty="0">
                <a:latin typeface="Calibri"/>
                <a:cs typeface="Calibri"/>
              </a:rPr>
              <a:t>security </a:t>
            </a:r>
            <a:r>
              <a:rPr sz="2000" spc="-5" dirty="0">
                <a:latin typeface="Calibri"/>
                <a:cs typeface="Calibri"/>
              </a:rPr>
              <a:t>modules (HSMs)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endParaRPr sz="2000">
              <a:latin typeface="Calibri"/>
              <a:cs typeface="Calibri"/>
            </a:endParaRPr>
          </a:p>
          <a:p>
            <a:pPr marL="1177925">
              <a:lnSpc>
                <a:spcPts val="2280"/>
              </a:lnSpc>
            </a:pPr>
            <a:r>
              <a:rPr sz="2000" spc="-25" dirty="0">
                <a:latin typeface="Calibri"/>
                <a:cs typeface="Calibri"/>
              </a:rPr>
              <a:t>key </a:t>
            </a:r>
            <a:r>
              <a:rPr sz="2000" spc="-15" dirty="0">
                <a:latin typeface="Calibri"/>
                <a:cs typeface="Calibri"/>
              </a:rPr>
              <a:t>storage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cryptographic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operations</a:t>
            </a:r>
            <a:endParaRPr sz="2000">
              <a:latin typeface="Calibri"/>
              <a:cs typeface="Calibri"/>
            </a:endParaRPr>
          </a:p>
          <a:p>
            <a:pPr marL="1177925" lvl="2" indent="-233045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1177925" algn="l"/>
                <a:tab pos="117856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ability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request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renew </a:t>
            </a:r>
            <a:r>
              <a:rPr sz="2000" spc="-5" dirty="0">
                <a:latin typeface="Calibri"/>
                <a:cs typeface="Calibri"/>
              </a:rPr>
              <a:t>TLS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certificates</a:t>
            </a:r>
            <a:endParaRPr sz="2000">
              <a:latin typeface="Calibri"/>
              <a:cs typeface="Calibri"/>
            </a:endParaRPr>
          </a:p>
          <a:p>
            <a:pPr marL="1177925" lvl="2" indent="-23304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77925" algn="l"/>
                <a:tab pos="1178560" algn="l"/>
              </a:tabLst>
            </a:pPr>
            <a:r>
              <a:rPr sz="2000" dirty="0">
                <a:latin typeface="Calibri"/>
                <a:cs typeface="Calibri"/>
              </a:rPr>
              <a:t>Logging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operations.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61631" y="713231"/>
            <a:ext cx="5152644" cy="609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9805" y="368629"/>
            <a:ext cx="64725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78D3"/>
                </a:solidFill>
              </a:rPr>
              <a:t>Accessing </a:t>
            </a:r>
            <a:r>
              <a:rPr sz="4000" spc="-40" dirty="0">
                <a:solidFill>
                  <a:srgbClr val="0078D3"/>
                </a:solidFill>
              </a:rPr>
              <a:t>Key </a:t>
            </a:r>
            <a:r>
              <a:rPr sz="4000" spc="-50" dirty="0">
                <a:solidFill>
                  <a:srgbClr val="0078D3"/>
                </a:solidFill>
              </a:rPr>
              <a:t>Vault </a:t>
            </a:r>
            <a:r>
              <a:rPr sz="4000" spc="-5" dirty="0">
                <a:solidFill>
                  <a:srgbClr val="0078D3"/>
                </a:solidFill>
              </a:rPr>
              <a:t>in </a:t>
            </a:r>
            <a:r>
              <a:rPr sz="4000" spc="-25" dirty="0">
                <a:solidFill>
                  <a:srgbClr val="0078D3"/>
                </a:solidFill>
              </a:rPr>
              <a:t>Azure</a:t>
            </a:r>
            <a:r>
              <a:rPr sz="4000" spc="40" dirty="0">
                <a:solidFill>
                  <a:srgbClr val="0078D3"/>
                </a:solidFill>
              </a:rPr>
              <a:t> </a:t>
            </a:r>
            <a:r>
              <a:rPr sz="4000" spc="-10" dirty="0">
                <a:solidFill>
                  <a:srgbClr val="0078D3"/>
                </a:solidFill>
              </a:rPr>
              <a:t>CLI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071473" y="1521789"/>
            <a:ext cx="10511155" cy="32512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5745" indent="-233045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246379" algn="l"/>
              </a:tabLst>
            </a:pPr>
            <a:r>
              <a:rPr sz="2450" spc="-110" dirty="0">
                <a:latin typeface="Calibri"/>
                <a:cs typeface="Calibri"/>
              </a:rPr>
              <a:t>To </a:t>
            </a:r>
            <a:r>
              <a:rPr sz="2450" spc="-20" dirty="0">
                <a:solidFill>
                  <a:srgbClr val="00AFEF"/>
                </a:solidFill>
                <a:latin typeface="Calibri"/>
                <a:cs typeface="Calibri"/>
              </a:rPr>
              <a:t>create </a:t>
            </a:r>
            <a:r>
              <a:rPr sz="2450" dirty="0">
                <a:solidFill>
                  <a:srgbClr val="00AFEF"/>
                </a:solidFill>
                <a:latin typeface="Calibri"/>
                <a:cs typeface="Calibri"/>
              </a:rPr>
              <a:t>a </a:t>
            </a:r>
            <a:r>
              <a:rPr sz="2450" spc="-10" dirty="0">
                <a:solidFill>
                  <a:srgbClr val="00AFEF"/>
                </a:solidFill>
                <a:latin typeface="Calibri"/>
                <a:cs typeface="Calibri"/>
              </a:rPr>
              <a:t>vault </a:t>
            </a:r>
            <a:r>
              <a:rPr sz="2450" spc="-10" dirty="0">
                <a:latin typeface="Calibri"/>
                <a:cs typeface="Calibri"/>
              </a:rPr>
              <a:t>by </a:t>
            </a:r>
            <a:r>
              <a:rPr sz="2450" spc="-5" dirty="0">
                <a:latin typeface="Calibri"/>
                <a:cs typeface="Calibri"/>
              </a:rPr>
              <a:t>using the </a:t>
            </a:r>
            <a:r>
              <a:rPr sz="2450" spc="-15" dirty="0">
                <a:latin typeface="Calibri"/>
                <a:cs typeface="Calibri"/>
              </a:rPr>
              <a:t>Azure </a:t>
            </a:r>
            <a:r>
              <a:rPr sz="2450" spc="-5" dirty="0">
                <a:latin typeface="Calibri"/>
                <a:cs typeface="Calibri"/>
              </a:rPr>
              <a:t>CLI,</a:t>
            </a:r>
            <a:r>
              <a:rPr sz="2450" spc="8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run:</a:t>
            </a:r>
            <a:endParaRPr sz="2450">
              <a:latin typeface="Calibri"/>
              <a:cs typeface="Calibri"/>
            </a:endParaRPr>
          </a:p>
          <a:p>
            <a:pPr marL="712470" marR="534035" lvl="1" indent="-233679">
              <a:lnSpc>
                <a:spcPts val="2380"/>
              </a:lnSpc>
              <a:spcBef>
                <a:spcPts val="500"/>
              </a:spcBef>
              <a:buFont typeface="Arial"/>
              <a:buChar char="•"/>
              <a:tabLst>
                <a:tab pos="711835" algn="l"/>
                <a:tab pos="713105" algn="l"/>
              </a:tabLst>
            </a:pPr>
            <a:r>
              <a:rPr sz="2200" spc="-5" dirty="0">
                <a:latin typeface="Courier New"/>
                <a:cs typeface="Courier New"/>
              </a:rPr>
              <a:t>az </a:t>
            </a:r>
            <a:r>
              <a:rPr sz="2200" dirty="0">
                <a:latin typeface="Courier New"/>
                <a:cs typeface="Courier New"/>
              </a:rPr>
              <a:t>keyvault create --name contosovault --resource-group  SecurityGroup --location</a:t>
            </a:r>
            <a:r>
              <a:rPr sz="2200" spc="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westus</a:t>
            </a:r>
            <a:endParaRPr sz="2200">
              <a:latin typeface="Courier New"/>
              <a:cs typeface="Courier New"/>
            </a:endParaRPr>
          </a:p>
          <a:p>
            <a:pPr marL="245745" indent="-23304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6379" algn="l"/>
              </a:tabLst>
            </a:pPr>
            <a:r>
              <a:rPr sz="2450" spc="-114" dirty="0">
                <a:latin typeface="Calibri"/>
                <a:cs typeface="Calibri"/>
              </a:rPr>
              <a:t>To </a:t>
            </a:r>
            <a:r>
              <a:rPr sz="2450" spc="-5" dirty="0">
                <a:solidFill>
                  <a:srgbClr val="00AFEF"/>
                </a:solidFill>
                <a:latin typeface="Calibri"/>
                <a:cs typeface="Calibri"/>
              </a:rPr>
              <a:t>add a </a:t>
            </a:r>
            <a:r>
              <a:rPr sz="2450" spc="-10" dirty="0">
                <a:solidFill>
                  <a:srgbClr val="00AFEF"/>
                </a:solidFill>
                <a:latin typeface="Calibri"/>
                <a:cs typeface="Calibri"/>
              </a:rPr>
              <a:t>secret </a:t>
            </a:r>
            <a:r>
              <a:rPr sz="2450" spc="-20" dirty="0">
                <a:solidFill>
                  <a:srgbClr val="00AFEF"/>
                </a:solidFill>
                <a:latin typeface="Calibri"/>
                <a:cs typeface="Calibri"/>
              </a:rPr>
              <a:t>to </a:t>
            </a:r>
            <a:r>
              <a:rPr sz="2450" spc="-5" dirty="0">
                <a:solidFill>
                  <a:srgbClr val="00AFEF"/>
                </a:solidFill>
                <a:latin typeface="Calibri"/>
                <a:cs typeface="Calibri"/>
              </a:rPr>
              <a:t>the </a:t>
            </a:r>
            <a:r>
              <a:rPr sz="2450" spc="-10" dirty="0">
                <a:solidFill>
                  <a:srgbClr val="00AFEF"/>
                </a:solidFill>
                <a:latin typeface="Calibri"/>
                <a:cs typeface="Calibri"/>
              </a:rPr>
              <a:t>vault</a:t>
            </a:r>
            <a:r>
              <a:rPr sz="2450" spc="-10" dirty="0">
                <a:latin typeface="Calibri"/>
                <a:cs typeface="Calibri"/>
              </a:rPr>
              <a:t>,</a:t>
            </a:r>
            <a:r>
              <a:rPr sz="2450" spc="10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run:</a:t>
            </a:r>
            <a:endParaRPr sz="2450">
              <a:latin typeface="Calibri"/>
              <a:cs typeface="Calibri"/>
            </a:endParaRPr>
          </a:p>
          <a:p>
            <a:pPr marL="712470" lvl="1" indent="-233679">
              <a:lnSpc>
                <a:spcPts val="2510"/>
              </a:lnSpc>
              <a:spcBef>
                <a:spcPts val="200"/>
              </a:spcBef>
              <a:buFont typeface="Arial"/>
              <a:buChar char="•"/>
              <a:tabLst>
                <a:tab pos="711835" algn="l"/>
                <a:tab pos="713105" algn="l"/>
              </a:tabLst>
            </a:pPr>
            <a:r>
              <a:rPr sz="2200" spc="-5" dirty="0">
                <a:latin typeface="Courier New"/>
                <a:cs typeface="Courier New"/>
              </a:rPr>
              <a:t>az </a:t>
            </a:r>
            <a:r>
              <a:rPr sz="2200" dirty="0">
                <a:latin typeface="Courier New"/>
                <a:cs typeface="Courier New"/>
              </a:rPr>
              <a:t>keyvault secret set --vault-name </a:t>
            </a:r>
            <a:r>
              <a:rPr sz="2200" spc="-5" dirty="0">
                <a:latin typeface="Courier New"/>
                <a:cs typeface="Courier New"/>
              </a:rPr>
              <a:t>contosovault</a:t>
            </a:r>
            <a:r>
              <a:rPr sz="2200" spc="10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--name</a:t>
            </a:r>
            <a:endParaRPr sz="2200">
              <a:latin typeface="Courier New"/>
              <a:cs typeface="Courier New"/>
            </a:endParaRPr>
          </a:p>
          <a:p>
            <a:pPr marL="712470">
              <a:lnSpc>
                <a:spcPts val="2510"/>
              </a:lnSpc>
            </a:pPr>
            <a:r>
              <a:rPr sz="2200" dirty="0">
                <a:latin typeface="Courier New"/>
                <a:cs typeface="Courier New"/>
              </a:rPr>
              <a:t>DatabasePassword </a:t>
            </a:r>
            <a:r>
              <a:rPr sz="2200" spc="-5" dirty="0">
                <a:latin typeface="Courier New"/>
                <a:cs typeface="Courier New"/>
              </a:rPr>
              <a:t>--value</a:t>
            </a:r>
            <a:r>
              <a:rPr sz="2200" spc="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'Pa5w.rd‘</a:t>
            </a:r>
            <a:endParaRPr sz="2200">
              <a:latin typeface="Courier New"/>
              <a:cs typeface="Courier New"/>
            </a:endParaRPr>
          </a:p>
          <a:p>
            <a:pPr marL="245745" indent="-23304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246379" algn="l"/>
              </a:tabLst>
            </a:pPr>
            <a:r>
              <a:rPr sz="2450" spc="-114" dirty="0">
                <a:latin typeface="Calibri"/>
                <a:cs typeface="Calibri"/>
              </a:rPr>
              <a:t>To </a:t>
            </a:r>
            <a:r>
              <a:rPr sz="2450" spc="-5" dirty="0">
                <a:solidFill>
                  <a:srgbClr val="00AFEF"/>
                </a:solidFill>
                <a:latin typeface="Calibri"/>
                <a:cs typeface="Calibri"/>
              </a:rPr>
              <a:t>view the </a:t>
            </a:r>
            <a:r>
              <a:rPr sz="2450" spc="-10" dirty="0">
                <a:solidFill>
                  <a:srgbClr val="00AFEF"/>
                </a:solidFill>
                <a:latin typeface="Calibri"/>
                <a:cs typeface="Calibri"/>
              </a:rPr>
              <a:t>secret </a:t>
            </a:r>
            <a:r>
              <a:rPr sz="2450" spc="-5" dirty="0">
                <a:solidFill>
                  <a:srgbClr val="00AFEF"/>
                </a:solidFill>
                <a:latin typeface="Calibri"/>
                <a:cs typeface="Calibri"/>
              </a:rPr>
              <a:t>value</a:t>
            </a:r>
            <a:r>
              <a:rPr sz="2450" spc="-5" dirty="0">
                <a:latin typeface="Calibri"/>
                <a:cs typeface="Calibri"/>
              </a:rPr>
              <a:t>,</a:t>
            </a:r>
            <a:r>
              <a:rPr sz="2450" spc="50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run:</a:t>
            </a:r>
            <a:endParaRPr sz="2450">
              <a:latin typeface="Calibri"/>
              <a:cs typeface="Calibri"/>
            </a:endParaRPr>
          </a:p>
          <a:p>
            <a:pPr marL="712470" marR="5080" lvl="1" indent="-233679">
              <a:lnSpc>
                <a:spcPts val="2480"/>
              </a:lnSpc>
              <a:spcBef>
                <a:spcPts val="490"/>
              </a:spcBef>
              <a:buFont typeface="Arial"/>
              <a:buChar char="•"/>
              <a:tabLst>
                <a:tab pos="711835" algn="l"/>
                <a:tab pos="713105" algn="l"/>
              </a:tabLst>
            </a:pPr>
            <a:r>
              <a:rPr sz="2300" spc="-5" dirty="0">
                <a:latin typeface="Courier New"/>
                <a:cs typeface="Courier New"/>
              </a:rPr>
              <a:t>az </a:t>
            </a:r>
            <a:r>
              <a:rPr sz="2300" spc="-10" dirty="0">
                <a:latin typeface="Courier New"/>
                <a:cs typeface="Courier New"/>
              </a:rPr>
              <a:t>keyvault secret show --vault-name contosovault --name  DatabasePassword</a:t>
            </a:r>
            <a:endParaRPr sz="2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2245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45" dirty="0">
                <a:solidFill>
                  <a:srgbClr val="0071C5"/>
                </a:solidFill>
                <a:latin typeface="Segoe UI Semibold"/>
                <a:cs typeface="Segoe UI Semibold"/>
              </a:rPr>
              <a:t>Series</a:t>
            </a:r>
            <a:r>
              <a:rPr sz="2800" b="1" spc="-150" dirty="0">
                <a:solidFill>
                  <a:srgbClr val="0071C5"/>
                </a:solidFill>
                <a:latin typeface="Segoe UI Semibold"/>
                <a:cs typeface="Segoe UI Semibold"/>
              </a:rPr>
              <a:t> </a:t>
            </a:r>
            <a:r>
              <a:rPr sz="2800" b="1" spc="-50" dirty="0">
                <a:solidFill>
                  <a:srgbClr val="0071C5"/>
                </a:solidFill>
                <a:latin typeface="Segoe UI Semibold"/>
                <a:cs typeface="Segoe UI Semibold"/>
              </a:rPr>
              <a:t>Agenda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8055" y="1412747"/>
            <a:ext cx="718185" cy="716280"/>
          </a:xfrm>
          <a:custGeom>
            <a:avLst/>
            <a:gdLst/>
            <a:ahLst/>
            <a:cxnLst/>
            <a:rect l="l" t="t" r="r" b="b"/>
            <a:pathLst>
              <a:path w="718185" h="716280">
                <a:moveTo>
                  <a:pt x="0" y="716279"/>
                </a:moveTo>
                <a:lnTo>
                  <a:pt x="717804" y="716279"/>
                </a:lnTo>
                <a:lnTo>
                  <a:pt x="717804" y="0"/>
                </a:lnTo>
                <a:lnTo>
                  <a:pt x="0" y="0"/>
                </a:lnTo>
                <a:lnTo>
                  <a:pt x="0" y="716279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7092" y="1670176"/>
            <a:ext cx="60159" cy="17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8055" y="2156459"/>
            <a:ext cx="728980" cy="716280"/>
          </a:xfrm>
          <a:custGeom>
            <a:avLst/>
            <a:gdLst/>
            <a:ahLst/>
            <a:cxnLst/>
            <a:rect l="l" t="t" r="r" b="b"/>
            <a:pathLst>
              <a:path w="728980" h="716280">
                <a:moveTo>
                  <a:pt x="0" y="716279"/>
                </a:moveTo>
                <a:lnTo>
                  <a:pt x="728472" y="716279"/>
                </a:lnTo>
                <a:lnTo>
                  <a:pt x="728472" y="0"/>
                </a:lnTo>
                <a:lnTo>
                  <a:pt x="0" y="0"/>
                </a:lnTo>
                <a:lnTo>
                  <a:pt x="0" y="716279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8837" y="2414904"/>
            <a:ext cx="107353" cy="176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76527" y="1412747"/>
            <a:ext cx="5808345" cy="69532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80340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1420"/>
              </a:spcBef>
            </a:pPr>
            <a:r>
              <a:rPr sz="1800" spc="-5" dirty="0">
                <a:solidFill>
                  <a:srgbClr val="BEBEBE"/>
                </a:solidFill>
                <a:latin typeface="Segoe UI"/>
                <a:cs typeface="Segoe UI"/>
              </a:rPr>
              <a:t>Deploy and </a:t>
            </a:r>
            <a:r>
              <a:rPr sz="1800" spc="-10" dirty="0">
                <a:solidFill>
                  <a:srgbClr val="BEBEBE"/>
                </a:solidFill>
                <a:latin typeface="Segoe UI"/>
                <a:cs typeface="Segoe UI"/>
              </a:rPr>
              <a:t>Configure Infrastructure</a:t>
            </a:r>
            <a:r>
              <a:rPr sz="1800" spc="-40" dirty="0">
                <a:solidFill>
                  <a:srgbClr val="BEBEBE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BEBEBE"/>
                </a:solidFill>
                <a:latin typeface="Segoe UI"/>
                <a:cs typeface="Segoe UI"/>
              </a:rPr>
              <a:t>(25-30%)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5008" y="2898647"/>
            <a:ext cx="721360" cy="751840"/>
          </a:xfrm>
          <a:prstGeom prst="rect">
            <a:avLst/>
          </a:prstGeom>
          <a:solidFill>
            <a:srgbClr val="0071C5"/>
          </a:solidFill>
        </p:spPr>
        <p:txBody>
          <a:bodyPr vert="horz" wrap="square" lIns="0" tIns="19304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520"/>
              </a:spcBef>
            </a:pPr>
            <a:r>
              <a:rPr sz="1950" dirty="0">
                <a:solidFill>
                  <a:srgbClr val="FFFFFF"/>
                </a:solidFill>
                <a:latin typeface="Segoe UI"/>
                <a:cs typeface="Segoe UI"/>
              </a:rPr>
              <a:t>3</a:t>
            </a:r>
            <a:endParaRPr sz="195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6527" y="2156459"/>
            <a:ext cx="5808345" cy="71628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01295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1585"/>
              </a:spcBef>
            </a:pPr>
            <a:r>
              <a:rPr sz="1800" spc="-10" dirty="0">
                <a:solidFill>
                  <a:srgbClr val="BEBEBE"/>
                </a:solidFill>
                <a:latin typeface="Segoe UI"/>
                <a:cs typeface="Segoe UI"/>
              </a:rPr>
              <a:t>Implement Workloads </a:t>
            </a:r>
            <a:r>
              <a:rPr sz="1800" dirty="0">
                <a:solidFill>
                  <a:srgbClr val="BEBEBE"/>
                </a:solidFill>
                <a:latin typeface="Segoe UI"/>
                <a:cs typeface="Segoe UI"/>
              </a:rPr>
              <a:t>and </a:t>
            </a:r>
            <a:r>
              <a:rPr sz="1800" spc="-5" dirty="0">
                <a:solidFill>
                  <a:srgbClr val="BEBEBE"/>
                </a:solidFill>
                <a:latin typeface="Segoe UI"/>
                <a:cs typeface="Segoe UI"/>
              </a:rPr>
              <a:t>Security</a:t>
            </a:r>
            <a:r>
              <a:rPr sz="1800" spc="5" dirty="0">
                <a:solidFill>
                  <a:srgbClr val="BEBEBE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BEBEBE"/>
                </a:solidFill>
                <a:latin typeface="Segoe UI"/>
                <a:cs typeface="Segoe UI"/>
              </a:rPr>
              <a:t>(20-25%)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5008" y="3649979"/>
            <a:ext cx="721360" cy="716280"/>
          </a:xfrm>
          <a:prstGeom prst="rect">
            <a:avLst/>
          </a:prstGeom>
          <a:solidFill>
            <a:srgbClr val="0071C5"/>
          </a:solidFill>
        </p:spPr>
        <p:txBody>
          <a:bodyPr vert="horz" wrap="square" lIns="0" tIns="1885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85"/>
              </a:spcBef>
            </a:pPr>
            <a:r>
              <a:rPr sz="1950" dirty="0">
                <a:solidFill>
                  <a:srgbClr val="FFFFFF"/>
                </a:solidFill>
                <a:latin typeface="Segoe UI"/>
                <a:cs typeface="Segoe UI"/>
              </a:rPr>
              <a:t>4</a:t>
            </a:r>
            <a:endParaRPr sz="195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6527" y="2898647"/>
            <a:ext cx="5808345" cy="75184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01295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1585"/>
              </a:spcBef>
            </a:pPr>
            <a:r>
              <a:rPr sz="1800" spc="-10" dirty="0">
                <a:solidFill>
                  <a:srgbClr val="BEBEBE"/>
                </a:solidFill>
                <a:latin typeface="Segoe UI"/>
                <a:cs typeface="Segoe UI"/>
              </a:rPr>
              <a:t>Create </a:t>
            </a:r>
            <a:r>
              <a:rPr sz="1800" spc="-5" dirty="0">
                <a:solidFill>
                  <a:srgbClr val="BEBEBE"/>
                </a:solidFill>
                <a:latin typeface="Segoe UI"/>
                <a:cs typeface="Segoe UI"/>
              </a:rPr>
              <a:t>and Deploy Apps</a:t>
            </a:r>
            <a:r>
              <a:rPr sz="1800" spc="-10" dirty="0">
                <a:solidFill>
                  <a:srgbClr val="BEBEBE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BEBEBE"/>
                </a:solidFill>
                <a:latin typeface="Segoe UI"/>
                <a:cs typeface="Segoe UI"/>
              </a:rPr>
              <a:t>(5-10%)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5008" y="4402835"/>
            <a:ext cx="721360" cy="718185"/>
          </a:xfrm>
          <a:prstGeom prst="rect">
            <a:avLst/>
          </a:prstGeom>
          <a:solidFill>
            <a:srgbClr val="0071C5"/>
          </a:solidFill>
        </p:spPr>
        <p:txBody>
          <a:bodyPr vert="horz" wrap="square" lIns="0" tIns="1816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30"/>
              </a:spcBef>
            </a:pPr>
            <a:r>
              <a:rPr sz="1950" dirty="0">
                <a:solidFill>
                  <a:srgbClr val="FFFFFF"/>
                </a:solidFill>
                <a:latin typeface="Segoe UI"/>
                <a:cs typeface="Segoe UI"/>
              </a:rPr>
              <a:t>5</a:t>
            </a:r>
            <a:endParaRPr sz="195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6527" y="3649979"/>
            <a:ext cx="5808345" cy="71628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01930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1590"/>
              </a:spcBef>
            </a:pPr>
            <a:r>
              <a:rPr sz="1800" spc="-10" dirty="0">
                <a:latin typeface="Segoe UI"/>
                <a:cs typeface="Segoe UI"/>
              </a:rPr>
              <a:t>Implement </a:t>
            </a:r>
            <a:r>
              <a:rPr sz="1800" spc="-5" dirty="0">
                <a:latin typeface="Segoe UI"/>
                <a:cs typeface="Segoe UI"/>
              </a:rPr>
              <a:t>Authentication </a:t>
            </a:r>
            <a:r>
              <a:rPr sz="1800" dirty="0">
                <a:latin typeface="Segoe UI"/>
                <a:cs typeface="Segoe UI"/>
              </a:rPr>
              <a:t>and </a:t>
            </a:r>
            <a:r>
              <a:rPr sz="1800" spc="-10" dirty="0">
                <a:latin typeface="Segoe UI"/>
                <a:cs typeface="Segoe UI"/>
              </a:rPr>
              <a:t>Secure </a:t>
            </a:r>
            <a:r>
              <a:rPr sz="1800" spc="-5" dirty="0">
                <a:latin typeface="Segoe UI"/>
                <a:cs typeface="Segoe UI"/>
              </a:rPr>
              <a:t>Data</a:t>
            </a:r>
            <a:r>
              <a:rPr sz="1800" spc="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(5-10%)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6527" y="4402835"/>
            <a:ext cx="5808345" cy="71818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02565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1595"/>
              </a:spcBef>
            </a:pPr>
            <a:r>
              <a:rPr sz="1800" spc="-10" dirty="0">
                <a:solidFill>
                  <a:srgbClr val="BEBEBE"/>
                </a:solidFill>
                <a:latin typeface="Segoe UI"/>
                <a:cs typeface="Segoe UI"/>
              </a:rPr>
              <a:t>Develop </a:t>
            </a:r>
            <a:r>
              <a:rPr sz="1800" dirty="0">
                <a:solidFill>
                  <a:srgbClr val="BEBEBE"/>
                </a:solidFill>
                <a:latin typeface="Segoe UI"/>
                <a:cs typeface="Segoe UI"/>
              </a:rPr>
              <a:t>for the </a:t>
            </a:r>
            <a:r>
              <a:rPr sz="1800" spc="-5" dirty="0">
                <a:solidFill>
                  <a:srgbClr val="BEBEBE"/>
                </a:solidFill>
                <a:latin typeface="Segoe UI"/>
                <a:cs typeface="Segoe UI"/>
              </a:rPr>
              <a:t>Cloud</a:t>
            </a:r>
            <a:r>
              <a:rPr sz="1800" spc="-55" dirty="0">
                <a:solidFill>
                  <a:srgbClr val="BEBEBE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BEBEBE"/>
                </a:solidFill>
                <a:latin typeface="Segoe UI"/>
                <a:cs typeface="Segoe UI"/>
              </a:rPr>
              <a:t>(20-25%)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Jordan Radkov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0334" y="1478726"/>
            <a:ext cx="8760501" cy="3075457"/>
          </a:xfrm>
        </p:spPr>
        <p:txBody>
          <a:bodyPr/>
          <a:lstStyle/>
          <a:p>
            <a:pPr marL="457063" indent="-457063">
              <a:buFont typeface="Arial" panose="020B0604020202020204" pitchFamily="34" charset="0"/>
              <a:buChar char="•"/>
            </a:pPr>
            <a:r>
              <a:rPr lang="en-US" sz="2855" dirty="0"/>
              <a:t>Cloud Solution Architect based in the Munich</a:t>
            </a:r>
          </a:p>
          <a:p>
            <a:pPr marL="457063" indent="-457063">
              <a:buFont typeface="Arial" panose="020B0604020202020204" pitchFamily="34" charset="0"/>
              <a:buChar char="•"/>
            </a:pPr>
            <a:r>
              <a:rPr lang="en-US" sz="2855" dirty="0"/>
              <a:t>10+years in the industry  in infrastructure administration , automation and now cloud</a:t>
            </a:r>
          </a:p>
          <a:p>
            <a:pPr marL="457063" indent="-457063">
              <a:buFont typeface="Arial" panose="020B0604020202020204" pitchFamily="34" charset="0"/>
              <a:buChar char="•"/>
            </a:pPr>
            <a:r>
              <a:rPr lang="en-US" sz="2855" dirty="0"/>
              <a:t>Constant learner - </a:t>
            </a:r>
            <a:r>
              <a:rPr lang="en-US" sz="2855" dirty="0" err="1"/>
              <a:t>Ancora</a:t>
            </a:r>
            <a:r>
              <a:rPr lang="en-US" sz="2855" dirty="0"/>
              <a:t> </a:t>
            </a:r>
            <a:r>
              <a:rPr lang="en-US" sz="2855" dirty="0" err="1"/>
              <a:t>Imparo</a:t>
            </a:r>
            <a:endParaRPr lang="en-US" sz="2855" dirty="0"/>
          </a:p>
          <a:p>
            <a:pPr marL="457063" indent="-457063">
              <a:buFont typeface="Arial" panose="020B0604020202020204" pitchFamily="34" charset="0"/>
              <a:buChar char="•"/>
            </a:pPr>
            <a:endParaRPr lang="en-US" sz="2855" dirty="0"/>
          </a:p>
          <a:p>
            <a:r>
              <a:rPr lang="en-US" sz="2855" dirty="0"/>
              <a:t>           </a:t>
            </a:r>
            <a:endParaRPr lang="en-US" sz="2855" dirty="0">
              <a:sym typeface="Wingdings" panose="05000000000000000000" pitchFamily="2" charset="2"/>
            </a:endParaRPr>
          </a:p>
          <a:p>
            <a:endParaRPr lang="en-US" sz="2855" dirty="0">
              <a:sym typeface="Wingdings" panose="05000000000000000000" pitchFamily="2" charset="2"/>
            </a:endParaRPr>
          </a:p>
        </p:txBody>
      </p:sp>
      <p:pic>
        <p:nvPicPr>
          <p:cNvPr id="6" name="Picture 5" descr="cid:image002.png@01D4D475.9A48EE40">
            <a:extLst>
              <a:ext uri="{FF2B5EF4-FFF2-40B4-BE49-F238E27FC236}">
                <a16:creationId xmlns:a16="http://schemas.microsoft.com/office/drawing/2014/main" id="{002283B9-6CBF-4775-93DC-59EED0FBB34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28" y="3866656"/>
            <a:ext cx="1266502" cy="1266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id:image001.png@01D4D475.9A48EE40">
            <a:extLst>
              <a:ext uri="{FF2B5EF4-FFF2-40B4-BE49-F238E27FC236}">
                <a16:creationId xmlns:a16="http://schemas.microsoft.com/office/drawing/2014/main" id="{68BDB258-FE3A-4943-84A1-BE132510459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311" y="3862714"/>
            <a:ext cx="1266502" cy="1266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F5DB02-4F84-46A4-A141-B2C366F615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050" y="1513458"/>
            <a:ext cx="2135377" cy="2135377"/>
          </a:xfrm>
          <a:prstGeom prst="rect">
            <a:avLst/>
          </a:prstGeom>
        </p:spPr>
      </p:pic>
      <p:sp>
        <p:nvSpPr>
          <p:cNvPr id="9" name="object 8">
            <a:extLst>
              <a:ext uri="{FF2B5EF4-FFF2-40B4-BE49-F238E27FC236}">
                <a16:creationId xmlns:a16="http://schemas.microsoft.com/office/drawing/2014/main" id="{1B08509E-B5B6-4E79-8680-5771BA5D9782}"/>
              </a:ext>
            </a:extLst>
          </p:cNvPr>
          <p:cNvSpPr/>
          <p:nvPr/>
        </p:nvSpPr>
        <p:spPr>
          <a:xfrm>
            <a:off x="3433094" y="3881127"/>
            <a:ext cx="1211381" cy="12480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3343F6D2-D0D7-45D5-924F-A556D4574E29}"/>
              </a:ext>
            </a:extLst>
          </p:cNvPr>
          <p:cNvSpPr/>
          <p:nvPr/>
        </p:nvSpPr>
        <p:spPr>
          <a:xfrm>
            <a:off x="3321050" y="5670616"/>
            <a:ext cx="810767" cy="8275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EA86FFEC-9EA6-4EF0-82F9-D370B85253E5}"/>
              </a:ext>
            </a:extLst>
          </p:cNvPr>
          <p:cNvSpPr/>
          <p:nvPr/>
        </p:nvSpPr>
        <p:spPr>
          <a:xfrm>
            <a:off x="2194814" y="5693476"/>
            <a:ext cx="812291" cy="8046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E8F8B1DF-0860-4938-ACA3-75F19B4BE0EF}"/>
              </a:ext>
            </a:extLst>
          </p:cNvPr>
          <p:cNvSpPr/>
          <p:nvPr/>
        </p:nvSpPr>
        <p:spPr>
          <a:xfrm>
            <a:off x="1064007" y="5670616"/>
            <a:ext cx="812291" cy="8275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115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1642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5" dirty="0">
                <a:solidFill>
                  <a:srgbClr val="0071C5"/>
                </a:solidFill>
                <a:latin typeface="Segoe UI Semibold"/>
                <a:cs typeface="Segoe UI Semibold"/>
              </a:rPr>
              <a:t>O</a:t>
            </a:r>
            <a:r>
              <a:rPr sz="2800" b="1" spc="-60" dirty="0">
                <a:solidFill>
                  <a:srgbClr val="0071C5"/>
                </a:solidFill>
                <a:latin typeface="Segoe UI Semibold"/>
                <a:cs typeface="Segoe UI Semibold"/>
              </a:rPr>
              <a:t>b</a:t>
            </a:r>
            <a:r>
              <a:rPr sz="2800" b="1" spc="-55" dirty="0">
                <a:solidFill>
                  <a:srgbClr val="0071C5"/>
                </a:solidFill>
                <a:latin typeface="Segoe UI Semibold"/>
                <a:cs typeface="Segoe UI Semibold"/>
              </a:rPr>
              <a:t>je</a:t>
            </a:r>
            <a:r>
              <a:rPr sz="2800" b="1" spc="-50" dirty="0">
                <a:solidFill>
                  <a:srgbClr val="0071C5"/>
                </a:solidFill>
                <a:latin typeface="Segoe UI Semibold"/>
                <a:cs typeface="Segoe UI Semibold"/>
              </a:rPr>
              <a:t>c</a:t>
            </a:r>
            <a:r>
              <a:rPr sz="2800" b="1" spc="-60" dirty="0">
                <a:solidFill>
                  <a:srgbClr val="0071C5"/>
                </a:solidFill>
                <a:latin typeface="Segoe UI Semibold"/>
                <a:cs typeface="Segoe UI Semibold"/>
              </a:rPr>
              <a:t>t</a:t>
            </a:r>
            <a:r>
              <a:rPr sz="2800" b="1" spc="-55" dirty="0">
                <a:solidFill>
                  <a:srgbClr val="0071C5"/>
                </a:solidFill>
                <a:latin typeface="Segoe UI Semibold"/>
                <a:cs typeface="Segoe UI Semibold"/>
              </a:rPr>
              <a:t>i</a:t>
            </a:r>
            <a:r>
              <a:rPr sz="2800" b="1" spc="-85" dirty="0">
                <a:solidFill>
                  <a:srgbClr val="0071C5"/>
                </a:solidFill>
                <a:latin typeface="Segoe UI Semibold"/>
                <a:cs typeface="Segoe UI Semibold"/>
              </a:rPr>
              <a:t>v</a:t>
            </a:r>
            <a:r>
              <a:rPr sz="2800" b="1" spc="-55" dirty="0">
                <a:solidFill>
                  <a:srgbClr val="0071C5"/>
                </a:solidFill>
                <a:latin typeface="Segoe UI Semibold"/>
                <a:cs typeface="Segoe UI Semibold"/>
              </a:rPr>
              <a:t>e</a:t>
            </a:r>
            <a:r>
              <a:rPr sz="2800" b="1" spc="-5" dirty="0">
                <a:solidFill>
                  <a:srgbClr val="0071C5"/>
                </a:solidFill>
                <a:latin typeface="Segoe UI Semibold"/>
                <a:cs typeface="Segoe UI Semibold"/>
              </a:rPr>
              <a:t>s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042" y="1548129"/>
            <a:ext cx="11069955" cy="3257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Implement</a:t>
            </a:r>
            <a:r>
              <a:rPr sz="2400" b="1" spc="-12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authentication</a:t>
            </a:r>
            <a:endParaRPr sz="2400">
              <a:latin typeface="Segoe UI Semibold"/>
              <a:cs typeface="Segoe UI Semibold"/>
            </a:endParaRPr>
          </a:p>
          <a:p>
            <a:pPr marL="12700" marR="5080">
              <a:lnSpc>
                <a:spcPct val="100000"/>
              </a:lnSpc>
            </a:pPr>
            <a:r>
              <a:rPr sz="2000" i="1" dirty="0">
                <a:solidFill>
                  <a:srgbClr val="3B3B41"/>
                </a:solidFill>
                <a:latin typeface="Segoe UI"/>
                <a:cs typeface="Segoe UI"/>
              </a:rPr>
              <a:t>May include but not </a:t>
            </a:r>
            <a:r>
              <a:rPr sz="2000" i="1" spc="-5" dirty="0">
                <a:solidFill>
                  <a:srgbClr val="3B3B41"/>
                </a:solidFill>
                <a:latin typeface="Segoe UI"/>
                <a:cs typeface="Segoe UI"/>
              </a:rPr>
              <a:t>limited to: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Implement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authentication by using certificates,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forms-based 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authentication,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tokens,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or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Windows-integrated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authentication;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implement multi-factor 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authentication by using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Azure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AD;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implement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OAuth2 authentication;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implement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Managed </a:t>
            </a:r>
            <a:r>
              <a:rPr sz="2000" spc="10" dirty="0">
                <a:solidFill>
                  <a:srgbClr val="3B3B41"/>
                </a:solidFill>
                <a:latin typeface="Segoe UI"/>
                <a:cs typeface="Segoe UI"/>
              </a:rPr>
              <a:t>Service 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Identity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(MSI) </a:t>
            </a:r>
            <a:r>
              <a:rPr sz="2000" spc="10" dirty="0">
                <a:solidFill>
                  <a:srgbClr val="3B3B41"/>
                </a:solidFill>
                <a:latin typeface="Segoe UI"/>
                <a:cs typeface="Segoe UI"/>
              </a:rPr>
              <a:t>Service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Principal</a:t>
            </a:r>
            <a:r>
              <a:rPr sz="2000" spc="-1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authentication</a:t>
            </a:r>
            <a:endParaRPr sz="2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Implement secure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data</a:t>
            </a:r>
            <a:r>
              <a:rPr sz="2400" b="1" spc="-229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solutions</a:t>
            </a:r>
            <a:endParaRPr sz="2400">
              <a:latin typeface="Segoe UI Semibold"/>
              <a:cs typeface="Segoe UI Semibold"/>
            </a:endParaRPr>
          </a:p>
          <a:p>
            <a:pPr marL="12700" marR="286385">
              <a:lnSpc>
                <a:spcPct val="100000"/>
              </a:lnSpc>
              <a:spcBef>
                <a:spcPts val="5"/>
              </a:spcBef>
            </a:pPr>
            <a:r>
              <a:rPr sz="2000" i="1" dirty="0">
                <a:solidFill>
                  <a:srgbClr val="3B3B41"/>
                </a:solidFill>
                <a:latin typeface="Segoe UI"/>
                <a:cs typeface="Segoe UI"/>
              </a:rPr>
              <a:t>May include but not </a:t>
            </a:r>
            <a:r>
              <a:rPr sz="2000" i="1" spc="-5" dirty="0">
                <a:solidFill>
                  <a:srgbClr val="3B3B41"/>
                </a:solidFill>
                <a:latin typeface="Segoe UI"/>
                <a:cs typeface="Segoe UI"/>
              </a:rPr>
              <a:t>limited to: </a:t>
            </a:r>
            <a:r>
              <a:rPr sz="2000" spc="10" dirty="0">
                <a:solidFill>
                  <a:srgbClr val="3B3B41"/>
                </a:solidFill>
                <a:latin typeface="Segoe UI"/>
                <a:cs typeface="Segoe UI"/>
              </a:rPr>
              <a:t>Encrypt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and </a:t>
            </a:r>
            <a:r>
              <a:rPr sz="2000" spc="10" dirty="0">
                <a:solidFill>
                  <a:srgbClr val="3B3B41"/>
                </a:solidFill>
                <a:latin typeface="Segoe UI"/>
                <a:cs typeface="Segoe UI"/>
              </a:rPr>
              <a:t>decrypt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data at </a:t>
            </a:r>
            <a:r>
              <a:rPr sz="2000" spc="-10" dirty="0">
                <a:solidFill>
                  <a:srgbClr val="3B3B41"/>
                </a:solidFill>
                <a:latin typeface="Segoe UI"/>
                <a:cs typeface="Segoe UI"/>
              </a:rPr>
              <a:t>rest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and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in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transit; </a:t>
            </a:r>
            <a:r>
              <a:rPr sz="2000" spc="10" dirty="0">
                <a:solidFill>
                  <a:srgbClr val="3B3B41"/>
                </a:solidFill>
                <a:latin typeface="Segoe UI"/>
                <a:cs typeface="Segoe UI"/>
              </a:rPr>
              <a:t>encrypt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data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with 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Always </a:t>
            </a:r>
            <a:r>
              <a:rPr sz="2000" spc="5" dirty="0">
                <a:solidFill>
                  <a:srgbClr val="3B3B41"/>
                </a:solidFill>
                <a:latin typeface="Segoe UI"/>
                <a:cs typeface="Segoe UI"/>
              </a:rPr>
              <a:t>Encrypted;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implement Azure Confidential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Compute and SSL/TLS communications;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create,  </a:t>
            </a:r>
            <a:r>
              <a:rPr sz="2000" spc="-10" dirty="0">
                <a:solidFill>
                  <a:srgbClr val="3B3B41"/>
                </a:solidFill>
                <a:latin typeface="Segoe UI"/>
                <a:cs typeface="Segoe UI"/>
              </a:rPr>
              <a:t>read,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update, and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delete </a:t>
            </a:r>
            <a:r>
              <a:rPr sz="2000" spc="-10" dirty="0">
                <a:solidFill>
                  <a:srgbClr val="3B3B41"/>
                </a:solidFill>
                <a:latin typeface="Segoe UI"/>
                <a:cs typeface="Segoe UI"/>
              </a:rPr>
              <a:t>keys,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secrets,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and certificates by using the </a:t>
            </a:r>
            <a:r>
              <a:rPr sz="2000" spc="-20" dirty="0">
                <a:solidFill>
                  <a:srgbClr val="3B3B41"/>
                </a:solidFill>
                <a:latin typeface="Segoe UI"/>
                <a:cs typeface="Segoe UI"/>
              </a:rPr>
              <a:t>KeyVault</a:t>
            </a:r>
            <a:r>
              <a:rPr sz="2000" spc="-2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API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40" y="6995159"/>
                </a:lnTo>
                <a:lnTo>
                  <a:pt x="1243584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0078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6374" y="2885058"/>
            <a:ext cx="71602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0" dirty="0">
                <a:latin typeface="Segoe UI Semibold"/>
                <a:cs typeface="Segoe UI Semibold"/>
              </a:rPr>
              <a:t>Implement</a:t>
            </a:r>
            <a:r>
              <a:rPr sz="4800" b="1" spc="-135" dirty="0">
                <a:latin typeface="Segoe UI Semibold"/>
                <a:cs typeface="Segoe UI Semibold"/>
              </a:rPr>
              <a:t> </a:t>
            </a:r>
            <a:r>
              <a:rPr sz="4800" b="1" spc="-50" dirty="0">
                <a:latin typeface="Segoe UI Semibold"/>
                <a:cs typeface="Segoe UI Semibold"/>
              </a:rPr>
              <a:t>Authentication</a:t>
            </a:r>
            <a:endParaRPr sz="4800">
              <a:latin typeface="Segoe UI Semibold"/>
              <a:cs typeface="Segoe UI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597" y="3172155"/>
            <a:ext cx="10211435" cy="709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0" spc="-15" dirty="0">
                <a:solidFill>
                  <a:srgbClr val="0071C5"/>
                </a:solidFill>
              </a:rPr>
              <a:t>Implementing </a:t>
            </a:r>
            <a:r>
              <a:rPr sz="4500" spc="-20" dirty="0">
                <a:solidFill>
                  <a:srgbClr val="0071C5"/>
                </a:solidFill>
              </a:rPr>
              <a:t>Authentication </a:t>
            </a:r>
            <a:r>
              <a:rPr sz="4500" dirty="0">
                <a:solidFill>
                  <a:srgbClr val="0071C5"/>
                </a:solidFill>
              </a:rPr>
              <a:t>in</a:t>
            </a:r>
            <a:r>
              <a:rPr sz="4500" spc="-15" dirty="0">
                <a:solidFill>
                  <a:srgbClr val="0071C5"/>
                </a:solidFill>
              </a:rPr>
              <a:t> Applications</a:t>
            </a:r>
            <a:endParaRPr sz="4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451" y="442670"/>
            <a:ext cx="594423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50" dirty="0">
                <a:solidFill>
                  <a:srgbClr val="0078D3"/>
                </a:solidFill>
                <a:latin typeface="Segoe UI Semibold"/>
                <a:cs typeface="Segoe UI Semibold"/>
              </a:rPr>
              <a:t>Certificate-based</a:t>
            </a:r>
            <a:r>
              <a:rPr sz="3300" b="1" spc="-135" dirty="0">
                <a:solidFill>
                  <a:srgbClr val="0078D3"/>
                </a:solidFill>
                <a:latin typeface="Segoe UI Semibold"/>
                <a:cs typeface="Segoe UI Semibold"/>
              </a:rPr>
              <a:t> </a:t>
            </a:r>
            <a:r>
              <a:rPr sz="3300" b="1" spc="-50" dirty="0">
                <a:solidFill>
                  <a:srgbClr val="0078D3"/>
                </a:solidFill>
                <a:latin typeface="Segoe UI Semibold"/>
                <a:cs typeface="Segoe UI Semibold"/>
              </a:rPr>
              <a:t>authentication</a:t>
            </a:r>
            <a:endParaRPr sz="3300">
              <a:latin typeface="Segoe UI Semibold"/>
              <a:cs typeface="Segoe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3183" y="1398523"/>
            <a:ext cx="7635240" cy="461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5745" indent="-233045">
              <a:lnSpc>
                <a:spcPct val="100000"/>
              </a:lnSpc>
              <a:spcBef>
                <a:spcPts val="105"/>
              </a:spcBef>
              <a:buSzPct val="89473"/>
              <a:buFont typeface="Wingdings"/>
              <a:buChar char=""/>
              <a:tabLst>
                <a:tab pos="245745" algn="l"/>
                <a:tab pos="246379" algn="l"/>
              </a:tabLst>
            </a:pPr>
            <a:r>
              <a:rPr sz="2850" b="0" dirty="0">
                <a:solidFill>
                  <a:srgbClr val="00AFEF"/>
                </a:solidFill>
                <a:latin typeface="Segoe UI Semilight"/>
                <a:cs typeface="Segoe UI Semilight"/>
              </a:rPr>
              <a:t>Establishes identity </a:t>
            </a:r>
            <a:r>
              <a:rPr sz="2850" b="0" spc="5" dirty="0">
                <a:solidFill>
                  <a:srgbClr val="00AFEF"/>
                </a:solidFill>
                <a:latin typeface="Segoe UI Semilight"/>
                <a:cs typeface="Segoe UI Semilight"/>
              </a:rPr>
              <a:t>by </a:t>
            </a:r>
            <a:r>
              <a:rPr sz="2850" b="0" spc="-5" dirty="0">
                <a:solidFill>
                  <a:srgbClr val="00AFEF"/>
                </a:solidFill>
                <a:latin typeface="Segoe UI Semilight"/>
                <a:cs typeface="Segoe UI Semilight"/>
              </a:rPr>
              <a:t>using </a:t>
            </a:r>
            <a:r>
              <a:rPr sz="2850" b="0" dirty="0">
                <a:solidFill>
                  <a:srgbClr val="00AFEF"/>
                </a:solidFill>
                <a:latin typeface="Segoe UI Semilight"/>
                <a:cs typeface="Segoe UI Semilight"/>
              </a:rPr>
              <a:t>a </a:t>
            </a:r>
            <a:r>
              <a:rPr sz="2850" b="0" spc="-5" dirty="0">
                <a:solidFill>
                  <a:srgbClr val="00AFEF"/>
                </a:solidFill>
                <a:latin typeface="Segoe UI Semilight"/>
                <a:cs typeface="Segoe UI Semilight"/>
              </a:rPr>
              <a:t>digital</a:t>
            </a:r>
            <a:r>
              <a:rPr sz="2850" b="0" spc="-10" dirty="0">
                <a:solidFill>
                  <a:srgbClr val="00AFEF"/>
                </a:solidFill>
                <a:latin typeface="Segoe UI Semilight"/>
                <a:cs typeface="Segoe UI Semilight"/>
              </a:rPr>
              <a:t> </a:t>
            </a:r>
            <a:r>
              <a:rPr sz="2850" b="0" spc="5" dirty="0">
                <a:solidFill>
                  <a:srgbClr val="00AFEF"/>
                </a:solidFill>
                <a:latin typeface="Segoe UI Semilight"/>
                <a:cs typeface="Segoe UI Semilight"/>
              </a:rPr>
              <a:t>certificate:</a:t>
            </a:r>
            <a:endParaRPr sz="2850">
              <a:latin typeface="Segoe UI Semilight"/>
              <a:cs typeface="Segoe UI Semi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8779" y="2038095"/>
            <a:ext cx="33705" cy="33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6040" y="1957831"/>
            <a:ext cx="569404" cy="1844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80972" y="2058860"/>
            <a:ext cx="69071" cy="163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78507" y="1947417"/>
            <a:ext cx="3950716" cy="2513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48528" y="2058860"/>
            <a:ext cx="69071" cy="163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46064" y="1947417"/>
            <a:ext cx="1377695" cy="1948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779" y="2379471"/>
            <a:ext cx="33705" cy="33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77569" y="2288793"/>
            <a:ext cx="8615070" cy="2527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8779" y="2722371"/>
            <a:ext cx="33705" cy="33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5047" y="2631693"/>
            <a:ext cx="5366740" cy="2527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51091" y="2743137"/>
            <a:ext cx="69071" cy="163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48628" y="2631693"/>
            <a:ext cx="1268095" cy="19481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8057" y="3564148"/>
            <a:ext cx="2975222" cy="282074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67321" y="3498341"/>
            <a:ext cx="426720" cy="3031490"/>
          </a:xfrm>
          <a:custGeom>
            <a:avLst/>
            <a:gdLst/>
            <a:ahLst/>
            <a:cxnLst/>
            <a:rect l="l" t="t" r="r" b="b"/>
            <a:pathLst>
              <a:path w="426720" h="3031490">
                <a:moveTo>
                  <a:pt x="0" y="3031236"/>
                </a:moveTo>
                <a:lnTo>
                  <a:pt x="426720" y="3031236"/>
                </a:lnTo>
                <a:lnTo>
                  <a:pt x="426720" y="0"/>
                </a:lnTo>
                <a:lnTo>
                  <a:pt x="0" y="0"/>
                </a:lnTo>
                <a:lnTo>
                  <a:pt x="0" y="30312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67321" y="3498341"/>
            <a:ext cx="426720" cy="3031490"/>
          </a:xfrm>
          <a:custGeom>
            <a:avLst/>
            <a:gdLst/>
            <a:ahLst/>
            <a:cxnLst/>
            <a:rect l="l" t="t" r="r" b="b"/>
            <a:pathLst>
              <a:path w="426720" h="3031490">
                <a:moveTo>
                  <a:pt x="0" y="3031236"/>
                </a:moveTo>
                <a:lnTo>
                  <a:pt x="426720" y="3031236"/>
                </a:lnTo>
                <a:lnTo>
                  <a:pt x="426720" y="0"/>
                </a:lnTo>
                <a:lnTo>
                  <a:pt x="0" y="0"/>
                </a:lnTo>
                <a:lnTo>
                  <a:pt x="0" y="3031236"/>
                </a:lnTo>
                <a:close/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8D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1687</Words>
  <Application>Microsoft Office PowerPoint</Application>
  <PresentationFormat>Custom</PresentationFormat>
  <Paragraphs>259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Segoe UI</vt:lpstr>
      <vt:lpstr>Segoe UI Semibold</vt:lpstr>
      <vt:lpstr>Segoe UI Semilight</vt:lpstr>
      <vt:lpstr>Times New Roman</vt:lpstr>
      <vt:lpstr>Wingdings</vt:lpstr>
      <vt:lpstr>Office Theme</vt:lpstr>
      <vt:lpstr>PowerPoint Presentation</vt:lpstr>
      <vt:lpstr>Implement Authentication and Secure Data  (5-10%)</vt:lpstr>
      <vt:lpstr>Series Agenda</vt:lpstr>
      <vt:lpstr>Series Agenda</vt:lpstr>
      <vt:lpstr>Jordan Radkov</vt:lpstr>
      <vt:lpstr>Objectives</vt:lpstr>
      <vt:lpstr>Implement Authentication</vt:lpstr>
      <vt:lpstr>Implementing Authentication in Applications</vt:lpstr>
      <vt:lpstr>Certificate-based authentication</vt:lpstr>
      <vt:lpstr>Azure Active Directory (Azure AD)</vt:lpstr>
      <vt:lpstr>Azure AD Connect</vt:lpstr>
      <vt:lpstr>Legacy authentication methods</vt:lpstr>
      <vt:lpstr>Token-based authentication</vt:lpstr>
      <vt:lpstr>Token-based authentication</vt:lpstr>
      <vt:lpstr>Implement Multi-factor Authentication</vt:lpstr>
      <vt:lpstr>Multi-factor authentication</vt:lpstr>
      <vt:lpstr>Multi-factor authentication with Azure AD</vt:lpstr>
      <vt:lpstr>Claims-based Authorization</vt:lpstr>
      <vt:lpstr>Claims</vt:lpstr>
      <vt:lpstr>Claims-based authorization</vt:lpstr>
      <vt:lpstr>Role-based access control (RBAC) authorization</vt:lpstr>
      <vt:lpstr>Role-based authorization</vt:lpstr>
      <vt:lpstr>Role-based authorization</vt:lpstr>
      <vt:lpstr>Role-based access control (RBAC)</vt:lpstr>
      <vt:lpstr>Secure Data Solutions</vt:lpstr>
      <vt:lpstr>Encrypt and decrypt data at rest</vt:lpstr>
      <vt:lpstr>Encryption</vt:lpstr>
      <vt:lpstr>Encryption at rest</vt:lpstr>
      <vt:lpstr>Encrypt Data with Always Encrypted</vt:lpstr>
      <vt:lpstr>Encrypt data with Transparent Data Encryption (TDE)</vt:lpstr>
      <vt:lpstr>Encrypt data with Always Encrypted</vt:lpstr>
      <vt:lpstr>Implement Azure Confidential Compute and SSL/TLS  Communications</vt:lpstr>
      <vt:lpstr>Azure confidential computing</vt:lpstr>
      <vt:lpstr>SSL and TLS overview</vt:lpstr>
      <vt:lpstr>Manage cryptographic keys in the Azure Key Vault</vt:lpstr>
      <vt:lpstr>Azure key vault</vt:lpstr>
      <vt:lpstr>Accessing Key Vault in Azure CLI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Study Group  Microsoft Azure Administrator Certification Transition</dc:title>
  <dc:creator>ambers@microsoft.com</dc:creator>
  <cp:lastModifiedBy>Jordan Radkov</cp:lastModifiedBy>
  <cp:revision>4</cp:revision>
  <dcterms:created xsi:type="dcterms:W3CDTF">2019-04-08T13:02:27Z</dcterms:created>
  <dcterms:modified xsi:type="dcterms:W3CDTF">2019-04-16T12:19:23Z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2019-01-31T00:00:00Z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2019-04-08T00:00:00Z</vt:filetime>
  </property>
  <property fmtid="{D5CDD505-2E9C-101B-9397-08002B2CF9AE}" pid="5" name="MSIP_Label_f42aa342-8706-4288-bd11-ebb85995028c_Enabled">
    <vt:lpwstr>True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Owner">
    <vt:lpwstr>rajorda@microsoft.com</vt:lpwstr>
  </property>
  <property fmtid="{D5CDD505-2E9C-101B-9397-08002B2CF9AE}" pid="8" name="MSIP_Label_f42aa342-8706-4288-bd11-ebb85995028c_SetDate">
    <vt:lpwstr>2019-04-08T13:03:51.9426539Z</vt:lpwstr>
  </property>
  <property fmtid="{D5CDD505-2E9C-101B-9397-08002B2CF9AE}" pid="9" name="MSIP_Label_f42aa342-8706-4288-bd11-ebb85995028c_Name">
    <vt:lpwstr>General</vt:lpwstr>
  </property>
  <property fmtid="{D5CDD505-2E9C-101B-9397-08002B2CF9AE}" pid="10" name="MSIP_Label_f42aa342-8706-4288-bd11-ebb85995028c_Application">
    <vt:lpwstr>Microsoft Azure Information Protection</vt:lpwstr>
  </property>
  <property fmtid="{D5CDD505-2E9C-101B-9397-08002B2CF9AE}" pid="11" name="MSIP_Label_f42aa342-8706-4288-bd11-ebb85995028c_ActionId">
    <vt:lpwstr>bbe827f6-3800-49a8-a514-8f64b0f0f5bc</vt:lpwstr>
  </property>
  <property fmtid="{D5CDD505-2E9C-101B-9397-08002B2CF9AE}" pid="12" name="MSIP_Label_f42aa342-8706-4288-bd11-ebb85995028c_Extended_MSFT_Method">
    <vt:lpwstr>Automatic</vt:lpwstr>
  </property>
  <property fmtid="{D5CDD505-2E9C-101B-9397-08002B2CF9AE}" pid="13" name="Sensitivity">
    <vt:lpwstr>General</vt:lpwstr>
  </property>
</Properties>
</file>