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tahut.co/is-web-data-scraping-legal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6BB2-957A-4DED-9290-D10B18AFB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TEXT MINING USING LAMBDA ARCHITECTURE</a:t>
            </a:r>
            <a:b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ACE30-C203-4D33-8B7D-21F1BA446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00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5D9F9-FECA-42B4-9C3B-D13B3F8895C4}"/>
              </a:ext>
            </a:extLst>
          </p:cNvPr>
          <p:cNvSpPr txBox="1"/>
          <p:nvPr/>
        </p:nvSpPr>
        <p:spPr>
          <a:xfrm>
            <a:off x="552450" y="419100"/>
            <a:ext cx="10839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</a:rPr>
              <a:t>VISUALIZATION: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79693-9E35-4C2A-A4A1-F20CCB5CA5EC}"/>
              </a:ext>
            </a:extLst>
          </p:cNvPr>
          <p:cNvSpPr txBox="1"/>
          <p:nvPr/>
        </p:nvSpPr>
        <p:spPr>
          <a:xfrm>
            <a:off x="390525" y="1209675"/>
            <a:ext cx="1120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Interact With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identify emerging trends and act quickly based on what we see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analysis at various levels of detail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Displayed bar chart(rating stars overall)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Displayed pie chart(positive, negative and neutral)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err="1"/>
              <a:t>Wordcloud</a:t>
            </a:r>
            <a:r>
              <a:rPr lang="en-IN" sz="2000" dirty="0"/>
              <a:t>(displaying strong words)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Etc.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00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DB941-2877-45C3-B630-1BF1997160DE}"/>
              </a:ext>
            </a:extLst>
          </p:cNvPr>
          <p:cNvSpPr txBox="1"/>
          <p:nvPr/>
        </p:nvSpPr>
        <p:spPr>
          <a:xfrm>
            <a:off x="790575" y="866775"/>
            <a:ext cx="10334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8000" b="1" dirty="0">
              <a:solidFill>
                <a:srgbClr val="002060"/>
              </a:solidFill>
            </a:endParaRPr>
          </a:p>
          <a:p>
            <a:pPr algn="ctr"/>
            <a:r>
              <a:rPr lang="en-IN" sz="8000" b="1" dirty="0">
                <a:solidFill>
                  <a:srgbClr val="002060"/>
                </a:solidFill>
              </a:rPr>
              <a:t>THANK YOU FOR THE OPPURTUNITY</a:t>
            </a:r>
          </a:p>
        </p:txBody>
      </p:sp>
    </p:spTree>
    <p:extLst>
      <p:ext uri="{BB962C8B-B14F-4D97-AF65-F5344CB8AC3E}">
        <p14:creationId xmlns:p14="http://schemas.microsoft.com/office/powerpoint/2010/main" val="21113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249C-3BF0-4ED7-8870-D2720956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SENTIMENT ANALYSIS IMPORTANCE: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9C61-9430-4083-9967-6E66FC08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Sentiment Analysis is the key of </a:t>
            </a:r>
            <a:r>
              <a:rPr lang="en-IN" b="1" dirty="0">
                <a:solidFill>
                  <a:srgbClr val="002060"/>
                </a:solidFill>
              </a:rPr>
              <a:t>“SUCCESS”</a:t>
            </a:r>
            <a:r>
              <a:rPr lang="en-IN" dirty="0"/>
              <a:t> for manufacturers.</a:t>
            </a:r>
          </a:p>
          <a:p>
            <a:r>
              <a:rPr lang="en-IN" dirty="0"/>
              <a:t>Sentient Analysis fetches </a:t>
            </a:r>
            <a:r>
              <a:rPr lang="en-IN" b="1" dirty="0">
                <a:solidFill>
                  <a:srgbClr val="002060"/>
                </a:solidFill>
              </a:rPr>
              <a:t>customer’s emotion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attitude</a:t>
            </a:r>
            <a:r>
              <a:rPr lang="en-IN" dirty="0"/>
              <a:t> towards the product.</a:t>
            </a:r>
          </a:p>
          <a:p>
            <a:r>
              <a:rPr lang="en-IN" dirty="0"/>
              <a:t>Once valuable information collected, manufacturers can </a:t>
            </a:r>
          </a:p>
          <a:p>
            <a:pPr marL="0" indent="0">
              <a:buNone/>
            </a:pPr>
            <a:r>
              <a:rPr lang="en-IN" sz="4000" b="1" dirty="0">
                <a:solidFill>
                  <a:srgbClr val="002060"/>
                </a:solidFill>
              </a:rPr>
              <a:t>“dig deep into issue”</a:t>
            </a:r>
          </a:p>
          <a:p>
            <a:pPr marL="0" indent="0" algn="ctr">
              <a:buNone/>
            </a:pPr>
            <a:endParaRPr lang="en-IN" b="1" dirty="0"/>
          </a:p>
          <a:p>
            <a:pPr marL="0" indent="0" algn="ctr">
              <a:buNone/>
            </a:pPr>
            <a:r>
              <a:rPr lang="en-IN" b="1" dirty="0"/>
              <a:t>GOAL: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sz="4000" b="1" dirty="0">
                <a:solidFill>
                  <a:srgbClr val="002060"/>
                </a:solidFill>
              </a:rPr>
              <a:t>Improve quality of product</a:t>
            </a:r>
          </a:p>
          <a:p>
            <a:pPr marL="0" indent="0">
              <a:buNone/>
            </a:pPr>
            <a:endParaRPr lang="en-IN" sz="4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4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6000" b="1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54E3-A5F2-4C5F-A52E-AEF5A65E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STRONGEST POSITIVE, NEGATIVE AND NEUTRAL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AE7D-9BC5-4C4D-8749-7E6E0344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514476"/>
            <a:ext cx="9147374" cy="45035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POSITIVE: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/>
              <a:t>Good watch at reasonable price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>
                <a:solidFill>
                  <a:srgbClr val="002060"/>
                </a:solidFill>
              </a:rPr>
              <a:t>NEGATIVE</a:t>
            </a:r>
            <a:r>
              <a:rPr lang="en-IN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Within 2 week the watch is running slow after 1 month running with 45minutes slow changed the battery then it is working smoothly but after 3 month the brown color coating is going lost my money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NEUTRAL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Watch is fine.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51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FA42D-CDEC-4358-A60A-A21EDB8403DF}"/>
              </a:ext>
            </a:extLst>
          </p:cNvPr>
          <p:cNvSpPr txBox="1"/>
          <p:nvPr/>
        </p:nvSpPr>
        <p:spPr>
          <a:xfrm>
            <a:off x="419100" y="361950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SCRAPY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B16CE-158C-4545-9322-C5334A338854}"/>
              </a:ext>
            </a:extLst>
          </p:cNvPr>
          <p:cNvSpPr txBox="1"/>
          <p:nvPr/>
        </p:nvSpPr>
        <p:spPr>
          <a:xfrm>
            <a:off x="314325" y="1085850"/>
            <a:ext cx="1161097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WEB SRAPPING: COLLECTING DATA FROM WEBSITE. (</a:t>
            </a:r>
            <a:r>
              <a:rPr lang="en-IN" b="1" dirty="0">
                <a:solidFill>
                  <a:srgbClr val="002060"/>
                </a:solidFill>
              </a:rPr>
              <a:t>AMAZON.IN</a:t>
            </a:r>
            <a:r>
              <a:rPr lang="en-IN" dirty="0"/>
              <a:t>)</a:t>
            </a:r>
          </a:p>
          <a:p>
            <a:r>
              <a:rPr lang="en-IN" dirty="0"/>
              <a:t>ANALYZE HTML STRUCTURE TO SCRAP DATA.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IMAGE: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is legal ? Data extracted should be of fair use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https://blog.datahut.co/is-web-data-scraping-legal/</a:t>
            </a:r>
            <a:r>
              <a:rPr lang="en-IN" sz="3200" b="1" dirty="0">
                <a:solidFill>
                  <a:srgbClr val="002060"/>
                </a:solidFill>
              </a:rPr>
              <a:t>)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BCE39-2DD8-4C6B-B5DD-0CBA5A01B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61" r="1641" b="55834"/>
          <a:stretch/>
        </p:blipFill>
        <p:spPr>
          <a:xfrm>
            <a:off x="100012" y="1981200"/>
            <a:ext cx="11991975" cy="981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297C5-870E-4D55-A191-C078F2779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139" r="821" b="42663"/>
          <a:stretch/>
        </p:blipFill>
        <p:spPr>
          <a:xfrm>
            <a:off x="50005" y="3429000"/>
            <a:ext cx="12091987" cy="15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7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486D2-1E01-4ABC-AA19-CD5F45DE7B68}"/>
              </a:ext>
            </a:extLst>
          </p:cNvPr>
          <p:cNvSpPr txBox="1"/>
          <p:nvPr/>
        </p:nvSpPr>
        <p:spPr>
          <a:xfrm>
            <a:off x="457200" y="419100"/>
            <a:ext cx="9382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rgbClr val="002060"/>
                </a:solidFill>
              </a:rPr>
              <a:t>LOADING AND CLEANING DATA</a:t>
            </a:r>
            <a:endParaRPr lang="en-IN" b="1" u="sng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BE8B9-F810-4933-95C3-F845BB71C7D0}"/>
              </a:ext>
            </a:extLst>
          </p:cNvPr>
          <p:cNvSpPr txBox="1"/>
          <p:nvPr/>
        </p:nvSpPr>
        <p:spPr>
          <a:xfrm>
            <a:off x="571500" y="1495425"/>
            <a:ext cx="1102995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Scraped data are loaded into </a:t>
            </a:r>
            <a:r>
              <a:rPr lang="en-IN" sz="3200" b="1" dirty="0">
                <a:solidFill>
                  <a:srgbClr val="002060"/>
                </a:solidFill>
              </a:rPr>
              <a:t>pandas dataframe</a:t>
            </a:r>
            <a:r>
              <a:rPr lang="en-IN" sz="3200" dirty="0"/>
              <a:t>.</a:t>
            </a:r>
          </a:p>
          <a:p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rgbClr val="002060"/>
                </a:solidFill>
              </a:rPr>
              <a:t>Empty values </a:t>
            </a:r>
            <a:r>
              <a:rPr lang="en-IN" sz="3200" dirty="0"/>
              <a:t>are dropped.</a:t>
            </a:r>
          </a:p>
          <a:p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Improves the </a:t>
            </a:r>
            <a:r>
              <a:rPr lang="en-US" sz="3200" b="1" dirty="0">
                <a:solidFill>
                  <a:srgbClr val="002060"/>
                </a:solidFill>
              </a:rPr>
              <a:t>Efficiency of analyzing customer reviews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Improves </a:t>
            </a:r>
            <a:r>
              <a:rPr lang="en-IN" sz="3200" b="1" dirty="0">
                <a:solidFill>
                  <a:srgbClr val="002060"/>
                </a:solidFill>
              </a:rPr>
              <a:t>Decision Making Process</a:t>
            </a:r>
            <a:r>
              <a:rPr lang="en-IN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03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A970A-5AB9-4C14-9D8C-0D41ADDCDF53}"/>
              </a:ext>
            </a:extLst>
          </p:cNvPr>
          <p:cNvSpPr txBox="1"/>
          <p:nvPr/>
        </p:nvSpPr>
        <p:spPr>
          <a:xfrm>
            <a:off x="200024" y="371475"/>
            <a:ext cx="11744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LAMBDA ARCHITECTURE:</a:t>
            </a:r>
          </a:p>
          <a:p>
            <a:pPr algn="ctr"/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48F4F-285B-4BA2-9059-4A1EB276DF16}"/>
              </a:ext>
            </a:extLst>
          </p:cNvPr>
          <p:cNvSpPr txBox="1"/>
          <p:nvPr/>
        </p:nvSpPr>
        <p:spPr>
          <a:xfrm>
            <a:off x="342900" y="1152525"/>
            <a:ext cx="116014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2060"/>
                </a:solidFill>
              </a:rPr>
              <a:t>Advantages: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Processing large amounts of data at high velocity.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Scalability and quick response time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Fault tolerant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reliability</a:t>
            </a:r>
            <a:endParaRPr lang="en-US" sz="2000" dirty="0"/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B6D23E-8BED-4FD3-B6A8-FEE3A18F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43" y="2648903"/>
            <a:ext cx="6498557" cy="42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5DE9B2-E48C-4620-8AC3-A6AB8008EB29}"/>
              </a:ext>
            </a:extLst>
          </p:cNvPr>
          <p:cNvSpPr txBox="1"/>
          <p:nvPr/>
        </p:nvSpPr>
        <p:spPr>
          <a:xfrm>
            <a:off x="276225" y="342900"/>
            <a:ext cx="11506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</a:rPr>
              <a:t>K-Nearest Neighbors Algorithm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F56D6-6E6E-4C04-90D3-482EAEF10576}"/>
              </a:ext>
            </a:extLst>
          </p:cNvPr>
          <p:cNvSpPr txBox="1"/>
          <p:nvPr/>
        </p:nvSpPr>
        <p:spPr>
          <a:xfrm>
            <a:off x="419100" y="1327785"/>
            <a:ext cx="11496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ADVANTAGES: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SIMPLE, EASY TO IMPLEMENT.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NO NEED TO BUILD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VERSATILE(CLASSIFICATION, REGRESSION)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r>
              <a:rPr lang="en-IN" sz="2000" b="1" dirty="0">
                <a:solidFill>
                  <a:srgbClr val="002060"/>
                </a:solidFill>
              </a:rPr>
              <a:t>FACTS: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SUPERVISED ALGORITHM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CLASSIFICATION, REGRESSION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TAKES LABELLED DATA AND PROCESSES UNLABELLED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CLASSIFICATION RETURNS DISCRETE VALUES(MODE)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REGRESSION RETURNS REAL NUMBERS(MEAN)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337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7CF19-FA05-48D8-BC21-482F0C44FC2A}"/>
              </a:ext>
            </a:extLst>
          </p:cNvPr>
          <p:cNvSpPr txBox="1"/>
          <p:nvPr/>
        </p:nvSpPr>
        <p:spPr>
          <a:xfrm>
            <a:off x="581025" y="485775"/>
            <a:ext cx="1132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</a:rPr>
              <a:t>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D1133-7C7B-41A5-B552-F92199F377A1}"/>
              </a:ext>
            </a:extLst>
          </p:cNvPr>
          <p:cNvSpPr txBox="1"/>
          <p:nvPr/>
        </p:nvSpPr>
        <p:spPr>
          <a:xfrm>
            <a:off x="457200" y="1495425"/>
            <a:ext cx="113252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ADVANTAGES:</a:t>
            </a:r>
          </a:p>
          <a:p>
            <a:r>
              <a:rPr lang="en-IN" dirty="0"/>
              <a:t>FOR TEXT CLASSFICATION</a:t>
            </a:r>
          </a:p>
          <a:p>
            <a:r>
              <a:rPr lang="en-IN" dirty="0"/>
              <a:t>OVERFITTING IS LESS</a:t>
            </a:r>
          </a:p>
          <a:p>
            <a:r>
              <a:rPr lang="en-IN" dirty="0"/>
              <a:t>WORKS GOOD ON UNSTRUCTURED DATA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SUPERVISED LEARNING:</a:t>
            </a:r>
          </a:p>
          <a:p>
            <a:r>
              <a:rPr lang="en-IN" dirty="0"/>
              <a:t>HYPERPLANE SEPERATES INTO CLASSES</a:t>
            </a:r>
          </a:p>
          <a:p>
            <a:r>
              <a:rPr lang="en-IN" dirty="0"/>
              <a:t>TAKES LABELLED DATA TO ITS FUNCTION</a:t>
            </a:r>
          </a:p>
          <a:p>
            <a:r>
              <a:rPr lang="en-IN" dirty="0"/>
              <a:t>POINTS CLOSEST TO THE LINE ARE SUPPORT VECTORS</a:t>
            </a:r>
          </a:p>
          <a:p>
            <a:r>
              <a:rPr lang="en-IN" dirty="0"/>
              <a:t>DIFFERENCE BETWEEN LINE AND SUPPORT VECTOR ARE MAXIMIZE MARGINS</a:t>
            </a:r>
          </a:p>
          <a:p>
            <a:r>
              <a:rPr lang="en-IN" dirty="0"/>
              <a:t>WE CAN PROCESS NON-LINEAR BY HIGHER DIMENSION(ADDING MORE DIMENSIONS)</a:t>
            </a:r>
          </a:p>
        </p:txBody>
      </p:sp>
    </p:spTree>
    <p:extLst>
      <p:ext uri="{BB962C8B-B14F-4D97-AF65-F5344CB8AC3E}">
        <p14:creationId xmlns:p14="http://schemas.microsoft.com/office/powerpoint/2010/main" val="415543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6729EB-16BB-4B29-92A5-401904A72ADB}"/>
              </a:ext>
            </a:extLst>
          </p:cNvPr>
          <p:cNvSpPr txBox="1"/>
          <p:nvPr/>
        </p:nvSpPr>
        <p:spPr>
          <a:xfrm>
            <a:off x="542925" y="390525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</a:rPr>
              <a:t>NAIVE BAYES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09A6A-CF1B-4C3A-B2FA-5471C492A8AA}"/>
              </a:ext>
            </a:extLst>
          </p:cNvPr>
          <p:cNvSpPr txBox="1"/>
          <p:nvPr/>
        </p:nvSpPr>
        <p:spPr>
          <a:xfrm>
            <a:off x="381000" y="1476375"/>
            <a:ext cx="114871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DISADVANTAGES: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If categorical variable has a category (in test data set), which was not observed in training data set, then model will assign a 0 (zero)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On the other side naive Bayes is also known as a bad estimator, so the probability outputs are not to be taken too seriously.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 real life, it is almost impossible that we get a set of predictors which are completely independent.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ADVANTAGES: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FINDING BASE ACCURACY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FACTS: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PROBABILISTIC MACHINE LEARNING ALGORITHM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P(Y/X)=(P(X/Y)*P(Y))/P(X)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0063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576</TotalTime>
  <Words>410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SENTIMENT ANALYSIS: TEXT MINING USING LAMBDA ARCHITECTURE </vt:lpstr>
      <vt:lpstr>SENTIMENT ANALYSIS IMPORTANCE: </vt:lpstr>
      <vt:lpstr>EXTRACTING STRONGEST POSITIVE, NEGATIVE AND NEUTRAL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ANALYSIS: TEXT MINING USING LAMBDA ARCHITECTURE</dc:title>
  <dc:creator>Aravindan Srinivasan</dc:creator>
  <cp:lastModifiedBy>Aravindan Srinivasan</cp:lastModifiedBy>
  <cp:revision>69</cp:revision>
  <dcterms:created xsi:type="dcterms:W3CDTF">2019-09-04T19:53:52Z</dcterms:created>
  <dcterms:modified xsi:type="dcterms:W3CDTF">2019-09-05T12:20:53Z</dcterms:modified>
</cp:coreProperties>
</file>