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48"/>
  </p:notesMasterIdLst>
  <p:sldIdLst>
    <p:sldId id="256" r:id="rId2"/>
    <p:sldId id="258" r:id="rId3"/>
    <p:sldId id="259" r:id="rId4"/>
    <p:sldId id="260" r:id="rId5"/>
    <p:sldId id="261" r:id="rId6"/>
    <p:sldId id="262" r:id="rId7"/>
    <p:sldId id="273" r:id="rId8"/>
    <p:sldId id="264" r:id="rId9"/>
    <p:sldId id="266" r:id="rId10"/>
    <p:sldId id="267" r:id="rId11"/>
    <p:sldId id="268" r:id="rId12"/>
    <p:sldId id="269" r:id="rId13"/>
    <p:sldId id="270" r:id="rId14"/>
    <p:sldId id="271" r:id="rId15"/>
    <p:sldId id="272"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63" r:id="rId34"/>
    <p:sldId id="265" r:id="rId35"/>
    <p:sldId id="293" r:id="rId36"/>
    <p:sldId id="298" r:id="rId37"/>
    <p:sldId id="291" r:id="rId38"/>
    <p:sldId id="294" r:id="rId39"/>
    <p:sldId id="292" r:id="rId40"/>
    <p:sldId id="295" r:id="rId41"/>
    <p:sldId id="297" r:id="rId42"/>
    <p:sldId id="296" r:id="rId43"/>
    <p:sldId id="299" r:id="rId44"/>
    <p:sldId id="302" r:id="rId45"/>
    <p:sldId id="300" r:id="rId46"/>
    <p:sldId id="301"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80"/>
    <p:restoredTop sz="94648"/>
  </p:normalViewPr>
  <p:slideViewPr>
    <p:cSldViewPr snapToGrid="0" snapToObjects="1">
      <p:cViewPr varScale="1">
        <p:scale>
          <a:sx n="119" d="100"/>
          <a:sy n="119" d="100"/>
        </p:scale>
        <p:origin x="57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05F676-A6B6-8148-86E2-E735BD0FF1E2}" type="datetimeFigureOut">
              <a:rPr lang="en-US" smtClean="0"/>
              <a:t>2/23/20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4A4B0A-B6BE-F245-81A1-5F7BE18AB13F}" type="slidenum">
              <a:rPr lang="en-US" smtClean="0"/>
              <a:t>‹#›</a:t>
            </a:fld>
            <a:endParaRPr lang="en-US"/>
          </a:p>
        </p:txBody>
      </p:sp>
    </p:spTree>
    <p:extLst>
      <p:ext uri="{BB962C8B-B14F-4D97-AF65-F5344CB8AC3E}">
        <p14:creationId xmlns:p14="http://schemas.microsoft.com/office/powerpoint/2010/main" val="1961725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F66FD2-14C2-594E-848D-E3896F0DC34E}" type="datetime1">
              <a:rPr lang="en-IN" smtClean="0"/>
              <a:t>23/02/20</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2322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0BA250E-B57C-5E48-9BB3-79B407A82B41}" type="datetime1">
              <a:rPr lang="en-IN" smtClean="0"/>
              <a:t>23/02/20</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6943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2CA38B-6F9D-6745-8797-F905EC79B83C}" type="datetime1">
              <a:rPr lang="en-IN" smtClean="0"/>
              <a:t>23/02/20</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31307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FC49B03-224A-FA4C-80F8-F203A7099DA4}" type="datetime1">
              <a:rPr lang="en-IN" smtClean="0"/>
              <a:t>23/02/20</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4222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89AB84-6D56-B240-B73B-5F7ED6647364}" type="datetime1">
              <a:rPr lang="en-IN" smtClean="0"/>
              <a:t>23/02/20</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499596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EA4B7D-64AD-4442-BF90-4B5E99B028F4}" type="datetime1">
              <a:rPr lang="en-IN" smtClean="0"/>
              <a:t>23/02/20</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61607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96831E-6735-F94A-8237-CE7E3A7D498F}" type="datetime1">
              <a:rPr lang="en-IN" smtClean="0"/>
              <a:t>23/02/20</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6978108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0F175A-A2CB-D84D-A6D6-F58140F2CBCA}" type="datetime1">
              <a:rPr lang="en-IN" smtClean="0"/>
              <a:t>23/02/20</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9543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5388A0-B0A3-5D49-8BF4-9BE5FB348540}" type="datetime1">
              <a:rPr lang="en-IN" smtClean="0"/>
              <a:t>23/02/20</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9874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362C76C-36F6-CC46-A66F-773C8F61A43D}" type="datetime1">
              <a:rPr lang="en-IN" smtClean="0"/>
              <a:t>23/02/20</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056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42C706-2515-8E47-A416-E41F78E7049A}" type="datetime1">
              <a:rPr lang="en-IN" smtClean="0"/>
              <a:t>23/02/20</a:t>
            </a:fld>
            <a:endParaRPr lang="en-US" dirty="0"/>
          </a:p>
        </p:txBody>
      </p:sp>
      <p:sp>
        <p:nvSpPr>
          <p:cNvPr id="6" name="Footer Placeholder 5"/>
          <p:cNvSpPr>
            <a:spLocks noGrp="1"/>
          </p:cNvSpPr>
          <p:nvPr>
            <p:ph type="ftr" sz="quarter" idx="11"/>
          </p:nvPr>
        </p:nvSpPr>
        <p:spPr/>
        <p:txBody>
          <a:bodyPr/>
          <a:lstStyle/>
          <a:p>
            <a:r>
              <a:rPr lang="en-US"/>
              <a:t>Aravinda</a:t>
            </a:r>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464901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220CEC-135F-A34C-8DDB-B14121DF6FA6}" type="datetime1">
              <a:rPr lang="en-IN" smtClean="0"/>
              <a:t>23/02/20</a:t>
            </a:fld>
            <a:endParaRPr lang="en-US" dirty="0"/>
          </a:p>
        </p:txBody>
      </p:sp>
      <p:sp>
        <p:nvSpPr>
          <p:cNvPr id="8" name="Footer Placeholder 7"/>
          <p:cNvSpPr>
            <a:spLocks noGrp="1"/>
          </p:cNvSpPr>
          <p:nvPr>
            <p:ph type="ftr" sz="quarter" idx="11"/>
          </p:nvPr>
        </p:nvSpPr>
        <p:spPr/>
        <p:txBody>
          <a:bodyPr/>
          <a:lstStyle/>
          <a:p>
            <a:r>
              <a:rPr lang="en-US"/>
              <a:t>Aravinda</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1462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461175-A794-4D4D-8B1B-8A3AED0271BA}" type="datetime1">
              <a:rPr lang="en-IN" smtClean="0"/>
              <a:t>23/02/20</a:t>
            </a:fld>
            <a:endParaRPr lang="en-US" dirty="0"/>
          </a:p>
        </p:txBody>
      </p:sp>
      <p:sp>
        <p:nvSpPr>
          <p:cNvPr id="4" name="Footer Placeholder 3"/>
          <p:cNvSpPr>
            <a:spLocks noGrp="1"/>
          </p:cNvSpPr>
          <p:nvPr>
            <p:ph type="ftr" sz="quarter" idx="11"/>
          </p:nvPr>
        </p:nvSpPr>
        <p:spPr/>
        <p:txBody>
          <a:bodyPr/>
          <a:lstStyle/>
          <a:p>
            <a:r>
              <a:rPr lang="en-US"/>
              <a:t>Aravinda</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2833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0E5C08-3A59-FD47-BBB9-E0529BC1253F}" type="datetime1">
              <a:rPr lang="en-IN" smtClean="0"/>
              <a:t>23/02/20</a:t>
            </a:fld>
            <a:endParaRPr lang="en-US" dirty="0"/>
          </a:p>
        </p:txBody>
      </p:sp>
      <p:sp>
        <p:nvSpPr>
          <p:cNvPr id="3" name="Footer Placeholder 2"/>
          <p:cNvSpPr>
            <a:spLocks noGrp="1"/>
          </p:cNvSpPr>
          <p:nvPr>
            <p:ph type="ftr" sz="quarter" idx="11"/>
          </p:nvPr>
        </p:nvSpPr>
        <p:spPr/>
        <p:txBody>
          <a:bodyPr/>
          <a:lstStyle/>
          <a:p>
            <a:r>
              <a:rPr lang="en-US"/>
              <a:t>Aravinda</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8862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F77620C-1582-A744-9E10-440A7A00870E}" type="datetime1">
              <a:rPr lang="en-IN" smtClean="0"/>
              <a:t>23/02/20</a:t>
            </a:fld>
            <a:endParaRPr lang="en-US" dirty="0"/>
          </a:p>
        </p:txBody>
      </p:sp>
      <p:sp>
        <p:nvSpPr>
          <p:cNvPr id="6" name="Footer Placeholder 5"/>
          <p:cNvSpPr>
            <a:spLocks noGrp="1"/>
          </p:cNvSpPr>
          <p:nvPr>
            <p:ph type="ftr" sz="quarter" idx="11"/>
          </p:nvPr>
        </p:nvSpPr>
        <p:spPr/>
        <p:txBody>
          <a:bodyPr/>
          <a:lstStyle/>
          <a:p>
            <a:r>
              <a:rPr lang="en-US"/>
              <a:t>Aravinda</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680671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a:t>Aravinda</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50DAD8AF-A805-D345-A7A4-EC299BD34CF5}" type="datetime1">
              <a:rPr lang="en-IN" smtClean="0"/>
              <a:t>23/02/20</a:t>
            </a:fld>
            <a:endParaRPr lang="en-US" dirty="0"/>
          </a:p>
        </p:txBody>
      </p:sp>
    </p:spTree>
    <p:extLst>
      <p:ext uri="{BB962C8B-B14F-4D97-AF65-F5344CB8AC3E}">
        <p14:creationId xmlns:p14="http://schemas.microsoft.com/office/powerpoint/2010/main" val="304526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F9E555D-47B2-1042-BD8F-85801F574F38}" type="datetime1">
              <a:rPr lang="en-IN" smtClean="0"/>
              <a:t>23/02/20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Aravinda</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9459382"/>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w3.org/TR/REC-CSS2/selector.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CDEFA-82C7-8D43-9346-C1F88684B5A0}"/>
              </a:ext>
            </a:extLst>
          </p:cNvPr>
          <p:cNvSpPr>
            <a:spLocks noGrp="1"/>
          </p:cNvSpPr>
          <p:nvPr>
            <p:ph type="ctrTitle"/>
          </p:nvPr>
        </p:nvSpPr>
        <p:spPr>
          <a:xfrm>
            <a:off x="880624" y="1456267"/>
            <a:ext cx="9019822" cy="1646299"/>
          </a:xfrm>
        </p:spPr>
        <p:txBody>
          <a:bodyPr/>
          <a:lstStyle/>
          <a:p>
            <a:pPr algn="l"/>
            <a:r>
              <a:rPr lang="en-US" dirty="0"/>
              <a:t>Selenium Locating Strategy</a:t>
            </a:r>
          </a:p>
        </p:txBody>
      </p:sp>
      <p:sp>
        <p:nvSpPr>
          <p:cNvPr id="4" name="Footer Placeholder 3">
            <a:extLst>
              <a:ext uri="{FF2B5EF4-FFF2-40B4-BE49-F238E27FC236}">
                <a16:creationId xmlns:a16="http://schemas.microsoft.com/office/drawing/2014/main" id="{9553ED40-5D86-014A-94C0-7148C4E124EB}"/>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2199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C6B02-E860-184F-8580-895B575BF22F}"/>
              </a:ext>
            </a:extLst>
          </p:cNvPr>
          <p:cNvSpPr>
            <a:spLocks noGrp="1"/>
          </p:cNvSpPr>
          <p:nvPr>
            <p:ph type="title"/>
          </p:nvPr>
        </p:nvSpPr>
        <p:spPr/>
        <p:txBody>
          <a:bodyPr/>
          <a:lstStyle/>
          <a:p>
            <a:r>
              <a:rPr lang="en-IN" b="1" dirty="0"/>
              <a:t>Absolute XPath </a:t>
            </a:r>
            <a:r>
              <a:rPr lang="en-IN" dirty="0"/>
              <a:t>:</a:t>
            </a:r>
            <a:endParaRPr lang="en-US" dirty="0"/>
          </a:p>
        </p:txBody>
      </p:sp>
      <p:sp>
        <p:nvSpPr>
          <p:cNvPr id="3" name="Content Placeholder 2">
            <a:extLst>
              <a:ext uri="{FF2B5EF4-FFF2-40B4-BE49-F238E27FC236}">
                <a16:creationId xmlns:a16="http://schemas.microsoft.com/office/drawing/2014/main" id="{F3AB659C-1BD1-8245-8477-750FD834B569}"/>
              </a:ext>
            </a:extLst>
          </p:cNvPr>
          <p:cNvSpPr>
            <a:spLocks noGrp="1"/>
          </p:cNvSpPr>
          <p:nvPr>
            <p:ph idx="1"/>
          </p:nvPr>
        </p:nvSpPr>
        <p:spPr>
          <a:xfrm>
            <a:off x="327997" y="1689102"/>
            <a:ext cx="9573241" cy="3783011"/>
          </a:xfrm>
        </p:spPr>
        <p:txBody>
          <a:bodyPr/>
          <a:lstStyle/>
          <a:p>
            <a:r>
              <a:rPr lang="en-IN" dirty="0"/>
              <a:t>It is the direct way to find the element, but the disadvantage of the absolute XPath is that if there are any changes made in the path of the element then that XPath gets failed.</a:t>
            </a:r>
          </a:p>
          <a:p>
            <a:r>
              <a:rPr lang="en-IN" dirty="0"/>
              <a:t>The key characteristic of XPath is that it begins with the single forward slash(/) ,which means you can select the element from the root node.</a:t>
            </a:r>
          </a:p>
          <a:p>
            <a:r>
              <a:rPr lang="en-IN" b="1" dirty="0"/>
              <a:t>Absolute </a:t>
            </a:r>
            <a:r>
              <a:rPr lang="en-IN" b="1" dirty="0" err="1"/>
              <a:t>xpath</a:t>
            </a:r>
            <a:r>
              <a:rPr lang="en-IN" b="1" dirty="0"/>
              <a:t>: /</a:t>
            </a:r>
            <a:r>
              <a:rPr lang="en-IN" sz="1600" dirty="0">
                <a:solidFill>
                  <a:srgbClr val="FF0000"/>
                </a:solidFill>
              </a:rPr>
              <a:t>html/body/div[1]/section/div[1]/div/div/div/div[1]/div/div/div/div/div[3]/div[1]/div/h4[1]/b</a:t>
            </a:r>
            <a:br>
              <a:rPr lang="en-IN" dirty="0"/>
            </a:br>
            <a:endParaRPr lang="en-US" dirty="0"/>
          </a:p>
        </p:txBody>
      </p:sp>
      <p:sp>
        <p:nvSpPr>
          <p:cNvPr id="4" name="Footer Placeholder 3">
            <a:extLst>
              <a:ext uri="{FF2B5EF4-FFF2-40B4-BE49-F238E27FC236}">
                <a16:creationId xmlns:a16="http://schemas.microsoft.com/office/drawing/2014/main" id="{FE7F70AE-1D01-5C4C-B568-71D31FD04119}"/>
              </a:ext>
            </a:extLst>
          </p:cNvPr>
          <p:cNvSpPr>
            <a:spLocks noGrp="1"/>
          </p:cNvSpPr>
          <p:nvPr>
            <p:ph type="ftr" sz="quarter" idx="11"/>
          </p:nvPr>
        </p:nvSpPr>
        <p:spPr/>
        <p:txBody>
          <a:bodyPr/>
          <a:lstStyle/>
          <a:p>
            <a:r>
              <a:rPr lang="en-US" dirty="0" err="1"/>
              <a:t>Aravinda</a:t>
            </a:r>
            <a:endParaRPr lang="en-US" dirty="0"/>
          </a:p>
        </p:txBody>
      </p:sp>
    </p:spTree>
    <p:extLst>
      <p:ext uri="{BB962C8B-B14F-4D97-AF65-F5344CB8AC3E}">
        <p14:creationId xmlns:p14="http://schemas.microsoft.com/office/powerpoint/2010/main" val="1482381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59184-85B9-4042-AAAB-AE90528AC7CF}"/>
              </a:ext>
            </a:extLst>
          </p:cNvPr>
          <p:cNvSpPr>
            <a:spLocks noGrp="1"/>
          </p:cNvSpPr>
          <p:nvPr>
            <p:ph type="title"/>
          </p:nvPr>
        </p:nvSpPr>
        <p:spPr/>
        <p:txBody>
          <a:bodyPr/>
          <a:lstStyle/>
          <a:p>
            <a:r>
              <a:rPr lang="en-IN" b="1" dirty="0"/>
              <a:t>Absolute </a:t>
            </a:r>
            <a:r>
              <a:rPr lang="en-IN" b="1" dirty="0" err="1"/>
              <a:t>xpath</a:t>
            </a:r>
            <a:r>
              <a:rPr lang="en-IN" b="1" dirty="0"/>
              <a:t>:</a:t>
            </a:r>
            <a:endParaRPr lang="en-US" dirty="0"/>
          </a:p>
        </p:txBody>
      </p:sp>
      <p:pic>
        <p:nvPicPr>
          <p:cNvPr id="6" name="Content Placeholder 5">
            <a:extLst>
              <a:ext uri="{FF2B5EF4-FFF2-40B4-BE49-F238E27FC236}">
                <a16:creationId xmlns:a16="http://schemas.microsoft.com/office/drawing/2014/main" id="{EB939F51-2A0D-EF45-B8D1-791BBEC7CDE8}"/>
              </a:ext>
            </a:extLst>
          </p:cNvPr>
          <p:cNvPicPr>
            <a:picLocks noGrp="1" noChangeAspect="1"/>
          </p:cNvPicPr>
          <p:nvPr>
            <p:ph idx="1"/>
          </p:nvPr>
        </p:nvPicPr>
        <p:blipFill>
          <a:blip r:embed="rId2"/>
          <a:stretch>
            <a:fillRect/>
          </a:stretch>
        </p:blipFill>
        <p:spPr>
          <a:xfrm>
            <a:off x="677334" y="1530351"/>
            <a:ext cx="8052318" cy="4111625"/>
          </a:xfrm>
        </p:spPr>
      </p:pic>
      <p:sp>
        <p:nvSpPr>
          <p:cNvPr id="4" name="Footer Placeholder 3">
            <a:extLst>
              <a:ext uri="{FF2B5EF4-FFF2-40B4-BE49-F238E27FC236}">
                <a16:creationId xmlns:a16="http://schemas.microsoft.com/office/drawing/2014/main" id="{05DEA573-2D1D-BE43-A579-12E1F9131F18}"/>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1556115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7D062-5F74-DB44-A342-E9168DBB2F54}"/>
              </a:ext>
            </a:extLst>
          </p:cNvPr>
          <p:cNvSpPr>
            <a:spLocks noGrp="1"/>
          </p:cNvSpPr>
          <p:nvPr>
            <p:ph type="title"/>
          </p:nvPr>
        </p:nvSpPr>
        <p:spPr/>
        <p:txBody>
          <a:bodyPr/>
          <a:lstStyle/>
          <a:p>
            <a:r>
              <a:rPr lang="en-IN" b="1" dirty="0"/>
              <a:t>Relative </a:t>
            </a:r>
            <a:r>
              <a:rPr lang="en-IN" b="1" dirty="0" err="1"/>
              <a:t>xpath</a:t>
            </a:r>
            <a:r>
              <a:rPr lang="en-IN" b="1" dirty="0"/>
              <a:t>:</a:t>
            </a:r>
            <a:endParaRPr lang="en-US" dirty="0"/>
          </a:p>
        </p:txBody>
      </p:sp>
      <p:sp>
        <p:nvSpPr>
          <p:cNvPr id="3" name="Content Placeholder 2">
            <a:extLst>
              <a:ext uri="{FF2B5EF4-FFF2-40B4-BE49-F238E27FC236}">
                <a16:creationId xmlns:a16="http://schemas.microsoft.com/office/drawing/2014/main" id="{6D4000F7-1E04-0144-8169-C24C0131D3F8}"/>
              </a:ext>
            </a:extLst>
          </p:cNvPr>
          <p:cNvSpPr>
            <a:spLocks noGrp="1"/>
          </p:cNvSpPr>
          <p:nvPr>
            <p:ph idx="1"/>
          </p:nvPr>
        </p:nvSpPr>
        <p:spPr>
          <a:xfrm>
            <a:off x="677334" y="1930400"/>
            <a:ext cx="8596668" cy="3880773"/>
          </a:xfrm>
        </p:spPr>
        <p:txBody>
          <a:bodyPr/>
          <a:lstStyle/>
          <a:p>
            <a:r>
              <a:rPr lang="en-IN" dirty="0"/>
              <a:t>For Relative </a:t>
            </a:r>
            <a:r>
              <a:rPr lang="en-IN" dirty="0" err="1"/>
              <a:t>Xpath</a:t>
            </a:r>
            <a:r>
              <a:rPr lang="en-IN" dirty="0"/>
              <a:t> the path starts from the middle of the HTML DOM structure. It starts with the double forward slash (//), which means it can search the element anywhere at the webpage.</a:t>
            </a:r>
          </a:p>
          <a:p>
            <a:r>
              <a:rPr lang="en-IN" dirty="0"/>
              <a:t>You can start from the middle of the HTML DOM structure and no need to write long </a:t>
            </a:r>
            <a:r>
              <a:rPr lang="en-IN" dirty="0" err="1"/>
              <a:t>xpath</a:t>
            </a:r>
            <a:r>
              <a:rPr lang="en-IN" dirty="0"/>
              <a:t>.</a:t>
            </a:r>
          </a:p>
          <a:p>
            <a:r>
              <a:rPr lang="en-IN" dirty="0"/>
              <a:t>Relative </a:t>
            </a:r>
            <a:r>
              <a:rPr lang="en-IN" dirty="0" err="1"/>
              <a:t>xpath</a:t>
            </a:r>
            <a:r>
              <a:rPr lang="en-IN" dirty="0"/>
              <a:t>: </a:t>
            </a:r>
            <a:r>
              <a:rPr lang="en-IN" dirty="0">
                <a:solidFill>
                  <a:srgbClr val="FF0000"/>
                </a:solidFill>
              </a:rPr>
              <a:t>//*[@class='featured-box']//*[text()='Testing']</a:t>
            </a:r>
            <a:endParaRPr lang="en-US" dirty="0">
              <a:solidFill>
                <a:srgbClr val="FF0000"/>
              </a:solidFill>
            </a:endParaRPr>
          </a:p>
        </p:txBody>
      </p:sp>
      <p:sp>
        <p:nvSpPr>
          <p:cNvPr id="4" name="Footer Placeholder 3">
            <a:extLst>
              <a:ext uri="{FF2B5EF4-FFF2-40B4-BE49-F238E27FC236}">
                <a16:creationId xmlns:a16="http://schemas.microsoft.com/office/drawing/2014/main" id="{CE75E278-E862-DD45-9343-FD23F0FB7C25}"/>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3436655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971E2-4AD8-224B-9616-5528994DEFB8}"/>
              </a:ext>
            </a:extLst>
          </p:cNvPr>
          <p:cNvSpPr>
            <a:spLocks noGrp="1"/>
          </p:cNvSpPr>
          <p:nvPr>
            <p:ph type="title"/>
          </p:nvPr>
        </p:nvSpPr>
        <p:spPr/>
        <p:txBody>
          <a:bodyPr/>
          <a:lstStyle/>
          <a:p>
            <a:r>
              <a:rPr lang="en-IN" b="1" dirty="0"/>
              <a:t>Relative </a:t>
            </a:r>
            <a:r>
              <a:rPr lang="en-IN" b="1" dirty="0" err="1"/>
              <a:t>xpath</a:t>
            </a:r>
            <a:r>
              <a:rPr lang="en-IN" b="1" dirty="0"/>
              <a:t>:</a:t>
            </a:r>
            <a:endParaRPr lang="en-US" dirty="0"/>
          </a:p>
        </p:txBody>
      </p:sp>
      <p:pic>
        <p:nvPicPr>
          <p:cNvPr id="6" name="Content Placeholder 5">
            <a:extLst>
              <a:ext uri="{FF2B5EF4-FFF2-40B4-BE49-F238E27FC236}">
                <a16:creationId xmlns:a16="http://schemas.microsoft.com/office/drawing/2014/main" id="{5913ED6A-E594-4541-984E-79C28813595F}"/>
              </a:ext>
            </a:extLst>
          </p:cNvPr>
          <p:cNvPicPr>
            <a:picLocks noGrp="1" noChangeAspect="1"/>
          </p:cNvPicPr>
          <p:nvPr>
            <p:ph idx="1"/>
          </p:nvPr>
        </p:nvPicPr>
        <p:blipFill>
          <a:blip r:embed="rId2"/>
          <a:stretch>
            <a:fillRect/>
          </a:stretch>
        </p:blipFill>
        <p:spPr>
          <a:xfrm>
            <a:off x="442913" y="1617663"/>
            <a:ext cx="8332062" cy="3881437"/>
          </a:xfrm>
        </p:spPr>
      </p:pic>
      <p:sp>
        <p:nvSpPr>
          <p:cNvPr id="4" name="Footer Placeholder 3">
            <a:extLst>
              <a:ext uri="{FF2B5EF4-FFF2-40B4-BE49-F238E27FC236}">
                <a16:creationId xmlns:a16="http://schemas.microsoft.com/office/drawing/2014/main" id="{7AF6229F-929D-6441-997B-48742D132815}"/>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968628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F9303-3AE2-F84D-A661-6474039B5EC3}"/>
              </a:ext>
            </a:extLst>
          </p:cNvPr>
          <p:cNvSpPr>
            <a:spLocks noGrp="1"/>
          </p:cNvSpPr>
          <p:nvPr>
            <p:ph type="title"/>
          </p:nvPr>
        </p:nvSpPr>
        <p:spPr>
          <a:xfrm>
            <a:off x="677334" y="352425"/>
            <a:ext cx="8596668" cy="1320800"/>
          </a:xfrm>
        </p:spPr>
        <p:txBody>
          <a:bodyPr>
            <a:normAutofit fontScale="90000"/>
          </a:bodyPr>
          <a:lstStyle/>
          <a:p>
            <a:r>
              <a:rPr lang="en-IN" b="1" dirty="0"/>
              <a:t>Using XPath Handling complex &amp; Dynamic elements in Selenium</a:t>
            </a:r>
            <a:br>
              <a:rPr lang="en-IN" b="1" dirty="0"/>
            </a:br>
            <a:endParaRPr lang="en-US" dirty="0"/>
          </a:p>
        </p:txBody>
      </p:sp>
      <p:sp>
        <p:nvSpPr>
          <p:cNvPr id="3" name="Content Placeholder 2">
            <a:extLst>
              <a:ext uri="{FF2B5EF4-FFF2-40B4-BE49-F238E27FC236}">
                <a16:creationId xmlns:a16="http://schemas.microsoft.com/office/drawing/2014/main" id="{EAE846E8-90C6-0146-8178-EC1A17D16DBA}"/>
              </a:ext>
            </a:extLst>
          </p:cNvPr>
          <p:cNvSpPr>
            <a:spLocks noGrp="1"/>
          </p:cNvSpPr>
          <p:nvPr>
            <p:ph idx="1"/>
          </p:nvPr>
        </p:nvSpPr>
        <p:spPr/>
        <p:txBody>
          <a:bodyPr/>
          <a:lstStyle/>
          <a:p>
            <a:r>
              <a:rPr lang="en-IN" b="1" dirty="0"/>
              <a:t>What are XPath axes.</a:t>
            </a:r>
          </a:p>
          <a:p>
            <a:pPr lvl="1">
              <a:buFont typeface="Wingdings 3" pitchFamily="2" charset="2"/>
              <a:buChar char=""/>
            </a:pPr>
            <a:r>
              <a:rPr lang="en-IN" dirty="0"/>
              <a:t>XPath axes search different nodes in XML document from current context node. XPath Axes are the methods used to find dynamic elements, which otherwise not possible by normal XPath method having no ID , </a:t>
            </a:r>
            <a:r>
              <a:rPr lang="en-IN" dirty="0" err="1"/>
              <a:t>Classname</a:t>
            </a:r>
            <a:r>
              <a:rPr lang="en-IN" dirty="0"/>
              <a:t>, Name, etc.</a:t>
            </a:r>
          </a:p>
          <a:p>
            <a:pPr lvl="1">
              <a:buFont typeface="Wingdings 3" pitchFamily="2" charset="2"/>
              <a:buChar char=""/>
            </a:pPr>
            <a:r>
              <a:rPr lang="en-IN" dirty="0"/>
              <a:t>Axes methods are used to find those elements, which dynamically change on refresh or any other operations. There are few axes methods commonly used in Selenium Webdriver like child, parent, ancestor, sibling, preceding, self, etc.</a:t>
            </a:r>
          </a:p>
          <a:p>
            <a:pPr marL="0" indent="0">
              <a:buNone/>
            </a:pPr>
            <a:br>
              <a:rPr lang="en-IN" dirty="0"/>
            </a:br>
            <a:endParaRPr lang="en-US" dirty="0"/>
          </a:p>
        </p:txBody>
      </p:sp>
      <p:sp>
        <p:nvSpPr>
          <p:cNvPr id="4" name="Footer Placeholder 3">
            <a:extLst>
              <a:ext uri="{FF2B5EF4-FFF2-40B4-BE49-F238E27FC236}">
                <a16:creationId xmlns:a16="http://schemas.microsoft.com/office/drawing/2014/main" id="{21CCC83D-C377-A442-801E-939B33C22EF4}"/>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4218279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D4C02-919D-8F4C-938D-B7F7714D0021}"/>
              </a:ext>
            </a:extLst>
          </p:cNvPr>
          <p:cNvSpPr>
            <a:spLocks noGrp="1"/>
          </p:cNvSpPr>
          <p:nvPr>
            <p:ph type="title"/>
          </p:nvPr>
        </p:nvSpPr>
        <p:spPr/>
        <p:txBody>
          <a:bodyPr/>
          <a:lstStyle/>
          <a:p>
            <a:r>
              <a:rPr lang="en-US" dirty="0"/>
              <a:t>1.</a:t>
            </a:r>
            <a:r>
              <a:rPr lang="en-IN" b="1" dirty="0"/>
              <a:t> Basic XPath:</a:t>
            </a:r>
            <a:endParaRPr lang="en-US" dirty="0"/>
          </a:p>
        </p:txBody>
      </p:sp>
      <p:sp>
        <p:nvSpPr>
          <p:cNvPr id="3" name="Content Placeholder 2">
            <a:extLst>
              <a:ext uri="{FF2B5EF4-FFF2-40B4-BE49-F238E27FC236}">
                <a16:creationId xmlns:a16="http://schemas.microsoft.com/office/drawing/2014/main" id="{DB38471E-2E5A-854A-A190-012683BAB0E2}"/>
              </a:ext>
            </a:extLst>
          </p:cNvPr>
          <p:cNvSpPr>
            <a:spLocks noGrp="1"/>
          </p:cNvSpPr>
          <p:nvPr>
            <p:ph idx="1"/>
          </p:nvPr>
        </p:nvSpPr>
        <p:spPr>
          <a:xfrm>
            <a:off x="677334" y="1546226"/>
            <a:ext cx="8596668" cy="3880773"/>
          </a:xfrm>
        </p:spPr>
        <p:txBody>
          <a:bodyPr/>
          <a:lstStyle/>
          <a:p>
            <a:r>
              <a:rPr lang="en-IN" dirty="0"/>
              <a:t>XPath expression select nodes or list of nodes on the basis of attributes like </a:t>
            </a:r>
            <a:r>
              <a:rPr lang="en-IN" b="1" dirty="0"/>
              <a:t>ID , Name, </a:t>
            </a:r>
            <a:r>
              <a:rPr lang="en-IN" b="1" dirty="0" err="1"/>
              <a:t>Classname</a:t>
            </a:r>
            <a:r>
              <a:rPr lang="en-IN" dirty="0"/>
              <a:t>, etc. from the XML document as illustrated below.</a:t>
            </a:r>
          </a:p>
          <a:p>
            <a:r>
              <a:rPr lang="en-IN" dirty="0"/>
              <a:t>Syntax: </a:t>
            </a:r>
            <a:r>
              <a:rPr lang="en-IN" dirty="0" err="1">
                <a:solidFill>
                  <a:srgbClr val="FF0000"/>
                </a:solidFill>
              </a:rPr>
              <a:t>Xpath</a:t>
            </a:r>
            <a:r>
              <a:rPr lang="en-IN" dirty="0">
                <a:solidFill>
                  <a:srgbClr val="FF0000"/>
                </a:solidFill>
              </a:rPr>
              <a:t>=//input[@name='</a:t>
            </a:r>
            <a:r>
              <a:rPr lang="en-IN" dirty="0" err="1">
                <a:solidFill>
                  <a:srgbClr val="FF0000"/>
                </a:solidFill>
              </a:rPr>
              <a:t>uid</a:t>
            </a:r>
            <a:r>
              <a:rPr lang="en-IN" dirty="0">
                <a:solidFill>
                  <a:srgbClr val="FF0000"/>
                </a:solidFill>
              </a:rPr>
              <a:t>']</a:t>
            </a:r>
            <a:endParaRPr lang="en-US" dirty="0">
              <a:solidFill>
                <a:srgbClr val="FF0000"/>
              </a:solidFill>
            </a:endParaRPr>
          </a:p>
        </p:txBody>
      </p:sp>
      <p:sp>
        <p:nvSpPr>
          <p:cNvPr id="4" name="Footer Placeholder 3">
            <a:extLst>
              <a:ext uri="{FF2B5EF4-FFF2-40B4-BE49-F238E27FC236}">
                <a16:creationId xmlns:a16="http://schemas.microsoft.com/office/drawing/2014/main" id="{0C4729EF-61C5-E44B-A6A5-A896D3DCD2F2}"/>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B249A7EC-1DA5-0647-B8CF-B0BBA1F235F2}"/>
              </a:ext>
            </a:extLst>
          </p:cNvPr>
          <p:cNvPicPr>
            <a:picLocks noChangeAspect="1"/>
          </p:cNvPicPr>
          <p:nvPr/>
        </p:nvPicPr>
        <p:blipFill>
          <a:blip r:embed="rId2"/>
          <a:stretch>
            <a:fillRect/>
          </a:stretch>
        </p:blipFill>
        <p:spPr>
          <a:xfrm>
            <a:off x="385763" y="3168781"/>
            <a:ext cx="6362700" cy="2565400"/>
          </a:xfrm>
          <a:prstGeom prst="rect">
            <a:avLst/>
          </a:prstGeom>
        </p:spPr>
      </p:pic>
      <p:pic>
        <p:nvPicPr>
          <p:cNvPr id="8" name="Picture 7">
            <a:extLst>
              <a:ext uri="{FF2B5EF4-FFF2-40B4-BE49-F238E27FC236}">
                <a16:creationId xmlns:a16="http://schemas.microsoft.com/office/drawing/2014/main" id="{978FE9A5-3AA8-2443-BEBE-41D7FF4AFBBC}"/>
              </a:ext>
            </a:extLst>
          </p:cNvPr>
          <p:cNvPicPr>
            <a:picLocks noChangeAspect="1"/>
          </p:cNvPicPr>
          <p:nvPr/>
        </p:nvPicPr>
        <p:blipFill>
          <a:blip r:embed="rId3"/>
          <a:stretch>
            <a:fillRect/>
          </a:stretch>
        </p:blipFill>
        <p:spPr>
          <a:xfrm>
            <a:off x="4975668" y="2460625"/>
            <a:ext cx="4767708" cy="2610000"/>
          </a:xfrm>
          <a:prstGeom prst="rect">
            <a:avLst/>
          </a:prstGeom>
        </p:spPr>
      </p:pic>
    </p:spTree>
    <p:extLst>
      <p:ext uri="{BB962C8B-B14F-4D97-AF65-F5344CB8AC3E}">
        <p14:creationId xmlns:p14="http://schemas.microsoft.com/office/powerpoint/2010/main" val="2402886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CFA86-1DCC-2744-A2D2-CFC788C32643}"/>
              </a:ext>
            </a:extLst>
          </p:cNvPr>
          <p:cNvSpPr>
            <a:spLocks noGrp="1"/>
          </p:cNvSpPr>
          <p:nvPr>
            <p:ph type="title"/>
          </p:nvPr>
        </p:nvSpPr>
        <p:spPr/>
        <p:txBody>
          <a:bodyPr/>
          <a:lstStyle/>
          <a:p>
            <a:r>
              <a:rPr lang="en-IN" b="1" dirty="0"/>
              <a:t>2. Contains()</a:t>
            </a:r>
            <a:endParaRPr lang="en-US" dirty="0"/>
          </a:p>
        </p:txBody>
      </p:sp>
      <p:sp>
        <p:nvSpPr>
          <p:cNvPr id="3" name="Content Placeholder 2">
            <a:extLst>
              <a:ext uri="{FF2B5EF4-FFF2-40B4-BE49-F238E27FC236}">
                <a16:creationId xmlns:a16="http://schemas.microsoft.com/office/drawing/2014/main" id="{DB3787F9-EDB2-B844-AEC9-411E1E1B406D}"/>
              </a:ext>
            </a:extLst>
          </p:cNvPr>
          <p:cNvSpPr>
            <a:spLocks noGrp="1"/>
          </p:cNvSpPr>
          <p:nvPr>
            <p:ph idx="1"/>
          </p:nvPr>
        </p:nvSpPr>
        <p:spPr>
          <a:xfrm>
            <a:off x="677334" y="1417639"/>
            <a:ext cx="8596668" cy="3880773"/>
          </a:xfrm>
        </p:spPr>
        <p:txBody>
          <a:bodyPr>
            <a:normAutofit lnSpcReduction="10000"/>
          </a:bodyPr>
          <a:lstStyle/>
          <a:p>
            <a:r>
              <a:rPr lang="en-IN" dirty="0"/>
              <a:t>Contains() is a method used in XPath expression. It is used when the value of any attribute changes dynamically, for example, login information.</a:t>
            </a:r>
          </a:p>
          <a:p>
            <a:r>
              <a:rPr lang="en-IN" dirty="0"/>
              <a:t>The contain feature has an ability to find the element with partial text as shown in below example.</a:t>
            </a:r>
          </a:p>
          <a:p>
            <a:r>
              <a:rPr lang="en-IN" dirty="0"/>
              <a:t>In this example, we tried to identify the element by just using partial text value of the attribute. In the below XPath expression partial value 'sub' is used in place of submit button. It can be observed that the element is found successfully.</a:t>
            </a:r>
          </a:p>
          <a:p>
            <a:r>
              <a:rPr lang="en-IN" dirty="0"/>
              <a:t>Complete value of 'name' is '</a:t>
            </a:r>
            <a:r>
              <a:rPr lang="en-IN" dirty="0" err="1"/>
              <a:t>btnLogin</a:t>
            </a:r>
            <a:r>
              <a:rPr lang="en-IN" dirty="0"/>
              <a:t>' but using only partial value '</a:t>
            </a:r>
            <a:r>
              <a:rPr lang="en-IN" dirty="0" err="1"/>
              <a:t>btn</a:t>
            </a:r>
            <a:r>
              <a:rPr lang="en-IN" dirty="0"/>
              <a:t>’.</a:t>
            </a:r>
          </a:p>
          <a:p>
            <a:pPr lvl="1"/>
            <a:r>
              <a:rPr lang="en-IN" dirty="0" err="1">
                <a:solidFill>
                  <a:srgbClr val="FF0000"/>
                </a:solidFill>
              </a:rPr>
              <a:t>Xpath</a:t>
            </a:r>
            <a:r>
              <a:rPr lang="en-IN" dirty="0">
                <a:solidFill>
                  <a:srgbClr val="FF0000"/>
                </a:solidFill>
              </a:rPr>
              <a:t>=.//*[contains(@name,'</a:t>
            </a:r>
            <a:r>
              <a:rPr lang="en-IN" dirty="0" err="1">
                <a:solidFill>
                  <a:srgbClr val="FF0000"/>
                </a:solidFill>
              </a:rPr>
              <a:t>btn</a:t>
            </a:r>
            <a:r>
              <a:rPr lang="en-IN" dirty="0">
                <a:solidFill>
                  <a:srgbClr val="FF0000"/>
                </a:solidFill>
              </a:rPr>
              <a:t>')]</a:t>
            </a:r>
          </a:p>
          <a:p>
            <a:r>
              <a:rPr lang="en-IN" dirty="0"/>
              <a:t>Complete value of 'Type' is 'submit' but using only partial value 'sub'.</a:t>
            </a:r>
          </a:p>
          <a:p>
            <a:pPr lvl="1"/>
            <a:r>
              <a:rPr lang="en-IN" dirty="0" err="1">
                <a:solidFill>
                  <a:srgbClr val="FF0000"/>
                </a:solidFill>
              </a:rPr>
              <a:t>Xpath</a:t>
            </a:r>
            <a:r>
              <a:rPr lang="en-IN" dirty="0">
                <a:solidFill>
                  <a:srgbClr val="FF0000"/>
                </a:solidFill>
              </a:rPr>
              <a:t>=//*[contains(@</a:t>
            </a:r>
            <a:r>
              <a:rPr lang="en-IN" dirty="0" err="1">
                <a:solidFill>
                  <a:srgbClr val="FF0000"/>
                </a:solidFill>
              </a:rPr>
              <a:t>type,'sub</a:t>
            </a:r>
            <a:r>
              <a:rPr lang="en-IN" dirty="0">
                <a:solidFill>
                  <a:srgbClr val="FF0000"/>
                </a:solidFill>
              </a:rPr>
              <a:t>’)]</a:t>
            </a:r>
          </a:p>
        </p:txBody>
      </p:sp>
      <p:sp>
        <p:nvSpPr>
          <p:cNvPr id="4" name="Footer Placeholder 3">
            <a:extLst>
              <a:ext uri="{FF2B5EF4-FFF2-40B4-BE49-F238E27FC236}">
                <a16:creationId xmlns:a16="http://schemas.microsoft.com/office/drawing/2014/main" id="{48C4C863-470D-184B-90EE-CD82C2D0D457}"/>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2166884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0162BB-C27C-2842-840C-81BF222DEC47}"/>
              </a:ext>
            </a:extLst>
          </p:cNvPr>
          <p:cNvSpPr>
            <a:spLocks noGrp="1"/>
          </p:cNvSpPr>
          <p:nvPr>
            <p:ph idx="1"/>
          </p:nvPr>
        </p:nvSpPr>
        <p:spPr>
          <a:xfrm>
            <a:off x="677334" y="703264"/>
            <a:ext cx="8596668" cy="3880773"/>
          </a:xfrm>
        </p:spPr>
        <p:txBody>
          <a:bodyPr/>
          <a:lstStyle/>
          <a:p>
            <a:r>
              <a:rPr lang="en-IN" dirty="0" err="1"/>
              <a:t>Xpath</a:t>
            </a:r>
            <a:r>
              <a:rPr lang="en-IN" dirty="0"/>
              <a:t>=//*[contains(@</a:t>
            </a:r>
            <a:r>
              <a:rPr lang="en-IN" dirty="0" err="1"/>
              <a:t>id,'message</a:t>
            </a:r>
            <a:r>
              <a:rPr lang="en-IN" dirty="0"/>
              <a:t>')]</a:t>
            </a:r>
            <a:endParaRPr lang="en-US" dirty="0"/>
          </a:p>
        </p:txBody>
      </p:sp>
      <p:sp>
        <p:nvSpPr>
          <p:cNvPr id="4" name="Footer Placeholder 3">
            <a:extLst>
              <a:ext uri="{FF2B5EF4-FFF2-40B4-BE49-F238E27FC236}">
                <a16:creationId xmlns:a16="http://schemas.microsoft.com/office/drawing/2014/main" id="{71E6722D-F56B-FB4F-88A0-0326953C5814}"/>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5117AB44-EE22-6749-8F6D-A4C9427050E7}"/>
              </a:ext>
            </a:extLst>
          </p:cNvPr>
          <p:cNvPicPr>
            <a:picLocks noChangeAspect="1"/>
          </p:cNvPicPr>
          <p:nvPr/>
        </p:nvPicPr>
        <p:blipFill>
          <a:blip r:embed="rId2"/>
          <a:stretch>
            <a:fillRect/>
          </a:stretch>
        </p:blipFill>
        <p:spPr>
          <a:xfrm>
            <a:off x="509587" y="1255712"/>
            <a:ext cx="8309277" cy="4056987"/>
          </a:xfrm>
          <a:prstGeom prst="rect">
            <a:avLst/>
          </a:prstGeom>
        </p:spPr>
      </p:pic>
    </p:spTree>
    <p:extLst>
      <p:ext uri="{BB962C8B-B14F-4D97-AF65-F5344CB8AC3E}">
        <p14:creationId xmlns:p14="http://schemas.microsoft.com/office/powerpoint/2010/main" val="4287708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0DE562-DDD0-7A4C-A86D-B63B1B7536D1}"/>
              </a:ext>
            </a:extLst>
          </p:cNvPr>
          <p:cNvSpPr>
            <a:spLocks noGrp="1"/>
          </p:cNvSpPr>
          <p:nvPr>
            <p:ph idx="1"/>
          </p:nvPr>
        </p:nvSpPr>
        <p:spPr>
          <a:xfrm>
            <a:off x="677334" y="417514"/>
            <a:ext cx="8596668" cy="3880773"/>
          </a:xfrm>
        </p:spPr>
        <p:txBody>
          <a:bodyPr/>
          <a:lstStyle/>
          <a:p>
            <a:r>
              <a:rPr lang="en-IN" dirty="0"/>
              <a:t>In the below expression, we have taken the "text" of the link as an attribute and 'here' as a partial value as shown in the below screenshot. This will find the link ('here') as it displays the text 'here’.</a:t>
            </a:r>
          </a:p>
          <a:p>
            <a:pPr lvl="1"/>
            <a:r>
              <a:rPr lang="en-IN" dirty="0" err="1">
                <a:solidFill>
                  <a:srgbClr val="FF0000"/>
                </a:solidFill>
              </a:rPr>
              <a:t>Xpath</a:t>
            </a:r>
            <a:r>
              <a:rPr lang="en-IN" dirty="0">
                <a:solidFill>
                  <a:srgbClr val="FF0000"/>
                </a:solidFill>
              </a:rPr>
              <a:t>=//*[contains(text(),'here’)]</a:t>
            </a:r>
          </a:p>
          <a:p>
            <a:pPr lvl="1"/>
            <a:r>
              <a:rPr lang="en-IN" dirty="0" err="1">
                <a:solidFill>
                  <a:srgbClr val="FF0000"/>
                </a:solidFill>
              </a:rPr>
              <a:t>Xpath</a:t>
            </a:r>
            <a:r>
              <a:rPr lang="en-IN" dirty="0">
                <a:solidFill>
                  <a:srgbClr val="FF0000"/>
                </a:solidFill>
              </a:rPr>
              <a:t>=//*[contains(@href,'guru99.com')]</a:t>
            </a:r>
            <a:endParaRPr lang="en-US" dirty="0">
              <a:solidFill>
                <a:srgbClr val="FF0000"/>
              </a:solidFill>
            </a:endParaRPr>
          </a:p>
        </p:txBody>
      </p:sp>
      <p:sp>
        <p:nvSpPr>
          <p:cNvPr id="4" name="Footer Placeholder 3">
            <a:extLst>
              <a:ext uri="{FF2B5EF4-FFF2-40B4-BE49-F238E27FC236}">
                <a16:creationId xmlns:a16="http://schemas.microsoft.com/office/drawing/2014/main" id="{33E3D17E-62D2-2249-B225-C0C21D46FFF6}"/>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4365FB43-1703-1249-AE75-EE41B5908ECE}"/>
              </a:ext>
            </a:extLst>
          </p:cNvPr>
          <p:cNvPicPr>
            <a:picLocks noChangeAspect="1"/>
          </p:cNvPicPr>
          <p:nvPr/>
        </p:nvPicPr>
        <p:blipFill>
          <a:blip r:embed="rId2"/>
          <a:stretch>
            <a:fillRect/>
          </a:stretch>
        </p:blipFill>
        <p:spPr>
          <a:xfrm>
            <a:off x="1138681" y="2136140"/>
            <a:ext cx="6019357" cy="3858804"/>
          </a:xfrm>
          <a:prstGeom prst="rect">
            <a:avLst/>
          </a:prstGeom>
        </p:spPr>
      </p:pic>
    </p:spTree>
    <p:extLst>
      <p:ext uri="{BB962C8B-B14F-4D97-AF65-F5344CB8AC3E}">
        <p14:creationId xmlns:p14="http://schemas.microsoft.com/office/powerpoint/2010/main" val="3153133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8A60-7E1A-2746-B5C3-20C32B96713B}"/>
              </a:ext>
            </a:extLst>
          </p:cNvPr>
          <p:cNvSpPr>
            <a:spLocks noGrp="1"/>
          </p:cNvSpPr>
          <p:nvPr>
            <p:ph type="title"/>
          </p:nvPr>
        </p:nvSpPr>
        <p:spPr>
          <a:xfrm>
            <a:off x="677334" y="57151"/>
            <a:ext cx="8596668" cy="1320800"/>
          </a:xfrm>
        </p:spPr>
        <p:txBody>
          <a:bodyPr/>
          <a:lstStyle/>
          <a:p>
            <a:r>
              <a:rPr lang="en-IN" b="1" dirty="0"/>
              <a:t>3. Using OR &amp; AND:</a:t>
            </a:r>
            <a:endParaRPr lang="en-US" dirty="0"/>
          </a:p>
        </p:txBody>
      </p:sp>
      <p:sp>
        <p:nvSpPr>
          <p:cNvPr id="3" name="Content Placeholder 2">
            <a:extLst>
              <a:ext uri="{FF2B5EF4-FFF2-40B4-BE49-F238E27FC236}">
                <a16:creationId xmlns:a16="http://schemas.microsoft.com/office/drawing/2014/main" id="{B9B59DD5-4D1F-AC40-A97E-20A866C3269E}"/>
              </a:ext>
            </a:extLst>
          </p:cNvPr>
          <p:cNvSpPr>
            <a:spLocks noGrp="1"/>
          </p:cNvSpPr>
          <p:nvPr>
            <p:ph idx="1"/>
          </p:nvPr>
        </p:nvSpPr>
        <p:spPr>
          <a:xfrm>
            <a:off x="677334" y="717551"/>
            <a:ext cx="8596668" cy="3880773"/>
          </a:xfrm>
        </p:spPr>
        <p:txBody>
          <a:bodyPr/>
          <a:lstStyle/>
          <a:p>
            <a:r>
              <a:rPr lang="en-IN" dirty="0"/>
              <a:t>In OR expression, two conditions are used, whether 1st condition OR 2nd condition should be true. It is also applicable if any one condition is true or maybe both. Means any one condition should be true to find the element.</a:t>
            </a:r>
          </a:p>
          <a:p>
            <a:r>
              <a:rPr lang="en-IN" dirty="0"/>
              <a:t>In the below XPath expression, it identifies the elements whose single or both conditions are true.</a:t>
            </a:r>
          </a:p>
          <a:p>
            <a:pPr lvl="1"/>
            <a:r>
              <a:rPr lang="en-IN" dirty="0" err="1">
                <a:solidFill>
                  <a:srgbClr val="FF0000"/>
                </a:solidFill>
              </a:rPr>
              <a:t>Xpath</a:t>
            </a:r>
            <a:r>
              <a:rPr lang="en-IN" dirty="0">
                <a:solidFill>
                  <a:srgbClr val="FF0000"/>
                </a:solidFill>
              </a:rPr>
              <a:t>=//*[@type='submit' OR @name='</a:t>
            </a:r>
            <a:r>
              <a:rPr lang="en-IN" dirty="0" err="1">
                <a:solidFill>
                  <a:srgbClr val="FF0000"/>
                </a:solidFill>
              </a:rPr>
              <a:t>btnReset</a:t>
            </a:r>
            <a:r>
              <a:rPr lang="en-IN" dirty="0">
                <a:solidFill>
                  <a:srgbClr val="FF0000"/>
                </a:solidFill>
              </a:rPr>
              <a:t>']</a:t>
            </a:r>
          </a:p>
          <a:p>
            <a:r>
              <a:rPr lang="en-IN" dirty="0"/>
              <a:t>Highlighting both elements as "LOGIN " element having attribute 'type' and "RESET" element having attribute 'name'.</a:t>
            </a:r>
            <a:endParaRPr lang="en-US" dirty="0"/>
          </a:p>
        </p:txBody>
      </p:sp>
      <p:sp>
        <p:nvSpPr>
          <p:cNvPr id="4" name="Footer Placeholder 3">
            <a:extLst>
              <a:ext uri="{FF2B5EF4-FFF2-40B4-BE49-F238E27FC236}">
                <a16:creationId xmlns:a16="http://schemas.microsoft.com/office/drawing/2014/main" id="{778EAB32-2AA3-1245-89E7-4A6542B761C0}"/>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2078B682-2DC4-324C-B0D6-8F759F6AEA4B}"/>
              </a:ext>
            </a:extLst>
          </p:cNvPr>
          <p:cNvPicPr>
            <a:picLocks noChangeAspect="1"/>
          </p:cNvPicPr>
          <p:nvPr/>
        </p:nvPicPr>
        <p:blipFill>
          <a:blip r:embed="rId2"/>
          <a:stretch>
            <a:fillRect/>
          </a:stretch>
        </p:blipFill>
        <p:spPr>
          <a:xfrm>
            <a:off x="2283310" y="3307688"/>
            <a:ext cx="5384716" cy="2916236"/>
          </a:xfrm>
          <a:prstGeom prst="rect">
            <a:avLst/>
          </a:prstGeom>
        </p:spPr>
      </p:pic>
    </p:spTree>
    <p:extLst>
      <p:ext uri="{BB962C8B-B14F-4D97-AF65-F5344CB8AC3E}">
        <p14:creationId xmlns:p14="http://schemas.microsoft.com/office/powerpoint/2010/main" val="329838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A0BE0-6F72-6C40-8B33-4FD8B11A2D3C}"/>
              </a:ext>
            </a:extLst>
          </p:cNvPr>
          <p:cNvSpPr>
            <a:spLocks noGrp="1"/>
          </p:cNvSpPr>
          <p:nvPr>
            <p:ph type="title"/>
          </p:nvPr>
        </p:nvSpPr>
        <p:spPr/>
        <p:txBody>
          <a:bodyPr/>
          <a:lstStyle/>
          <a:p>
            <a:r>
              <a:rPr lang="en-US" dirty="0"/>
              <a:t>Type of Locators</a:t>
            </a:r>
          </a:p>
        </p:txBody>
      </p:sp>
      <p:sp>
        <p:nvSpPr>
          <p:cNvPr id="3" name="Content Placeholder 2">
            <a:extLst>
              <a:ext uri="{FF2B5EF4-FFF2-40B4-BE49-F238E27FC236}">
                <a16:creationId xmlns:a16="http://schemas.microsoft.com/office/drawing/2014/main" id="{0D8E1319-09CA-2A4C-8D41-AB1671500F87}"/>
              </a:ext>
            </a:extLst>
          </p:cNvPr>
          <p:cNvSpPr>
            <a:spLocks noGrp="1"/>
          </p:cNvSpPr>
          <p:nvPr>
            <p:ph idx="1"/>
          </p:nvPr>
        </p:nvSpPr>
        <p:spPr/>
        <p:txBody>
          <a:bodyPr/>
          <a:lstStyle/>
          <a:p>
            <a:r>
              <a:rPr lang="en-IN" b="1" dirty="0"/>
              <a:t>ID Locator</a:t>
            </a:r>
          </a:p>
          <a:p>
            <a:r>
              <a:rPr lang="en-IN" b="1" dirty="0"/>
              <a:t>Name Locator</a:t>
            </a:r>
          </a:p>
          <a:p>
            <a:r>
              <a:rPr lang="en-IN" b="1" dirty="0"/>
              <a:t>Class name</a:t>
            </a:r>
          </a:p>
          <a:p>
            <a:r>
              <a:rPr lang="en-IN" b="1" dirty="0"/>
              <a:t>Link Text Locator</a:t>
            </a:r>
          </a:p>
          <a:p>
            <a:r>
              <a:rPr lang="en-IN" b="1" dirty="0"/>
              <a:t>Partial Link text</a:t>
            </a:r>
          </a:p>
          <a:p>
            <a:r>
              <a:rPr lang="en-IN" b="1" dirty="0"/>
              <a:t>Tag Name</a:t>
            </a:r>
          </a:p>
          <a:p>
            <a:r>
              <a:rPr lang="en-IN" b="1" dirty="0"/>
              <a:t>XPath Locator</a:t>
            </a:r>
          </a:p>
          <a:p>
            <a:r>
              <a:rPr lang="en-US" dirty="0"/>
              <a:t>CSS</a:t>
            </a:r>
          </a:p>
          <a:p>
            <a:endParaRPr lang="en-US" dirty="0"/>
          </a:p>
        </p:txBody>
      </p:sp>
      <p:sp>
        <p:nvSpPr>
          <p:cNvPr id="4" name="Footer Placeholder 3">
            <a:extLst>
              <a:ext uri="{FF2B5EF4-FFF2-40B4-BE49-F238E27FC236}">
                <a16:creationId xmlns:a16="http://schemas.microsoft.com/office/drawing/2014/main" id="{610F7489-E54A-CC4A-8504-A122F79A6ADA}"/>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3818655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390DE-1BFE-AD41-8324-16430475677D}"/>
              </a:ext>
            </a:extLst>
          </p:cNvPr>
          <p:cNvSpPr>
            <a:spLocks noGrp="1"/>
          </p:cNvSpPr>
          <p:nvPr>
            <p:ph type="title"/>
          </p:nvPr>
        </p:nvSpPr>
        <p:spPr>
          <a:xfrm>
            <a:off x="677334" y="280988"/>
            <a:ext cx="8596668" cy="1320800"/>
          </a:xfrm>
        </p:spPr>
        <p:txBody>
          <a:bodyPr/>
          <a:lstStyle/>
          <a:p>
            <a:r>
              <a:rPr lang="en-US" dirty="0"/>
              <a:t>AND</a:t>
            </a:r>
          </a:p>
        </p:txBody>
      </p:sp>
      <p:sp>
        <p:nvSpPr>
          <p:cNvPr id="3" name="Content Placeholder 2">
            <a:extLst>
              <a:ext uri="{FF2B5EF4-FFF2-40B4-BE49-F238E27FC236}">
                <a16:creationId xmlns:a16="http://schemas.microsoft.com/office/drawing/2014/main" id="{657C02F7-0ED3-7D4E-9EFB-2C389C89DD30}"/>
              </a:ext>
            </a:extLst>
          </p:cNvPr>
          <p:cNvSpPr>
            <a:spLocks noGrp="1"/>
          </p:cNvSpPr>
          <p:nvPr>
            <p:ph idx="1"/>
          </p:nvPr>
        </p:nvSpPr>
        <p:spPr>
          <a:xfrm>
            <a:off x="534459" y="1203326"/>
            <a:ext cx="8596668" cy="3880773"/>
          </a:xfrm>
        </p:spPr>
        <p:txBody>
          <a:bodyPr/>
          <a:lstStyle/>
          <a:p>
            <a:r>
              <a:rPr lang="en-IN" dirty="0"/>
              <a:t>In AND expression, two conditions are used, both conditions should be true to find the element. It fails to find element if any one condition is false.</a:t>
            </a:r>
          </a:p>
          <a:p>
            <a:r>
              <a:rPr lang="en-IN" dirty="0"/>
              <a:t>Syntax </a:t>
            </a:r>
            <a:r>
              <a:rPr lang="en-IN" dirty="0" err="1">
                <a:solidFill>
                  <a:srgbClr val="FF0000"/>
                </a:solidFill>
              </a:rPr>
              <a:t>Xpath</a:t>
            </a:r>
            <a:r>
              <a:rPr lang="en-IN" dirty="0">
                <a:solidFill>
                  <a:srgbClr val="FF0000"/>
                </a:solidFill>
              </a:rPr>
              <a:t>=//input[@type</a:t>
            </a:r>
            <a:r>
              <a:rPr lang="en-IN">
                <a:solidFill>
                  <a:srgbClr val="FF0000"/>
                </a:solidFill>
              </a:rPr>
              <a:t>='submit’ and </a:t>
            </a:r>
            <a:r>
              <a:rPr lang="en-IN" dirty="0">
                <a:solidFill>
                  <a:srgbClr val="FF0000"/>
                </a:solidFill>
              </a:rPr>
              <a:t>@name='</a:t>
            </a:r>
            <a:r>
              <a:rPr lang="en-IN" dirty="0" err="1">
                <a:solidFill>
                  <a:srgbClr val="FF0000"/>
                </a:solidFill>
              </a:rPr>
              <a:t>btnLogin</a:t>
            </a:r>
            <a:r>
              <a:rPr lang="en-IN" dirty="0">
                <a:solidFill>
                  <a:srgbClr val="FF0000"/>
                </a:solidFill>
              </a:rPr>
              <a:t>']</a:t>
            </a:r>
            <a:br>
              <a:rPr lang="en-IN" dirty="0">
                <a:solidFill>
                  <a:srgbClr val="FF0000"/>
                </a:solidFill>
              </a:rPr>
            </a:br>
            <a:endParaRPr lang="en-US" dirty="0">
              <a:solidFill>
                <a:srgbClr val="FF0000"/>
              </a:solidFill>
            </a:endParaRPr>
          </a:p>
        </p:txBody>
      </p:sp>
      <p:sp>
        <p:nvSpPr>
          <p:cNvPr id="4" name="Footer Placeholder 3">
            <a:extLst>
              <a:ext uri="{FF2B5EF4-FFF2-40B4-BE49-F238E27FC236}">
                <a16:creationId xmlns:a16="http://schemas.microsoft.com/office/drawing/2014/main" id="{72F13732-EEFE-BC41-951F-D0B005576B6D}"/>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3E39B101-AE45-8540-B921-D71270CF8AC6}"/>
              </a:ext>
            </a:extLst>
          </p:cNvPr>
          <p:cNvPicPr>
            <a:picLocks noChangeAspect="1"/>
          </p:cNvPicPr>
          <p:nvPr/>
        </p:nvPicPr>
        <p:blipFill>
          <a:blip r:embed="rId2"/>
          <a:stretch>
            <a:fillRect/>
          </a:stretch>
        </p:blipFill>
        <p:spPr>
          <a:xfrm>
            <a:off x="2047568" y="2524126"/>
            <a:ext cx="5856199" cy="3884612"/>
          </a:xfrm>
          <a:prstGeom prst="rect">
            <a:avLst/>
          </a:prstGeom>
        </p:spPr>
      </p:pic>
    </p:spTree>
    <p:extLst>
      <p:ext uri="{BB962C8B-B14F-4D97-AF65-F5344CB8AC3E}">
        <p14:creationId xmlns:p14="http://schemas.microsoft.com/office/powerpoint/2010/main" val="4121011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0D089-91BB-D342-B890-6B92720D8936}"/>
              </a:ext>
            </a:extLst>
          </p:cNvPr>
          <p:cNvSpPr>
            <a:spLocks noGrp="1"/>
          </p:cNvSpPr>
          <p:nvPr>
            <p:ph type="title"/>
          </p:nvPr>
        </p:nvSpPr>
        <p:spPr>
          <a:xfrm>
            <a:off x="677334" y="252412"/>
            <a:ext cx="8596668" cy="1320800"/>
          </a:xfrm>
        </p:spPr>
        <p:txBody>
          <a:bodyPr/>
          <a:lstStyle/>
          <a:p>
            <a:r>
              <a:rPr lang="en-IN" b="1" dirty="0"/>
              <a:t>4. Start-with function:</a:t>
            </a:r>
            <a:endParaRPr lang="en-US" dirty="0"/>
          </a:p>
        </p:txBody>
      </p:sp>
      <p:sp>
        <p:nvSpPr>
          <p:cNvPr id="3" name="Content Placeholder 2">
            <a:extLst>
              <a:ext uri="{FF2B5EF4-FFF2-40B4-BE49-F238E27FC236}">
                <a16:creationId xmlns:a16="http://schemas.microsoft.com/office/drawing/2014/main" id="{AF4F016F-52CA-AC4E-B49C-2A1893517160}"/>
              </a:ext>
            </a:extLst>
          </p:cNvPr>
          <p:cNvSpPr>
            <a:spLocks noGrp="1"/>
          </p:cNvSpPr>
          <p:nvPr>
            <p:ph idx="1"/>
          </p:nvPr>
        </p:nvSpPr>
        <p:spPr>
          <a:xfrm>
            <a:off x="677334" y="1031876"/>
            <a:ext cx="8596668" cy="3880773"/>
          </a:xfrm>
        </p:spPr>
        <p:txBody>
          <a:bodyPr/>
          <a:lstStyle/>
          <a:p>
            <a:r>
              <a:rPr lang="en-IN" dirty="0"/>
              <a:t>Start-with function finds the element whose attribute value changes on refresh or any operation on the webpage.</a:t>
            </a:r>
            <a:r>
              <a:rPr lang="en-IN" b="1" dirty="0"/>
              <a:t> </a:t>
            </a:r>
            <a:r>
              <a:rPr lang="en-IN" dirty="0"/>
              <a:t>In this expression, match the starting text of the attribute is used to find the element whose attribute changes dynamically. You can also find the element whose attribute value is static (not changes).</a:t>
            </a:r>
          </a:p>
          <a:p>
            <a:r>
              <a:rPr lang="en-IN" dirty="0"/>
              <a:t>For example -: Suppose the ID of particular element changes dynamically like:</a:t>
            </a:r>
          </a:p>
          <a:p>
            <a:pPr marL="800100" lvl="1" indent="-342900">
              <a:buFont typeface="+mj-lt"/>
              <a:buAutoNum type="arabicPeriod"/>
            </a:pPr>
            <a:r>
              <a:rPr lang="en-IN" dirty="0"/>
              <a:t>Id=" message12"</a:t>
            </a:r>
          </a:p>
          <a:p>
            <a:pPr marL="800100" lvl="1" indent="-342900">
              <a:buFont typeface="+mj-lt"/>
              <a:buAutoNum type="arabicPeriod"/>
            </a:pPr>
            <a:r>
              <a:rPr lang="en-IN" dirty="0"/>
              <a:t>Id=" message345"</a:t>
            </a:r>
          </a:p>
          <a:p>
            <a:pPr marL="800100" lvl="1" indent="-342900">
              <a:buFont typeface="+mj-lt"/>
              <a:buAutoNum type="arabicPeriod"/>
            </a:pPr>
            <a:r>
              <a:rPr lang="en-IN" dirty="0"/>
              <a:t>Id=" message8769"</a:t>
            </a:r>
          </a:p>
          <a:p>
            <a:r>
              <a:rPr lang="en-IN" dirty="0"/>
              <a:t>and so on.. but the initial text is same. In this case, we use Start-with expression.</a:t>
            </a:r>
          </a:p>
          <a:p>
            <a:endParaRPr lang="en-US" dirty="0"/>
          </a:p>
        </p:txBody>
      </p:sp>
      <p:sp>
        <p:nvSpPr>
          <p:cNvPr id="4" name="Footer Placeholder 3">
            <a:extLst>
              <a:ext uri="{FF2B5EF4-FFF2-40B4-BE49-F238E27FC236}">
                <a16:creationId xmlns:a16="http://schemas.microsoft.com/office/drawing/2014/main" id="{84B0AF30-8988-FD4B-A2FB-8136D89EA94B}"/>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3243272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B5F5E8-58C1-CA4E-A545-3454B5C87269}"/>
              </a:ext>
            </a:extLst>
          </p:cNvPr>
          <p:cNvSpPr>
            <a:spLocks noGrp="1"/>
          </p:cNvSpPr>
          <p:nvPr>
            <p:ph idx="1"/>
          </p:nvPr>
        </p:nvSpPr>
        <p:spPr>
          <a:xfrm>
            <a:off x="677334" y="274639"/>
            <a:ext cx="8596668" cy="3880773"/>
          </a:xfrm>
        </p:spPr>
        <p:txBody>
          <a:bodyPr/>
          <a:lstStyle/>
          <a:p>
            <a:r>
              <a:rPr lang="en-IN" dirty="0"/>
              <a:t>In the below expression, there are two elements with an id starting "message"(i.e., 'User-ID must not be blank' &amp; 'Password must not be blank'). In below example, XPath finds those element whose 'ID' starting with 'message’.</a:t>
            </a:r>
          </a:p>
          <a:p>
            <a:r>
              <a:rPr lang="en-IN" dirty="0"/>
              <a:t>Syntax: </a:t>
            </a:r>
            <a:r>
              <a:rPr lang="en-IN" dirty="0" err="1">
                <a:solidFill>
                  <a:srgbClr val="FF0000"/>
                </a:solidFill>
              </a:rPr>
              <a:t>Xpath</a:t>
            </a:r>
            <a:r>
              <a:rPr lang="en-IN" dirty="0">
                <a:solidFill>
                  <a:srgbClr val="FF0000"/>
                </a:solidFill>
              </a:rPr>
              <a:t>=//label[starts-with(@</a:t>
            </a:r>
            <a:r>
              <a:rPr lang="en-IN" dirty="0" err="1">
                <a:solidFill>
                  <a:srgbClr val="FF0000"/>
                </a:solidFill>
              </a:rPr>
              <a:t>id,'message</a:t>
            </a:r>
            <a:r>
              <a:rPr lang="en-IN" dirty="0">
                <a:solidFill>
                  <a:srgbClr val="FF0000"/>
                </a:solidFill>
              </a:rPr>
              <a:t>')]</a:t>
            </a:r>
            <a:br>
              <a:rPr lang="en-IN" dirty="0"/>
            </a:br>
            <a:endParaRPr lang="en-US" dirty="0"/>
          </a:p>
        </p:txBody>
      </p:sp>
      <p:sp>
        <p:nvSpPr>
          <p:cNvPr id="4" name="Footer Placeholder 3">
            <a:extLst>
              <a:ext uri="{FF2B5EF4-FFF2-40B4-BE49-F238E27FC236}">
                <a16:creationId xmlns:a16="http://schemas.microsoft.com/office/drawing/2014/main" id="{1F0BB739-C0A3-2148-8165-FA690E148AB1}"/>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E03D08DE-B940-F840-8C97-E74AC3600428}"/>
              </a:ext>
            </a:extLst>
          </p:cNvPr>
          <p:cNvPicPr>
            <a:picLocks noChangeAspect="1"/>
          </p:cNvPicPr>
          <p:nvPr/>
        </p:nvPicPr>
        <p:blipFill>
          <a:blip r:embed="rId2"/>
          <a:stretch>
            <a:fillRect/>
          </a:stretch>
        </p:blipFill>
        <p:spPr>
          <a:xfrm>
            <a:off x="677334" y="1785938"/>
            <a:ext cx="8596668" cy="3800475"/>
          </a:xfrm>
          <a:prstGeom prst="rect">
            <a:avLst/>
          </a:prstGeom>
        </p:spPr>
      </p:pic>
    </p:spTree>
    <p:extLst>
      <p:ext uri="{BB962C8B-B14F-4D97-AF65-F5344CB8AC3E}">
        <p14:creationId xmlns:p14="http://schemas.microsoft.com/office/powerpoint/2010/main" val="3198471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33E90-2270-5246-AFDE-DDF5C7E0C617}"/>
              </a:ext>
            </a:extLst>
          </p:cNvPr>
          <p:cNvSpPr>
            <a:spLocks noGrp="1"/>
          </p:cNvSpPr>
          <p:nvPr>
            <p:ph type="title"/>
          </p:nvPr>
        </p:nvSpPr>
        <p:spPr>
          <a:xfrm>
            <a:off x="677334" y="352425"/>
            <a:ext cx="8596668" cy="1320800"/>
          </a:xfrm>
        </p:spPr>
        <p:txBody>
          <a:bodyPr/>
          <a:lstStyle/>
          <a:p>
            <a:r>
              <a:rPr lang="en-IN" b="1" dirty="0"/>
              <a:t>5. Text()</a:t>
            </a:r>
            <a:endParaRPr lang="en-US" dirty="0"/>
          </a:p>
        </p:txBody>
      </p:sp>
      <p:sp>
        <p:nvSpPr>
          <p:cNvPr id="3" name="Content Placeholder 2">
            <a:extLst>
              <a:ext uri="{FF2B5EF4-FFF2-40B4-BE49-F238E27FC236}">
                <a16:creationId xmlns:a16="http://schemas.microsoft.com/office/drawing/2014/main" id="{A41FC578-6BA3-7D49-BDF7-9B500C51325A}"/>
              </a:ext>
            </a:extLst>
          </p:cNvPr>
          <p:cNvSpPr>
            <a:spLocks noGrp="1"/>
          </p:cNvSpPr>
          <p:nvPr>
            <p:ph idx="1"/>
          </p:nvPr>
        </p:nvSpPr>
        <p:spPr>
          <a:xfrm>
            <a:off x="677334" y="1417639"/>
            <a:ext cx="8596668" cy="3880773"/>
          </a:xfrm>
        </p:spPr>
        <p:txBody>
          <a:bodyPr/>
          <a:lstStyle/>
          <a:p>
            <a:r>
              <a:rPr lang="en-IN" dirty="0"/>
              <a:t>In this expression, with text function, we find the element with exact text match as shown below. In our case, we find the element with text "</a:t>
            </a:r>
            <a:r>
              <a:rPr lang="en-IN" dirty="0" err="1"/>
              <a:t>UserID</a:t>
            </a:r>
            <a:r>
              <a:rPr lang="en-IN" dirty="0"/>
              <a:t>".</a:t>
            </a:r>
          </a:p>
          <a:p>
            <a:r>
              <a:rPr lang="en-IN" dirty="0"/>
              <a:t>Syntax: </a:t>
            </a:r>
            <a:r>
              <a:rPr lang="en-IN" dirty="0" err="1">
                <a:solidFill>
                  <a:srgbClr val="FF0000"/>
                </a:solidFill>
              </a:rPr>
              <a:t>Xpath</a:t>
            </a:r>
            <a:r>
              <a:rPr lang="en-IN" dirty="0">
                <a:solidFill>
                  <a:srgbClr val="FF0000"/>
                </a:solidFill>
              </a:rPr>
              <a:t>=//td[text()='</a:t>
            </a:r>
            <a:r>
              <a:rPr lang="en-IN" dirty="0" err="1">
                <a:solidFill>
                  <a:srgbClr val="FF0000"/>
                </a:solidFill>
              </a:rPr>
              <a:t>UserID</a:t>
            </a:r>
            <a:r>
              <a:rPr lang="en-IN" dirty="0">
                <a:solidFill>
                  <a:srgbClr val="FF0000"/>
                </a:solidFill>
              </a:rPr>
              <a:t>']</a:t>
            </a:r>
            <a:br>
              <a:rPr lang="en-IN" dirty="0"/>
            </a:br>
            <a:endParaRPr lang="en-US" dirty="0"/>
          </a:p>
        </p:txBody>
      </p:sp>
      <p:sp>
        <p:nvSpPr>
          <p:cNvPr id="4" name="Footer Placeholder 3">
            <a:extLst>
              <a:ext uri="{FF2B5EF4-FFF2-40B4-BE49-F238E27FC236}">
                <a16:creationId xmlns:a16="http://schemas.microsoft.com/office/drawing/2014/main" id="{C6F67507-CEBC-2944-B24E-00A831363013}"/>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D7A1376D-7253-5B4D-9757-115BDD35D026}"/>
              </a:ext>
            </a:extLst>
          </p:cNvPr>
          <p:cNvPicPr>
            <a:picLocks noChangeAspect="1"/>
          </p:cNvPicPr>
          <p:nvPr/>
        </p:nvPicPr>
        <p:blipFill>
          <a:blip r:embed="rId2"/>
          <a:stretch>
            <a:fillRect/>
          </a:stretch>
        </p:blipFill>
        <p:spPr>
          <a:xfrm>
            <a:off x="1892038" y="2556801"/>
            <a:ext cx="5575562" cy="3806825"/>
          </a:xfrm>
          <a:prstGeom prst="rect">
            <a:avLst/>
          </a:prstGeom>
        </p:spPr>
      </p:pic>
    </p:spTree>
    <p:extLst>
      <p:ext uri="{BB962C8B-B14F-4D97-AF65-F5344CB8AC3E}">
        <p14:creationId xmlns:p14="http://schemas.microsoft.com/office/powerpoint/2010/main" val="2881407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28AC9-B1CB-384F-B2D7-789E3F524316}"/>
              </a:ext>
            </a:extLst>
          </p:cNvPr>
          <p:cNvSpPr>
            <a:spLocks noGrp="1"/>
          </p:cNvSpPr>
          <p:nvPr>
            <p:ph type="title"/>
          </p:nvPr>
        </p:nvSpPr>
        <p:spPr>
          <a:xfrm>
            <a:off x="677334" y="85728"/>
            <a:ext cx="8596668" cy="1320800"/>
          </a:xfrm>
        </p:spPr>
        <p:txBody>
          <a:bodyPr/>
          <a:lstStyle/>
          <a:p>
            <a:r>
              <a:rPr lang="en-IN" b="1" dirty="0"/>
              <a:t>6.XPath axes methods</a:t>
            </a:r>
            <a:r>
              <a:rPr lang="en-IN" dirty="0"/>
              <a:t> </a:t>
            </a:r>
            <a:endParaRPr lang="en-US" dirty="0"/>
          </a:p>
        </p:txBody>
      </p:sp>
      <p:sp>
        <p:nvSpPr>
          <p:cNvPr id="3" name="Content Placeholder 2">
            <a:extLst>
              <a:ext uri="{FF2B5EF4-FFF2-40B4-BE49-F238E27FC236}">
                <a16:creationId xmlns:a16="http://schemas.microsoft.com/office/drawing/2014/main" id="{349FD733-ADBB-B945-A86B-17B8AF6AF24D}"/>
              </a:ext>
            </a:extLst>
          </p:cNvPr>
          <p:cNvSpPr>
            <a:spLocks noGrp="1"/>
          </p:cNvSpPr>
          <p:nvPr>
            <p:ph idx="1"/>
          </p:nvPr>
        </p:nvSpPr>
        <p:spPr>
          <a:xfrm>
            <a:off x="677334" y="783631"/>
            <a:ext cx="8596668" cy="3880773"/>
          </a:xfrm>
        </p:spPr>
        <p:txBody>
          <a:bodyPr/>
          <a:lstStyle/>
          <a:p>
            <a:r>
              <a:rPr lang="en-IN" dirty="0"/>
              <a:t>These XPath axes methods are used to find the complex or dynamic elements. Below we will see some of these methods.</a:t>
            </a:r>
          </a:p>
          <a:p>
            <a:r>
              <a:rPr lang="en-IN" sz="3200" b="1" dirty="0">
                <a:solidFill>
                  <a:schemeClr val="accent1"/>
                </a:solidFill>
                <a:latin typeface="+mj-lt"/>
                <a:ea typeface="+mj-ea"/>
                <a:cs typeface="+mj-cs"/>
              </a:rPr>
              <a:t>a)</a:t>
            </a:r>
            <a:r>
              <a:rPr lang="en-IN" sz="1600" dirty="0">
                <a:solidFill>
                  <a:srgbClr val="7030A0"/>
                </a:solidFill>
              </a:rPr>
              <a:t> </a:t>
            </a:r>
            <a:r>
              <a:rPr lang="en-IN" sz="3200" b="1" dirty="0">
                <a:solidFill>
                  <a:schemeClr val="accent1"/>
                </a:solidFill>
                <a:latin typeface="+mj-lt"/>
                <a:ea typeface="+mj-ea"/>
                <a:cs typeface="+mj-cs"/>
              </a:rPr>
              <a:t>Following</a:t>
            </a:r>
            <a:r>
              <a:rPr lang="en-IN" b="1" dirty="0"/>
              <a:t>:</a:t>
            </a:r>
            <a:r>
              <a:rPr lang="en-IN" dirty="0"/>
              <a:t> Selects all elements in the document of the current.            node( ) [ </a:t>
            </a:r>
            <a:r>
              <a:rPr lang="en-IN" dirty="0" err="1"/>
              <a:t>UserID</a:t>
            </a:r>
            <a:r>
              <a:rPr lang="en-IN" dirty="0"/>
              <a:t> input box is the current node] as shown in the below screen.</a:t>
            </a:r>
          </a:p>
          <a:p>
            <a:r>
              <a:rPr lang="en-IN" dirty="0"/>
              <a:t>Syntax</a:t>
            </a:r>
            <a:r>
              <a:rPr lang="en-IN" dirty="0">
                <a:solidFill>
                  <a:srgbClr val="FF0000"/>
                </a:solidFill>
              </a:rPr>
              <a:t>: </a:t>
            </a:r>
            <a:r>
              <a:rPr lang="en-IN" dirty="0" err="1">
                <a:solidFill>
                  <a:srgbClr val="FF0000"/>
                </a:solidFill>
              </a:rPr>
              <a:t>Xpath</a:t>
            </a:r>
            <a:r>
              <a:rPr lang="en-IN" dirty="0">
                <a:solidFill>
                  <a:srgbClr val="FF0000"/>
                </a:solidFill>
              </a:rPr>
              <a:t>=//*[@type='text']//following::input</a:t>
            </a:r>
            <a:endParaRPr lang="en-US" dirty="0">
              <a:solidFill>
                <a:srgbClr val="FF0000"/>
              </a:solidFill>
            </a:endParaRPr>
          </a:p>
        </p:txBody>
      </p:sp>
      <p:sp>
        <p:nvSpPr>
          <p:cNvPr id="4" name="Footer Placeholder 3">
            <a:extLst>
              <a:ext uri="{FF2B5EF4-FFF2-40B4-BE49-F238E27FC236}">
                <a16:creationId xmlns:a16="http://schemas.microsoft.com/office/drawing/2014/main" id="{11CA1071-0431-E745-BB79-7DA12074A6BC}"/>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0D0C42A4-9B34-C643-A092-F3C605533BC0}"/>
              </a:ext>
            </a:extLst>
          </p:cNvPr>
          <p:cNvPicPr>
            <a:picLocks noChangeAspect="1"/>
          </p:cNvPicPr>
          <p:nvPr/>
        </p:nvPicPr>
        <p:blipFill>
          <a:blip r:embed="rId2"/>
          <a:stretch>
            <a:fillRect/>
          </a:stretch>
        </p:blipFill>
        <p:spPr>
          <a:xfrm>
            <a:off x="928686" y="2771775"/>
            <a:ext cx="7286625" cy="3269587"/>
          </a:xfrm>
          <a:prstGeom prst="rect">
            <a:avLst/>
          </a:prstGeom>
        </p:spPr>
      </p:pic>
    </p:spTree>
    <p:extLst>
      <p:ext uri="{BB962C8B-B14F-4D97-AF65-F5344CB8AC3E}">
        <p14:creationId xmlns:p14="http://schemas.microsoft.com/office/powerpoint/2010/main" val="1896121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5C1213-4F51-C246-89AF-1156AE9ABB08}"/>
              </a:ext>
            </a:extLst>
          </p:cNvPr>
          <p:cNvSpPr>
            <a:spLocks noGrp="1"/>
          </p:cNvSpPr>
          <p:nvPr>
            <p:ph idx="1"/>
          </p:nvPr>
        </p:nvSpPr>
        <p:spPr>
          <a:xfrm>
            <a:off x="677334" y="217489"/>
            <a:ext cx="8596668" cy="5397499"/>
          </a:xfrm>
        </p:spPr>
        <p:txBody>
          <a:bodyPr/>
          <a:lstStyle/>
          <a:p>
            <a:r>
              <a:rPr lang="en-IN" dirty="0"/>
              <a:t>There are 3 "input" nodes matching by using "following" axis- password, login and reset button. If you want to focus on any particular element then you can use the below XPath method:</a:t>
            </a:r>
          </a:p>
          <a:p>
            <a:r>
              <a:rPr lang="en-IN" dirty="0"/>
              <a:t>Syntax: </a:t>
            </a:r>
            <a:r>
              <a:rPr lang="en-IN" dirty="0" err="1">
                <a:solidFill>
                  <a:srgbClr val="FF0000"/>
                </a:solidFill>
              </a:rPr>
              <a:t>Xpath</a:t>
            </a:r>
            <a:r>
              <a:rPr lang="en-IN" dirty="0">
                <a:solidFill>
                  <a:srgbClr val="FF0000"/>
                </a:solidFill>
              </a:rPr>
              <a:t>=//*[@type='text']//following::input[1]</a:t>
            </a:r>
          </a:p>
          <a:p>
            <a:r>
              <a:rPr lang="en-IN" dirty="0"/>
              <a:t>You can change the XPath according to the requirement by putting [1],[2]…………and so on.</a:t>
            </a:r>
          </a:p>
          <a:p>
            <a:pPr marL="0" indent="0">
              <a:buNone/>
            </a:pPr>
            <a:br>
              <a:rPr lang="en-IN" dirty="0"/>
            </a:br>
            <a:endParaRPr lang="en-US" dirty="0">
              <a:solidFill>
                <a:srgbClr val="FF0000"/>
              </a:solidFill>
            </a:endParaRPr>
          </a:p>
        </p:txBody>
      </p:sp>
      <p:sp>
        <p:nvSpPr>
          <p:cNvPr id="4" name="Footer Placeholder 3">
            <a:extLst>
              <a:ext uri="{FF2B5EF4-FFF2-40B4-BE49-F238E27FC236}">
                <a16:creationId xmlns:a16="http://schemas.microsoft.com/office/drawing/2014/main" id="{C14B64A2-84A4-9845-9367-CA9D8D508CD8}"/>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F854DACC-7FE2-6D49-ACD6-C8F8150498BD}"/>
              </a:ext>
            </a:extLst>
          </p:cNvPr>
          <p:cNvPicPr>
            <a:picLocks noChangeAspect="1"/>
          </p:cNvPicPr>
          <p:nvPr/>
        </p:nvPicPr>
        <p:blipFill>
          <a:blip r:embed="rId2"/>
          <a:stretch>
            <a:fillRect/>
          </a:stretch>
        </p:blipFill>
        <p:spPr>
          <a:xfrm>
            <a:off x="1268708" y="2290301"/>
            <a:ext cx="6842419" cy="3537874"/>
          </a:xfrm>
          <a:prstGeom prst="rect">
            <a:avLst/>
          </a:prstGeom>
        </p:spPr>
      </p:pic>
    </p:spTree>
    <p:extLst>
      <p:ext uri="{BB962C8B-B14F-4D97-AF65-F5344CB8AC3E}">
        <p14:creationId xmlns:p14="http://schemas.microsoft.com/office/powerpoint/2010/main" val="4177078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FA8F9-CD30-C841-ACE7-DBF0C7AC4426}"/>
              </a:ext>
            </a:extLst>
          </p:cNvPr>
          <p:cNvSpPr>
            <a:spLocks noGrp="1"/>
          </p:cNvSpPr>
          <p:nvPr>
            <p:ph type="title"/>
          </p:nvPr>
        </p:nvSpPr>
        <p:spPr>
          <a:xfrm>
            <a:off x="677334" y="166687"/>
            <a:ext cx="8596668" cy="1320800"/>
          </a:xfrm>
        </p:spPr>
        <p:txBody>
          <a:bodyPr/>
          <a:lstStyle/>
          <a:p>
            <a:r>
              <a:rPr lang="en-IN" b="1" dirty="0"/>
              <a:t>b. Ancestor:</a:t>
            </a:r>
            <a:endParaRPr lang="en-US" dirty="0"/>
          </a:p>
        </p:txBody>
      </p:sp>
      <p:sp>
        <p:nvSpPr>
          <p:cNvPr id="3" name="Content Placeholder 2">
            <a:extLst>
              <a:ext uri="{FF2B5EF4-FFF2-40B4-BE49-F238E27FC236}">
                <a16:creationId xmlns:a16="http://schemas.microsoft.com/office/drawing/2014/main" id="{B909EF03-F6AC-0344-A8BC-E7A03A408E93}"/>
              </a:ext>
            </a:extLst>
          </p:cNvPr>
          <p:cNvSpPr>
            <a:spLocks noGrp="1"/>
          </p:cNvSpPr>
          <p:nvPr>
            <p:ph idx="1"/>
          </p:nvPr>
        </p:nvSpPr>
        <p:spPr>
          <a:xfrm>
            <a:off x="677334" y="827087"/>
            <a:ext cx="8596668" cy="3880773"/>
          </a:xfrm>
        </p:spPr>
        <p:txBody>
          <a:bodyPr/>
          <a:lstStyle/>
          <a:p>
            <a:r>
              <a:rPr lang="en-IN" dirty="0"/>
              <a:t>The ancestor axis selects all ancestors element (grandparent, parent, etc.) of the current node as shown in the below screen.</a:t>
            </a:r>
          </a:p>
          <a:p>
            <a:r>
              <a:rPr lang="en-IN" dirty="0"/>
              <a:t>In the below expression, we are finding ancestors element of the current node("ENTERPRISE TESTING" node).</a:t>
            </a:r>
          </a:p>
          <a:p>
            <a:r>
              <a:rPr lang="en-IN" dirty="0"/>
              <a:t>Syntax: </a:t>
            </a:r>
            <a:r>
              <a:rPr lang="en-IN" dirty="0" err="1">
                <a:solidFill>
                  <a:srgbClr val="FF0000"/>
                </a:solidFill>
              </a:rPr>
              <a:t>Xpath</a:t>
            </a:r>
            <a:r>
              <a:rPr lang="en-IN" dirty="0">
                <a:solidFill>
                  <a:srgbClr val="FF0000"/>
                </a:solidFill>
              </a:rPr>
              <a:t>=//*[text()='Enterprise Testing']//ancestor::div</a:t>
            </a:r>
          </a:p>
          <a:p>
            <a:endParaRPr lang="en-US" dirty="0"/>
          </a:p>
        </p:txBody>
      </p:sp>
      <p:sp>
        <p:nvSpPr>
          <p:cNvPr id="4" name="Footer Placeholder 3">
            <a:extLst>
              <a:ext uri="{FF2B5EF4-FFF2-40B4-BE49-F238E27FC236}">
                <a16:creationId xmlns:a16="http://schemas.microsoft.com/office/drawing/2014/main" id="{7717D830-F7E0-6747-8163-2CE86BDC43B8}"/>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CE60F8B8-93E6-8247-8668-DAA8E90ED122}"/>
              </a:ext>
            </a:extLst>
          </p:cNvPr>
          <p:cNvPicPr>
            <a:picLocks noChangeAspect="1"/>
          </p:cNvPicPr>
          <p:nvPr/>
        </p:nvPicPr>
        <p:blipFill>
          <a:blip r:embed="rId2"/>
          <a:stretch>
            <a:fillRect/>
          </a:stretch>
        </p:blipFill>
        <p:spPr>
          <a:xfrm>
            <a:off x="387176" y="2767473"/>
            <a:ext cx="8886826" cy="2991538"/>
          </a:xfrm>
          <a:prstGeom prst="rect">
            <a:avLst/>
          </a:prstGeom>
        </p:spPr>
      </p:pic>
    </p:spTree>
    <p:extLst>
      <p:ext uri="{BB962C8B-B14F-4D97-AF65-F5344CB8AC3E}">
        <p14:creationId xmlns:p14="http://schemas.microsoft.com/office/powerpoint/2010/main" val="12525884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650AF-85EF-9141-9D37-1BB0E9BD366A}"/>
              </a:ext>
            </a:extLst>
          </p:cNvPr>
          <p:cNvSpPr>
            <a:spLocks noGrp="1"/>
          </p:cNvSpPr>
          <p:nvPr>
            <p:ph type="title"/>
          </p:nvPr>
        </p:nvSpPr>
        <p:spPr>
          <a:xfrm>
            <a:off x="677334" y="209550"/>
            <a:ext cx="8596668" cy="1320800"/>
          </a:xfrm>
        </p:spPr>
        <p:txBody>
          <a:bodyPr/>
          <a:lstStyle/>
          <a:p>
            <a:r>
              <a:rPr lang="en-IN" b="1" dirty="0" err="1"/>
              <a:t>c.Child</a:t>
            </a:r>
            <a:r>
              <a:rPr lang="en-IN" b="1" dirty="0"/>
              <a:t> </a:t>
            </a:r>
            <a:endParaRPr lang="en-US" dirty="0"/>
          </a:p>
        </p:txBody>
      </p:sp>
      <p:sp>
        <p:nvSpPr>
          <p:cNvPr id="3" name="Content Placeholder 2">
            <a:extLst>
              <a:ext uri="{FF2B5EF4-FFF2-40B4-BE49-F238E27FC236}">
                <a16:creationId xmlns:a16="http://schemas.microsoft.com/office/drawing/2014/main" id="{FB493751-C217-FC4E-A547-960FE2FAB4FB}"/>
              </a:ext>
            </a:extLst>
          </p:cNvPr>
          <p:cNvSpPr>
            <a:spLocks noGrp="1"/>
          </p:cNvSpPr>
          <p:nvPr>
            <p:ph idx="1"/>
          </p:nvPr>
        </p:nvSpPr>
        <p:spPr>
          <a:xfrm>
            <a:off x="563034" y="1074739"/>
            <a:ext cx="8596668" cy="3880773"/>
          </a:xfrm>
        </p:spPr>
        <p:txBody>
          <a:bodyPr/>
          <a:lstStyle/>
          <a:p>
            <a:r>
              <a:rPr lang="en-IN" dirty="0"/>
              <a:t>Selects all children elements of the current node (Java) as shown in the below screen.</a:t>
            </a:r>
          </a:p>
          <a:p>
            <a:r>
              <a:rPr lang="en-IN" dirty="0"/>
              <a:t>Syntax: </a:t>
            </a:r>
            <a:r>
              <a:rPr lang="en-IN" dirty="0" err="1">
                <a:solidFill>
                  <a:srgbClr val="FF0000"/>
                </a:solidFill>
              </a:rPr>
              <a:t>Xpath</a:t>
            </a:r>
            <a:r>
              <a:rPr lang="en-IN" dirty="0">
                <a:solidFill>
                  <a:srgbClr val="FF0000"/>
                </a:solidFill>
              </a:rPr>
              <a:t>=//*[@id='</a:t>
            </a:r>
            <a:r>
              <a:rPr lang="en-IN" dirty="0" err="1">
                <a:solidFill>
                  <a:srgbClr val="FF0000"/>
                </a:solidFill>
              </a:rPr>
              <a:t>java_technologies</a:t>
            </a:r>
            <a:r>
              <a:rPr lang="en-IN" dirty="0">
                <a:solidFill>
                  <a:srgbClr val="FF0000"/>
                </a:solidFill>
              </a:rPr>
              <a:t>']/child::li</a:t>
            </a:r>
          </a:p>
          <a:p>
            <a:endParaRPr lang="en-US" dirty="0">
              <a:solidFill>
                <a:srgbClr val="FF0000"/>
              </a:solidFill>
            </a:endParaRPr>
          </a:p>
        </p:txBody>
      </p:sp>
      <p:sp>
        <p:nvSpPr>
          <p:cNvPr id="4" name="Footer Placeholder 3">
            <a:extLst>
              <a:ext uri="{FF2B5EF4-FFF2-40B4-BE49-F238E27FC236}">
                <a16:creationId xmlns:a16="http://schemas.microsoft.com/office/drawing/2014/main" id="{38F072AA-9DC9-D947-8732-5CED18F05D39}"/>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8926B6DA-55F4-E940-8F73-8A367EDF74B3}"/>
              </a:ext>
            </a:extLst>
          </p:cNvPr>
          <p:cNvPicPr>
            <a:picLocks noChangeAspect="1"/>
          </p:cNvPicPr>
          <p:nvPr/>
        </p:nvPicPr>
        <p:blipFill>
          <a:blip r:embed="rId2"/>
          <a:stretch>
            <a:fillRect/>
          </a:stretch>
        </p:blipFill>
        <p:spPr>
          <a:xfrm>
            <a:off x="677334" y="2310945"/>
            <a:ext cx="8478112" cy="3509756"/>
          </a:xfrm>
          <a:prstGeom prst="rect">
            <a:avLst/>
          </a:prstGeom>
        </p:spPr>
      </p:pic>
    </p:spTree>
    <p:extLst>
      <p:ext uri="{BB962C8B-B14F-4D97-AF65-F5344CB8AC3E}">
        <p14:creationId xmlns:p14="http://schemas.microsoft.com/office/powerpoint/2010/main" val="2137443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69D72-CACF-F94A-9C02-677CE4A3EBF5}"/>
              </a:ext>
            </a:extLst>
          </p:cNvPr>
          <p:cNvSpPr>
            <a:spLocks noGrp="1"/>
          </p:cNvSpPr>
          <p:nvPr>
            <p:ph type="title"/>
          </p:nvPr>
        </p:nvSpPr>
        <p:spPr/>
        <p:txBody>
          <a:bodyPr/>
          <a:lstStyle/>
          <a:p>
            <a:r>
              <a:rPr lang="en-IN" b="1" dirty="0"/>
              <a:t>d. Preceding:</a:t>
            </a:r>
            <a:endParaRPr lang="en-US" dirty="0"/>
          </a:p>
        </p:txBody>
      </p:sp>
      <p:sp>
        <p:nvSpPr>
          <p:cNvPr id="3" name="Content Placeholder 2">
            <a:extLst>
              <a:ext uri="{FF2B5EF4-FFF2-40B4-BE49-F238E27FC236}">
                <a16:creationId xmlns:a16="http://schemas.microsoft.com/office/drawing/2014/main" id="{E172312C-C57C-FD4E-834C-22A691FE97DB}"/>
              </a:ext>
            </a:extLst>
          </p:cNvPr>
          <p:cNvSpPr>
            <a:spLocks noGrp="1"/>
          </p:cNvSpPr>
          <p:nvPr>
            <p:ph idx="1"/>
          </p:nvPr>
        </p:nvSpPr>
        <p:spPr>
          <a:xfrm>
            <a:off x="677334" y="1731964"/>
            <a:ext cx="8596668" cy="3880773"/>
          </a:xfrm>
        </p:spPr>
        <p:txBody>
          <a:bodyPr/>
          <a:lstStyle/>
          <a:p>
            <a:r>
              <a:rPr lang="en-IN" dirty="0"/>
              <a:t>Select all nodes that come before the current node as shown in the below screen.</a:t>
            </a:r>
          </a:p>
          <a:p>
            <a:r>
              <a:rPr lang="en-IN" dirty="0"/>
              <a:t> Syntax: </a:t>
            </a:r>
            <a:r>
              <a:rPr lang="en-IN" dirty="0" err="1">
                <a:solidFill>
                  <a:srgbClr val="FF0000"/>
                </a:solidFill>
              </a:rPr>
              <a:t>Xpath</a:t>
            </a:r>
            <a:r>
              <a:rPr lang="en-IN" dirty="0">
                <a:solidFill>
                  <a:srgbClr val="FF0000"/>
                </a:solidFill>
              </a:rPr>
              <a:t>=//*[@type='submit']//preceding::input</a:t>
            </a:r>
          </a:p>
          <a:p>
            <a:endParaRPr lang="en-US" dirty="0"/>
          </a:p>
        </p:txBody>
      </p:sp>
      <p:sp>
        <p:nvSpPr>
          <p:cNvPr id="4" name="Footer Placeholder 3">
            <a:extLst>
              <a:ext uri="{FF2B5EF4-FFF2-40B4-BE49-F238E27FC236}">
                <a16:creationId xmlns:a16="http://schemas.microsoft.com/office/drawing/2014/main" id="{1626D4E3-4CF1-0741-A8C0-A712EDA2CEFE}"/>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937A5B19-C359-8645-B631-DB371B155251}"/>
              </a:ext>
            </a:extLst>
          </p:cNvPr>
          <p:cNvPicPr>
            <a:picLocks noChangeAspect="1"/>
          </p:cNvPicPr>
          <p:nvPr/>
        </p:nvPicPr>
        <p:blipFill>
          <a:blip r:embed="rId2"/>
          <a:stretch>
            <a:fillRect/>
          </a:stretch>
        </p:blipFill>
        <p:spPr>
          <a:xfrm>
            <a:off x="1131528" y="2779049"/>
            <a:ext cx="6469422" cy="3401664"/>
          </a:xfrm>
          <a:prstGeom prst="rect">
            <a:avLst/>
          </a:prstGeom>
        </p:spPr>
      </p:pic>
    </p:spTree>
    <p:extLst>
      <p:ext uri="{BB962C8B-B14F-4D97-AF65-F5344CB8AC3E}">
        <p14:creationId xmlns:p14="http://schemas.microsoft.com/office/powerpoint/2010/main" val="803915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0FCFA-9F23-2045-912D-73CF7BE82FEB}"/>
              </a:ext>
            </a:extLst>
          </p:cNvPr>
          <p:cNvSpPr>
            <a:spLocks noGrp="1"/>
          </p:cNvSpPr>
          <p:nvPr>
            <p:ph type="title"/>
          </p:nvPr>
        </p:nvSpPr>
        <p:spPr>
          <a:xfrm>
            <a:off x="677334" y="185742"/>
            <a:ext cx="8596668" cy="1320800"/>
          </a:xfrm>
        </p:spPr>
        <p:txBody>
          <a:bodyPr/>
          <a:lstStyle/>
          <a:p>
            <a:r>
              <a:rPr lang="en-IN" b="1" dirty="0"/>
              <a:t>e. Following-sibling:</a:t>
            </a:r>
            <a:endParaRPr lang="en-US" dirty="0"/>
          </a:p>
        </p:txBody>
      </p:sp>
      <p:sp>
        <p:nvSpPr>
          <p:cNvPr id="3" name="Content Placeholder 2">
            <a:extLst>
              <a:ext uri="{FF2B5EF4-FFF2-40B4-BE49-F238E27FC236}">
                <a16:creationId xmlns:a16="http://schemas.microsoft.com/office/drawing/2014/main" id="{D786B31F-F2A3-CC45-A7BD-A6F6643533CD}"/>
              </a:ext>
            </a:extLst>
          </p:cNvPr>
          <p:cNvSpPr>
            <a:spLocks noGrp="1"/>
          </p:cNvSpPr>
          <p:nvPr>
            <p:ph idx="1"/>
          </p:nvPr>
        </p:nvSpPr>
        <p:spPr>
          <a:xfrm>
            <a:off x="677334" y="923934"/>
            <a:ext cx="8596668" cy="3880773"/>
          </a:xfrm>
        </p:spPr>
        <p:txBody>
          <a:bodyPr/>
          <a:lstStyle/>
          <a:p>
            <a:r>
              <a:rPr lang="en-IN" dirty="0"/>
              <a:t>Select the following siblings of the context node. Siblings are at the same level of the current node as shown in the below screen. It will find the element after the current node.</a:t>
            </a:r>
          </a:p>
          <a:p>
            <a:r>
              <a:rPr lang="en-IN" dirty="0"/>
              <a:t>Syntax: </a:t>
            </a:r>
            <a:r>
              <a:rPr lang="en-IN" dirty="0" err="1">
                <a:solidFill>
                  <a:srgbClr val="FF0000"/>
                </a:solidFill>
              </a:rPr>
              <a:t>xpath</a:t>
            </a:r>
            <a:r>
              <a:rPr lang="en-IN" dirty="0">
                <a:solidFill>
                  <a:srgbClr val="FF0000"/>
                </a:solidFill>
              </a:rPr>
              <a:t>=//*[@type='submit']//following-sibling::input</a:t>
            </a:r>
            <a:br>
              <a:rPr lang="en-IN" dirty="0"/>
            </a:br>
            <a:endParaRPr lang="en-US" dirty="0"/>
          </a:p>
        </p:txBody>
      </p:sp>
      <p:sp>
        <p:nvSpPr>
          <p:cNvPr id="4" name="Footer Placeholder 3">
            <a:extLst>
              <a:ext uri="{FF2B5EF4-FFF2-40B4-BE49-F238E27FC236}">
                <a16:creationId xmlns:a16="http://schemas.microsoft.com/office/drawing/2014/main" id="{60221E94-4FD0-724B-8926-C8F8629E4BEB}"/>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12E32835-8641-0B43-9577-C54C39E135F5}"/>
              </a:ext>
            </a:extLst>
          </p:cNvPr>
          <p:cNvPicPr>
            <a:picLocks noChangeAspect="1"/>
          </p:cNvPicPr>
          <p:nvPr/>
        </p:nvPicPr>
        <p:blipFill>
          <a:blip r:embed="rId2"/>
          <a:stretch>
            <a:fillRect/>
          </a:stretch>
        </p:blipFill>
        <p:spPr>
          <a:xfrm>
            <a:off x="1157288" y="2329901"/>
            <a:ext cx="7029449" cy="3399387"/>
          </a:xfrm>
          <a:prstGeom prst="rect">
            <a:avLst/>
          </a:prstGeom>
        </p:spPr>
      </p:pic>
    </p:spTree>
    <p:extLst>
      <p:ext uri="{BB962C8B-B14F-4D97-AF65-F5344CB8AC3E}">
        <p14:creationId xmlns:p14="http://schemas.microsoft.com/office/powerpoint/2010/main" val="4029455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46B152-C254-7E46-A1C6-6650194860CC}"/>
              </a:ext>
            </a:extLst>
          </p:cNvPr>
          <p:cNvSpPr>
            <a:spLocks noGrp="1"/>
          </p:cNvSpPr>
          <p:nvPr>
            <p:ph idx="1"/>
          </p:nvPr>
        </p:nvSpPr>
        <p:spPr>
          <a:xfrm>
            <a:off x="564445" y="557567"/>
            <a:ext cx="8596668" cy="3880773"/>
          </a:xfrm>
        </p:spPr>
        <p:txBody>
          <a:bodyPr>
            <a:normAutofit lnSpcReduction="10000"/>
          </a:bodyPr>
          <a:lstStyle/>
          <a:p>
            <a:r>
              <a:rPr lang="en-IN" b="1" dirty="0"/>
              <a:t>id </a:t>
            </a:r>
            <a:r>
              <a:rPr lang="en-IN" i="1" dirty="0"/>
              <a:t>Select element with the specified </a:t>
            </a:r>
            <a:r>
              <a:rPr lang="en-IN" b="1" i="1" dirty="0"/>
              <a:t>@id</a:t>
            </a:r>
            <a:r>
              <a:rPr lang="en-IN" i="1" dirty="0"/>
              <a:t> attribute.</a:t>
            </a:r>
            <a:endParaRPr lang="en-IN" dirty="0"/>
          </a:p>
          <a:p>
            <a:r>
              <a:rPr lang="en-IN" b="1" dirty="0"/>
              <a:t>Name </a:t>
            </a:r>
            <a:r>
              <a:rPr lang="en-IN" i="1" dirty="0"/>
              <a:t>Select first element with the specified </a:t>
            </a:r>
            <a:r>
              <a:rPr lang="en-IN" b="1" i="1" dirty="0"/>
              <a:t>@name</a:t>
            </a:r>
            <a:r>
              <a:rPr lang="en-IN" i="1" dirty="0"/>
              <a:t> attribute.</a:t>
            </a:r>
            <a:endParaRPr lang="en-IN" dirty="0"/>
          </a:p>
          <a:p>
            <a:r>
              <a:rPr lang="en-IN" b="1" dirty="0" err="1"/>
              <a:t>Linktext</a:t>
            </a:r>
            <a:r>
              <a:rPr lang="en-IN" b="1" dirty="0"/>
              <a:t> </a:t>
            </a:r>
            <a:r>
              <a:rPr lang="en-IN" i="1" dirty="0"/>
              <a:t>Select link (anchor tag) element which contains text matching the specified link text</a:t>
            </a:r>
            <a:endParaRPr lang="en-IN" dirty="0"/>
          </a:p>
          <a:p>
            <a:r>
              <a:rPr lang="en-IN" b="1" dirty="0"/>
              <a:t>Partial </a:t>
            </a:r>
            <a:r>
              <a:rPr lang="en-IN" b="1" dirty="0" err="1"/>
              <a:t>Linktext</a:t>
            </a:r>
            <a:r>
              <a:rPr lang="en-IN" b="1" dirty="0"/>
              <a:t> </a:t>
            </a:r>
            <a:r>
              <a:rPr lang="en-IN" i="1" dirty="0"/>
              <a:t>Select link (anchor tag) element which contains text matching the specified partial link text</a:t>
            </a:r>
            <a:endParaRPr lang="en-IN" dirty="0"/>
          </a:p>
          <a:p>
            <a:r>
              <a:rPr lang="en-IN" b="1" dirty="0"/>
              <a:t>Tag Name </a:t>
            </a:r>
            <a:r>
              <a:rPr lang="en-IN" i="1" dirty="0"/>
              <a:t>Locate Element using a Tag Name .</a:t>
            </a:r>
            <a:endParaRPr lang="en-IN" dirty="0"/>
          </a:p>
          <a:p>
            <a:r>
              <a:rPr lang="en-IN" b="1" dirty="0"/>
              <a:t>Class name </a:t>
            </a:r>
            <a:r>
              <a:rPr lang="en-IN" i="1" dirty="0"/>
              <a:t>Locate Element using a class Name ..</a:t>
            </a:r>
            <a:endParaRPr lang="en-IN" dirty="0"/>
          </a:p>
          <a:p>
            <a:r>
              <a:rPr lang="en-IN" b="1" dirty="0" err="1"/>
              <a:t>Css</a:t>
            </a:r>
            <a:r>
              <a:rPr lang="en-IN" dirty="0"/>
              <a:t> </a:t>
            </a:r>
            <a:r>
              <a:rPr lang="en-IN" i="1" dirty="0"/>
              <a:t>Select the element using </a:t>
            </a:r>
            <a:r>
              <a:rPr lang="en-IN" i="1" dirty="0" err="1"/>
              <a:t>css</a:t>
            </a:r>
            <a:r>
              <a:rPr lang="en-IN" i="1" dirty="0"/>
              <a:t> selectors. You can check here for  refer </a:t>
            </a:r>
            <a:r>
              <a:rPr lang="en-IN" i="1" dirty="0">
                <a:hlinkClick r:id="rId2"/>
              </a:rPr>
              <a:t>W3C CSS Locatros</a:t>
            </a:r>
            <a:endParaRPr lang="en-IN" dirty="0"/>
          </a:p>
          <a:p>
            <a:r>
              <a:rPr lang="en-IN" b="1" dirty="0" err="1"/>
              <a:t>Xpath</a:t>
            </a:r>
            <a:r>
              <a:rPr lang="en-IN" b="1" dirty="0"/>
              <a:t> </a:t>
            </a:r>
            <a:r>
              <a:rPr lang="en-IN" i="1" dirty="0"/>
              <a:t>Locate an element using an XPath expression.</a:t>
            </a:r>
            <a:endParaRPr lang="en-IN" dirty="0"/>
          </a:p>
          <a:p>
            <a:endParaRPr lang="en-US" dirty="0"/>
          </a:p>
        </p:txBody>
      </p:sp>
      <p:sp>
        <p:nvSpPr>
          <p:cNvPr id="4" name="Footer Placeholder 3">
            <a:extLst>
              <a:ext uri="{FF2B5EF4-FFF2-40B4-BE49-F238E27FC236}">
                <a16:creationId xmlns:a16="http://schemas.microsoft.com/office/drawing/2014/main" id="{B56FDB43-7F02-5E48-B1B3-8F2FE1B59E47}"/>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41991485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C54F1-57F7-FB42-B9AA-80286AE7FD69}"/>
              </a:ext>
            </a:extLst>
          </p:cNvPr>
          <p:cNvSpPr>
            <a:spLocks noGrp="1"/>
          </p:cNvSpPr>
          <p:nvPr>
            <p:ph type="title"/>
          </p:nvPr>
        </p:nvSpPr>
        <p:spPr/>
        <p:txBody>
          <a:bodyPr/>
          <a:lstStyle/>
          <a:p>
            <a:r>
              <a:rPr lang="en-IN" b="1" dirty="0" err="1"/>
              <a:t>f.Parent</a:t>
            </a:r>
            <a:r>
              <a:rPr lang="en-IN" b="1" dirty="0"/>
              <a:t>:</a:t>
            </a:r>
            <a:endParaRPr lang="en-US" dirty="0"/>
          </a:p>
        </p:txBody>
      </p:sp>
      <p:sp>
        <p:nvSpPr>
          <p:cNvPr id="3" name="Content Placeholder 2">
            <a:extLst>
              <a:ext uri="{FF2B5EF4-FFF2-40B4-BE49-F238E27FC236}">
                <a16:creationId xmlns:a16="http://schemas.microsoft.com/office/drawing/2014/main" id="{890DB212-FDAC-DA40-BA44-CDB6C9A81AFE}"/>
              </a:ext>
            </a:extLst>
          </p:cNvPr>
          <p:cNvSpPr>
            <a:spLocks noGrp="1"/>
          </p:cNvSpPr>
          <p:nvPr>
            <p:ph idx="1"/>
          </p:nvPr>
        </p:nvSpPr>
        <p:spPr>
          <a:xfrm>
            <a:off x="677334" y="1574802"/>
            <a:ext cx="8596668" cy="3880773"/>
          </a:xfrm>
        </p:spPr>
        <p:txBody>
          <a:bodyPr/>
          <a:lstStyle/>
          <a:p>
            <a:r>
              <a:rPr lang="en-IN" dirty="0"/>
              <a:t>Selects the parent of the current node as shown in the below screen.</a:t>
            </a:r>
          </a:p>
          <a:p>
            <a:r>
              <a:rPr lang="en-IN" dirty="0" err="1"/>
              <a:t>Synatax</a:t>
            </a:r>
            <a:r>
              <a:rPr lang="en-IN" dirty="0"/>
              <a:t>: </a:t>
            </a:r>
            <a:r>
              <a:rPr lang="en-IN" dirty="0" err="1">
                <a:solidFill>
                  <a:srgbClr val="FF0000"/>
                </a:solidFill>
              </a:rPr>
              <a:t>Xpath</a:t>
            </a:r>
            <a:r>
              <a:rPr lang="en-IN" dirty="0">
                <a:solidFill>
                  <a:srgbClr val="FF0000"/>
                </a:solidFill>
              </a:rPr>
              <a:t>=//*[@id='</a:t>
            </a:r>
            <a:r>
              <a:rPr lang="en-IN" dirty="0" err="1">
                <a:solidFill>
                  <a:srgbClr val="FF0000"/>
                </a:solidFill>
              </a:rPr>
              <a:t>rt</a:t>
            </a:r>
            <a:r>
              <a:rPr lang="en-IN" dirty="0">
                <a:solidFill>
                  <a:srgbClr val="FF0000"/>
                </a:solidFill>
              </a:rPr>
              <a:t>-feature']//parent::div</a:t>
            </a:r>
            <a:endParaRPr lang="en-US" dirty="0">
              <a:solidFill>
                <a:srgbClr val="FF0000"/>
              </a:solidFill>
            </a:endParaRPr>
          </a:p>
        </p:txBody>
      </p:sp>
      <p:sp>
        <p:nvSpPr>
          <p:cNvPr id="4" name="Footer Placeholder 3">
            <a:extLst>
              <a:ext uri="{FF2B5EF4-FFF2-40B4-BE49-F238E27FC236}">
                <a16:creationId xmlns:a16="http://schemas.microsoft.com/office/drawing/2014/main" id="{1D371D15-2F73-484F-8E5D-6F31EE7D6C5D}"/>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D0BC0A96-3AD5-AB43-9C06-B39D6A7EB72D}"/>
              </a:ext>
            </a:extLst>
          </p:cNvPr>
          <p:cNvPicPr>
            <a:picLocks noChangeAspect="1"/>
          </p:cNvPicPr>
          <p:nvPr/>
        </p:nvPicPr>
        <p:blipFill>
          <a:blip r:embed="rId2"/>
          <a:stretch>
            <a:fillRect/>
          </a:stretch>
        </p:blipFill>
        <p:spPr>
          <a:xfrm>
            <a:off x="677334" y="2516187"/>
            <a:ext cx="8338079" cy="3232745"/>
          </a:xfrm>
          <a:prstGeom prst="rect">
            <a:avLst/>
          </a:prstGeom>
        </p:spPr>
      </p:pic>
    </p:spTree>
    <p:extLst>
      <p:ext uri="{BB962C8B-B14F-4D97-AF65-F5344CB8AC3E}">
        <p14:creationId xmlns:p14="http://schemas.microsoft.com/office/powerpoint/2010/main" val="883578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4D4D5-EC0D-1144-A250-05DD66DE1666}"/>
              </a:ext>
            </a:extLst>
          </p:cNvPr>
          <p:cNvSpPr>
            <a:spLocks noGrp="1"/>
          </p:cNvSpPr>
          <p:nvPr>
            <p:ph type="title"/>
          </p:nvPr>
        </p:nvSpPr>
        <p:spPr/>
        <p:txBody>
          <a:bodyPr/>
          <a:lstStyle/>
          <a:p>
            <a:r>
              <a:rPr lang="en-IN" b="1" dirty="0"/>
              <a:t>g. Self:</a:t>
            </a:r>
            <a:endParaRPr lang="en-US" dirty="0"/>
          </a:p>
        </p:txBody>
      </p:sp>
      <p:sp>
        <p:nvSpPr>
          <p:cNvPr id="3" name="Content Placeholder 2">
            <a:extLst>
              <a:ext uri="{FF2B5EF4-FFF2-40B4-BE49-F238E27FC236}">
                <a16:creationId xmlns:a16="http://schemas.microsoft.com/office/drawing/2014/main" id="{940F6F46-F674-5046-BAE1-561611439BA5}"/>
              </a:ext>
            </a:extLst>
          </p:cNvPr>
          <p:cNvSpPr>
            <a:spLocks noGrp="1"/>
          </p:cNvSpPr>
          <p:nvPr>
            <p:ph idx="1"/>
          </p:nvPr>
        </p:nvSpPr>
        <p:spPr>
          <a:xfrm>
            <a:off x="677334" y="1517651"/>
            <a:ext cx="8596668" cy="3880773"/>
          </a:xfrm>
        </p:spPr>
        <p:txBody>
          <a:bodyPr/>
          <a:lstStyle/>
          <a:p>
            <a:r>
              <a:rPr lang="en-IN" dirty="0"/>
              <a:t>Selects the current node or 'self' means it indicates the node itself as shown in the below screen.</a:t>
            </a:r>
          </a:p>
          <a:p>
            <a:r>
              <a:rPr lang="en-US" dirty="0"/>
              <a:t>Syntax: </a:t>
            </a:r>
            <a:r>
              <a:rPr lang="en-IN" dirty="0" err="1"/>
              <a:t>Xpath</a:t>
            </a:r>
            <a:r>
              <a:rPr lang="en-IN" dirty="0"/>
              <a:t> =//*[@type='password']//self::input</a:t>
            </a:r>
          </a:p>
        </p:txBody>
      </p:sp>
      <p:sp>
        <p:nvSpPr>
          <p:cNvPr id="4" name="Footer Placeholder 3">
            <a:extLst>
              <a:ext uri="{FF2B5EF4-FFF2-40B4-BE49-F238E27FC236}">
                <a16:creationId xmlns:a16="http://schemas.microsoft.com/office/drawing/2014/main" id="{6362FEAF-4AF3-5741-9C0C-71C073A47D6A}"/>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E8E03420-F189-6442-A3A9-37A302DFA55F}"/>
              </a:ext>
            </a:extLst>
          </p:cNvPr>
          <p:cNvPicPr>
            <a:picLocks noChangeAspect="1"/>
          </p:cNvPicPr>
          <p:nvPr/>
        </p:nvPicPr>
        <p:blipFill>
          <a:blip r:embed="rId2"/>
          <a:stretch>
            <a:fillRect/>
          </a:stretch>
        </p:blipFill>
        <p:spPr>
          <a:xfrm>
            <a:off x="751417" y="2787645"/>
            <a:ext cx="7852304" cy="3253717"/>
          </a:xfrm>
          <a:prstGeom prst="rect">
            <a:avLst/>
          </a:prstGeom>
        </p:spPr>
      </p:pic>
    </p:spTree>
    <p:extLst>
      <p:ext uri="{BB962C8B-B14F-4D97-AF65-F5344CB8AC3E}">
        <p14:creationId xmlns:p14="http://schemas.microsoft.com/office/powerpoint/2010/main" val="41398483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68D7E-8AC4-3548-B54F-FF901A7EB61E}"/>
              </a:ext>
            </a:extLst>
          </p:cNvPr>
          <p:cNvSpPr>
            <a:spLocks noGrp="1"/>
          </p:cNvSpPr>
          <p:nvPr>
            <p:ph type="title"/>
          </p:nvPr>
        </p:nvSpPr>
        <p:spPr/>
        <p:txBody>
          <a:bodyPr/>
          <a:lstStyle/>
          <a:p>
            <a:r>
              <a:rPr lang="en-IN" b="1" dirty="0"/>
              <a:t>h. Descendant:</a:t>
            </a:r>
            <a:endParaRPr lang="en-US" dirty="0"/>
          </a:p>
        </p:txBody>
      </p:sp>
      <p:sp>
        <p:nvSpPr>
          <p:cNvPr id="3" name="Content Placeholder 2">
            <a:extLst>
              <a:ext uri="{FF2B5EF4-FFF2-40B4-BE49-F238E27FC236}">
                <a16:creationId xmlns:a16="http://schemas.microsoft.com/office/drawing/2014/main" id="{FF15A25D-9535-4E4F-93E7-B2B968E1CEBA}"/>
              </a:ext>
            </a:extLst>
          </p:cNvPr>
          <p:cNvSpPr>
            <a:spLocks noGrp="1"/>
          </p:cNvSpPr>
          <p:nvPr>
            <p:ph idx="1"/>
          </p:nvPr>
        </p:nvSpPr>
        <p:spPr>
          <a:xfrm>
            <a:off x="677334" y="1431927"/>
            <a:ext cx="8596668" cy="3880773"/>
          </a:xfrm>
        </p:spPr>
        <p:txBody>
          <a:bodyPr/>
          <a:lstStyle/>
          <a:p>
            <a:r>
              <a:rPr lang="en-IN" dirty="0"/>
              <a:t>Selects the descendants of the current node as shown in the below screen.</a:t>
            </a:r>
          </a:p>
          <a:p>
            <a:r>
              <a:rPr lang="en-IN" dirty="0"/>
              <a:t>In the below expression, it identifies all the element descendants to current element ( 'Main body surround' frame element) which means down under the node (child node , grandchild node, etc.).</a:t>
            </a:r>
          </a:p>
          <a:p>
            <a:r>
              <a:rPr lang="en-IN" dirty="0"/>
              <a:t>Syntax: </a:t>
            </a:r>
            <a:r>
              <a:rPr lang="en-IN" dirty="0" err="1">
                <a:solidFill>
                  <a:srgbClr val="FF0000"/>
                </a:solidFill>
              </a:rPr>
              <a:t>Xpath</a:t>
            </a:r>
            <a:r>
              <a:rPr lang="en-IN" dirty="0">
                <a:solidFill>
                  <a:srgbClr val="FF0000"/>
                </a:solidFill>
              </a:rPr>
              <a:t>=//*[@id='</a:t>
            </a:r>
            <a:r>
              <a:rPr lang="en-IN" dirty="0" err="1">
                <a:solidFill>
                  <a:srgbClr val="FF0000"/>
                </a:solidFill>
              </a:rPr>
              <a:t>rt</a:t>
            </a:r>
            <a:r>
              <a:rPr lang="en-IN" dirty="0">
                <a:solidFill>
                  <a:srgbClr val="FF0000"/>
                </a:solidFill>
              </a:rPr>
              <a:t>-feature']//descendant::a</a:t>
            </a:r>
            <a:endParaRPr lang="en-US" dirty="0">
              <a:solidFill>
                <a:srgbClr val="FF0000"/>
              </a:solidFill>
            </a:endParaRPr>
          </a:p>
        </p:txBody>
      </p:sp>
      <p:sp>
        <p:nvSpPr>
          <p:cNvPr id="4" name="Footer Placeholder 3">
            <a:extLst>
              <a:ext uri="{FF2B5EF4-FFF2-40B4-BE49-F238E27FC236}">
                <a16:creationId xmlns:a16="http://schemas.microsoft.com/office/drawing/2014/main" id="{D93432E6-3D98-1F4A-80E1-9998A3942D73}"/>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B27DF09A-9703-E64E-9A82-8B93E304A7C0}"/>
              </a:ext>
            </a:extLst>
          </p:cNvPr>
          <p:cNvPicPr>
            <a:picLocks noChangeAspect="1"/>
          </p:cNvPicPr>
          <p:nvPr/>
        </p:nvPicPr>
        <p:blipFill>
          <a:blip r:embed="rId2"/>
          <a:stretch>
            <a:fillRect/>
          </a:stretch>
        </p:blipFill>
        <p:spPr>
          <a:xfrm>
            <a:off x="1034261" y="3362669"/>
            <a:ext cx="7257251" cy="2678693"/>
          </a:xfrm>
          <a:prstGeom prst="rect">
            <a:avLst/>
          </a:prstGeom>
        </p:spPr>
      </p:pic>
    </p:spTree>
    <p:extLst>
      <p:ext uri="{BB962C8B-B14F-4D97-AF65-F5344CB8AC3E}">
        <p14:creationId xmlns:p14="http://schemas.microsoft.com/office/powerpoint/2010/main" val="38291782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5FFDF-6E65-A941-AAAF-734D49B95532}"/>
              </a:ext>
            </a:extLst>
          </p:cNvPr>
          <p:cNvSpPr>
            <a:spLocks noGrp="1"/>
          </p:cNvSpPr>
          <p:nvPr>
            <p:ph type="title"/>
          </p:nvPr>
        </p:nvSpPr>
        <p:spPr/>
        <p:txBody>
          <a:bodyPr/>
          <a:lstStyle/>
          <a:p>
            <a:r>
              <a:rPr lang="en-IN" b="1" dirty="0"/>
              <a:t>Locating by CSS Selector</a:t>
            </a:r>
            <a:br>
              <a:rPr lang="en-IN" b="1" dirty="0"/>
            </a:br>
            <a:endParaRPr lang="en-US" dirty="0"/>
          </a:p>
        </p:txBody>
      </p:sp>
      <p:sp>
        <p:nvSpPr>
          <p:cNvPr id="3" name="Content Placeholder 2">
            <a:extLst>
              <a:ext uri="{FF2B5EF4-FFF2-40B4-BE49-F238E27FC236}">
                <a16:creationId xmlns:a16="http://schemas.microsoft.com/office/drawing/2014/main" id="{5914DB91-13D6-A94C-BC53-95C7A895D3BC}"/>
              </a:ext>
            </a:extLst>
          </p:cNvPr>
          <p:cNvSpPr>
            <a:spLocks noGrp="1"/>
          </p:cNvSpPr>
          <p:nvPr>
            <p:ph idx="1"/>
          </p:nvPr>
        </p:nvSpPr>
        <p:spPr>
          <a:xfrm>
            <a:off x="677334" y="1646239"/>
            <a:ext cx="8596668" cy="3880773"/>
          </a:xfrm>
        </p:spPr>
        <p:txBody>
          <a:bodyPr>
            <a:normAutofit fontScale="92500" lnSpcReduction="10000"/>
          </a:bodyPr>
          <a:lstStyle/>
          <a:p>
            <a:r>
              <a:rPr lang="en-IN" sz="1600" dirty="0"/>
              <a:t>CSS Selectors are string patterns used to identify an element based on a combination of HTML tag, id, class, and attributes. Locating by CSS Selector is more complicated than the previous methods, but it is the most common locating strategy of advanced Selenium users because it can access even those elements that have no ID or name.</a:t>
            </a:r>
          </a:p>
          <a:p>
            <a:r>
              <a:rPr lang="en-IN" dirty="0"/>
              <a:t>CSS Selectors have many formats, but we will only focus on the most common ones.</a:t>
            </a:r>
          </a:p>
          <a:p>
            <a:pPr marL="685800" lvl="1">
              <a:buFont typeface="Wingdings" pitchFamily="2" charset="2"/>
              <a:buChar char="ü"/>
            </a:pPr>
            <a:r>
              <a:rPr lang="en-IN" dirty="0"/>
              <a:t>Tag and ID</a:t>
            </a:r>
          </a:p>
          <a:p>
            <a:pPr marL="685800" lvl="1">
              <a:buFont typeface="Wingdings" pitchFamily="2" charset="2"/>
              <a:buChar char="ü"/>
            </a:pPr>
            <a:r>
              <a:rPr lang="en-IN" dirty="0"/>
              <a:t>Tag and class</a:t>
            </a:r>
          </a:p>
          <a:p>
            <a:pPr marL="685800" lvl="1">
              <a:buFont typeface="Wingdings" pitchFamily="2" charset="2"/>
              <a:buChar char="ü"/>
            </a:pPr>
            <a:r>
              <a:rPr lang="en-IN" dirty="0"/>
              <a:t>Tag and attribute</a:t>
            </a:r>
          </a:p>
          <a:p>
            <a:pPr marL="685800" lvl="1">
              <a:buFont typeface="Wingdings" pitchFamily="2" charset="2"/>
              <a:buChar char="ü"/>
            </a:pPr>
            <a:r>
              <a:rPr lang="en-IN" dirty="0"/>
              <a:t>Tag, class, and attribute</a:t>
            </a:r>
          </a:p>
          <a:p>
            <a:pPr marL="685800" lvl="1">
              <a:buFont typeface="Wingdings" pitchFamily="2" charset="2"/>
              <a:buChar char="ü"/>
            </a:pPr>
            <a:r>
              <a:rPr lang="en-IN" dirty="0"/>
              <a:t>Inner text</a:t>
            </a:r>
          </a:p>
          <a:p>
            <a:pPr marL="0" indent="0">
              <a:buNone/>
            </a:pPr>
            <a:br>
              <a:rPr lang="en-IN" dirty="0"/>
            </a:br>
            <a:endParaRPr lang="en-US" dirty="0"/>
          </a:p>
        </p:txBody>
      </p:sp>
      <p:sp>
        <p:nvSpPr>
          <p:cNvPr id="4" name="Footer Placeholder 3">
            <a:extLst>
              <a:ext uri="{FF2B5EF4-FFF2-40B4-BE49-F238E27FC236}">
                <a16:creationId xmlns:a16="http://schemas.microsoft.com/office/drawing/2014/main" id="{0853D78A-74F3-2142-9930-7DBD68DA9042}"/>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33629943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28520-D94C-6046-BC0C-29F44F624D55}"/>
              </a:ext>
            </a:extLst>
          </p:cNvPr>
          <p:cNvSpPr>
            <a:spLocks noGrp="1"/>
          </p:cNvSpPr>
          <p:nvPr>
            <p:ph type="title"/>
          </p:nvPr>
        </p:nvSpPr>
        <p:spPr>
          <a:xfrm>
            <a:off x="677334" y="309562"/>
            <a:ext cx="8596668" cy="1320800"/>
          </a:xfrm>
        </p:spPr>
        <p:txBody>
          <a:bodyPr/>
          <a:lstStyle/>
          <a:p>
            <a:r>
              <a:rPr lang="en-IN" b="1" dirty="0"/>
              <a:t>Locating by CSS Selector - Tag and ID</a:t>
            </a:r>
            <a:br>
              <a:rPr lang="en-IN" b="1" dirty="0"/>
            </a:br>
            <a:endParaRPr lang="en-US" dirty="0"/>
          </a:p>
        </p:txBody>
      </p:sp>
      <p:sp>
        <p:nvSpPr>
          <p:cNvPr id="3" name="Content Placeholder 2">
            <a:extLst>
              <a:ext uri="{FF2B5EF4-FFF2-40B4-BE49-F238E27FC236}">
                <a16:creationId xmlns:a16="http://schemas.microsoft.com/office/drawing/2014/main" id="{310899D6-EA94-1340-8D8B-7C61C6F0F978}"/>
              </a:ext>
            </a:extLst>
          </p:cNvPr>
          <p:cNvSpPr>
            <a:spLocks noGrp="1"/>
          </p:cNvSpPr>
          <p:nvPr>
            <p:ph idx="1"/>
          </p:nvPr>
        </p:nvSpPr>
        <p:spPr>
          <a:xfrm>
            <a:off x="677334" y="1403351"/>
            <a:ext cx="8596668" cy="3880773"/>
          </a:xfrm>
        </p:spPr>
        <p:txBody>
          <a:bodyPr/>
          <a:lstStyle/>
          <a:p>
            <a:r>
              <a:rPr lang="en-IN" dirty="0"/>
              <a:t>Again, we will use Facebook's Email text box in this example. As you can remember, it has an ID of "email," and we have already accessed it in the "Locating by ID" section. This time, we will use a CSS Selector with ID in accessing that very same element.</a:t>
            </a:r>
          </a:p>
          <a:p>
            <a:r>
              <a:rPr lang="en-IN" dirty="0"/>
              <a:t>Syntax: </a:t>
            </a:r>
            <a:r>
              <a:rPr lang="en-IN" dirty="0" err="1">
                <a:solidFill>
                  <a:srgbClr val="FF0000"/>
                </a:solidFill>
              </a:rPr>
              <a:t>d.findElement</a:t>
            </a:r>
            <a:r>
              <a:rPr lang="en-IN" dirty="0">
                <a:solidFill>
                  <a:srgbClr val="FF0000"/>
                </a:solidFill>
              </a:rPr>
              <a:t>(</a:t>
            </a:r>
            <a:r>
              <a:rPr lang="en-IN" dirty="0" err="1">
                <a:solidFill>
                  <a:srgbClr val="FF0000"/>
                </a:solidFill>
              </a:rPr>
              <a:t>By.cssSelector</a:t>
            </a:r>
            <a:r>
              <a:rPr lang="en-IN" dirty="0">
                <a:solidFill>
                  <a:srgbClr val="FF0000"/>
                </a:solidFill>
              </a:rPr>
              <a:t>("#</a:t>
            </a:r>
            <a:r>
              <a:rPr lang="en-IN" dirty="0" err="1">
                <a:solidFill>
                  <a:srgbClr val="FF0000"/>
                </a:solidFill>
              </a:rPr>
              <a:t>twotabsearchtextbox</a:t>
            </a:r>
            <a:r>
              <a:rPr lang="en-IN" dirty="0">
                <a:solidFill>
                  <a:srgbClr val="FF0000"/>
                </a:solidFill>
              </a:rPr>
              <a:t>"))</a:t>
            </a:r>
            <a:endParaRPr lang="en-IN" dirty="0"/>
          </a:p>
          <a:p>
            <a:r>
              <a:rPr lang="en-IN" b="1" dirty="0">
                <a:solidFill>
                  <a:srgbClr val="FF0000"/>
                </a:solidFill>
              </a:rPr>
              <a:t>Keep in mind that the ID is always preceded by a hash sign (#).</a:t>
            </a:r>
            <a:endParaRPr lang="en-IN" dirty="0">
              <a:solidFill>
                <a:srgbClr val="FF0000"/>
              </a:solidFill>
            </a:endParaRPr>
          </a:p>
          <a:p>
            <a:pPr marL="0" indent="0">
              <a:buNone/>
            </a:pPr>
            <a:br>
              <a:rPr lang="en-IN" dirty="0"/>
            </a:br>
            <a:endParaRPr lang="en-US" dirty="0"/>
          </a:p>
        </p:txBody>
      </p:sp>
      <p:sp>
        <p:nvSpPr>
          <p:cNvPr id="4" name="Footer Placeholder 3">
            <a:extLst>
              <a:ext uri="{FF2B5EF4-FFF2-40B4-BE49-F238E27FC236}">
                <a16:creationId xmlns:a16="http://schemas.microsoft.com/office/drawing/2014/main" id="{E7098E89-ED76-B748-96A4-9F54D6A5EF4B}"/>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149848A6-FE79-CA4A-9CCE-7EA48CF0CE0F}"/>
              </a:ext>
            </a:extLst>
          </p:cNvPr>
          <p:cNvPicPr>
            <a:picLocks noChangeAspect="1"/>
          </p:cNvPicPr>
          <p:nvPr/>
        </p:nvPicPr>
        <p:blipFill>
          <a:blip r:embed="rId2"/>
          <a:stretch>
            <a:fillRect/>
          </a:stretch>
        </p:blipFill>
        <p:spPr>
          <a:xfrm>
            <a:off x="981518" y="3529013"/>
            <a:ext cx="7988300" cy="2376617"/>
          </a:xfrm>
          <a:prstGeom prst="rect">
            <a:avLst/>
          </a:prstGeom>
        </p:spPr>
      </p:pic>
    </p:spTree>
    <p:extLst>
      <p:ext uri="{BB962C8B-B14F-4D97-AF65-F5344CB8AC3E}">
        <p14:creationId xmlns:p14="http://schemas.microsoft.com/office/powerpoint/2010/main" val="10868155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26717-1A63-3A4C-9DA0-D07A2F31B012}"/>
              </a:ext>
            </a:extLst>
          </p:cNvPr>
          <p:cNvSpPr>
            <a:spLocks noGrp="1"/>
          </p:cNvSpPr>
          <p:nvPr>
            <p:ph type="title"/>
          </p:nvPr>
        </p:nvSpPr>
        <p:spPr/>
        <p:txBody>
          <a:bodyPr>
            <a:normAutofit fontScale="90000"/>
          </a:bodyPr>
          <a:lstStyle/>
          <a:p>
            <a:r>
              <a:rPr lang="en-IN" b="1" dirty="0"/>
              <a:t>Locating by CSS Selector - tag, class, and attribute</a:t>
            </a:r>
            <a:br>
              <a:rPr lang="en-IN" b="1" dirty="0"/>
            </a:br>
            <a:endParaRPr lang="en-US" dirty="0"/>
          </a:p>
        </p:txBody>
      </p:sp>
      <p:pic>
        <p:nvPicPr>
          <p:cNvPr id="6" name="Content Placeholder 5">
            <a:extLst>
              <a:ext uri="{FF2B5EF4-FFF2-40B4-BE49-F238E27FC236}">
                <a16:creationId xmlns:a16="http://schemas.microsoft.com/office/drawing/2014/main" id="{7D23A5B0-744C-7149-AB86-0880BEE030D1}"/>
              </a:ext>
            </a:extLst>
          </p:cNvPr>
          <p:cNvPicPr>
            <a:picLocks noGrp="1" noChangeAspect="1"/>
          </p:cNvPicPr>
          <p:nvPr>
            <p:ph idx="1"/>
          </p:nvPr>
        </p:nvPicPr>
        <p:blipFill>
          <a:blip r:embed="rId2"/>
          <a:stretch>
            <a:fillRect/>
          </a:stretch>
        </p:blipFill>
        <p:spPr>
          <a:xfrm>
            <a:off x="677863" y="2308635"/>
            <a:ext cx="8596312" cy="3585343"/>
          </a:xfrm>
        </p:spPr>
      </p:pic>
      <p:sp>
        <p:nvSpPr>
          <p:cNvPr id="4" name="Footer Placeholder 3">
            <a:extLst>
              <a:ext uri="{FF2B5EF4-FFF2-40B4-BE49-F238E27FC236}">
                <a16:creationId xmlns:a16="http://schemas.microsoft.com/office/drawing/2014/main" id="{504EF740-32CE-5A45-961A-B3A93ED8A783}"/>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35827412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26717-1A63-3A4C-9DA0-D07A2F31B012}"/>
              </a:ext>
            </a:extLst>
          </p:cNvPr>
          <p:cNvSpPr>
            <a:spLocks noGrp="1"/>
          </p:cNvSpPr>
          <p:nvPr>
            <p:ph type="title"/>
          </p:nvPr>
        </p:nvSpPr>
        <p:spPr/>
        <p:txBody>
          <a:bodyPr>
            <a:normAutofit fontScale="90000"/>
          </a:bodyPr>
          <a:lstStyle/>
          <a:p>
            <a:r>
              <a:rPr lang="en-IN" b="1" dirty="0"/>
              <a:t>Locating by CSS Selector - tag, class, and attribute</a:t>
            </a:r>
            <a:br>
              <a:rPr lang="en-IN" b="1" dirty="0"/>
            </a:br>
            <a:endParaRPr lang="en-US" dirty="0"/>
          </a:p>
        </p:txBody>
      </p:sp>
      <p:sp>
        <p:nvSpPr>
          <p:cNvPr id="4" name="Footer Placeholder 3">
            <a:extLst>
              <a:ext uri="{FF2B5EF4-FFF2-40B4-BE49-F238E27FC236}">
                <a16:creationId xmlns:a16="http://schemas.microsoft.com/office/drawing/2014/main" id="{504EF740-32CE-5A45-961A-B3A93ED8A783}"/>
              </a:ext>
            </a:extLst>
          </p:cNvPr>
          <p:cNvSpPr>
            <a:spLocks noGrp="1"/>
          </p:cNvSpPr>
          <p:nvPr>
            <p:ph type="ftr" sz="quarter" idx="11"/>
          </p:nvPr>
        </p:nvSpPr>
        <p:spPr/>
        <p:txBody>
          <a:bodyPr/>
          <a:lstStyle/>
          <a:p>
            <a:r>
              <a:rPr lang="en-US"/>
              <a:t>Aravinda</a:t>
            </a:r>
            <a:endParaRPr lang="en-US" dirty="0"/>
          </a:p>
        </p:txBody>
      </p:sp>
      <p:sp>
        <p:nvSpPr>
          <p:cNvPr id="5" name="Content Placeholder 4">
            <a:extLst>
              <a:ext uri="{FF2B5EF4-FFF2-40B4-BE49-F238E27FC236}">
                <a16:creationId xmlns:a16="http://schemas.microsoft.com/office/drawing/2014/main" id="{53A0644C-DEF2-1A4E-8F29-358E4AC97068}"/>
              </a:ext>
            </a:extLst>
          </p:cNvPr>
          <p:cNvSpPr>
            <a:spLocks noGrp="1"/>
          </p:cNvSpPr>
          <p:nvPr>
            <p:ph idx="1"/>
          </p:nvPr>
        </p:nvSpPr>
        <p:spPr/>
        <p:txBody>
          <a:bodyPr/>
          <a:lstStyle/>
          <a:p>
            <a:r>
              <a:rPr lang="en-US" dirty="0"/>
              <a:t>TAGNAME[attribute=‘value’][attribute=‘value’]</a:t>
            </a:r>
          </a:p>
          <a:p>
            <a:r>
              <a:rPr lang="en-US" dirty="0"/>
              <a:t>Input[id=‘email’][type=‘text’]</a:t>
            </a:r>
          </a:p>
        </p:txBody>
      </p:sp>
    </p:spTree>
    <p:extLst>
      <p:ext uri="{BB962C8B-B14F-4D97-AF65-F5344CB8AC3E}">
        <p14:creationId xmlns:p14="http://schemas.microsoft.com/office/powerpoint/2010/main" val="26469635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56D10-0550-FA45-9143-428E3BE7B763}"/>
              </a:ext>
            </a:extLst>
          </p:cNvPr>
          <p:cNvSpPr>
            <a:spLocks noGrp="1"/>
          </p:cNvSpPr>
          <p:nvPr>
            <p:ph type="title"/>
          </p:nvPr>
        </p:nvSpPr>
        <p:spPr/>
        <p:txBody>
          <a:bodyPr/>
          <a:lstStyle/>
          <a:p>
            <a:r>
              <a:rPr lang="en-IN" b="1" dirty="0"/>
              <a:t>Locating by CSS Selector - Class</a:t>
            </a:r>
            <a:br>
              <a:rPr lang="en-IN" b="1" dirty="0"/>
            </a:br>
            <a:endParaRPr lang="en-US" dirty="0"/>
          </a:p>
        </p:txBody>
      </p:sp>
      <p:sp>
        <p:nvSpPr>
          <p:cNvPr id="3" name="Content Placeholder 2">
            <a:extLst>
              <a:ext uri="{FF2B5EF4-FFF2-40B4-BE49-F238E27FC236}">
                <a16:creationId xmlns:a16="http://schemas.microsoft.com/office/drawing/2014/main" id="{16CF85D5-E0A6-024A-88BC-0F14B0286A55}"/>
              </a:ext>
            </a:extLst>
          </p:cNvPr>
          <p:cNvSpPr>
            <a:spLocks noGrp="1"/>
          </p:cNvSpPr>
          <p:nvPr>
            <p:ph idx="1"/>
          </p:nvPr>
        </p:nvSpPr>
        <p:spPr/>
        <p:txBody>
          <a:bodyPr/>
          <a:lstStyle/>
          <a:p>
            <a:r>
              <a:rPr lang="en-IN" dirty="0"/>
              <a:t>Syntax: </a:t>
            </a:r>
            <a:r>
              <a:rPr lang="en-IN" dirty="0" err="1">
                <a:solidFill>
                  <a:srgbClr val="FF0000"/>
                </a:solidFill>
              </a:rPr>
              <a:t>d.findElement</a:t>
            </a:r>
            <a:r>
              <a:rPr lang="en-IN" dirty="0">
                <a:solidFill>
                  <a:srgbClr val="FF0000"/>
                </a:solidFill>
              </a:rPr>
              <a:t>(</a:t>
            </a:r>
            <a:r>
              <a:rPr lang="en-IN" dirty="0" err="1">
                <a:solidFill>
                  <a:srgbClr val="FF0000"/>
                </a:solidFill>
              </a:rPr>
              <a:t>By.cssSelector</a:t>
            </a:r>
            <a:r>
              <a:rPr lang="en-IN" dirty="0">
                <a:solidFill>
                  <a:srgbClr val="FF0000"/>
                </a:solidFill>
              </a:rPr>
              <a:t>(”.</a:t>
            </a:r>
            <a:r>
              <a:rPr lang="en-IN" dirty="0" err="1">
                <a:solidFill>
                  <a:srgbClr val="FF0000"/>
                </a:solidFill>
              </a:rPr>
              <a:t>twotabsearchtextbox</a:t>
            </a:r>
            <a:r>
              <a:rPr lang="en-IN" dirty="0">
                <a:solidFill>
                  <a:srgbClr val="FF0000"/>
                </a:solidFill>
              </a:rPr>
              <a:t>"))</a:t>
            </a:r>
            <a:endParaRPr lang="en-IN" dirty="0"/>
          </a:p>
          <a:p>
            <a:r>
              <a:rPr lang="en-US" dirty="0"/>
              <a:t>To find unique element by using more attributes</a:t>
            </a:r>
          </a:p>
          <a:p>
            <a:pPr lvl="1"/>
            <a:r>
              <a:rPr lang="en-US" b="1" dirty="0" err="1">
                <a:solidFill>
                  <a:srgbClr val="7030A0"/>
                </a:solidFill>
              </a:rPr>
              <a:t>Input.formBtn</a:t>
            </a:r>
            <a:r>
              <a:rPr lang="en-US" b="1" dirty="0">
                <a:solidFill>
                  <a:srgbClr val="7030A0"/>
                </a:solidFill>
              </a:rPr>
              <a:t>[name=go]</a:t>
            </a:r>
          </a:p>
        </p:txBody>
      </p:sp>
      <p:sp>
        <p:nvSpPr>
          <p:cNvPr id="4" name="Footer Placeholder 3">
            <a:extLst>
              <a:ext uri="{FF2B5EF4-FFF2-40B4-BE49-F238E27FC236}">
                <a16:creationId xmlns:a16="http://schemas.microsoft.com/office/drawing/2014/main" id="{AB305E08-7D46-D24A-97F2-0E15314C6FDE}"/>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27312663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9EDF4-B204-2A47-A6F3-A82157FFE702}"/>
              </a:ext>
            </a:extLst>
          </p:cNvPr>
          <p:cNvSpPr>
            <a:spLocks noGrp="1"/>
          </p:cNvSpPr>
          <p:nvPr>
            <p:ph type="title"/>
          </p:nvPr>
        </p:nvSpPr>
        <p:spPr/>
        <p:txBody>
          <a:bodyPr/>
          <a:lstStyle/>
          <a:p>
            <a:r>
              <a:rPr lang="en-IN" b="1" dirty="0"/>
              <a:t>Locating by CSS Selector - inner text</a:t>
            </a:r>
            <a:br>
              <a:rPr lang="en-IN" b="1" dirty="0"/>
            </a:br>
            <a:endParaRPr lang="en-US" dirty="0"/>
          </a:p>
        </p:txBody>
      </p:sp>
      <p:sp>
        <p:nvSpPr>
          <p:cNvPr id="3" name="Content Placeholder 2">
            <a:extLst>
              <a:ext uri="{FF2B5EF4-FFF2-40B4-BE49-F238E27FC236}">
                <a16:creationId xmlns:a16="http://schemas.microsoft.com/office/drawing/2014/main" id="{09F7482A-83C9-0B45-B4BF-FD617F609F16}"/>
              </a:ext>
            </a:extLst>
          </p:cNvPr>
          <p:cNvSpPr>
            <a:spLocks noGrp="1"/>
          </p:cNvSpPr>
          <p:nvPr>
            <p:ph idx="1"/>
          </p:nvPr>
        </p:nvSpPr>
        <p:spPr>
          <a:xfrm>
            <a:off x="677334" y="1474789"/>
            <a:ext cx="8596668" cy="3880773"/>
          </a:xfrm>
        </p:spPr>
        <p:txBody>
          <a:bodyPr/>
          <a:lstStyle/>
          <a:p>
            <a:r>
              <a:rPr lang="en-IN" dirty="0"/>
              <a:t>As you may have noticed, HTML labels are seldom given id, name, or class attributes. So, how do we access them? The answer is through the use of their inner texts. </a:t>
            </a:r>
            <a:r>
              <a:rPr lang="en-IN" b="1" dirty="0"/>
              <a:t>Inner texts are the actual string patterns that the HTML label shows on the page.</a:t>
            </a:r>
            <a:endParaRPr lang="en-US" dirty="0"/>
          </a:p>
        </p:txBody>
      </p:sp>
      <p:sp>
        <p:nvSpPr>
          <p:cNvPr id="4" name="Footer Placeholder 3">
            <a:extLst>
              <a:ext uri="{FF2B5EF4-FFF2-40B4-BE49-F238E27FC236}">
                <a16:creationId xmlns:a16="http://schemas.microsoft.com/office/drawing/2014/main" id="{B053D2AA-5B91-564A-A9E4-C9C6973825E5}"/>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7D283FA4-FAF9-6D4E-99E9-B42D5F1AD6AA}"/>
              </a:ext>
            </a:extLst>
          </p:cNvPr>
          <p:cNvPicPr>
            <a:picLocks noChangeAspect="1"/>
          </p:cNvPicPr>
          <p:nvPr/>
        </p:nvPicPr>
        <p:blipFill>
          <a:blip r:embed="rId2"/>
          <a:stretch>
            <a:fillRect/>
          </a:stretch>
        </p:blipFill>
        <p:spPr>
          <a:xfrm>
            <a:off x="842963" y="2864776"/>
            <a:ext cx="8648700" cy="2400300"/>
          </a:xfrm>
          <a:prstGeom prst="rect">
            <a:avLst/>
          </a:prstGeom>
        </p:spPr>
      </p:pic>
    </p:spTree>
    <p:extLst>
      <p:ext uri="{BB962C8B-B14F-4D97-AF65-F5344CB8AC3E}">
        <p14:creationId xmlns:p14="http://schemas.microsoft.com/office/powerpoint/2010/main" val="38574600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77754-DC0E-DE42-A078-70DCEDE877FF}"/>
              </a:ext>
            </a:extLst>
          </p:cNvPr>
          <p:cNvSpPr>
            <a:spLocks noGrp="1"/>
          </p:cNvSpPr>
          <p:nvPr>
            <p:ph type="title"/>
          </p:nvPr>
        </p:nvSpPr>
        <p:spPr/>
        <p:txBody>
          <a:bodyPr/>
          <a:lstStyle/>
          <a:p>
            <a:r>
              <a:rPr lang="en-IN" dirty="0"/>
              <a:t>There are there important special characters:</a:t>
            </a:r>
            <a:endParaRPr lang="en-US" dirty="0"/>
          </a:p>
        </p:txBody>
      </p:sp>
      <p:sp>
        <p:nvSpPr>
          <p:cNvPr id="3" name="Content Placeholder 2">
            <a:extLst>
              <a:ext uri="{FF2B5EF4-FFF2-40B4-BE49-F238E27FC236}">
                <a16:creationId xmlns:a16="http://schemas.microsoft.com/office/drawing/2014/main" id="{EFCB6DD1-A7FE-9D47-B1D8-DED55B0B58AD}"/>
              </a:ext>
            </a:extLst>
          </p:cNvPr>
          <p:cNvSpPr>
            <a:spLocks noGrp="1"/>
          </p:cNvSpPr>
          <p:nvPr>
            <p:ph idx="1"/>
          </p:nvPr>
        </p:nvSpPr>
        <p:spPr/>
        <p:txBody>
          <a:bodyPr/>
          <a:lstStyle/>
          <a:p>
            <a:pPr marL="0" indent="0">
              <a:buNone/>
            </a:pPr>
            <a:br>
              <a:rPr lang="en-IN" dirty="0"/>
            </a:br>
            <a:r>
              <a:rPr lang="en-IN" b="1" dirty="0"/>
              <a:t>1. '^' symbol, represents the starting text in a string.</a:t>
            </a:r>
          </a:p>
          <a:p>
            <a:pPr marL="0" indent="0">
              <a:buNone/>
            </a:pPr>
            <a:r>
              <a:rPr lang="en-IN" b="1" dirty="0"/>
              <a:t>	Syntax: </a:t>
            </a:r>
            <a:r>
              <a:rPr lang="en-IN" dirty="0" err="1">
                <a:solidFill>
                  <a:srgbClr val="FF0000"/>
                </a:solidFill>
              </a:rPr>
              <a:t>css</a:t>
            </a:r>
            <a:r>
              <a:rPr lang="en-IN" dirty="0">
                <a:solidFill>
                  <a:srgbClr val="FF0000"/>
                </a:solidFill>
              </a:rPr>
              <a:t>=input[id^='ema']</a:t>
            </a:r>
            <a:br>
              <a:rPr lang="en-IN" dirty="0"/>
            </a:br>
            <a:r>
              <a:rPr lang="en-IN" b="1" dirty="0"/>
              <a:t>2. '$' symbol represents the ending text in a string.</a:t>
            </a:r>
          </a:p>
          <a:p>
            <a:pPr marL="0" indent="0">
              <a:buNone/>
            </a:pPr>
            <a:r>
              <a:rPr lang="en-IN" b="1" dirty="0"/>
              <a:t>	Syntax:</a:t>
            </a:r>
            <a:r>
              <a:rPr lang="en-IN" dirty="0"/>
              <a:t> </a:t>
            </a:r>
            <a:r>
              <a:rPr lang="en-IN" dirty="0" err="1">
                <a:solidFill>
                  <a:srgbClr val="FF0000"/>
                </a:solidFill>
              </a:rPr>
              <a:t>css</a:t>
            </a:r>
            <a:r>
              <a:rPr lang="en-IN" dirty="0">
                <a:solidFill>
                  <a:srgbClr val="FF0000"/>
                </a:solidFill>
              </a:rPr>
              <a:t>=input[id$='mail'] </a:t>
            </a:r>
            <a:br>
              <a:rPr lang="en-IN" dirty="0">
                <a:solidFill>
                  <a:srgbClr val="FF0000"/>
                </a:solidFill>
              </a:rPr>
            </a:br>
            <a:r>
              <a:rPr lang="en-IN" b="1" dirty="0"/>
              <a:t>3. '*' symbol represents contains text in a string.</a:t>
            </a:r>
          </a:p>
          <a:p>
            <a:pPr marL="0" indent="0">
              <a:buNone/>
            </a:pPr>
            <a:r>
              <a:rPr lang="en-IN" b="1" dirty="0"/>
              <a:t>	Syntax</a:t>
            </a:r>
            <a:r>
              <a:rPr lang="en-IN" b="1" dirty="0">
                <a:solidFill>
                  <a:srgbClr val="FF0000"/>
                </a:solidFill>
              </a:rPr>
              <a:t>: </a:t>
            </a:r>
            <a:r>
              <a:rPr lang="en-IN" dirty="0" err="1">
                <a:solidFill>
                  <a:srgbClr val="FF0000"/>
                </a:solidFill>
              </a:rPr>
              <a:t>css</a:t>
            </a:r>
            <a:r>
              <a:rPr lang="en-IN" dirty="0">
                <a:solidFill>
                  <a:srgbClr val="FF0000"/>
                </a:solidFill>
              </a:rPr>
              <a:t>=input[id*='</a:t>
            </a:r>
            <a:r>
              <a:rPr lang="en-IN" dirty="0" err="1">
                <a:solidFill>
                  <a:srgbClr val="FF0000"/>
                </a:solidFill>
              </a:rPr>
              <a:t>mai</a:t>
            </a:r>
            <a:r>
              <a:rPr lang="en-IN" dirty="0">
                <a:solidFill>
                  <a:srgbClr val="FF0000"/>
                </a:solidFill>
              </a:rPr>
              <a:t>'] </a:t>
            </a:r>
          </a:p>
          <a:p>
            <a:pPr marL="0" indent="0">
              <a:buNone/>
            </a:pPr>
            <a:br>
              <a:rPr lang="en-IN" dirty="0"/>
            </a:br>
            <a:endParaRPr lang="en-US" dirty="0"/>
          </a:p>
        </p:txBody>
      </p:sp>
      <p:sp>
        <p:nvSpPr>
          <p:cNvPr id="4" name="Footer Placeholder 3">
            <a:extLst>
              <a:ext uri="{FF2B5EF4-FFF2-40B4-BE49-F238E27FC236}">
                <a16:creationId xmlns:a16="http://schemas.microsoft.com/office/drawing/2014/main" id="{98AF0A01-D0A9-1048-8AE6-7D437EBEEB1F}"/>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1783315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B0275-5F6A-7B4F-8510-42AFC9FDEBEB}"/>
              </a:ext>
            </a:extLst>
          </p:cNvPr>
          <p:cNvSpPr>
            <a:spLocks noGrp="1"/>
          </p:cNvSpPr>
          <p:nvPr>
            <p:ph type="title"/>
          </p:nvPr>
        </p:nvSpPr>
        <p:spPr/>
        <p:txBody>
          <a:bodyPr/>
          <a:lstStyle/>
          <a:p>
            <a:r>
              <a:rPr lang="en-IN" b="1" dirty="0"/>
              <a:t>Locating by ID</a:t>
            </a:r>
            <a:br>
              <a:rPr lang="en-IN" b="1" dirty="0"/>
            </a:br>
            <a:endParaRPr lang="en-US" dirty="0"/>
          </a:p>
        </p:txBody>
      </p:sp>
      <p:sp>
        <p:nvSpPr>
          <p:cNvPr id="3" name="Content Placeholder 2">
            <a:extLst>
              <a:ext uri="{FF2B5EF4-FFF2-40B4-BE49-F238E27FC236}">
                <a16:creationId xmlns:a16="http://schemas.microsoft.com/office/drawing/2014/main" id="{09CB095B-9208-304B-A1A5-9DAC33830D13}"/>
              </a:ext>
            </a:extLst>
          </p:cNvPr>
          <p:cNvSpPr>
            <a:spLocks noGrp="1"/>
          </p:cNvSpPr>
          <p:nvPr>
            <p:ph idx="1"/>
          </p:nvPr>
        </p:nvSpPr>
        <p:spPr/>
        <p:txBody>
          <a:bodyPr/>
          <a:lstStyle/>
          <a:p>
            <a:r>
              <a:rPr lang="en-IN" b="1" dirty="0"/>
              <a:t>Target Format: </a:t>
            </a:r>
            <a:r>
              <a:rPr lang="en-IN" dirty="0"/>
              <a:t>id=</a:t>
            </a:r>
            <a:r>
              <a:rPr lang="en-IN" i="1" dirty="0"/>
              <a:t>id of the element</a:t>
            </a:r>
            <a:endParaRPr lang="en-US" dirty="0"/>
          </a:p>
        </p:txBody>
      </p:sp>
      <p:sp>
        <p:nvSpPr>
          <p:cNvPr id="4" name="Footer Placeholder 3">
            <a:extLst>
              <a:ext uri="{FF2B5EF4-FFF2-40B4-BE49-F238E27FC236}">
                <a16:creationId xmlns:a16="http://schemas.microsoft.com/office/drawing/2014/main" id="{B2D8D65B-9B98-8941-B17A-EB27A3193F26}"/>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BD51A46A-0650-544B-A010-A4053654F93D}"/>
              </a:ext>
            </a:extLst>
          </p:cNvPr>
          <p:cNvPicPr>
            <a:picLocks noChangeAspect="1"/>
          </p:cNvPicPr>
          <p:nvPr/>
        </p:nvPicPr>
        <p:blipFill>
          <a:blip r:embed="rId2"/>
          <a:stretch>
            <a:fillRect/>
          </a:stretch>
        </p:blipFill>
        <p:spPr>
          <a:xfrm>
            <a:off x="2326746" y="2858424"/>
            <a:ext cx="4648200" cy="3365500"/>
          </a:xfrm>
          <a:prstGeom prst="rect">
            <a:avLst/>
          </a:prstGeom>
        </p:spPr>
      </p:pic>
    </p:spTree>
    <p:extLst>
      <p:ext uri="{BB962C8B-B14F-4D97-AF65-F5344CB8AC3E}">
        <p14:creationId xmlns:p14="http://schemas.microsoft.com/office/powerpoint/2010/main" val="40313398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37D62-6A26-A741-95E4-175850262530}"/>
              </a:ext>
            </a:extLst>
          </p:cNvPr>
          <p:cNvSpPr>
            <a:spLocks noGrp="1"/>
          </p:cNvSpPr>
          <p:nvPr>
            <p:ph type="title"/>
          </p:nvPr>
        </p:nvSpPr>
        <p:spPr/>
        <p:txBody>
          <a:bodyPr/>
          <a:lstStyle/>
          <a:p>
            <a:r>
              <a:rPr lang="en-US" dirty="0"/>
              <a:t>CSS with Cascading classes part 1</a:t>
            </a:r>
          </a:p>
        </p:txBody>
      </p:sp>
      <p:sp>
        <p:nvSpPr>
          <p:cNvPr id="3" name="Content Placeholder 2">
            <a:extLst>
              <a:ext uri="{FF2B5EF4-FFF2-40B4-BE49-F238E27FC236}">
                <a16:creationId xmlns:a16="http://schemas.microsoft.com/office/drawing/2014/main" id="{C80E2C3C-BFAD-9A4A-9C68-5422487192E7}"/>
              </a:ext>
            </a:extLst>
          </p:cNvPr>
          <p:cNvSpPr>
            <a:spLocks noGrp="1"/>
          </p:cNvSpPr>
          <p:nvPr>
            <p:ph idx="1"/>
          </p:nvPr>
        </p:nvSpPr>
        <p:spPr/>
        <p:txBody>
          <a:bodyPr/>
          <a:lstStyle/>
          <a:p>
            <a:r>
              <a:rPr lang="en-US" dirty="0"/>
              <a:t>Syntax:</a:t>
            </a:r>
          </a:p>
          <a:p>
            <a:pPr lvl="1"/>
            <a:r>
              <a:rPr lang="en-US" dirty="0" err="1"/>
              <a:t>Tagname.classname.classname.classname</a:t>
            </a:r>
            <a:endParaRPr lang="en-US" dirty="0"/>
          </a:p>
        </p:txBody>
      </p:sp>
      <p:sp>
        <p:nvSpPr>
          <p:cNvPr id="4" name="Footer Placeholder 3">
            <a:extLst>
              <a:ext uri="{FF2B5EF4-FFF2-40B4-BE49-F238E27FC236}">
                <a16:creationId xmlns:a16="http://schemas.microsoft.com/office/drawing/2014/main" id="{C49B175B-3EDB-F34B-93C9-464515A32F0F}"/>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77419CD0-75CF-D143-AF1E-F280D0FA22D5}"/>
              </a:ext>
            </a:extLst>
          </p:cNvPr>
          <p:cNvPicPr>
            <a:picLocks noChangeAspect="1"/>
          </p:cNvPicPr>
          <p:nvPr/>
        </p:nvPicPr>
        <p:blipFill>
          <a:blip r:embed="rId2"/>
          <a:stretch>
            <a:fillRect/>
          </a:stretch>
        </p:blipFill>
        <p:spPr>
          <a:xfrm>
            <a:off x="1196228" y="3124043"/>
            <a:ext cx="7725186" cy="449526"/>
          </a:xfrm>
          <a:prstGeom prst="rect">
            <a:avLst/>
          </a:prstGeom>
        </p:spPr>
      </p:pic>
      <p:sp>
        <p:nvSpPr>
          <p:cNvPr id="7" name="TextBox 6">
            <a:extLst>
              <a:ext uri="{FF2B5EF4-FFF2-40B4-BE49-F238E27FC236}">
                <a16:creationId xmlns:a16="http://schemas.microsoft.com/office/drawing/2014/main" id="{0EFCAC96-E237-AB4D-ACCA-19A0771BA56A}"/>
              </a:ext>
            </a:extLst>
          </p:cNvPr>
          <p:cNvSpPr txBox="1"/>
          <p:nvPr/>
        </p:nvSpPr>
        <p:spPr>
          <a:xfrm>
            <a:off x="988741" y="4051491"/>
            <a:ext cx="7358846" cy="615553"/>
          </a:xfrm>
          <a:prstGeom prst="rect">
            <a:avLst/>
          </a:prstGeom>
          <a:noFill/>
        </p:spPr>
        <p:txBody>
          <a:bodyPr wrap="square" rtlCol="0">
            <a:spAutoFit/>
          </a:bodyPr>
          <a:lstStyle/>
          <a:p>
            <a:r>
              <a:rPr lang="en-US" dirty="0"/>
              <a:t>	Example2:</a:t>
            </a:r>
            <a:r>
              <a:rPr lang="en-US" sz="1600" dirty="0">
                <a:solidFill>
                  <a:srgbClr val="FF0000"/>
                </a:solidFill>
              </a:rPr>
              <a:t>.form-control.private-form_control.login-email</a:t>
            </a:r>
          </a:p>
          <a:p>
            <a:r>
              <a:rPr lang="en-US" sz="1600" dirty="0">
                <a:solidFill>
                  <a:srgbClr val="FF0000"/>
                </a:solidFill>
              </a:rPr>
              <a:t>	</a:t>
            </a:r>
          </a:p>
        </p:txBody>
      </p:sp>
      <p:sp>
        <p:nvSpPr>
          <p:cNvPr id="9" name="TextBox 8">
            <a:extLst>
              <a:ext uri="{FF2B5EF4-FFF2-40B4-BE49-F238E27FC236}">
                <a16:creationId xmlns:a16="http://schemas.microsoft.com/office/drawing/2014/main" id="{74E26FB9-10FB-A84F-AB7A-1BCBB0FD8965}"/>
              </a:ext>
            </a:extLst>
          </p:cNvPr>
          <p:cNvSpPr txBox="1"/>
          <p:nvPr/>
        </p:nvSpPr>
        <p:spPr>
          <a:xfrm>
            <a:off x="988741" y="3627864"/>
            <a:ext cx="6827904" cy="369332"/>
          </a:xfrm>
          <a:prstGeom prst="rect">
            <a:avLst/>
          </a:prstGeom>
          <a:noFill/>
        </p:spPr>
        <p:txBody>
          <a:bodyPr wrap="square" rtlCol="0">
            <a:spAutoFit/>
          </a:bodyPr>
          <a:lstStyle/>
          <a:p>
            <a:r>
              <a:rPr lang="en-US" dirty="0"/>
              <a:t>	Example1:</a:t>
            </a:r>
            <a:r>
              <a:rPr lang="en-US" sz="1600" dirty="0">
                <a:solidFill>
                  <a:srgbClr val="FF0000"/>
                </a:solidFill>
              </a:rPr>
              <a:t>input.form-control.private-form_control.login-email</a:t>
            </a:r>
          </a:p>
        </p:txBody>
      </p:sp>
    </p:spTree>
    <p:extLst>
      <p:ext uri="{BB962C8B-B14F-4D97-AF65-F5344CB8AC3E}">
        <p14:creationId xmlns:p14="http://schemas.microsoft.com/office/powerpoint/2010/main" val="7147162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37D62-6A26-A741-95E4-175850262530}"/>
              </a:ext>
            </a:extLst>
          </p:cNvPr>
          <p:cNvSpPr>
            <a:spLocks noGrp="1"/>
          </p:cNvSpPr>
          <p:nvPr>
            <p:ph type="title"/>
          </p:nvPr>
        </p:nvSpPr>
        <p:spPr/>
        <p:txBody>
          <a:bodyPr/>
          <a:lstStyle/>
          <a:p>
            <a:r>
              <a:rPr lang="en-US" dirty="0"/>
              <a:t>CSS with Cascading classes part 2</a:t>
            </a:r>
          </a:p>
        </p:txBody>
      </p:sp>
      <p:sp>
        <p:nvSpPr>
          <p:cNvPr id="3" name="Content Placeholder 2">
            <a:extLst>
              <a:ext uri="{FF2B5EF4-FFF2-40B4-BE49-F238E27FC236}">
                <a16:creationId xmlns:a16="http://schemas.microsoft.com/office/drawing/2014/main" id="{C80E2C3C-BFAD-9A4A-9C68-5422487192E7}"/>
              </a:ext>
            </a:extLst>
          </p:cNvPr>
          <p:cNvSpPr>
            <a:spLocks noGrp="1"/>
          </p:cNvSpPr>
          <p:nvPr>
            <p:ph idx="1"/>
          </p:nvPr>
        </p:nvSpPr>
        <p:spPr/>
        <p:txBody>
          <a:bodyPr/>
          <a:lstStyle/>
          <a:p>
            <a:r>
              <a:rPr lang="en-US" dirty="0"/>
              <a:t>Syntax:</a:t>
            </a:r>
          </a:p>
          <a:p>
            <a:pPr lvl="1"/>
            <a:r>
              <a:rPr lang="en-US" dirty="0" err="1"/>
              <a:t>Tagname.classname.classname.classname</a:t>
            </a:r>
            <a:r>
              <a:rPr lang="en-US" dirty="0"/>
              <a:t> (any one class can also be used)</a:t>
            </a:r>
          </a:p>
        </p:txBody>
      </p:sp>
      <p:sp>
        <p:nvSpPr>
          <p:cNvPr id="4" name="Footer Placeholder 3">
            <a:extLst>
              <a:ext uri="{FF2B5EF4-FFF2-40B4-BE49-F238E27FC236}">
                <a16:creationId xmlns:a16="http://schemas.microsoft.com/office/drawing/2014/main" id="{C49B175B-3EDB-F34B-93C9-464515A32F0F}"/>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77419CD0-75CF-D143-AF1E-F280D0FA22D5}"/>
              </a:ext>
            </a:extLst>
          </p:cNvPr>
          <p:cNvPicPr>
            <a:picLocks noChangeAspect="1"/>
          </p:cNvPicPr>
          <p:nvPr/>
        </p:nvPicPr>
        <p:blipFill>
          <a:blip r:embed="rId2"/>
          <a:stretch>
            <a:fillRect/>
          </a:stretch>
        </p:blipFill>
        <p:spPr>
          <a:xfrm>
            <a:off x="1196228" y="3124043"/>
            <a:ext cx="7725186" cy="449526"/>
          </a:xfrm>
          <a:prstGeom prst="rect">
            <a:avLst/>
          </a:prstGeom>
        </p:spPr>
      </p:pic>
      <p:sp>
        <p:nvSpPr>
          <p:cNvPr id="7" name="TextBox 6">
            <a:extLst>
              <a:ext uri="{FF2B5EF4-FFF2-40B4-BE49-F238E27FC236}">
                <a16:creationId xmlns:a16="http://schemas.microsoft.com/office/drawing/2014/main" id="{0EFCAC96-E237-AB4D-ACCA-19A0771BA56A}"/>
              </a:ext>
            </a:extLst>
          </p:cNvPr>
          <p:cNvSpPr txBox="1"/>
          <p:nvPr/>
        </p:nvSpPr>
        <p:spPr>
          <a:xfrm>
            <a:off x="988741" y="3627864"/>
            <a:ext cx="6787376" cy="369332"/>
          </a:xfrm>
          <a:prstGeom prst="rect">
            <a:avLst/>
          </a:prstGeom>
          <a:noFill/>
        </p:spPr>
        <p:txBody>
          <a:bodyPr wrap="square" rtlCol="0">
            <a:spAutoFit/>
          </a:bodyPr>
          <a:lstStyle/>
          <a:p>
            <a:r>
              <a:rPr lang="en-US" dirty="0"/>
              <a:t>	</a:t>
            </a:r>
            <a:r>
              <a:rPr lang="en-US" dirty="0" err="1"/>
              <a:t>Example:</a:t>
            </a:r>
            <a:r>
              <a:rPr lang="en-US" sz="1600" dirty="0" err="1">
                <a:solidFill>
                  <a:srgbClr val="FF0000"/>
                </a:solidFill>
              </a:rPr>
              <a:t>input.login-email</a:t>
            </a:r>
            <a:endParaRPr lang="en-US" sz="1600" dirty="0">
              <a:solidFill>
                <a:srgbClr val="FF0000"/>
              </a:solidFill>
            </a:endParaRPr>
          </a:p>
        </p:txBody>
      </p:sp>
    </p:spTree>
    <p:extLst>
      <p:ext uri="{BB962C8B-B14F-4D97-AF65-F5344CB8AC3E}">
        <p14:creationId xmlns:p14="http://schemas.microsoft.com/office/powerpoint/2010/main" val="24187818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37D62-6A26-A741-95E4-175850262530}"/>
              </a:ext>
            </a:extLst>
          </p:cNvPr>
          <p:cNvSpPr>
            <a:spLocks noGrp="1"/>
          </p:cNvSpPr>
          <p:nvPr>
            <p:ph type="title"/>
          </p:nvPr>
        </p:nvSpPr>
        <p:spPr/>
        <p:txBody>
          <a:bodyPr/>
          <a:lstStyle/>
          <a:p>
            <a:r>
              <a:rPr lang="en-US" dirty="0"/>
              <a:t>CSS with Cascading classes with id</a:t>
            </a:r>
          </a:p>
        </p:txBody>
      </p:sp>
      <p:sp>
        <p:nvSpPr>
          <p:cNvPr id="3" name="Content Placeholder 2">
            <a:extLst>
              <a:ext uri="{FF2B5EF4-FFF2-40B4-BE49-F238E27FC236}">
                <a16:creationId xmlns:a16="http://schemas.microsoft.com/office/drawing/2014/main" id="{C80E2C3C-BFAD-9A4A-9C68-5422487192E7}"/>
              </a:ext>
            </a:extLst>
          </p:cNvPr>
          <p:cNvSpPr>
            <a:spLocks noGrp="1"/>
          </p:cNvSpPr>
          <p:nvPr>
            <p:ph idx="1"/>
          </p:nvPr>
        </p:nvSpPr>
        <p:spPr/>
        <p:txBody>
          <a:bodyPr/>
          <a:lstStyle/>
          <a:p>
            <a:r>
              <a:rPr lang="en-US" dirty="0"/>
              <a:t>Syntax:</a:t>
            </a:r>
          </a:p>
          <a:p>
            <a:pPr lvl="1"/>
            <a:r>
              <a:rPr lang="en-US" dirty="0" err="1"/>
              <a:t>Tagname#id.classname.classname.classname</a:t>
            </a:r>
            <a:endParaRPr lang="en-US" dirty="0"/>
          </a:p>
        </p:txBody>
      </p:sp>
      <p:sp>
        <p:nvSpPr>
          <p:cNvPr id="4" name="Footer Placeholder 3">
            <a:extLst>
              <a:ext uri="{FF2B5EF4-FFF2-40B4-BE49-F238E27FC236}">
                <a16:creationId xmlns:a16="http://schemas.microsoft.com/office/drawing/2014/main" id="{C49B175B-3EDB-F34B-93C9-464515A32F0F}"/>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77419CD0-75CF-D143-AF1E-F280D0FA22D5}"/>
              </a:ext>
            </a:extLst>
          </p:cNvPr>
          <p:cNvPicPr>
            <a:picLocks noChangeAspect="1"/>
          </p:cNvPicPr>
          <p:nvPr/>
        </p:nvPicPr>
        <p:blipFill>
          <a:blip r:embed="rId2"/>
          <a:stretch>
            <a:fillRect/>
          </a:stretch>
        </p:blipFill>
        <p:spPr>
          <a:xfrm>
            <a:off x="1196228" y="3124043"/>
            <a:ext cx="7725186" cy="449526"/>
          </a:xfrm>
          <a:prstGeom prst="rect">
            <a:avLst/>
          </a:prstGeom>
        </p:spPr>
      </p:pic>
      <p:sp>
        <p:nvSpPr>
          <p:cNvPr id="7" name="TextBox 6">
            <a:extLst>
              <a:ext uri="{FF2B5EF4-FFF2-40B4-BE49-F238E27FC236}">
                <a16:creationId xmlns:a16="http://schemas.microsoft.com/office/drawing/2014/main" id="{0EFCAC96-E237-AB4D-ACCA-19A0771BA56A}"/>
              </a:ext>
            </a:extLst>
          </p:cNvPr>
          <p:cNvSpPr txBox="1"/>
          <p:nvPr/>
        </p:nvSpPr>
        <p:spPr>
          <a:xfrm>
            <a:off x="988741" y="3627864"/>
            <a:ext cx="8174924" cy="369332"/>
          </a:xfrm>
          <a:prstGeom prst="rect">
            <a:avLst/>
          </a:prstGeom>
          <a:noFill/>
        </p:spPr>
        <p:txBody>
          <a:bodyPr wrap="square" rtlCol="0">
            <a:spAutoFit/>
          </a:bodyPr>
          <a:lstStyle/>
          <a:p>
            <a:r>
              <a:rPr lang="en-US" dirty="0"/>
              <a:t>	Example:</a:t>
            </a:r>
            <a:r>
              <a:rPr lang="en-US" sz="1600" dirty="0">
                <a:solidFill>
                  <a:srgbClr val="FF0000"/>
                </a:solidFill>
              </a:rPr>
              <a:t>input#username.form-control.private-form_control.login-email</a:t>
            </a:r>
          </a:p>
        </p:txBody>
      </p:sp>
    </p:spTree>
    <p:extLst>
      <p:ext uri="{BB962C8B-B14F-4D97-AF65-F5344CB8AC3E}">
        <p14:creationId xmlns:p14="http://schemas.microsoft.com/office/powerpoint/2010/main" val="17981960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72393-7D7A-2846-A2A5-E0310878C6AB}"/>
              </a:ext>
            </a:extLst>
          </p:cNvPr>
          <p:cNvSpPr>
            <a:spLocks noGrp="1"/>
          </p:cNvSpPr>
          <p:nvPr>
            <p:ph type="title"/>
          </p:nvPr>
        </p:nvSpPr>
        <p:spPr/>
        <p:txBody>
          <a:bodyPr/>
          <a:lstStyle/>
          <a:p>
            <a:r>
              <a:rPr lang="en-US" dirty="0"/>
              <a:t>CSS to find List of values</a:t>
            </a:r>
          </a:p>
        </p:txBody>
      </p:sp>
      <p:pic>
        <p:nvPicPr>
          <p:cNvPr id="6" name="Content Placeholder 5">
            <a:extLst>
              <a:ext uri="{FF2B5EF4-FFF2-40B4-BE49-F238E27FC236}">
                <a16:creationId xmlns:a16="http://schemas.microsoft.com/office/drawing/2014/main" id="{F88F0EF5-5486-FF4E-9D75-1F6D24008FC7}"/>
              </a:ext>
            </a:extLst>
          </p:cNvPr>
          <p:cNvPicPr>
            <a:picLocks noGrp="1" noChangeAspect="1"/>
          </p:cNvPicPr>
          <p:nvPr>
            <p:ph idx="1"/>
          </p:nvPr>
        </p:nvPicPr>
        <p:blipFill>
          <a:blip r:embed="rId2"/>
          <a:stretch>
            <a:fillRect/>
          </a:stretch>
        </p:blipFill>
        <p:spPr>
          <a:xfrm>
            <a:off x="1003377" y="1857298"/>
            <a:ext cx="4445000" cy="1892300"/>
          </a:xfrm>
        </p:spPr>
      </p:pic>
      <p:sp>
        <p:nvSpPr>
          <p:cNvPr id="4" name="Footer Placeholder 3">
            <a:extLst>
              <a:ext uri="{FF2B5EF4-FFF2-40B4-BE49-F238E27FC236}">
                <a16:creationId xmlns:a16="http://schemas.microsoft.com/office/drawing/2014/main" id="{64FEB7F6-6BB4-274B-9343-98E214156608}"/>
              </a:ext>
            </a:extLst>
          </p:cNvPr>
          <p:cNvSpPr>
            <a:spLocks noGrp="1"/>
          </p:cNvSpPr>
          <p:nvPr>
            <p:ph type="ftr" sz="quarter" idx="11"/>
          </p:nvPr>
        </p:nvSpPr>
        <p:spPr/>
        <p:txBody>
          <a:bodyPr/>
          <a:lstStyle/>
          <a:p>
            <a:r>
              <a:rPr lang="en-US"/>
              <a:t>Aravinda</a:t>
            </a:r>
            <a:endParaRPr lang="en-US" dirty="0"/>
          </a:p>
        </p:txBody>
      </p:sp>
      <p:sp>
        <p:nvSpPr>
          <p:cNvPr id="7" name="TextBox 6">
            <a:extLst>
              <a:ext uri="{FF2B5EF4-FFF2-40B4-BE49-F238E27FC236}">
                <a16:creationId xmlns:a16="http://schemas.microsoft.com/office/drawing/2014/main" id="{0938959F-7CDC-E14B-91B5-59E2DA22729A}"/>
              </a:ext>
            </a:extLst>
          </p:cNvPr>
          <p:cNvSpPr txBox="1"/>
          <p:nvPr/>
        </p:nvSpPr>
        <p:spPr>
          <a:xfrm>
            <a:off x="1003377" y="3852832"/>
            <a:ext cx="6056184" cy="369332"/>
          </a:xfrm>
          <a:prstGeom prst="rect">
            <a:avLst/>
          </a:prstGeom>
          <a:noFill/>
        </p:spPr>
        <p:txBody>
          <a:bodyPr wrap="square" rtlCol="0">
            <a:spAutoFit/>
          </a:bodyPr>
          <a:lstStyle/>
          <a:p>
            <a:r>
              <a:rPr lang="en-US" dirty="0" err="1"/>
              <a:t>ul#categories</a:t>
            </a:r>
            <a:r>
              <a:rPr lang="en-US" dirty="0"/>
              <a:t>&gt;li </a:t>
            </a:r>
            <a:r>
              <a:rPr lang="en-US" dirty="0">
                <a:sym typeface="Wingdings" pitchFamily="2" charset="2"/>
              </a:rPr>
              <a:t> list of elements 1 of 14</a:t>
            </a:r>
            <a:endParaRPr lang="en-US" dirty="0"/>
          </a:p>
        </p:txBody>
      </p:sp>
      <p:sp>
        <p:nvSpPr>
          <p:cNvPr id="9" name="TextBox 8">
            <a:extLst>
              <a:ext uri="{FF2B5EF4-FFF2-40B4-BE49-F238E27FC236}">
                <a16:creationId xmlns:a16="http://schemas.microsoft.com/office/drawing/2014/main" id="{AA2FF4B5-3DE9-384B-8BF1-DC19152968D2}"/>
              </a:ext>
            </a:extLst>
          </p:cNvPr>
          <p:cNvSpPr txBox="1"/>
          <p:nvPr/>
        </p:nvSpPr>
        <p:spPr>
          <a:xfrm>
            <a:off x="1003376" y="4289865"/>
            <a:ext cx="6705113" cy="369332"/>
          </a:xfrm>
          <a:prstGeom prst="rect">
            <a:avLst/>
          </a:prstGeom>
          <a:noFill/>
        </p:spPr>
        <p:txBody>
          <a:bodyPr wrap="square" rtlCol="0">
            <a:spAutoFit/>
          </a:bodyPr>
          <a:lstStyle/>
          <a:p>
            <a:r>
              <a:rPr lang="en-US" dirty="0" err="1"/>
              <a:t>ul#categories</a:t>
            </a:r>
            <a:r>
              <a:rPr lang="en-US" dirty="0"/>
              <a:t>&gt;</a:t>
            </a:r>
            <a:r>
              <a:rPr lang="en-US" dirty="0" err="1"/>
              <a:t>li:nth-of-type</a:t>
            </a:r>
            <a:r>
              <a:rPr lang="en-US" dirty="0"/>
              <a:t>(n) </a:t>
            </a:r>
            <a:r>
              <a:rPr lang="en-US" dirty="0">
                <a:sym typeface="Wingdings" pitchFamily="2" charset="2"/>
              </a:rPr>
              <a:t> list of elements 1 of 14</a:t>
            </a:r>
            <a:endParaRPr lang="en-US" dirty="0"/>
          </a:p>
        </p:txBody>
      </p:sp>
    </p:spTree>
    <p:extLst>
      <p:ext uri="{BB962C8B-B14F-4D97-AF65-F5344CB8AC3E}">
        <p14:creationId xmlns:p14="http://schemas.microsoft.com/office/powerpoint/2010/main" val="19850545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72393-7D7A-2846-A2A5-E0310878C6AB}"/>
              </a:ext>
            </a:extLst>
          </p:cNvPr>
          <p:cNvSpPr>
            <a:spLocks noGrp="1"/>
          </p:cNvSpPr>
          <p:nvPr>
            <p:ph type="title"/>
          </p:nvPr>
        </p:nvSpPr>
        <p:spPr/>
        <p:txBody>
          <a:bodyPr/>
          <a:lstStyle/>
          <a:p>
            <a:r>
              <a:rPr lang="en-US" dirty="0"/>
              <a:t>CSS to find specific element in list of values using </a:t>
            </a:r>
            <a:r>
              <a:rPr lang="en-US" dirty="0">
                <a:solidFill>
                  <a:srgbClr val="FF0000"/>
                </a:solidFill>
              </a:rPr>
              <a:t>nth-of-type</a:t>
            </a:r>
          </a:p>
        </p:txBody>
      </p:sp>
      <p:pic>
        <p:nvPicPr>
          <p:cNvPr id="6" name="Content Placeholder 5">
            <a:extLst>
              <a:ext uri="{FF2B5EF4-FFF2-40B4-BE49-F238E27FC236}">
                <a16:creationId xmlns:a16="http://schemas.microsoft.com/office/drawing/2014/main" id="{F88F0EF5-5486-FF4E-9D75-1F6D24008FC7}"/>
              </a:ext>
            </a:extLst>
          </p:cNvPr>
          <p:cNvPicPr>
            <a:picLocks noGrp="1" noChangeAspect="1"/>
          </p:cNvPicPr>
          <p:nvPr>
            <p:ph idx="1"/>
          </p:nvPr>
        </p:nvPicPr>
        <p:blipFill>
          <a:blip r:embed="rId2"/>
          <a:stretch>
            <a:fillRect/>
          </a:stretch>
        </p:blipFill>
        <p:spPr>
          <a:xfrm>
            <a:off x="1003377" y="1857298"/>
            <a:ext cx="4445000" cy="1892300"/>
          </a:xfrm>
        </p:spPr>
      </p:pic>
      <p:sp>
        <p:nvSpPr>
          <p:cNvPr id="4" name="Footer Placeholder 3">
            <a:extLst>
              <a:ext uri="{FF2B5EF4-FFF2-40B4-BE49-F238E27FC236}">
                <a16:creationId xmlns:a16="http://schemas.microsoft.com/office/drawing/2014/main" id="{64FEB7F6-6BB4-274B-9343-98E214156608}"/>
              </a:ext>
            </a:extLst>
          </p:cNvPr>
          <p:cNvSpPr>
            <a:spLocks noGrp="1"/>
          </p:cNvSpPr>
          <p:nvPr>
            <p:ph type="ftr" sz="quarter" idx="11"/>
          </p:nvPr>
        </p:nvSpPr>
        <p:spPr/>
        <p:txBody>
          <a:bodyPr/>
          <a:lstStyle/>
          <a:p>
            <a:r>
              <a:rPr lang="en-US"/>
              <a:t>Aravinda</a:t>
            </a:r>
            <a:endParaRPr lang="en-US" dirty="0"/>
          </a:p>
        </p:txBody>
      </p:sp>
      <p:sp>
        <p:nvSpPr>
          <p:cNvPr id="7" name="TextBox 6">
            <a:extLst>
              <a:ext uri="{FF2B5EF4-FFF2-40B4-BE49-F238E27FC236}">
                <a16:creationId xmlns:a16="http://schemas.microsoft.com/office/drawing/2014/main" id="{0938959F-7CDC-E14B-91B5-59E2DA22729A}"/>
              </a:ext>
            </a:extLst>
          </p:cNvPr>
          <p:cNvSpPr txBox="1"/>
          <p:nvPr/>
        </p:nvSpPr>
        <p:spPr>
          <a:xfrm>
            <a:off x="1003377" y="4037498"/>
            <a:ext cx="6056184" cy="369332"/>
          </a:xfrm>
          <a:prstGeom prst="rect">
            <a:avLst/>
          </a:prstGeom>
          <a:noFill/>
        </p:spPr>
        <p:txBody>
          <a:bodyPr wrap="square" rtlCol="0">
            <a:spAutoFit/>
          </a:bodyPr>
          <a:lstStyle/>
          <a:p>
            <a:r>
              <a:rPr lang="en-US" dirty="0" err="1"/>
              <a:t>ul#categories</a:t>
            </a:r>
            <a:r>
              <a:rPr lang="en-US" dirty="0"/>
              <a:t>&gt;</a:t>
            </a:r>
            <a:r>
              <a:rPr lang="en-US" dirty="0" err="1"/>
              <a:t>li:nth-of-type</a:t>
            </a:r>
            <a:r>
              <a:rPr lang="en-US" dirty="0"/>
              <a:t>(2) </a:t>
            </a:r>
            <a:r>
              <a:rPr lang="en-US" dirty="0">
                <a:sym typeface="Wingdings" pitchFamily="2" charset="2"/>
              </a:rPr>
              <a:t> list of elements 1 of 1</a:t>
            </a:r>
            <a:endParaRPr lang="en-US" dirty="0"/>
          </a:p>
        </p:txBody>
      </p:sp>
    </p:spTree>
    <p:extLst>
      <p:ext uri="{BB962C8B-B14F-4D97-AF65-F5344CB8AC3E}">
        <p14:creationId xmlns:p14="http://schemas.microsoft.com/office/powerpoint/2010/main" val="18751046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72393-7D7A-2846-A2A5-E0310878C6AB}"/>
              </a:ext>
            </a:extLst>
          </p:cNvPr>
          <p:cNvSpPr>
            <a:spLocks noGrp="1"/>
          </p:cNvSpPr>
          <p:nvPr>
            <p:ph type="title"/>
          </p:nvPr>
        </p:nvSpPr>
        <p:spPr/>
        <p:txBody>
          <a:bodyPr/>
          <a:lstStyle/>
          <a:p>
            <a:r>
              <a:rPr lang="en-US" dirty="0"/>
              <a:t>CSS to find FIRST value in list of values using </a:t>
            </a:r>
            <a:r>
              <a:rPr lang="en-US" dirty="0">
                <a:solidFill>
                  <a:srgbClr val="FF0000"/>
                </a:solidFill>
              </a:rPr>
              <a:t>first-of-type</a:t>
            </a:r>
          </a:p>
        </p:txBody>
      </p:sp>
      <p:pic>
        <p:nvPicPr>
          <p:cNvPr id="6" name="Content Placeholder 5">
            <a:extLst>
              <a:ext uri="{FF2B5EF4-FFF2-40B4-BE49-F238E27FC236}">
                <a16:creationId xmlns:a16="http://schemas.microsoft.com/office/drawing/2014/main" id="{F88F0EF5-5486-FF4E-9D75-1F6D24008FC7}"/>
              </a:ext>
            </a:extLst>
          </p:cNvPr>
          <p:cNvPicPr>
            <a:picLocks noGrp="1" noChangeAspect="1"/>
          </p:cNvPicPr>
          <p:nvPr>
            <p:ph idx="1"/>
          </p:nvPr>
        </p:nvPicPr>
        <p:blipFill>
          <a:blip r:embed="rId2"/>
          <a:stretch>
            <a:fillRect/>
          </a:stretch>
        </p:blipFill>
        <p:spPr>
          <a:xfrm>
            <a:off x="1003377" y="1857298"/>
            <a:ext cx="4445000" cy="1892300"/>
          </a:xfrm>
        </p:spPr>
      </p:pic>
      <p:sp>
        <p:nvSpPr>
          <p:cNvPr id="4" name="Footer Placeholder 3">
            <a:extLst>
              <a:ext uri="{FF2B5EF4-FFF2-40B4-BE49-F238E27FC236}">
                <a16:creationId xmlns:a16="http://schemas.microsoft.com/office/drawing/2014/main" id="{64FEB7F6-6BB4-274B-9343-98E214156608}"/>
              </a:ext>
            </a:extLst>
          </p:cNvPr>
          <p:cNvSpPr>
            <a:spLocks noGrp="1"/>
          </p:cNvSpPr>
          <p:nvPr>
            <p:ph type="ftr" sz="quarter" idx="11"/>
          </p:nvPr>
        </p:nvSpPr>
        <p:spPr/>
        <p:txBody>
          <a:bodyPr/>
          <a:lstStyle/>
          <a:p>
            <a:r>
              <a:rPr lang="en-US"/>
              <a:t>Aravinda</a:t>
            </a:r>
            <a:endParaRPr lang="en-US" dirty="0"/>
          </a:p>
        </p:txBody>
      </p:sp>
      <p:sp>
        <p:nvSpPr>
          <p:cNvPr id="7" name="TextBox 6">
            <a:extLst>
              <a:ext uri="{FF2B5EF4-FFF2-40B4-BE49-F238E27FC236}">
                <a16:creationId xmlns:a16="http://schemas.microsoft.com/office/drawing/2014/main" id="{0938959F-7CDC-E14B-91B5-59E2DA22729A}"/>
              </a:ext>
            </a:extLst>
          </p:cNvPr>
          <p:cNvSpPr txBox="1"/>
          <p:nvPr/>
        </p:nvSpPr>
        <p:spPr>
          <a:xfrm>
            <a:off x="1003377" y="4037498"/>
            <a:ext cx="6056184" cy="369332"/>
          </a:xfrm>
          <a:prstGeom prst="rect">
            <a:avLst/>
          </a:prstGeom>
          <a:noFill/>
        </p:spPr>
        <p:txBody>
          <a:bodyPr wrap="square" rtlCol="0">
            <a:spAutoFit/>
          </a:bodyPr>
          <a:lstStyle/>
          <a:p>
            <a:r>
              <a:rPr lang="en-US" dirty="0" err="1"/>
              <a:t>ul#categories</a:t>
            </a:r>
            <a:r>
              <a:rPr lang="en-US" dirty="0"/>
              <a:t>&gt;</a:t>
            </a:r>
            <a:r>
              <a:rPr lang="en-US" dirty="0" err="1"/>
              <a:t>li:first-of-type</a:t>
            </a:r>
            <a:r>
              <a:rPr lang="en-US" dirty="0"/>
              <a:t> </a:t>
            </a:r>
            <a:r>
              <a:rPr lang="en-US" dirty="0">
                <a:sym typeface="Wingdings" pitchFamily="2" charset="2"/>
              </a:rPr>
              <a:t> list of elements 1 of 1</a:t>
            </a:r>
            <a:endParaRPr lang="en-US" dirty="0"/>
          </a:p>
        </p:txBody>
      </p:sp>
    </p:spTree>
    <p:extLst>
      <p:ext uri="{BB962C8B-B14F-4D97-AF65-F5344CB8AC3E}">
        <p14:creationId xmlns:p14="http://schemas.microsoft.com/office/powerpoint/2010/main" val="6657804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72393-7D7A-2846-A2A5-E0310878C6AB}"/>
              </a:ext>
            </a:extLst>
          </p:cNvPr>
          <p:cNvSpPr>
            <a:spLocks noGrp="1"/>
          </p:cNvSpPr>
          <p:nvPr>
            <p:ph type="title"/>
          </p:nvPr>
        </p:nvSpPr>
        <p:spPr/>
        <p:txBody>
          <a:bodyPr/>
          <a:lstStyle/>
          <a:p>
            <a:r>
              <a:rPr lang="en-US" dirty="0"/>
              <a:t>CSS to find LAST value in list of values using </a:t>
            </a:r>
            <a:r>
              <a:rPr lang="en-US" dirty="0">
                <a:solidFill>
                  <a:srgbClr val="FF0000"/>
                </a:solidFill>
              </a:rPr>
              <a:t>last-of-type</a:t>
            </a:r>
            <a:endParaRPr lang="en-US" dirty="0"/>
          </a:p>
        </p:txBody>
      </p:sp>
      <p:pic>
        <p:nvPicPr>
          <p:cNvPr id="6" name="Content Placeholder 5">
            <a:extLst>
              <a:ext uri="{FF2B5EF4-FFF2-40B4-BE49-F238E27FC236}">
                <a16:creationId xmlns:a16="http://schemas.microsoft.com/office/drawing/2014/main" id="{F88F0EF5-5486-FF4E-9D75-1F6D24008FC7}"/>
              </a:ext>
            </a:extLst>
          </p:cNvPr>
          <p:cNvPicPr>
            <a:picLocks noGrp="1" noChangeAspect="1"/>
          </p:cNvPicPr>
          <p:nvPr>
            <p:ph idx="1"/>
          </p:nvPr>
        </p:nvPicPr>
        <p:blipFill>
          <a:blip r:embed="rId2"/>
          <a:stretch>
            <a:fillRect/>
          </a:stretch>
        </p:blipFill>
        <p:spPr>
          <a:xfrm>
            <a:off x="1003377" y="1857298"/>
            <a:ext cx="4445000" cy="1892300"/>
          </a:xfrm>
        </p:spPr>
      </p:pic>
      <p:sp>
        <p:nvSpPr>
          <p:cNvPr id="4" name="Footer Placeholder 3">
            <a:extLst>
              <a:ext uri="{FF2B5EF4-FFF2-40B4-BE49-F238E27FC236}">
                <a16:creationId xmlns:a16="http://schemas.microsoft.com/office/drawing/2014/main" id="{64FEB7F6-6BB4-274B-9343-98E214156608}"/>
              </a:ext>
            </a:extLst>
          </p:cNvPr>
          <p:cNvSpPr>
            <a:spLocks noGrp="1"/>
          </p:cNvSpPr>
          <p:nvPr>
            <p:ph type="ftr" sz="quarter" idx="11"/>
          </p:nvPr>
        </p:nvSpPr>
        <p:spPr/>
        <p:txBody>
          <a:bodyPr/>
          <a:lstStyle/>
          <a:p>
            <a:r>
              <a:rPr lang="en-US"/>
              <a:t>Aravinda</a:t>
            </a:r>
            <a:endParaRPr lang="en-US" dirty="0"/>
          </a:p>
        </p:txBody>
      </p:sp>
      <p:sp>
        <p:nvSpPr>
          <p:cNvPr id="7" name="TextBox 6">
            <a:extLst>
              <a:ext uri="{FF2B5EF4-FFF2-40B4-BE49-F238E27FC236}">
                <a16:creationId xmlns:a16="http://schemas.microsoft.com/office/drawing/2014/main" id="{0938959F-7CDC-E14B-91B5-59E2DA22729A}"/>
              </a:ext>
            </a:extLst>
          </p:cNvPr>
          <p:cNvSpPr txBox="1"/>
          <p:nvPr/>
        </p:nvSpPr>
        <p:spPr>
          <a:xfrm>
            <a:off x="1003377" y="4037498"/>
            <a:ext cx="6056184" cy="369332"/>
          </a:xfrm>
          <a:prstGeom prst="rect">
            <a:avLst/>
          </a:prstGeom>
          <a:noFill/>
        </p:spPr>
        <p:txBody>
          <a:bodyPr wrap="square" rtlCol="0">
            <a:spAutoFit/>
          </a:bodyPr>
          <a:lstStyle/>
          <a:p>
            <a:r>
              <a:rPr lang="en-US" dirty="0" err="1"/>
              <a:t>ul#categories</a:t>
            </a:r>
            <a:r>
              <a:rPr lang="en-US" dirty="0"/>
              <a:t>&gt;</a:t>
            </a:r>
            <a:r>
              <a:rPr lang="en-US" dirty="0" err="1"/>
              <a:t>li:last-of-type</a:t>
            </a:r>
            <a:r>
              <a:rPr lang="en-US" dirty="0"/>
              <a:t> </a:t>
            </a:r>
            <a:r>
              <a:rPr lang="en-US" dirty="0">
                <a:sym typeface="Wingdings" pitchFamily="2" charset="2"/>
              </a:rPr>
              <a:t> list of elements 1 of 1</a:t>
            </a:r>
            <a:endParaRPr lang="en-US" dirty="0"/>
          </a:p>
        </p:txBody>
      </p:sp>
    </p:spTree>
    <p:extLst>
      <p:ext uri="{BB962C8B-B14F-4D97-AF65-F5344CB8AC3E}">
        <p14:creationId xmlns:p14="http://schemas.microsoft.com/office/powerpoint/2010/main" val="2873052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7DFC7-8D2C-8142-8196-4DE51277188D}"/>
              </a:ext>
            </a:extLst>
          </p:cNvPr>
          <p:cNvSpPr>
            <a:spLocks noGrp="1"/>
          </p:cNvSpPr>
          <p:nvPr>
            <p:ph type="title"/>
          </p:nvPr>
        </p:nvSpPr>
        <p:spPr/>
        <p:txBody>
          <a:bodyPr/>
          <a:lstStyle/>
          <a:p>
            <a:r>
              <a:rPr lang="en-IN" b="1" dirty="0"/>
              <a:t>Locating by Name</a:t>
            </a:r>
            <a:br>
              <a:rPr lang="en-IN" b="1" dirty="0"/>
            </a:br>
            <a:endParaRPr lang="en-US" dirty="0"/>
          </a:p>
        </p:txBody>
      </p:sp>
      <p:sp>
        <p:nvSpPr>
          <p:cNvPr id="3" name="Content Placeholder 2">
            <a:extLst>
              <a:ext uri="{FF2B5EF4-FFF2-40B4-BE49-F238E27FC236}">
                <a16:creationId xmlns:a16="http://schemas.microsoft.com/office/drawing/2014/main" id="{D666BC3F-4D8D-6649-AD7D-6E6D78E01099}"/>
              </a:ext>
            </a:extLst>
          </p:cNvPr>
          <p:cNvSpPr>
            <a:spLocks noGrp="1"/>
          </p:cNvSpPr>
          <p:nvPr>
            <p:ph idx="1"/>
          </p:nvPr>
        </p:nvSpPr>
        <p:spPr>
          <a:xfrm>
            <a:off x="677334" y="1589089"/>
            <a:ext cx="8596668" cy="3880773"/>
          </a:xfrm>
        </p:spPr>
        <p:txBody>
          <a:bodyPr/>
          <a:lstStyle/>
          <a:p>
            <a:r>
              <a:rPr lang="en-IN" b="1" dirty="0"/>
              <a:t>Target Format: </a:t>
            </a:r>
            <a:r>
              <a:rPr lang="en-IN" dirty="0"/>
              <a:t>name=</a:t>
            </a:r>
            <a:r>
              <a:rPr lang="en-IN" i="1" dirty="0"/>
              <a:t>name of the element</a:t>
            </a:r>
            <a:endParaRPr lang="en-US" dirty="0"/>
          </a:p>
        </p:txBody>
      </p:sp>
      <p:sp>
        <p:nvSpPr>
          <p:cNvPr id="4" name="Footer Placeholder 3">
            <a:extLst>
              <a:ext uri="{FF2B5EF4-FFF2-40B4-BE49-F238E27FC236}">
                <a16:creationId xmlns:a16="http://schemas.microsoft.com/office/drawing/2014/main" id="{BA4A273D-0956-854A-8AB8-5AFB3DB0EAB4}"/>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8466E8D6-D12B-7347-8FF3-43F4E11A5558}"/>
              </a:ext>
            </a:extLst>
          </p:cNvPr>
          <p:cNvPicPr>
            <a:picLocks noChangeAspect="1"/>
          </p:cNvPicPr>
          <p:nvPr/>
        </p:nvPicPr>
        <p:blipFill>
          <a:blip r:embed="rId2"/>
          <a:stretch>
            <a:fillRect/>
          </a:stretch>
        </p:blipFill>
        <p:spPr>
          <a:xfrm>
            <a:off x="1901825" y="2501900"/>
            <a:ext cx="5473700" cy="3225800"/>
          </a:xfrm>
          <a:prstGeom prst="rect">
            <a:avLst/>
          </a:prstGeom>
        </p:spPr>
      </p:pic>
    </p:spTree>
    <p:extLst>
      <p:ext uri="{BB962C8B-B14F-4D97-AF65-F5344CB8AC3E}">
        <p14:creationId xmlns:p14="http://schemas.microsoft.com/office/powerpoint/2010/main" val="3680984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7AE0A-8BC4-2647-B759-CDB4C9444CC3}"/>
              </a:ext>
            </a:extLst>
          </p:cNvPr>
          <p:cNvSpPr>
            <a:spLocks noGrp="1"/>
          </p:cNvSpPr>
          <p:nvPr>
            <p:ph type="title"/>
          </p:nvPr>
        </p:nvSpPr>
        <p:spPr/>
        <p:txBody>
          <a:bodyPr/>
          <a:lstStyle/>
          <a:p>
            <a:r>
              <a:rPr lang="en-IN" b="1" dirty="0"/>
              <a:t>Locating by Link Text</a:t>
            </a:r>
            <a:br>
              <a:rPr lang="en-IN" b="1" dirty="0"/>
            </a:br>
            <a:endParaRPr lang="en-US" dirty="0"/>
          </a:p>
        </p:txBody>
      </p:sp>
      <p:pic>
        <p:nvPicPr>
          <p:cNvPr id="6" name="Content Placeholder 5">
            <a:extLst>
              <a:ext uri="{FF2B5EF4-FFF2-40B4-BE49-F238E27FC236}">
                <a16:creationId xmlns:a16="http://schemas.microsoft.com/office/drawing/2014/main" id="{1C174CD0-0E43-4F4A-AEEA-98535AD874B1}"/>
              </a:ext>
            </a:extLst>
          </p:cNvPr>
          <p:cNvPicPr>
            <a:picLocks noGrp="1" noChangeAspect="1"/>
          </p:cNvPicPr>
          <p:nvPr>
            <p:ph idx="1"/>
          </p:nvPr>
        </p:nvPicPr>
        <p:blipFill>
          <a:blip r:embed="rId2"/>
          <a:stretch>
            <a:fillRect/>
          </a:stretch>
        </p:blipFill>
        <p:spPr>
          <a:xfrm>
            <a:off x="1083469" y="2418556"/>
            <a:ext cx="7785100" cy="3365500"/>
          </a:xfrm>
        </p:spPr>
      </p:pic>
      <p:sp>
        <p:nvSpPr>
          <p:cNvPr id="4" name="Footer Placeholder 3">
            <a:extLst>
              <a:ext uri="{FF2B5EF4-FFF2-40B4-BE49-F238E27FC236}">
                <a16:creationId xmlns:a16="http://schemas.microsoft.com/office/drawing/2014/main" id="{185445A0-3EEE-1445-AEF8-5AB4CE71F81D}"/>
              </a:ext>
            </a:extLst>
          </p:cNvPr>
          <p:cNvSpPr>
            <a:spLocks noGrp="1"/>
          </p:cNvSpPr>
          <p:nvPr>
            <p:ph type="ftr" sz="quarter" idx="11"/>
          </p:nvPr>
        </p:nvSpPr>
        <p:spPr/>
        <p:txBody>
          <a:bodyPr/>
          <a:lstStyle/>
          <a:p>
            <a:r>
              <a:rPr lang="en-US"/>
              <a:t>Aravinda</a:t>
            </a:r>
            <a:endParaRPr lang="en-US" dirty="0"/>
          </a:p>
        </p:txBody>
      </p:sp>
      <p:sp>
        <p:nvSpPr>
          <p:cNvPr id="7" name="TextBox 6">
            <a:extLst>
              <a:ext uri="{FF2B5EF4-FFF2-40B4-BE49-F238E27FC236}">
                <a16:creationId xmlns:a16="http://schemas.microsoft.com/office/drawing/2014/main" id="{F72B3DC1-EC80-294B-9922-2B37B60E960E}"/>
              </a:ext>
            </a:extLst>
          </p:cNvPr>
          <p:cNvSpPr txBox="1"/>
          <p:nvPr/>
        </p:nvSpPr>
        <p:spPr>
          <a:xfrm>
            <a:off x="942975" y="2233890"/>
            <a:ext cx="3786188" cy="369332"/>
          </a:xfrm>
          <a:prstGeom prst="rect">
            <a:avLst/>
          </a:prstGeom>
          <a:noFill/>
        </p:spPr>
        <p:txBody>
          <a:bodyPr wrap="square" rtlCol="0">
            <a:spAutoFit/>
          </a:bodyPr>
          <a:lstStyle/>
          <a:p>
            <a:r>
              <a:rPr lang="en-IN" b="1" dirty="0"/>
              <a:t>Target Format</a:t>
            </a:r>
            <a:r>
              <a:rPr lang="en-IN" dirty="0"/>
              <a:t>: link=</a:t>
            </a:r>
            <a:r>
              <a:rPr lang="en-IN" i="1" dirty="0" err="1"/>
              <a:t>link_text</a:t>
            </a:r>
            <a:endParaRPr lang="en-US" dirty="0"/>
          </a:p>
        </p:txBody>
      </p:sp>
    </p:spTree>
    <p:extLst>
      <p:ext uri="{BB962C8B-B14F-4D97-AF65-F5344CB8AC3E}">
        <p14:creationId xmlns:p14="http://schemas.microsoft.com/office/powerpoint/2010/main" val="3419091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87BBF-B32D-3542-8DE0-EBD07E9F8410}"/>
              </a:ext>
            </a:extLst>
          </p:cNvPr>
          <p:cNvSpPr>
            <a:spLocks noGrp="1"/>
          </p:cNvSpPr>
          <p:nvPr>
            <p:ph type="title"/>
          </p:nvPr>
        </p:nvSpPr>
        <p:spPr/>
        <p:txBody>
          <a:bodyPr/>
          <a:lstStyle/>
          <a:p>
            <a:r>
              <a:rPr lang="en-IN" b="1" dirty="0"/>
              <a:t>Locating by Partial Link Text</a:t>
            </a:r>
            <a:endParaRPr lang="en-US" dirty="0"/>
          </a:p>
        </p:txBody>
      </p:sp>
      <p:pic>
        <p:nvPicPr>
          <p:cNvPr id="6" name="Content Placeholder 5">
            <a:extLst>
              <a:ext uri="{FF2B5EF4-FFF2-40B4-BE49-F238E27FC236}">
                <a16:creationId xmlns:a16="http://schemas.microsoft.com/office/drawing/2014/main" id="{78987D6A-A769-2946-AEA5-5BBDD0D210DD}"/>
              </a:ext>
            </a:extLst>
          </p:cNvPr>
          <p:cNvPicPr>
            <a:picLocks noGrp="1" noChangeAspect="1"/>
          </p:cNvPicPr>
          <p:nvPr>
            <p:ph idx="1"/>
          </p:nvPr>
        </p:nvPicPr>
        <p:blipFill>
          <a:blip r:embed="rId2"/>
          <a:stretch>
            <a:fillRect/>
          </a:stretch>
        </p:blipFill>
        <p:spPr>
          <a:xfrm>
            <a:off x="828676" y="1457326"/>
            <a:ext cx="7558088" cy="4584700"/>
          </a:xfrm>
        </p:spPr>
      </p:pic>
      <p:sp>
        <p:nvSpPr>
          <p:cNvPr id="4" name="Footer Placeholder 3">
            <a:extLst>
              <a:ext uri="{FF2B5EF4-FFF2-40B4-BE49-F238E27FC236}">
                <a16:creationId xmlns:a16="http://schemas.microsoft.com/office/drawing/2014/main" id="{4B88A9AB-E475-7A4D-87B6-A71361FBAFC5}"/>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1412745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70444-541F-4F45-81C7-33600BF89C47}"/>
              </a:ext>
            </a:extLst>
          </p:cNvPr>
          <p:cNvSpPr>
            <a:spLocks noGrp="1"/>
          </p:cNvSpPr>
          <p:nvPr>
            <p:ph type="title"/>
          </p:nvPr>
        </p:nvSpPr>
        <p:spPr/>
        <p:txBody>
          <a:bodyPr/>
          <a:lstStyle/>
          <a:p>
            <a:r>
              <a:rPr lang="en-IN" b="1" dirty="0"/>
              <a:t>Locating by XPath</a:t>
            </a:r>
            <a:br>
              <a:rPr lang="en-IN" b="1" dirty="0"/>
            </a:br>
            <a:endParaRPr lang="en-US" dirty="0"/>
          </a:p>
        </p:txBody>
      </p:sp>
      <p:sp>
        <p:nvSpPr>
          <p:cNvPr id="3" name="Content Placeholder 2">
            <a:extLst>
              <a:ext uri="{FF2B5EF4-FFF2-40B4-BE49-F238E27FC236}">
                <a16:creationId xmlns:a16="http://schemas.microsoft.com/office/drawing/2014/main" id="{4804CE72-0067-8540-B261-574925793834}"/>
              </a:ext>
            </a:extLst>
          </p:cNvPr>
          <p:cNvSpPr>
            <a:spLocks noGrp="1"/>
          </p:cNvSpPr>
          <p:nvPr>
            <p:ph idx="1"/>
          </p:nvPr>
        </p:nvSpPr>
        <p:spPr/>
        <p:txBody>
          <a:bodyPr/>
          <a:lstStyle/>
          <a:p>
            <a:r>
              <a:rPr lang="en-US" dirty="0"/>
              <a:t>Syntax for </a:t>
            </a:r>
            <a:r>
              <a:rPr lang="en-US" dirty="0" err="1"/>
              <a:t>Xpath</a:t>
            </a:r>
            <a:r>
              <a:rPr lang="en-US" dirty="0"/>
              <a:t> : </a:t>
            </a:r>
            <a:r>
              <a:rPr lang="en-IN" dirty="0" err="1"/>
              <a:t>Xpath</a:t>
            </a:r>
            <a:r>
              <a:rPr lang="en-IN" dirty="0"/>
              <a:t>=//</a:t>
            </a:r>
            <a:r>
              <a:rPr lang="en-IN" dirty="0" err="1"/>
              <a:t>tagname</a:t>
            </a:r>
            <a:r>
              <a:rPr lang="en-IN" dirty="0"/>
              <a:t>[@attribute='value']</a:t>
            </a:r>
            <a:endParaRPr lang="en-US" dirty="0"/>
          </a:p>
        </p:txBody>
      </p:sp>
      <p:sp>
        <p:nvSpPr>
          <p:cNvPr id="4" name="Footer Placeholder 3">
            <a:extLst>
              <a:ext uri="{FF2B5EF4-FFF2-40B4-BE49-F238E27FC236}">
                <a16:creationId xmlns:a16="http://schemas.microsoft.com/office/drawing/2014/main" id="{9136E27E-4013-FD4F-818D-25553AA30FBF}"/>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1BE00313-43B1-B14F-BC75-3492C9D2B7CF}"/>
              </a:ext>
            </a:extLst>
          </p:cNvPr>
          <p:cNvPicPr>
            <a:picLocks noChangeAspect="1"/>
          </p:cNvPicPr>
          <p:nvPr/>
        </p:nvPicPr>
        <p:blipFill>
          <a:blip r:embed="rId2"/>
          <a:stretch>
            <a:fillRect/>
          </a:stretch>
        </p:blipFill>
        <p:spPr>
          <a:xfrm>
            <a:off x="685217" y="2930345"/>
            <a:ext cx="7091363" cy="2741672"/>
          </a:xfrm>
          <a:prstGeom prst="rect">
            <a:avLst/>
          </a:prstGeom>
        </p:spPr>
      </p:pic>
    </p:spTree>
    <p:extLst>
      <p:ext uri="{BB962C8B-B14F-4D97-AF65-F5344CB8AC3E}">
        <p14:creationId xmlns:p14="http://schemas.microsoft.com/office/powerpoint/2010/main" val="3134586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F78EF-EAF7-4044-9153-7DA98E465A06}"/>
              </a:ext>
            </a:extLst>
          </p:cNvPr>
          <p:cNvSpPr>
            <a:spLocks noGrp="1"/>
          </p:cNvSpPr>
          <p:nvPr>
            <p:ph type="title"/>
          </p:nvPr>
        </p:nvSpPr>
        <p:spPr/>
        <p:txBody>
          <a:bodyPr/>
          <a:lstStyle/>
          <a:p>
            <a:r>
              <a:rPr lang="en-IN" b="1" dirty="0"/>
              <a:t>Types of X-path</a:t>
            </a:r>
            <a:br>
              <a:rPr lang="en-IN" b="1" dirty="0"/>
            </a:br>
            <a:endParaRPr lang="en-US" dirty="0"/>
          </a:p>
        </p:txBody>
      </p:sp>
      <p:sp>
        <p:nvSpPr>
          <p:cNvPr id="3" name="Content Placeholder 2">
            <a:extLst>
              <a:ext uri="{FF2B5EF4-FFF2-40B4-BE49-F238E27FC236}">
                <a16:creationId xmlns:a16="http://schemas.microsoft.com/office/drawing/2014/main" id="{4CBDC5B3-3AAC-9640-8ECC-FF01790A7CD5}"/>
              </a:ext>
            </a:extLst>
          </p:cNvPr>
          <p:cNvSpPr>
            <a:spLocks noGrp="1"/>
          </p:cNvSpPr>
          <p:nvPr>
            <p:ph idx="1"/>
          </p:nvPr>
        </p:nvSpPr>
        <p:spPr/>
        <p:txBody>
          <a:bodyPr/>
          <a:lstStyle/>
          <a:p>
            <a:r>
              <a:rPr lang="en-IN" dirty="0"/>
              <a:t>There are two types of XPath:</a:t>
            </a:r>
          </a:p>
          <a:p>
            <a:pPr marL="400050" lvl="1" indent="0">
              <a:buNone/>
            </a:pPr>
            <a:r>
              <a:rPr lang="en-IN" b="1" dirty="0"/>
              <a:t>1) Absolute XPath .</a:t>
            </a:r>
            <a:endParaRPr lang="en-IN" dirty="0"/>
          </a:p>
          <a:p>
            <a:pPr marL="400050" lvl="1" indent="0">
              <a:buNone/>
            </a:pPr>
            <a:r>
              <a:rPr lang="en-IN" b="1" dirty="0"/>
              <a:t>2) Relative XPath .</a:t>
            </a:r>
            <a:endParaRPr lang="en-IN" dirty="0"/>
          </a:p>
          <a:p>
            <a:pPr marL="0" indent="0">
              <a:buNone/>
            </a:pPr>
            <a:endParaRPr lang="en-US" dirty="0"/>
          </a:p>
        </p:txBody>
      </p:sp>
      <p:sp>
        <p:nvSpPr>
          <p:cNvPr id="4" name="Footer Placeholder 3">
            <a:extLst>
              <a:ext uri="{FF2B5EF4-FFF2-40B4-BE49-F238E27FC236}">
                <a16:creationId xmlns:a16="http://schemas.microsoft.com/office/drawing/2014/main" id="{2CDD3819-64AC-FE4C-B29C-FB4294527543}"/>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35528198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{18BCEE1E-55D0-9740-A31C-051AF081B702}tf10001060</Template>
  <TotalTime>883</TotalTime>
  <Words>2258</Words>
  <Application>Microsoft Macintosh PowerPoint</Application>
  <PresentationFormat>Widescreen</PresentationFormat>
  <Paragraphs>211</Paragraphs>
  <Slides>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Trebuchet MS</vt:lpstr>
      <vt:lpstr>Wingdings</vt:lpstr>
      <vt:lpstr>Wingdings 3</vt:lpstr>
      <vt:lpstr>Facet</vt:lpstr>
      <vt:lpstr>Selenium Locating Strategy</vt:lpstr>
      <vt:lpstr>Type of Locators</vt:lpstr>
      <vt:lpstr>PowerPoint Presentation</vt:lpstr>
      <vt:lpstr>Locating by ID </vt:lpstr>
      <vt:lpstr>Locating by Name </vt:lpstr>
      <vt:lpstr>Locating by Link Text </vt:lpstr>
      <vt:lpstr>Locating by Partial Link Text</vt:lpstr>
      <vt:lpstr>Locating by XPath </vt:lpstr>
      <vt:lpstr>Types of X-path </vt:lpstr>
      <vt:lpstr>Absolute XPath :</vt:lpstr>
      <vt:lpstr>Absolute xpath:</vt:lpstr>
      <vt:lpstr>Relative xpath:</vt:lpstr>
      <vt:lpstr>Relative xpath:</vt:lpstr>
      <vt:lpstr>Using XPath Handling complex &amp; Dynamic elements in Selenium </vt:lpstr>
      <vt:lpstr>1. Basic XPath:</vt:lpstr>
      <vt:lpstr>2. Contains()</vt:lpstr>
      <vt:lpstr>PowerPoint Presentation</vt:lpstr>
      <vt:lpstr>PowerPoint Presentation</vt:lpstr>
      <vt:lpstr>3. Using OR &amp; AND:</vt:lpstr>
      <vt:lpstr>AND</vt:lpstr>
      <vt:lpstr>4. Start-with function:</vt:lpstr>
      <vt:lpstr>PowerPoint Presentation</vt:lpstr>
      <vt:lpstr>5. Text()</vt:lpstr>
      <vt:lpstr>6.XPath axes methods </vt:lpstr>
      <vt:lpstr>PowerPoint Presentation</vt:lpstr>
      <vt:lpstr>b. Ancestor:</vt:lpstr>
      <vt:lpstr>c.Child </vt:lpstr>
      <vt:lpstr>d. Preceding:</vt:lpstr>
      <vt:lpstr>e. Following-sibling:</vt:lpstr>
      <vt:lpstr>f.Parent:</vt:lpstr>
      <vt:lpstr>g. Self:</vt:lpstr>
      <vt:lpstr>h. Descendant:</vt:lpstr>
      <vt:lpstr>Locating by CSS Selector </vt:lpstr>
      <vt:lpstr>Locating by CSS Selector - Tag and ID </vt:lpstr>
      <vt:lpstr>Locating by CSS Selector - tag, class, and attribute </vt:lpstr>
      <vt:lpstr>Locating by CSS Selector - tag, class, and attribute </vt:lpstr>
      <vt:lpstr>Locating by CSS Selector - Class </vt:lpstr>
      <vt:lpstr>Locating by CSS Selector - inner text </vt:lpstr>
      <vt:lpstr>There are there important special characters:</vt:lpstr>
      <vt:lpstr>CSS with Cascading classes part 1</vt:lpstr>
      <vt:lpstr>CSS with Cascading classes part 2</vt:lpstr>
      <vt:lpstr>CSS with Cascading classes with id</vt:lpstr>
      <vt:lpstr>CSS to find List of values</vt:lpstr>
      <vt:lpstr>CSS to find specific element in list of values using nth-of-type</vt:lpstr>
      <vt:lpstr>CSS to find FIRST value in list of values using first-of-type</vt:lpstr>
      <vt:lpstr>CSS to find LAST value in list of values using last-of-type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 Locating Strategy</dc:title>
  <dc:creator>Pinky Tiwari</dc:creator>
  <cp:lastModifiedBy>Aravinda nath</cp:lastModifiedBy>
  <cp:revision>22</cp:revision>
  <dcterms:created xsi:type="dcterms:W3CDTF">2018-07-14T14:14:29Z</dcterms:created>
  <dcterms:modified xsi:type="dcterms:W3CDTF">2020-02-23T05:21:24Z</dcterms:modified>
</cp:coreProperties>
</file>