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87" r:id="rId5"/>
    <p:sldId id="540" r:id="rId6"/>
    <p:sldId id="580" r:id="rId7"/>
    <p:sldId id="546" r:id="rId8"/>
    <p:sldId id="578" r:id="rId9"/>
    <p:sldId id="58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176" userDrawn="1">
          <p15:clr>
            <a:srgbClr val="A4A3A4"/>
          </p15:clr>
        </p15:guide>
        <p15:guide id="2" orient="horz" pos="1224" userDrawn="1">
          <p15:clr>
            <a:srgbClr val="A4A3A4"/>
          </p15:clr>
        </p15:guide>
        <p15:guide id="3" orient="horz" pos="984" userDrawn="1">
          <p15:clr>
            <a:srgbClr val="A4A3A4"/>
          </p15:clr>
        </p15:guide>
        <p15:guide id="4" orient="horz" pos="3888" userDrawn="1">
          <p15:clr>
            <a:srgbClr val="A4A3A4"/>
          </p15:clr>
        </p15:guide>
        <p15:guide id="5" orient="horz" pos="3624" userDrawn="1">
          <p15:clr>
            <a:srgbClr val="A4A3A4"/>
          </p15:clr>
        </p15:guide>
        <p15:guide id="6" pos="5568" userDrawn="1">
          <p15:clr>
            <a:srgbClr val="A4A3A4"/>
          </p15:clr>
        </p15:guide>
        <p15:guide id="7" pos="2874">
          <p15:clr>
            <a:srgbClr val="A4A3A4"/>
          </p15:clr>
        </p15:guide>
        <p15:guide id="8" pos="336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365"/>
    <a:srgbClr val="004165"/>
    <a:srgbClr val="F79500"/>
    <a:srgbClr val="7F7F7F"/>
    <a:srgbClr val="A2AD00"/>
    <a:srgbClr val="0D0D11"/>
    <a:srgbClr val="FB4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82" autoAdjust="0"/>
    <p:restoredTop sz="98444" autoAdjust="0"/>
  </p:normalViewPr>
  <p:slideViewPr>
    <p:cSldViewPr snapToObjects="1">
      <p:cViewPr>
        <p:scale>
          <a:sx n="140" d="100"/>
          <a:sy n="140" d="100"/>
        </p:scale>
        <p:origin x="-1164" y="-702"/>
      </p:cViewPr>
      <p:guideLst>
        <p:guide orient="horz" pos="3132"/>
        <p:guide orient="horz" pos="918"/>
        <p:guide orient="horz" pos="738"/>
        <p:guide orient="horz" pos="2916"/>
        <p:guide orient="horz" pos="2718"/>
        <p:guide pos="5568"/>
        <p:guide pos="2874"/>
        <p:guide pos="33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3" d="100"/>
          <a:sy n="73" d="100"/>
        </p:scale>
        <p:origin x="4056" y="444"/>
      </p:cViewPr>
      <p:guideLst>
        <p:guide orient="horz" pos="2880"/>
        <p:guide pos="2160"/>
      </p:guideLst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5C319-910F-7643-95AB-B243A3BB9923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7A66D-E866-E54E-8B53-18A67082D6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032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069CCC-D160-C845-9A09-9AB7606B3414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8BDFBF-97D0-7640-87DB-EBF1D0C03F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552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8BDFBF-97D0-7640-87DB-EBF1D0C03F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6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/>
          <p:cNvSpPr>
            <a:spLocks noGrp="1"/>
          </p:cNvSpPr>
          <p:nvPr>
            <p:ph type="body" idx="1"/>
          </p:nvPr>
        </p:nvSpPr>
        <p:spPr>
          <a:xfrm>
            <a:off x="544412" y="2510009"/>
            <a:ext cx="6276096" cy="269163"/>
          </a:xfrm>
        </p:spPr>
        <p:txBody>
          <a:bodyPr vert="horz" lIns="0" tIns="0" rIns="91440" bIns="0" rtlCol="0">
            <a:noAutofit/>
          </a:bodyPr>
          <a:lstStyle>
            <a:lvl1pPr>
              <a:defRPr lang="en-US" sz="1600" cap="none" baseline="0" smtClean="0">
                <a:solidFill>
                  <a:schemeClr val="accent3"/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8" name="Rectangle 16"/>
          <p:cNvSpPr/>
          <p:nvPr userDrawn="1"/>
        </p:nvSpPr>
        <p:spPr>
          <a:xfrm>
            <a:off x="1" y="1183483"/>
            <a:ext cx="6761238" cy="1161143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solidFill>
            <a:schemeClr val="accent3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11644" y="1257529"/>
            <a:ext cx="6291930" cy="1021556"/>
          </a:xfrm>
        </p:spPr>
        <p:txBody>
          <a:bodyPr anchor="ctr" anchorCtr="0">
            <a:noAutofit/>
          </a:bodyPr>
          <a:lstStyle>
            <a:lvl1pPr algn="l">
              <a:defRPr lang="en-US" sz="3600" b="0" i="0" kern="1200" smtClean="0">
                <a:solidFill>
                  <a:schemeClr val="bg1"/>
                </a:solidFill>
                <a:latin typeface="+mj-lt"/>
                <a:ea typeface="+mj-ea"/>
                <a:cs typeface="SimpleSans-Bold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9" name="Rectangle 16"/>
          <p:cNvSpPr/>
          <p:nvPr userDrawn="1"/>
        </p:nvSpPr>
        <p:spPr>
          <a:xfrm>
            <a:off x="1882257" y="4892537"/>
            <a:ext cx="4878985" cy="250965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/>
          <p:cNvSpPr/>
          <p:nvPr userDrawn="1"/>
        </p:nvSpPr>
        <p:spPr>
          <a:xfrm>
            <a:off x="6" y="4522514"/>
            <a:ext cx="9143999" cy="620989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6" y="4750095"/>
            <a:ext cx="1739358" cy="229324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405" y="3251599"/>
            <a:ext cx="2735263" cy="253603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accent3"/>
                </a:solidFill>
              </a:defRPr>
            </a:lvl1pPr>
            <a:lvl2pPr marL="0" indent="0">
              <a:buNone/>
              <a:defRPr sz="1400">
                <a:solidFill>
                  <a:schemeClr val="accent3"/>
                </a:solidFill>
              </a:defRPr>
            </a:lvl2pPr>
            <a:lvl3pPr marL="169863" indent="0">
              <a:buNone/>
              <a:defRPr sz="1400">
                <a:solidFill>
                  <a:schemeClr val="accent3"/>
                </a:solidFill>
              </a:defRPr>
            </a:lvl3pPr>
            <a:lvl4pPr marL="284162" indent="0">
              <a:buNone/>
              <a:defRPr sz="1400">
                <a:solidFill>
                  <a:schemeClr val="accent3"/>
                </a:solidFill>
              </a:defRPr>
            </a:lvl4pPr>
            <a:lvl5pPr marL="396875" indent="0">
              <a:buNone/>
              <a:defRPr sz="14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67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 flipV="1">
            <a:off x="0" y="4678637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716399"/>
            <a:ext cx="533400" cy="254916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0" y="4677975"/>
            <a:ext cx="0" cy="19526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26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6"/>
          <p:cNvSpPr/>
          <p:nvPr userDrawn="1"/>
        </p:nvSpPr>
        <p:spPr>
          <a:xfrm>
            <a:off x="1" y="1183483"/>
            <a:ext cx="6761238" cy="1161143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solidFill>
            <a:schemeClr val="accent3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11644" y="1257529"/>
            <a:ext cx="6291930" cy="1021556"/>
          </a:xfrm>
        </p:spPr>
        <p:txBody>
          <a:bodyPr anchor="ctr" anchorCtr="0"/>
          <a:lstStyle>
            <a:lvl1pPr algn="l">
              <a:defRPr lang="en-US" sz="3600" b="0" i="0" kern="1200" smtClean="0">
                <a:solidFill>
                  <a:schemeClr val="bg1"/>
                </a:solidFill>
                <a:latin typeface="+mj-lt"/>
                <a:ea typeface="+mj-ea"/>
                <a:cs typeface="SimpleSans-Bold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Rectangle 16"/>
          <p:cNvSpPr/>
          <p:nvPr userDrawn="1"/>
        </p:nvSpPr>
        <p:spPr>
          <a:xfrm>
            <a:off x="1882257" y="4892537"/>
            <a:ext cx="4878985" cy="250965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6"/>
          <p:cNvSpPr/>
          <p:nvPr userDrawn="1"/>
        </p:nvSpPr>
        <p:spPr>
          <a:xfrm>
            <a:off x="6" y="4522514"/>
            <a:ext cx="9143999" cy="620989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solidFill>
            <a:schemeClr val="bg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3536" y="4750095"/>
            <a:ext cx="1739358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04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vider Blue Li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3400" y="2510010"/>
            <a:ext cx="6286500" cy="336947"/>
          </a:xfrm>
        </p:spPr>
        <p:txBody>
          <a:bodyPr>
            <a:noAutofit/>
          </a:bodyPr>
          <a:lstStyle>
            <a:lvl1pPr>
              <a:defRPr lang="en-US" sz="1600" kern="1200" cap="none" baseline="0" dirty="0" smtClean="0">
                <a:solidFill>
                  <a:schemeClr val="accent3"/>
                </a:solidFill>
                <a:latin typeface="+mn-lt"/>
                <a:ea typeface="+mn-ea"/>
                <a:cs typeface="SimpleSans-Regular"/>
              </a:defRPr>
            </a:lvl1pPr>
          </a:lstStyle>
          <a:p>
            <a:pPr marL="0" lvl="0" indent="0" algn="l" defTabSz="4572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>
                <a:srgbClr val="616365"/>
              </a:buClr>
              <a:buFont typeface="Arial" panose="020B0604020202020204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03177" y="1257529"/>
            <a:ext cx="6291930" cy="1021556"/>
          </a:xfrm>
        </p:spPr>
        <p:txBody>
          <a:bodyPr anchor="ctr" anchorCtr="0">
            <a:noAutofit/>
          </a:bodyPr>
          <a:lstStyle>
            <a:lvl1pPr algn="l">
              <a:defRPr lang="en-US" sz="3600" b="0" i="0" kern="1200" smtClean="0">
                <a:solidFill>
                  <a:schemeClr val="accent3"/>
                </a:solidFill>
                <a:latin typeface="+mj-lt"/>
                <a:ea typeface="+mj-ea"/>
                <a:cs typeface="SimpleSans-Bold"/>
              </a:defRPr>
            </a:lvl1pPr>
          </a:lstStyle>
          <a:p>
            <a:r>
              <a:rPr lang="en-US" dirty="0" smtClean="0"/>
              <a:t>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4678637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716399"/>
            <a:ext cx="533400" cy="254916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33400" y="4677975"/>
            <a:ext cx="0" cy="19526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16"/>
          <p:cNvSpPr/>
          <p:nvPr userDrawn="1"/>
        </p:nvSpPr>
        <p:spPr>
          <a:xfrm>
            <a:off x="1" y="1183483"/>
            <a:ext cx="6761238" cy="1161143"/>
          </a:xfrm>
          <a:custGeom>
            <a:avLst/>
            <a:gdLst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  <a:gd name="connsiteX4" fmla="*/ 0 w 6761238"/>
              <a:gd name="connsiteY4" fmla="*/ 0 h 1548190"/>
              <a:gd name="connsiteX0" fmla="*/ 5122 w 6766360"/>
              <a:gd name="connsiteY0" fmla="*/ 0 h 1548190"/>
              <a:gd name="connsiteX1" fmla="*/ 6766360 w 6766360"/>
              <a:gd name="connsiteY1" fmla="*/ 0 h 1548190"/>
              <a:gd name="connsiteX2" fmla="*/ 6766360 w 6766360"/>
              <a:gd name="connsiteY2" fmla="*/ 1548190 h 1548190"/>
              <a:gd name="connsiteX3" fmla="*/ 5122 w 6766360"/>
              <a:gd name="connsiteY3" fmla="*/ 1548190 h 1548190"/>
              <a:gd name="connsiteX4" fmla="*/ 0 w 6766360"/>
              <a:gd name="connsiteY4" fmla="*/ 772461 h 1548190"/>
              <a:gd name="connsiteX5" fmla="*/ 5122 w 6766360"/>
              <a:gd name="connsiteY5" fmla="*/ 0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5" fmla="*/ 91440 w 6766360"/>
              <a:gd name="connsiteY5" fmla="*/ 863901 h 1548190"/>
              <a:gd name="connsiteX0" fmla="*/ 0 w 6766360"/>
              <a:gd name="connsiteY0" fmla="*/ 772461 h 1548190"/>
              <a:gd name="connsiteX1" fmla="*/ 5122 w 6766360"/>
              <a:gd name="connsiteY1" fmla="*/ 0 h 1548190"/>
              <a:gd name="connsiteX2" fmla="*/ 6766360 w 6766360"/>
              <a:gd name="connsiteY2" fmla="*/ 0 h 1548190"/>
              <a:gd name="connsiteX3" fmla="*/ 6766360 w 6766360"/>
              <a:gd name="connsiteY3" fmla="*/ 1548190 h 1548190"/>
              <a:gd name="connsiteX4" fmla="*/ 5122 w 6766360"/>
              <a:gd name="connsiteY4" fmla="*/ 1548190 h 1548190"/>
              <a:gd name="connsiteX0" fmla="*/ 0 w 6761238"/>
              <a:gd name="connsiteY0" fmla="*/ 0 h 1548190"/>
              <a:gd name="connsiteX1" fmla="*/ 6761238 w 6761238"/>
              <a:gd name="connsiteY1" fmla="*/ 0 h 1548190"/>
              <a:gd name="connsiteX2" fmla="*/ 6761238 w 6761238"/>
              <a:gd name="connsiteY2" fmla="*/ 1548190 h 1548190"/>
              <a:gd name="connsiteX3" fmla="*/ 0 w 6761238"/>
              <a:gd name="connsiteY3" fmla="*/ 1548190 h 1548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61238" h="1548190">
                <a:moveTo>
                  <a:pt x="0" y="0"/>
                </a:moveTo>
                <a:lnTo>
                  <a:pt x="6761238" y="0"/>
                </a:lnTo>
                <a:lnTo>
                  <a:pt x="6761238" y="1548190"/>
                </a:lnTo>
                <a:lnTo>
                  <a:pt x="0" y="1548190"/>
                </a:lnTo>
              </a:path>
            </a:pathLst>
          </a:custGeom>
          <a:noFill/>
          <a:ln w="19050" cmpd="sng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47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9063" indent="-119063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>
                <a:solidFill>
                  <a:srgbClr val="616365"/>
                </a:solidFill>
              </a:defRPr>
            </a:lvl1pPr>
            <a:lvl2pPr marL="287338" indent="-168275">
              <a:spcBef>
                <a:spcPts val="600"/>
              </a:spcBef>
              <a:spcAft>
                <a:spcPts val="300"/>
              </a:spcAft>
              <a:defRPr>
                <a:solidFill>
                  <a:srgbClr val="616365"/>
                </a:solidFill>
              </a:defRPr>
            </a:lvl2pPr>
            <a:lvl3pPr marL="347663" indent="-119063">
              <a:spcBef>
                <a:spcPts val="0"/>
              </a:spcBef>
              <a:spcAft>
                <a:spcPts val="300"/>
              </a:spcAft>
              <a:defRPr sz="1400">
                <a:solidFill>
                  <a:srgbClr val="616365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>
                <a:solidFill>
                  <a:srgbClr val="616365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>
                <a:solidFill>
                  <a:srgbClr val="61636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4678637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716399"/>
            <a:ext cx="533400" cy="254916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0" y="4677975"/>
            <a:ext cx="0" cy="19526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0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5" y="1434688"/>
            <a:ext cx="8078787" cy="3137312"/>
          </a:xfrm>
        </p:spPr>
        <p:txBody>
          <a:bodyPr/>
          <a:lstStyle>
            <a:lvl1pPr marL="119063" indent="-119063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>
                <a:solidFill>
                  <a:srgbClr val="616365"/>
                </a:solidFill>
              </a:defRPr>
            </a:lvl1pPr>
            <a:lvl2pPr marL="287338" indent="-168275">
              <a:spcBef>
                <a:spcPts val="600"/>
              </a:spcBef>
              <a:spcAft>
                <a:spcPts val="300"/>
              </a:spcAft>
              <a:defRPr>
                <a:solidFill>
                  <a:srgbClr val="616365"/>
                </a:solidFill>
              </a:defRPr>
            </a:lvl2pPr>
            <a:lvl3pPr marL="347663" indent="-119063">
              <a:spcBef>
                <a:spcPts val="0"/>
              </a:spcBef>
              <a:spcAft>
                <a:spcPts val="300"/>
              </a:spcAft>
              <a:defRPr sz="1400">
                <a:solidFill>
                  <a:srgbClr val="616365"/>
                </a:solidFill>
              </a:defRPr>
            </a:lvl3pPr>
            <a:lvl4pPr>
              <a:spcBef>
                <a:spcPts val="0"/>
              </a:spcBef>
              <a:spcAft>
                <a:spcPts val="300"/>
              </a:spcAft>
              <a:defRPr sz="1200">
                <a:solidFill>
                  <a:srgbClr val="616365"/>
                </a:solidFill>
              </a:defRPr>
            </a:lvl4pPr>
            <a:lvl5pPr>
              <a:spcBef>
                <a:spcPts val="0"/>
              </a:spcBef>
              <a:spcAft>
                <a:spcPts val="300"/>
              </a:spcAft>
              <a:defRPr>
                <a:solidFill>
                  <a:srgbClr val="616365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4678637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716399"/>
            <a:ext cx="533400" cy="254916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0" y="4677975"/>
            <a:ext cx="0" cy="19526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/>
          <p:cNvSpPr>
            <a:spLocks noGrp="1"/>
          </p:cNvSpPr>
          <p:nvPr>
            <p:ph sz="quarter" idx="14"/>
          </p:nvPr>
        </p:nvSpPr>
        <p:spPr>
          <a:xfrm>
            <a:off x="533405" y="980777"/>
            <a:ext cx="8078787" cy="41614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3"/>
                </a:solidFill>
                <a:latin typeface="+mn-lt"/>
                <a:cs typeface="SimpleSans-Bold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accent5"/>
                </a:solidFill>
                <a:latin typeface="+mn-lt"/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4008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4678637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716399"/>
            <a:ext cx="533400" cy="254916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533400" y="4677975"/>
            <a:ext cx="0" cy="19526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11"/>
          <p:cNvSpPr>
            <a:spLocks noGrp="1"/>
          </p:cNvSpPr>
          <p:nvPr>
            <p:ph sz="quarter" idx="14"/>
          </p:nvPr>
        </p:nvSpPr>
        <p:spPr>
          <a:xfrm>
            <a:off x="533405" y="980777"/>
            <a:ext cx="8078787" cy="41614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3"/>
                </a:solidFill>
                <a:latin typeface="+mn-lt"/>
                <a:cs typeface="SimpleSans-Bold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accent5"/>
                </a:solidFill>
                <a:latin typeface="+mn-lt"/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93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979920"/>
            <a:ext cx="3813387" cy="3407459"/>
          </a:xfrm>
        </p:spPr>
        <p:txBody>
          <a:bodyPr/>
          <a:lstStyle>
            <a:lvl1pPr marL="119063" indent="-119063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287338" indent="-168275">
              <a:spcBef>
                <a:spcPts val="600"/>
              </a:spcBef>
              <a:spcAft>
                <a:spcPts val="300"/>
              </a:spcAft>
              <a:defRPr/>
            </a:lvl2pPr>
            <a:lvl3pPr marL="347663" indent="-119063">
              <a:spcBef>
                <a:spcPts val="0"/>
              </a:spcBef>
              <a:spcAft>
                <a:spcPts val="300"/>
              </a:spcAft>
              <a:defRPr sz="1400"/>
            </a:lvl3pPr>
            <a:lvl4pPr>
              <a:spcBef>
                <a:spcPts val="0"/>
              </a:spcBef>
              <a:spcAft>
                <a:spcPts val="300"/>
              </a:spcAft>
              <a:defRPr sz="1200"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832355" y="979919"/>
            <a:ext cx="3779837" cy="3407589"/>
          </a:xfrm>
        </p:spPr>
        <p:txBody>
          <a:bodyPr/>
          <a:lstStyle>
            <a:lvl1pPr marL="119063" indent="-119063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287338" indent="-168275">
              <a:spcBef>
                <a:spcPts val="600"/>
              </a:spcBef>
              <a:spcAft>
                <a:spcPts val="300"/>
              </a:spcAft>
              <a:defRPr/>
            </a:lvl2pPr>
            <a:lvl3pPr marL="347663" indent="-119063">
              <a:spcBef>
                <a:spcPts val="0"/>
              </a:spcBef>
              <a:spcAft>
                <a:spcPts val="300"/>
              </a:spcAft>
              <a:defRPr sz="1400"/>
            </a:lvl3pPr>
            <a:lvl4pPr>
              <a:spcBef>
                <a:spcPts val="0"/>
              </a:spcBef>
              <a:spcAft>
                <a:spcPts val="300"/>
              </a:spcAft>
              <a:defRPr sz="1200"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4678637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716399"/>
            <a:ext cx="533400" cy="254916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3400" y="4677975"/>
            <a:ext cx="0" cy="19526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96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line, Subhead,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1460484"/>
            <a:ext cx="3813387" cy="2926895"/>
          </a:xfrm>
        </p:spPr>
        <p:txBody>
          <a:bodyPr/>
          <a:lstStyle>
            <a:lvl1pPr marL="119063" indent="-119063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287338" indent="-168275">
              <a:spcBef>
                <a:spcPts val="600"/>
              </a:spcBef>
              <a:spcAft>
                <a:spcPts val="300"/>
              </a:spcAft>
              <a:defRPr/>
            </a:lvl2pPr>
            <a:lvl3pPr marL="347663" indent="-119063">
              <a:spcBef>
                <a:spcPts val="0"/>
              </a:spcBef>
              <a:spcAft>
                <a:spcPts val="300"/>
              </a:spcAft>
              <a:defRPr sz="1400"/>
            </a:lvl3pPr>
            <a:lvl4pPr>
              <a:spcBef>
                <a:spcPts val="0"/>
              </a:spcBef>
              <a:spcAft>
                <a:spcPts val="300"/>
              </a:spcAft>
              <a:defRPr sz="1200"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4832355" y="1460499"/>
            <a:ext cx="3779837" cy="2927006"/>
          </a:xfrm>
        </p:spPr>
        <p:txBody>
          <a:bodyPr/>
          <a:lstStyle>
            <a:lvl1pPr marL="119063" indent="-119063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lvl1pPr>
            <a:lvl2pPr marL="287338" indent="-168275">
              <a:spcBef>
                <a:spcPts val="600"/>
              </a:spcBef>
              <a:spcAft>
                <a:spcPts val="300"/>
              </a:spcAft>
              <a:defRPr/>
            </a:lvl2pPr>
            <a:lvl3pPr marL="347663" indent="-119063">
              <a:spcBef>
                <a:spcPts val="0"/>
              </a:spcBef>
              <a:spcAft>
                <a:spcPts val="300"/>
              </a:spcAft>
              <a:defRPr sz="1400"/>
            </a:lvl3pPr>
            <a:lvl4pPr>
              <a:spcBef>
                <a:spcPts val="0"/>
              </a:spcBef>
              <a:spcAft>
                <a:spcPts val="300"/>
              </a:spcAft>
              <a:defRPr sz="1200"/>
            </a:lvl4pPr>
            <a:lvl5pPr>
              <a:spcBef>
                <a:spcPts val="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4678637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" y="4716399"/>
            <a:ext cx="533401" cy="254916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33400" y="4677975"/>
            <a:ext cx="0" cy="19526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33405" y="980777"/>
            <a:ext cx="8078787" cy="41614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3"/>
                </a:solidFill>
                <a:latin typeface="+mn-lt"/>
                <a:cs typeface="SimpleSans-Bold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defRPr sz="1200">
                <a:solidFill>
                  <a:schemeClr val="accent5"/>
                </a:solidFill>
                <a:latin typeface="+mn-lt"/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64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 Content Blue Pr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5" y="350471"/>
            <a:ext cx="8078787" cy="432777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3"/>
          </p:nvPr>
        </p:nvSpPr>
        <p:spPr>
          <a:xfrm>
            <a:off x="533400" y="1473126"/>
            <a:ext cx="8078788" cy="2839319"/>
          </a:xfrm>
        </p:spPr>
        <p:txBody>
          <a:bodyPr/>
          <a:lstStyle/>
          <a:p>
            <a:r>
              <a:rPr lang="en-US" smtClean="0"/>
              <a:t>Click icon to add chart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533405" y="980777"/>
            <a:ext cx="8078787" cy="416148"/>
          </a:xfrm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 b="0" i="0">
                <a:solidFill>
                  <a:schemeClr val="accent3"/>
                </a:solidFill>
                <a:latin typeface="+mn-lt"/>
                <a:cs typeface="SimpleSans-Bold"/>
              </a:defRPr>
            </a:lvl1pPr>
            <a:lvl2pPr marL="0" indent="0">
              <a:spcBef>
                <a:spcPts val="30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+mn-lt"/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V="1">
            <a:off x="0" y="4678637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716399"/>
            <a:ext cx="533400" cy="254916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533400" y="4677975"/>
            <a:ext cx="0" cy="19526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5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 flipV="1">
            <a:off x="0" y="4678637"/>
            <a:ext cx="9148794" cy="1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4716399"/>
            <a:ext cx="533400" cy="254916"/>
          </a:xfrm>
          <a:prstGeom prst="rect">
            <a:avLst/>
          </a:prstGeom>
        </p:spPr>
        <p:txBody>
          <a:bodyPr wrap="none"/>
          <a:lstStyle>
            <a:lvl1pPr algn="ctr">
              <a:defRPr sz="900">
                <a:solidFill>
                  <a:schemeClr val="accent3"/>
                </a:solidFill>
                <a:latin typeface="+mn-lt"/>
              </a:defRPr>
            </a:lvl1pPr>
          </a:lstStyle>
          <a:p>
            <a:fld id="{8DF4D0DB-55B2-1A49-9B6E-A713EE50F22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33400" y="4677975"/>
            <a:ext cx="0" cy="195263"/>
          </a:xfrm>
          <a:prstGeom prst="line">
            <a:avLst/>
          </a:prstGeom>
          <a:ln w="19050" cmpd="sng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698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5" y="350471"/>
            <a:ext cx="8078787" cy="43277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5" y="980050"/>
            <a:ext cx="8078787" cy="3591950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680" y="4817630"/>
            <a:ext cx="1234440" cy="162753"/>
          </a:xfrm>
          <a:prstGeom prst="rect">
            <a:avLst/>
          </a:prstGeom>
        </p:spPr>
      </p:pic>
      <p:sp>
        <p:nvSpPr>
          <p:cNvPr id="7" name="Text Placeholder 2"/>
          <p:cNvSpPr txBox="1">
            <a:spLocks/>
          </p:cNvSpPr>
          <p:nvPr/>
        </p:nvSpPr>
        <p:spPr>
          <a:xfrm>
            <a:off x="16934" y="4901805"/>
            <a:ext cx="9144000" cy="222647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300"/>
              </a:spcAft>
              <a:buClr>
                <a:schemeClr val="tx2"/>
              </a:buClr>
              <a:buFont typeface="Lucida Grande"/>
              <a:buNone/>
              <a:defRPr lang="en-US" sz="900" kern="1200">
                <a:solidFill>
                  <a:schemeClr val="tx1"/>
                </a:solidFill>
                <a:latin typeface="SimpleSans-Regular"/>
                <a:ea typeface="+mn-ea"/>
                <a:cs typeface="SimpleSans-Regular"/>
              </a:defRPr>
            </a:lvl1pPr>
            <a:lvl2pPr marL="169863" indent="-169863" algn="l" defTabSz="4572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200"/>
              </a:spcAft>
              <a:buFont typeface="Arial"/>
              <a:buChar char="–"/>
              <a:defRPr sz="1400" kern="1200">
                <a:solidFill>
                  <a:srgbClr val="616365"/>
                </a:solidFill>
                <a:latin typeface="SimpleSans-Regular"/>
                <a:ea typeface="+mn-ea"/>
                <a:cs typeface="SimpleSans-Regular"/>
              </a:defRPr>
            </a:lvl2pPr>
            <a:lvl3pPr marL="284163" indent="-114300" algn="l" defTabSz="4572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100"/>
              </a:spcAft>
              <a:buFont typeface="Arial"/>
              <a:buChar char="•"/>
              <a:defRPr sz="1200" kern="1200">
                <a:solidFill>
                  <a:srgbClr val="616365"/>
                </a:solidFill>
                <a:latin typeface="SimpleSans-Regular"/>
                <a:ea typeface="+mn-ea"/>
                <a:cs typeface="SimpleSans-Regular"/>
              </a:defRPr>
            </a:lvl3pPr>
            <a:lvl4pPr marL="396875" indent="-112713" algn="l" defTabSz="517525" rtl="0" eaLnBrk="1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Font typeface="Arial"/>
              <a:buChar char="–"/>
              <a:defRPr sz="1100" kern="1200">
                <a:solidFill>
                  <a:srgbClr val="616365"/>
                </a:solidFill>
                <a:latin typeface="SimpleSans-Regular"/>
                <a:ea typeface="+mn-ea"/>
                <a:cs typeface="SimpleSans-Regular"/>
              </a:defRPr>
            </a:lvl4pPr>
            <a:lvl5pPr marL="515938" indent="-119063" algn="l" defTabSz="4572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tabLst/>
              <a:defRPr sz="1000" kern="1200">
                <a:solidFill>
                  <a:srgbClr val="616365"/>
                </a:solidFill>
                <a:latin typeface="SimpleSans-Regular"/>
                <a:ea typeface="+mn-ea"/>
                <a:cs typeface="SimpleSans-Regular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kern="0" dirty="0" smtClean="0">
                <a:solidFill>
                  <a:srgbClr val="616365"/>
                </a:solidFill>
                <a:latin typeface="+mn-lt"/>
              </a:rPr>
              <a:t>© 2017 First Data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1608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1" r:id="rId2"/>
    <p:sldLayoutId id="2147483683" r:id="rId3"/>
    <p:sldLayoutId id="2147483689" r:id="rId4"/>
    <p:sldLayoutId id="2147483691" r:id="rId5"/>
    <p:sldLayoutId id="2147483685" r:id="rId6"/>
    <p:sldLayoutId id="2147483692" r:id="rId7"/>
    <p:sldLayoutId id="2147483686" r:id="rId8"/>
    <p:sldLayoutId id="2147483684" r:id="rId9"/>
    <p:sldLayoutId id="2147483690" r:id="rId10"/>
    <p:sldLayoutId id="214748369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200" rtl="0" eaLnBrk="1" latinLnBrk="0" hangingPunct="1">
        <a:spcBef>
          <a:spcPct val="0"/>
        </a:spcBef>
        <a:buNone/>
        <a:defRPr lang="en-US" sz="2400" b="0" i="0" kern="1200" dirty="0">
          <a:solidFill>
            <a:schemeClr val="accent3"/>
          </a:solidFill>
          <a:latin typeface="+mj-lt"/>
          <a:ea typeface="+mj-ea"/>
          <a:cs typeface="SimpleSans-Bold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Clr>
          <a:srgbClr val="616365"/>
        </a:buClr>
        <a:buFont typeface="Arial" panose="020B0604020202020204" pitchFamily="34" charset="0"/>
        <a:buNone/>
        <a:defRPr lang="en-US" sz="1800" kern="1200" dirty="0" smtClean="0">
          <a:solidFill>
            <a:srgbClr val="616365"/>
          </a:solidFill>
          <a:latin typeface="+mn-lt"/>
          <a:ea typeface="+mn-ea"/>
          <a:cs typeface="SimpleSans-Regular"/>
        </a:defRPr>
      </a:lvl1pPr>
      <a:lvl2pPr marL="169863" indent="-169863" algn="l" defTabSz="4572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Font typeface="Arial"/>
        <a:buChar char="–"/>
        <a:defRPr sz="1600" kern="1200">
          <a:solidFill>
            <a:srgbClr val="616365"/>
          </a:solidFill>
          <a:latin typeface="+mn-lt"/>
          <a:ea typeface="+mn-ea"/>
          <a:cs typeface="SimpleSans-Regular"/>
        </a:defRPr>
      </a:lvl2pPr>
      <a:lvl3pPr marL="284163" indent="-114300" algn="l" defTabSz="4572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Font typeface="Arial"/>
        <a:buChar char="•"/>
        <a:defRPr sz="1200" kern="1200">
          <a:solidFill>
            <a:srgbClr val="616365"/>
          </a:solidFill>
          <a:latin typeface="+mn-lt"/>
          <a:ea typeface="+mn-ea"/>
          <a:cs typeface="SimpleSans-Regular"/>
        </a:defRPr>
      </a:lvl3pPr>
      <a:lvl4pPr marL="396875" indent="-112713" algn="l" defTabSz="517525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Font typeface="Arial"/>
        <a:buChar char="–"/>
        <a:defRPr sz="1100" kern="1200">
          <a:solidFill>
            <a:srgbClr val="616365"/>
          </a:solidFill>
          <a:latin typeface="+mn-lt"/>
          <a:ea typeface="+mn-ea"/>
          <a:cs typeface="SimpleSans-Regular"/>
        </a:defRPr>
      </a:lvl4pPr>
      <a:lvl5pPr marL="515938" indent="-119063" algn="l" defTabSz="457200" rtl="0" eaLnBrk="1" latinLnBrk="0" hangingPunct="1">
        <a:lnSpc>
          <a:spcPct val="100000"/>
        </a:lnSpc>
        <a:spcBef>
          <a:spcPts val="600"/>
        </a:spcBef>
        <a:spcAft>
          <a:spcPts val="300"/>
        </a:spcAft>
        <a:buFont typeface="Arial"/>
        <a:buChar char="•"/>
        <a:tabLst/>
        <a:defRPr sz="1000" kern="1200">
          <a:solidFill>
            <a:srgbClr val="616365"/>
          </a:solidFill>
          <a:latin typeface="+mn-lt"/>
          <a:ea typeface="+mn-ea"/>
          <a:cs typeface="SimpleSans-Regular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pos="5568" userDrawn="1">
          <p15:clr>
            <a:srgbClr val="F26B43"/>
          </p15:clr>
        </p15:guide>
        <p15:guide id="2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February 2017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First Data File Gateway</a:t>
            </a:r>
            <a:br>
              <a:rPr lang="en-US" sz="2800" dirty="0" smtClean="0"/>
            </a:br>
            <a:r>
              <a:rPr lang="en-US" sz="2800" dirty="0" smtClean="0"/>
              <a:t>Roadmap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404" y="3251599"/>
            <a:ext cx="4440533" cy="253603"/>
          </a:xfrm>
        </p:spPr>
        <p:txBody>
          <a:bodyPr/>
          <a:lstStyle/>
          <a:p>
            <a:r>
              <a:rPr lang="en-US" dirty="0" smtClean="0"/>
              <a:t>GIO Global Client Services &amp;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08323" y="40193"/>
            <a:ext cx="8302905" cy="3635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0" i="0" kern="1200">
                <a:solidFill>
                  <a:schemeClr val="accent3"/>
                </a:solidFill>
                <a:latin typeface="+mj-lt"/>
                <a:ea typeface="+mj-ea"/>
                <a:cs typeface="SimpleSans-Bold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Global Migration to First Data File Gateway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418" y="560847"/>
            <a:ext cx="8413063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16365"/>
                </a:solidFill>
              </a:rPr>
              <a:t>Vision:   </a:t>
            </a:r>
            <a:endParaRPr lang="en-US" dirty="0" smtClean="0">
              <a:solidFill>
                <a:srgbClr val="61636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16365"/>
                </a:solidFill>
              </a:rPr>
              <a:t>Position FDC for future growth, security compliance, and risk avoidance by standardization in tools and process.    </a:t>
            </a:r>
          </a:p>
          <a:p>
            <a:endParaRPr lang="en-US" b="1" dirty="0" smtClean="0">
              <a:solidFill>
                <a:srgbClr val="616365"/>
              </a:solidFill>
            </a:endParaRPr>
          </a:p>
          <a:p>
            <a:r>
              <a:rPr lang="en-US" dirty="0" smtClean="0">
                <a:solidFill>
                  <a:srgbClr val="616365"/>
                </a:solidFill>
              </a:rPr>
              <a:t>Objectives: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16365"/>
                </a:solidFill>
              </a:rPr>
              <a:t>Achieve FFIEC and PCI compliance on global file transmission platforms by upgrading to compliant platform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16365"/>
                </a:solidFill>
              </a:rPr>
              <a:t>Improve Resiliency and Disaster Recovery RTO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16365"/>
                </a:solidFill>
              </a:rPr>
              <a:t>Achieve cost/resource efficiency via standardization in tools to a single platform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solidFill>
                  <a:srgbClr val="616365"/>
                </a:solidFill>
              </a:rPr>
              <a:t>Achieve efficiency in process and cost by consolidation support teams to a global support model.  One support organization.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8349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843289"/>
              </p:ext>
            </p:extLst>
          </p:nvPr>
        </p:nvGraphicFramePr>
        <p:xfrm>
          <a:off x="71978" y="430462"/>
          <a:ext cx="8928851" cy="3984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759"/>
                <a:gridCol w="2160396"/>
                <a:gridCol w="1396638"/>
                <a:gridCol w="1387686"/>
                <a:gridCol w="1387686"/>
                <a:gridCol w="1387686"/>
              </a:tblGrid>
              <a:tr h="35456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Goal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/ Outcome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Q4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097228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</a:rPr>
                        <a:t>FDC</a:t>
                      </a:r>
                      <a:r>
                        <a:rPr lang="en-US" sz="900" baseline="0" dirty="0" smtClean="0">
                          <a:solidFill>
                            <a:schemeClr val="tx2"/>
                          </a:solidFill>
                        </a:rPr>
                        <a:t> Managed File Transfer Tool Rationalization</a:t>
                      </a: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Establish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global standard technologies</a:t>
                      </a:r>
                      <a:endParaRPr lang="en-US" sz="9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Meet Regulatory (FFIEC), PCI, EU and FDC security requirements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Establish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resilient and quickly recoverable systems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Reduce to four regional centers</a:t>
                      </a:r>
                      <a:endParaRPr lang="en-US" sz="9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23168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Globalized Operating Model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Implement offshore Support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Regional Discovery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Regional Implementation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 the sun Model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restructure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0974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</a:rPr>
                        <a:t>Migrate Transmissions</a:t>
                      </a:r>
                      <a:endParaRPr lang="en-US" sz="900" dirty="0"/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Identify Legacy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Systems and Transmission Inventory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Engage with Application, Certification and Business groups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Streamline transmission on-boarding</a:t>
                      </a: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08327" y="40195"/>
            <a:ext cx="8302905" cy="3635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0" i="0" kern="1200">
                <a:solidFill>
                  <a:schemeClr val="accent3"/>
                </a:solidFill>
                <a:latin typeface="+mj-lt"/>
                <a:ea typeface="+mj-ea"/>
                <a:cs typeface="SimpleSans-Bold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Data File Gateway</a:t>
            </a:r>
            <a:endParaRPr lang="en-US" dirty="0"/>
          </a:p>
        </p:txBody>
      </p:sp>
      <p:sp>
        <p:nvSpPr>
          <p:cNvPr id="22" name="Pentagon 21"/>
          <p:cNvSpPr>
            <a:spLocks/>
          </p:cNvSpPr>
          <p:nvPr/>
        </p:nvSpPr>
        <p:spPr>
          <a:xfrm>
            <a:off x="348942" y="4472828"/>
            <a:ext cx="1124712" cy="182880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</a:t>
            </a:r>
          </a:p>
        </p:txBody>
      </p:sp>
      <p:sp>
        <p:nvSpPr>
          <p:cNvPr id="23" name="Pentagon 22"/>
          <p:cNvSpPr>
            <a:spLocks/>
          </p:cNvSpPr>
          <p:nvPr/>
        </p:nvSpPr>
        <p:spPr>
          <a:xfrm>
            <a:off x="2624515" y="4472828"/>
            <a:ext cx="1124712" cy="182880"/>
          </a:xfrm>
          <a:prstGeom prst="homePlate">
            <a:avLst/>
          </a:prstGeom>
          <a:solidFill>
            <a:srgbClr val="004165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NA</a:t>
            </a:r>
          </a:p>
        </p:txBody>
      </p:sp>
      <p:sp>
        <p:nvSpPr>
          <p:cNvPr id="24" name="Pentagon 23"/>
          <p:cNvSpPr>
            <a:spLocks/>
          </p:cNvSpPr>
          <p:nvPr/>
        </p:nvSpPr>
        <p:spPr>
          <a:xfrm>
            <a:off x="3779068" y="4468542"/>
            <a:ext cx="1187652" cy="182880"/>
          </a:xfrm>
          <a:prstGeom prst="homePlate">
            <a:avLst/>
          </a:prstGeom>
          <a:solidFill>
            <a:srgbClr val="FFFFFF">
              <a:lumMod val="7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APAC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25" name="Pentagon 24"/>
          <p:cNvSpPr>
            <a:spLocks/>
          </p:cNvSpPr>
          <p:nvPr/>
        </p:nvSpPr>
        <p:spPr>
          <a:xfrm>
            <a:off x="1480786" y="4472828"/>
            <a:ext cx="1124712" cy="182880"/>
          </a:xfrm>
          <a:prstGeom prst="homePlate">
            <a:avLst/>
          </a:prstGeom>
          <a:solidFill>
            <a:srgbClr val="43B02A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EMEA</a:t>
            </a:r>
          </a:p>
        </p:txBody>
      </p:sp>
      <p:sp>
        <p:nvSpPr>
          <p:cNvPr id="26" name="Pentagon 25"/>
          <p:cNvSpPr>
            <a:spLocks/>
          </p:cNvSpPr>
          <p:nvPr/>
        </p:nvSpPr>
        <p:spPr>
          <a:xfrm>
            <a:off x="4991621" y="4472828"/>
            <a:ext cx="1187652" cy="182880"/>
          </a:xfrm>
          <a:prstGeom prst="homePlate">
            <a:avLst/>
          </a:prstGeom>
          <a:solidFill>
            <a:srgbClr val="00A9E0">
              <a:lumMod val="40000"/>
              <a:lumOff val="60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LAC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27" name="Pentagon 26"/>
          <p:cNvSpPr>
            <a:spLocks/>
          </p:cNvSpPr>
          <p:nvPr/>
        </p:nvSpPr>
        <p:spPr>
          <a:xfrm>
            <a:off x="4926485" y="1363526"/>
            <a:ext cx="3484748" cy="182880"/>
          </a:xfrm>
          <a:prstGeom prst="homePlate">
            <a:avLst/>
          </a:prstGeom>
          <a:solidFill>
            <a:srgbClr val="FFFFFF">
              <a:lumMod val="7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APAC – FDFG Build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1" name="Pentagon 30"/>
          <p:cNvSpPr>
            <a:spLocks/>
          </p:cNvSpPr>
          <p:nvPr/>
        </p:nvSpPr>
        <p:spPr>
          <a:xfrm>
            <a:off x="6743641" y="4472828"/>
            <a:ext cx="697585" cy="182880"/>
          </a:xfrm>
          <a:prstGeom prst="homePlate">
            <a:avLst/>
          </a:prstGeom>
          <a:solidFill>
            <a:srgbClr val="7030A0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lang="en-US" sz="800" b="1" kern="0" dirty="0" smtClean="0">
                <a:solidFill>
                  <a:prstClr val="white"/>
                </a:solidFill>
                <a:ea typeface="ＭＳ Ｐゴシック" pitchFamily="34" charset="-128"/>
              </a:rPr>
              <a:t>GBS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2" name="Pentagon 31"/>
          <p:cNvSpPr>
            <a:spLocks/>
          </p:cNvSpPr>
          <p:nvPr/>
        </p:nvSpPr>
        <p:spPr>
          <a:xfrm>
            <a:off x="7492843" y="4468542"/>
            <a:ext cx="736623" cy="18288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GFS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3" name="Pentagon 32"/>
          <p:cNvSpPr>
            <a:spLocks/>
          </p:cNvSpPr>
          <p:nvPr/>
        </p:nvSpPr>
        <p:spPr>
          <a:xfrm>
            <a:off x="8286815" y="4472828"/>
            <a:ext cx="736623" cy="18288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NSS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40" name="Pentagon 39"/>
          <p:cNvSpPr>
            <a:spLocks/>
          </p:cNvSpPr>
          <p:nvPr/>
        </p:nvSpPr>
        <p:spPr>
          <a:xfrm>
            <a:off x="3656206" y="2085691"/>
            <a:ext cx="2586398" cy="182880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</a:t>
            </a:r>
          </a:p>
        </p:txBody>
      </p:sp>
      <p:sp>
        <p:nvSpPr>
          <p:cNvPr id="37" name="Pentagon 36"/>
          <p:cNvSpPr>
            <a:spLocks/>
          </p:cNvSpPr>
          <p:nvPr/>
        </p:nvSpPr>
        <p:spPr>
          <a:xfrm>
            <a:off x="8244599" y="1639979"/>
            <a:ext cx="759857" cy="182880"/>
          </a:xfrm>
          <a:prstGeom prst="homePlate">
            <a:avLst/>
          </a:prstGeom>
          <a:solidFill>
            <a:srgbClr val="00A9E0">
              <a:lumMod val="40000"/>
              <a:lumOff val="60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LAC - 2018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52" name="Pentagon 51"/>
          <p:cNvSpPr>
            <a:spLocks/>
          </p:cNvSpPr>
          <p:nvPr/>
        </p:nvSpPr>
        <p:spPr>
          <a:xfrm>
            <a:off x="4860035" y="3378248"/>
            <a:ext cx="4144808" cy="182880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Global-Migration (GBS,GFS,NSS,INTL)</a:t>
            </a:r>
          </a:p>
        </p:txBody>
      </p:sp>
      <p:sp>
        <p:nvSpPr>
          <p:cNvPr id="20" name="Rectangle 19"/>
          <p:cNvSpPr>
            <a:spLocks/>
          </p:cNvSpPr>
          <p:nvPr/>
        </p:nvSpPr>
        <p:spPr>
          <a:xfrm>
            <a:off x="3669682" y="848894"/>
            <a:ext cx="1915765" cy="182881"/>
          </a:xfrm>
          <a:prstGeom prst="rect">
            <a:avLst/>
          </a:prstGeom>
          <a:solidFill>
            <a:schemeClr val="accent1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lvl="0" defTabSz="914271" fontAlgn="base"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defRPr/>
            </a:pPr>
            <a:r>
              <a:rPr lang="en-US" sz="800" b="1" kern="0" dirty="0">
                <a:solidFill>
                  <a:prstClr val="white"/>
                </a:solidFill>
                <a:ea typeface="ＭＳ Ｐゴシック" pitchFamily="34" charset="-128"/>
              </a:rPr>
              <a:t>NA - deployment</a:t>
            </a:r>
          </a:p>
        </p:txBody>
      </p:sp>
      <p:sp>
        <p:nvSpPr>
          <p:cNvPr id="21" name="Donut 20"/>
          <p:cNvSpPr/>
          <p:nvPr/>
        </p:nvSpPr>
        <p:spPr>
          <a:xfrm>
            <a:off x="5547966" y="803174"/>
            <a:ext cx="279125" cy="274320"/>
          </a:xfrm>
          <a:prstGeom prst="donu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>
            <a:spLocks/>
          </p:cNvSpPr>
          <p:nvPr/>
        </p:nvSpPr>
        <p:spPr>
          <a:xfrm>
            <a:off x="3669682" y="1092518"/>
            <a:ext cx="2572922" cy="182881"/>
          </a:xfrm>
          <a:prstGeom prst="rect">
            <a:avLst/>
          </a:prstGeom>
          <a:solidFill>
            <a:srgbClr val="00B050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lvl="0" defTabSz="914271" fontAlgn="base"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defRPr/>
            </a:pPr>
            <a:r>
              <a:rPr lang="en-US" sz="800" b="1" kern="0" dirty="0">
                <a:solidFill>
                  <a:prstClr val="white"/>
                </a:solidFill>
                <a:ea typeface="ＭＳ Ｐゴシック" pitchFamily="34" charset="-128"/>
              </a:rPr>
              <a:t>EMEA - Deployment</a:t>
            </a:r>
          </a:p>
        </p:txBody>
      </p:sp>
      <p:sp>
        <p:nvSpPr>
          <p:cNvPr id="30" name="Donut 29"/>
          <p:cNvSpPr/>
          <p:nvPr/>
        </p:nvSpPr>
        <p:spPr>
          <a:xfrm>
            <a:off x="6206028" y="1052327"/>
            <a:ext cx="274320" cy="274320"/>
          </a:xfrm>
          <a:prstGeom prst="donu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Pentagon 28"/>
          <p:cNvSpPr>
            <a:spLocks/>
          </p:cNvSpPr>
          <p:nvPr/>
        </p:nvSpPr>
        <p:spPr>
          <a:xfrm>
            <a:off x="3678587" y="2286568"/>
            <a:ext cx="1351799" cy="182880"/>
          </a:xfrm>
          <a:prstGeom prst="homePlate">
            <a:avLst/>
          </a:prstGeom>
          <a:solidFill>
            <a:srgbClr val="FFFFFF">
              <a:lumMod val="7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APAC-</a:t>
            </a:r>
            <a:r>
              <a:rPr kumimoji="0" lang="en-US" sz="800" b="1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Virtusa</a:t>
            </a: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 Ramp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4" name="Pentagon 33"/>
          <p:cNvSpPr>
            <a:spLocks/>
          </p:cNvSpPr>
          <p:nvPr/>
        </p:nvSpPr>
        <p:spPr>
          <a:xfrm>
            <a:off x="5030386" y="2435615"/>
            <a:ext cx="1351799" cy="182880"/>
          </a:xfrm>
          <a:prstGeom prst="homePlate">
            <a:avLst/>
          </a:prstGeom>
          <a:solidFill>
            <a:srgbClr val="FFFFFF">
              <a:lumMod val="7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APAC-CTS Take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 Down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5" name="Pentagon 34"/>
          <p:cNvSpPr>
            <a:spLocks/>
          </p:cNvSpPr>
          <p:nvPr/>
        </p:nvSpPr>
        <p:spPr>
          <a:xfrm>
            <a:off x="5030385" y="2609239"/>
            <a:ext cx="1339161" cy="182880"/>
          </a:xfrm>
          <a:prstGeom prst="homePlate">
            <a:avLst/>
          </a:prstGeom>
          <a:solidFill>
            <a:srgbClr val="43B02A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EMEA</a:t>
            </a:r>
          </a:p>
        </p:txBody>
      </p:sp>
      <p:sp>
        <p:nvSpPr>
          <p:cNvPr id="36" name="Pentagon 35"/>
          <p:cNvSpPr>
            <a:spLocks/>
          </p:cNvSpPr>
          <p:nvPr/>
        </p:nvSpPr>
        <p:spPr>
          <a:xfrm>
            <a:off x="5030386" y="2792119"/>
            <a:ext cx="1339160" cy="182880"/>
          </a:xfrm>
          <a:prstGeom prst="homePlate">
            <a:avLst/>
          </a:prstGeom>
          <a:solidFill>
            <a:srgbClr val="00A9E0">
              <a:lumMod val="40000"/>
              <a:lumOff val="60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LAC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8" name="Pentagon 37"/>
          <p:cNvSpPr>
            <a:spLocks/>
          </p:cNvSpPr>
          <p:nvPr/>
        </p:nvSpPr>
        <p:spPr>
          <a:xfrm>
            <a:off x="3673696" y="3588922"/>
            <a:ext cx="2505577" cy="182880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Global-Client Engagement and Commit</a:t>
            </a:r>
          </a:p>
        </p:txBody>
      </p:sp>
      <p:sp>
        <p:nvSpPr>
          <p:cNvPr id="39" name="Pentagon 38"/>
          <p:cNvSpPr>
            <a:spLocks/>
          </p:cNvSpPr>
          <p:nvPr/>
        </p:nvSpPr>
        <p:spPr>
          <a:xfrm>
            <a:off x="4572000" y="3796910"/>
            <a:ext cx="3168385" cy="182880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Global-Configuration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 and Testing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41" name="Pentagon 40"/>
          <p:cNvSpPr>
            <a:spLocks/>
          </p:cNvSpPr>
          <p:nvPr/>
        </p:nvSpPr>
        <p:spPr>
          <a:xfrm>
            <a:off x="6156192" y="4004174"/>
            <a:ext cx="2848651" cy="182880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Global-Implementation</a:t>
            </a:r>
          </a:p>
        </p:txBody>
      </p:sp>
      <p:sp>
        <p:nvSpPr>
          <p:cNvPr id="42" name="Pentagon 41"/>
          <p:cNvSpPr>
            <a:spLocks/>
          </p:cNvSpPr>
          <p:nvPr/>
        </p:nvSpPr>
        <p:spPr>
          <a:xfrm>
            <a:off x="3673696" y="1366806"/>
            <a:ext cx="1186339" cy="182880"/>
          </a:xfrm>
          <a:prstGeom prst="homePlate">
            <a:avLst/>
          </a:prstGeom>
          <a:solidFill>
            <a:srgbClr val="FFFFFF">
              <a:lumMod val="7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BIR Approval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43" name="Pentagon 42"/>
          <p:cNvSpPr>
            <a:spLocks/>
          </p:cNvSpPr>
          <p:nvPr/>
        </p:nvSpPr>
        <p:spPr>
          <a:xfrm>
            <a:off x="3709610" y="3355118"/>
            <a:ext cx="1123841" cy="182880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BIR Approval</a:t>
            </a:r>
          </a:p>
        </p:txBody>
      </p:sp>
    </p:spTree>
    <p:extLst>
      <p:ext uri="{BB962C8B-B14F-4D97-AF65-F5344CB8AC3E}">
        <p14:creationId xmlns:p14="http://schemas.microsoft.com/office/powerpoint/2010/main" val="1044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402847"/>
              </p:ext>
            </p:extLst>
          </p:nvPr>
        </p:nvGraphicFramePr>
        <p:xfrm>
          <a:off x="70458" y="440291"/>
          <a:ext cx="8928851" cy="4027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759"/>
                <a:gridCol w="2160396"/>
                <a:gridCol w="1396638"/>
                <a:gridCol w="1387686"/>
                <a:gridCol w="1387686"/>
                <a:gridCol w="1387686"/>
              </a:tblGrid>
              <a:tr h="38556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Goal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/ Outcome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Q1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Q2</a:t>
                      </a: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Q3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Q4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061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</a:rPr>
                        <a:t>Decommission Legacy</a:t>
                      </a:r>
                      <a:r>
                        <a:rPr lang="en-US" sz="900" baseline="0" dirty="0" smtClean="0">
                          <a:solidFill>
                            <a:schemeClr val="tx2"/>
                          </a:solidFill>
                        </a:rPr>
                        <a:t> Systems</a:t>
                      </a:r>
                      <a:endParaRPr lang="en-US" sz="900" dirty="0"/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Retain transmission information for required period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Decommission software and hardware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Confirm financial systems updated</a:t>
                      </a: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56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</a:rPr>
                        <a:t>Process Excellence</a:t>
                      </a:r>
                      <a:endParaRPr lang="en-US" sz="9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Provisioning Automation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Guided onboarding</a:t>
                      </a:r>
                      <a:endParaRPr lang="en-US" sz="9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Faster onboarding process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Fewer onboarding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errors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End to end 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transmission mapping (Transmission DB)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User Self Service</a:t>
                      </a:r>
                      <a:endParaRPr lang="en-US" sz="9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08327" y="40195"/>
            <a:ext cx="8302905" cy="3635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0" i="0" kern="1200">
                <a:solidFill>
                  <a:schemeClr val="accent3"/>
                </a:solidFill>
                <a:latin typeface="+mj-lt"/>
                <a:ea typeface="+mj-ea"/>
                <a:cs typeface="SimpleSans-Bold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Data File Gateway</a:t>
            </a:r>
            <a:endParaRPr lang="en-US" dirty="0"/>
          </a:p>
        </p:txBody>
      </p:sp>
      <p:sp>
        <p:nvSpPr>
          <p:cNvPr id="22" name="Pentagon 21"/>
          <p:cNvSpPr>
            <a:spLocks/>
          </p:cNvSpPr>
          <p:nvPr/>
        </p:nvSpPr>
        <p:spPr>
          <a:xfrm>
            <a:off x="348942" y="4472828"/>
            <a:ext cx="1124712" cy="182880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</a:t>
            </a:r>
          </a:p>
        </p:txBody>
      </p:sp>
      <p:sp>
        <p:nvSpPr>
          <p:cNvPr id="23" name="Pentagon 22"/>
          <p:cNvSpPr>
            <a:spLocks/>
          </p:cNvSpPr>
          <p:nvPr/>
        </p:nvSpPr>
        <p:spPr>
          <a:xfrm>
            <a:off x="2624515" y="4472828"/>
            <a:ext cx="1124712" cy="182880"/>
          </a:xfrm>
          <a:prstGeom prst="homePlate">
            <a:avLst/>
          </a:prstGeom>
          <a:solidFill>
            <a:srgbClr val="004165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NA</a:t>
            </a:r>
          </a:p>
        </p:txBody>
      </p:sp>
      <p:sp>
        <p:nvSpPr>
          <p:cNvPr id="24" name="Pentagon 23"/>
          <p:cNvSpPr>
            <a:spLocks/>
          </p:cNvSpPr>
          <p:nvPr/>
        </p:nvSpPr>
        <p:spPr>
          <a:xfrm>
            <a:off x="3779068" y="4468542"/>
            <a:ext cx="1187652" cy="182880"/>
          </a:xfrm>
          <a:prstGeom prst="homePlate">
            <a:avLst/>
          </a:prstGeom>
          <a:solidFill>
            <a:srgbClr val="FFFFFF">
              <a:lumMod val="75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APAC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25" name="Pentagon 24"/>
          <p:cNvSpPr>
            <a:spLocks/>
          </p:cNvSpPr>
          <p:nvPr/>
        </p:nvSpPr>
        <p:spPr>
          <a:xfrm>
            <a:off x="1480786" y="4472828"/>
            <a:ext cx="1124712" cy="182880"/>
          </a:xfrm>
          <a:prstGeom prst="homePlate">
            <a:avLst/>
          </a:prstGeom>
          <a:solidFill>
            <a:srgbClr val="43B02A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EMEA</a:t>
            </a:r>
          </a:p>
        </p:txBody>
      </p:sp>
      <p:sp>
        <p:nvSpPr>
          <p:cNvPr id="26" name="Pentagon 25"/>
          <p:cNvSpPr>
            <a:spLocks/>
          </p:cNvSpPr>
          <p:nvPr/>
        </p:nvSpPr>
        <p:spPr>
          <a:xfrm>
            <a:off x="4991621" y="4472828"/>
            <a:ext cx="1187652" cy="182880"/>
          </a:xfrm>
          <a:prstGeom prst="homePlate">
            <a:avLst/>
          </a:prstGeom>
          <a:solidFill>
            <a:srgbClr val="00A9E0">
              <a:lumMod val="40000"/>
              <a:lumOff val="60000"/>
            </a:srgb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LAC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1" name="Pentagon 30"/>
          <p:cNvSpPr>
            <a:spLocks/>
          </p:cNvSpPr>
          <p:nvPr/>
        </p:nvSpPr>
        <p:spPr>
          <a:xfrm>
            <a:off x="6743641" y="4472828"/>
            <a:ext cx="697585" cy="182880"/>
          </a:xfrm>
          <a:prstGeom prst="homePlate">
            <a:avLst/>
          </a:prstGeom>
          <a:solidFill>
            <a:srgbClr val="7030A0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lang="en-US" sz="800" b="1" kern="0" dirty="0" smtClean="0">
                <a:solidFill>
                  <a:prstClr val="white"/>
                </a:solidFill>
                <a:ea typeface="ＭＳ Ｐゴシック" pitchFamily="34" charset="-128"/>
              </a:rPr>
              <a:t>GBS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2" name="Pentagon 31"/>
          <p:cNvSpPr>
            <a:spLocks/>
          </p:cNvSpPr>
          <p:nvPr/>
        </p:nvSpPr>
        <p:spPr>
          <a:xfrm>
            <a:off x="7492843" y="4468542"/>
            <a:ext cx="736623" cy="182880"/>
          </a:xfrm>
          <a:prstGeom prst="homePlate">
            <a:avLst/>
          </a:prstGeom>
          <a:solidFill>
            <a:schemeClr val="accent4">
              <a:lumMod val="75000"/>
            </a:scheme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GFS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33" name="Pentagon 32"/>
          <p:cNvSpPr>
            <a:spLocks/>
          </p:cNvSpPr>
          <p:nvPr/>
        </p:nvSpPr>
        <p:spPr>
          <a:xfrm>
            <a:off x="8286815" y="4472828"/>
            <a:ext cx="736623" cy="182880"/>
          </a:xfrm>
          <a:prstGeom prst="homePlate">
            <a:avLst/>
          </a:prstGeom>
          <a:solidFill>
            <a:schemeClr val="accent5">
              <a:lumMod val="75000"/>
            </a:schemeClr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91432" tIns="91432" rIns="91432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NSS</a:t>
            </a:r>
            <a:endParaRPr kumimoji="0" lang="en-US" sz="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42" name="Pentagon 41"/>
          <p:cNvSpPr>
            <a:spLocks/>
          </p:cNvSpPr>
          <p:nvPr/>
        </p:nvSpPr>
        <p:spPr>
          <a:xfrm>
            <a:off x="7882476" y="1268735"/>
            <a:ext cx="1124712" cy="182880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</a:t>
            </a:r>
          </a:p>
        </p:txBody>
      </p:sp>
      <p:sp>
        <p:nvSpPr>
          <p:cNvPr id="44" name="Donut 43"/>
          <p:cNvSpPr/>
          <p:nvPr/>
        </p:nvSpPr>
        <p:spPr>
          <a:xfrm>
            <a:off x="6433712" y="2185917"/>
            <a:ext cx="274320" cy="274320"/>
          </a:xfrm>
          <a:prstGeom prst="don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Donut 45"/>
          <p:cNvSpPr/>
          <p:nvPr/>
        </p:nvSpPr>
        <p:spPr>
          <a:xfrm>
            <a:off x="6505034" y="2481444"/>
            <a:ext cx="274320" cy="274320"/>
          </a:xfrm>
          <a:prstGeom prst="donu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Pentagon 46"/>
          <p:cNvSpPr>
            <a:spLocks/>
          </p:cNvSpPr>
          <p:nvPr/>
        </p:nvSpPr>
        <p:spPr>
          <a:xfrm>
            <a:off x="3626099" y="2003303"/>
            <a:ext cx="5093605" cy="173532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Global-Provisioning</a:t>
            </a:r>
            <a:r>
              <a:rPr kumimoji="0" lang="en-US" sz="800" b="1" i="0" u="none" strike="noStrike" kern="0" cap="none" spc="0" normalizeH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 Automation</a:t>
            </a:r>
            <a:endParaRPr kumimoji="0" lang="en-US" sz="8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ＭＳ Ｐゴシック" pitchFamily="34" charset="-128"/>
            </a:endParaRPr>
          </a:p>
        </p:txBody>
      </p:sp>
      <p:sp>
        <p:nvSpPr>
          <p:cNvPr id="48" name="Pentagon 47"/>
          <p:cNvSpPr>
            <a:spLocks/>
          </p:cNvSpPr>
          <p:nvPr/>
        </p:nvSpPr>
        <p:spPr>
          <a:xfrm>
            <a:off x="4653034" y="2774121"/>
            <a:ext cx="4181884" cy="190612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Global ID Minder</a:t>
            </a:r>
          </a:p>
        </p:txBody>
      </p:sp>
      <p:sp>
        <p:nvSpPr>
          <p:cNvPr id="49" name="Pentagon 48"/>
          <p:cNvSpPr>
            <a:spLocks/>
          </p:cNvSpPr>
          <p:nvPr/>
        </p:nvSpPr>
        <p:spPr>
          <a:xfrm>
            <a:off x="3626099" y="2781741"/>
            <a:ext cx="1026935" cy="193258"/>
          </a:xfrm>
          <a:prstGeom prst="homePlate">
            <a:avLst>
              <a:gd name="adj" fmla="val 33070"/>
            </a:avLst>
          </a:prstGeom>
          <a:solidFill>
            <a:srgbClr val="0072CE"/>
          </a:solidFill>
          <a:ln w="3175" cap="flat" cmpd="sng" algn="ctr">
            <a:solidFill>
              <a:srgbClr val="FFFFFF"/>
            </a:solidFill>
            <a:prstDash val="solid"/>
          </a:ln>
          <a:effectLst/>
        </p:spPr>
        <p:txBody>
          <a:bodyPr wrap="square" lIns="27431" tIns="91432" rIns="27431" bIns="91432" rtlCol="0" anchor="ctr" anchorCtr="1">
            <a:noAutofit/>
          </a:bodyPr>
          <a:lstStyle/>
          <a:p>
            <a:pPr marL="0" marR="0" lvl="0" indent="0" defTabSz="91427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F243E">
                  <a:lumMod val="90000"/>
                  <a:lumOff val="10000"/>
                </a:srgbClr>
              </a:buClr>
              <a:buSzTx/>
              <a:buFontTx/>
              <a:buNone/>
              <a:tabLst/>
              <a:defRPr/>
            </a:pPr>
            <a:r>
              <a:rPr kumimoji="0" 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itchFamily="34" charset="-128"/>
              </a:rPr>
              <a:t>ID Minder Plan</a:t>
            </a:r>
          </a:p>
        </p:txBody>
      </p:sp>
      <p:sp>
        <p:nvSpPr>
          <p:cNvPr id="2" name="Rectangle 1"/>
          <p:cNvSpPr/>
          <p:nvPr/>
        </p:nvSpPr>
        <p:spPr>
          <a:xfrm>
            <a:off x="3626099" y="2236666"/>
            <a:ext cx="2860647" cy="172821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+mj-lt"/>
              </a:rPr>
              <a:t>Global-Mass Import</a:t>
            </a:r>
            <a:endParaRPr lang="en-US" sz="800" b="1" dirty="0">
              <a:latin typeface="+mj-lt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626098" y="2532193"/>
            <a:ext cx="2944774" cy="172821"/>
          </a:xfrm>
          <a:prstGeom prst="rect">
            <a:avLst/>
          </a:prstGeom>
          <a:solidFill>
            <a:schemeClr val="accent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 smtClean="0">
                <a:latin typeface="+mj-lt"/>
              </a:rPr>
              <a:t>Global-Transmission mapping and reporting</a:t>
            </a:r>
            <a:endParaRPr lang="en-US" sz="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5367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377797"/>
              </p:ext>
            </p:extLst>
          </p:nvPr>
        </p:nvGraphicFramePr>
        <p:xfrm>
          <a:off x="113415" y="470459"/>
          <a:ext cx="8937425" cy="417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5414"/>
                <a:gridCol w="2361887"/>
                <a:gridCol w="230428"/>
                <a:gridCol w="2534708"/>
                <a:gridCol w="2404988"/>
              </a:tblGrid>
              <a:tr h="23839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Goal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/ Outcome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Dependencies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Risks</a:t>
                      </a: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605025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</a:rPr>
                        <a:t>FDC</a:t>
                      </a:r>
                      <a:r>
                        <a:rPr lang="en-US" sz="900" baseline="0" dirty="0" smtClean="0">
                          <a:solidFill>
                            <a:schemeClr val="tx2"/>
                          </a:solidFill>
                        </a:rPr>
                        <a:t> Managed File Transfer Tool Rationalization</a:t>
                      </a: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Establish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global standard technologies</a:t>
                      </a:r>
                      <a:endParaRPr lang="en-US" sz="9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Meet Regulatory (FFIEC), PCI, EU and FDC security requirements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Establish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resilient and quickly recoverable systems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Reduce to four regional centers</a:t>
                      </a:r>
                      <a:endParaRPr lang="en-US" sz="900" kern="120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 Approval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 Resources to support Build Activities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Build-out for Australia in 2017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Processor and Memory Upgrades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EMEA Backbone upgrade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HSM Secure Device for Key Certificates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MFA and Tokenizer (EMEA)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Identity Minder Deployment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NetApp NAS Storage Team BIR approval</a:t>
                      </a:r>
                      <a:endParaRPr lang="en-US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IBM expertise will be lost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Australia is delayed or not implemented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</a:t>
                      </a:r>
                      <a:r>
                        <a:rPr lang="en-US" sz="900" kern="1200" baseline="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limits reached on VM’s and network</a:t>
                      </a:r>
                      <a:endParaRPr lang="en-US" sz="900" kern="1200" dirty="0" smtClean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Certificates not stored in Secure Device – Moderate Risk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 MFA and Tokenizer integration not completed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Self-service PW capability not deployed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kern="1200" dirty="0" smtClean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NetApp NAS is not implement, non-standard design</a:t>
                      </a:r>
                      <a:endParaRPr lang="en-US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641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Globalized Operating Model</a:t>
                      </a:r>
                      <a:endParaRPr lang="en-US" sz="9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Implement offshore Support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Regional Discovery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Regional Implementation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Follow the sun Model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Organizational restructure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Identification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and discovery of roles and legacy systems supported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Ability to rapidly train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Development of run books and SOP’s for legacy systems </a:t>
                      </a:r>
                      <a:endParaRPr lang="en-US" sz="900" dirty="0">
                        <a:solidFill>
                          <a:schemeClr val="accent1"/>
                        </a:solidFill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Data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Across Borders for legacy systems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Client Consent for legacy system support personnel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Incomplete knowledge transfer</a:t>
                      </a:r>
                    </a:p>
                    <a:p>
                      <a:endParaRPr lang="en-US" sz="900" dirty="0"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127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</a:rPr>
                        <a:t>Migrate Transmissions</a:t>
                      </a:r>
                      <a:endParaRPr lang="en-US" sz="900" dirty="0"/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Identify Legacy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Systems and Transmission Inventory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Engage with Application, Certification and Business groups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Streamline transmission on-boarding</a:t>
                      </a: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BIR approval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Client response and engagement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Ramp time to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board and provision resources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Training for boarded resources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Certification and App Dev team resource availability, commit, allocation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Custom coded applications; Compass,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Star etc.</a:t>
                      </a:r>
                      <a:endParaRPr lang="en-US" sz="9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Completion of quality estimation 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Loss of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current transmission resources</a:t>
                      </a:r>
                      <a:endParaRPr lang="en-US" sz="900" dirty="0" smtClean="0">
                        <a:solidFill>
                          <a:schemeClr val="accent1"/>
                        </a:solidFill>
                        <a:latin typeface="+mn-lt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Unavailability of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</a:t>
                      </a:r>
                      <a:r>
                        <a:rPr lang="en-US" sz="90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App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 Dev resource commit and allocation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Client Consent and DAB slows project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Audit finding remediation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  <a:latin typeface="+mn-lt"/>
                        </a:rPr>
                        <a:t>PCI DSS/FFIEC mandates for TLS 1.2 not met</a:t>
                      </a:r>
                      <a:endParaRPr lang="en-US" sz="900" dirty="0">
                        <a:latin typeface="+mn-lt"/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08327" y="40195"/>
            <a:ext cx="8302905" cy="3635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0" i="0" kern="1200">
                <a:solidFill>
                  <a:schemeClr val="accent3"/>
                </a:solidFill>
                <a:latin typeface="+mj-lt"/>
                <a:ea typeface="+mj-ea"/>
                <a:cs typeface="SimpleSans-Bold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Data File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86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52538"/>
              </p:ext>
            </p:extLst>
          </p:nvPr>
        </p:nvGraphicFramePr>
        <p:xfrm>
          <a:off x="70458" y="440291"/>
          <a:ext cx="8937281" cy="42424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540"/>
                <a:gridCol w="2320111"/>
                <a:gridCol w="230428"/>
                <a:gridCol w="2649922"/>
                <a:gridCol w="2304280"/>
              </a:tblGrid>
              <a:tr h="385563"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Strategy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Goal</a:t>
                      </a:r>
                      <a:r>
                        <a:rPr lang="en-US" sz="900" baseline="0" dirty="0" smtClean="0">
                          <a:solidFill>
                            <a:schemeClr val="tx1"/>
                          </a:solidFill>
                        </a:rPr>
                        <a:t> / Outcome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Dependencies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/>
                          </a:solidFill>
                        </a:rPr>
                        <a:t>Risks</a:t>
                      </a: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10613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</a:rPr>
                        <a:t>Decommission Legacy</a:t>
                      </a:r>
                      <a:r>
                        <a:rPr lang="en-US" sz="900" baseline="0" dirty="0" smtClean="0">
                          <a:solidFill>
                            <a:schemeClr val="tx2"/>
                          </a:solidFill>
                        </a:rPr>
                        <a:t> Systems</a:t>
                      </a:r>
                      <a:endParaRPr lang="en-US" sz="900" dirty="0"/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Retain transmission information for required period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Decommission software and hardware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Confirm financial systems updated</a:t>
                      </a: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</a:rPr>
                        <a:t>Completion of migration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</a:rPr>
                        <a:t> work streams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</a:rPr>
                        <a:t>Verification of no transmissions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</a:rPr>
                        <a:t>Availability of resources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</a:rPr>
                        <a:t>Migration work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</a:rPr>
                        <a:t> streams do not complete on time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</a:rPr>
                        <a:t>Maintenance in 2018</a:t>
                      </a: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25661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2"/>
                          </a:solidFill>
                        </a:rPr>
                        <a:t>Process Excellence</a:t>
                      </a:r>
                      <a:endParaRPr lang="en-US" sz="900" dirty="0">
                        <a:solidFill>
                          <a:schemeClr val="tx2"/>
                        </a:solidFill>
                      </a:endParaRPr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Provisioning Automation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Guided onboarding</a:t>
                      </a:r>
                      <a:endParaRPr lang="en-US" sz="9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Faster onboarding process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Fewer onboarding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 errors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End to end </a:t>
                      </a: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transmission mapping (Transmission DB)</a:t>
                      </a:r>
                    </a:p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kern="1200" baseline="0" dirty="0" smtClean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User Self Service</a:t>
                      </a:r>
                      <a:endParaRPr lang="en-US" sz="900" kern="120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</a:rPr>
                        <a:t>Technical understanding of data sources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</a:rPr>
                        <a:t>Ability to systematically merge inventory data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</a:rPr>
                        <a:t>IBM API completeness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</a:rPr>
                        <a:t>Data requiring manual intervention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 smtClean="0">
                          <a:solidFill>
                            <a:schemeClr val="accent1"/>
                          </a:solidFill>
                        </a:rPr>
                        <a:t>Slower migration</a:t>
                      </a: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</a:rPr>
                        <a:t> due to mistakes and manual interaction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900" baseline="0" dirty="0" smtClean="0">
                          <a:solidFill>
                            <a:schemeClr val="accent1"/>
                          </a:solidFill>
                        </a:rPr>
                        <a:t>Less visibility to end to end transmissions and clients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900" dirty="0" smtClean="0">
                        <a:solidFill>
                          <a:schemeClr val="accent1"/>
                        </a:solidFill>
                      </a:endParaRPr>
                    </a:p>
                    <a:p>
                      <a:endParaRPr lang="en-US" sz="900" dirty="0">
                        <a:solidFill>
                          <a:schemeClr val="accent1"/>
                        </a:solidFill>
                      </a:endParaRPr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10614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dirty="0"/>
                    </a:p>
                  </a:txBody>
                  <a:tcPr marT="34290" marB="3429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900" kern="1200" baseline="0" dirty="0" smtClean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34290" marB="34290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4D0DB-55B2-1A49-9B6E-A713EE50F22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2"/>
          <p:cNvSpPr txBox="1">
            <a:spLocks/>
          </p:cNvSpPr>
          <p:nvPr/>
        </p:nvSpPr>
        <p:spPr>
          <a:xfrm>
            <a:off x="108327" y="40195"/>
            <a:ext cx="8302905" cy="36355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lang="en-US" sz="2400" b="0" i="0" kern="1200">
                <a:solidFill>
                  <a:schemeClr val="accent3"/>
                </a:solidFill>
                <a:latin typeface="+mj-lt"/>
                <a:ea typeface="+mj-ea"/>
                <a:cs typeface="SimpleSans-Bold"/>
              </a:defRPr>
            </a:lvl1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First Data File Gateway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1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22">
      <a:dk1>
        <a:sysClr val="windowText" lastClr="000000"/>
      </a:dk1>
      <a:lt1>
        <a:srgbClr val="FFFFFF"/>
      </a:lt1>
      <a:dk2>
        <a:srgbClr val="004165"/>
      </a:dk2>
      <a:lt2>
        <a:srgbClr val="FB4F14"/>
      </a:lt2>
      <a:accent1>
        <a:srgbClr val="004165"/>
      </a:accent1>
      <a:accent2>
        <a:srgbClr val="A2AD00"/>
      </a:accent2>
      <a:accent3>
        <a:srgbClr val="00A9E0"/>
      </a:accent3>
      <a:accent4>
        <a:srgbClr val="FFB612"/>
      </a:accent4>
      <a:accent5>
        <a:srgbClr val="FB4F14"/>
      </a:accent5>
      <a:accent6>
        <a:srgbClr val="C01324"/>
      </a:accent6>
      <a:hlink>
        <a:srgbClr val="00A9E0"/>
      </a:hlink>
      <a:folHlink>
        <a:srgbClr val="616365"/>
      </a:folHlink>
    </a:clrScheme>
    <a:fontScheme name="Custom 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45720" tIns="45720" rIns="45720" bIns="45720" rtlCol="0">
        <a:noAutofit/>
      </a:bodyPr>
      <a:lstStyle>
        <a:defPPr>
          <a:defRPr sz="1600" dirty="0" smtClean="0">
            <a:solidFill>
              <a:srgbClr val="616365"/>
            </a:solidFill>
            <a:cs typeface="SimpleSans-Regular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FD template_EverydayPrint_101215_FINAL.potx" id="{79433EE4-58B4-4FD4-93E7-F771327AD9B7}" vid="{AC8C6F19-D37D-4063-8FD0-B74397636A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11D0602D6CAFA469FA2DD425A2843D1" ma:contentTypeVersion="0" ma:contentTypeDescription="Create a new document." ma:contentTypeScope="" ma:versionID="37eae52dcc9ef0c63f7e450add8628f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26acb6fca4570eeb4924f4e9602b3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203AABE-502C-4D1B-BD3A-94924C4C39D8}">
  <ds:schemaRefs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56EA55E-B19D-4627-B2D5-4E4A87FB66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23341FA-AAFE-4860-AFCF-F2CA5AEA47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14648</TotalTime>
  <Words>664</Words>
  <Application>Microsoft Office PowerPoint</Application>
  <PresentationFormat>On-screen Show (16:9)</PresentationFormat>
  <Paragraphs>188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Blank</vt:lpstr>
      <vt:lpstr>First Data File Gateway Roadmap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First Data USA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</dc:title>
  <dc:creator>Julie Druck</dc:creator>
  <cp:keywords>2015 PowerPoint Template</cp:keywords>
  <cp:lastModifiedBy>Cutchin, John</cp:lastModifiedBy>
  <cp:revision>252</cp:revision>
  <cp:lastPrinted>2015-04-01T18:26:27Z</cp:lastPrinted>
  <dcterms:created xsi:type="dcterms:W3CDTF">2016-07-28T17:54:07Z</dcterms:created>
  <dcterms:modified xsi:type="dcterms:W3CDTF">2017-06-06T19:36:43Z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0x010100511D0602D6CAFA469FA2DD425A2843D1</vt:lpwstr>
  </property>
</Properties>
</file>