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5" r:id="rId7"/>
    <p:sldId id="262" r:id="rId8"/>
    <p:sldId id="266" r:id="rId9"/>
    <p:sldId id="261"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29" autoAdjust="0"/>
    <p:restoredTop sz="94660"/>
  </p:normalViewPr>
  <p:slideViewPr>
    <p:cSldViewPr snapToGrid="0">
      <p:cViewPr varScale="1">
        <p:scale>
          <a:sx n="89" d="100"/>
          <a:sy n="89" d="100"/>
        </p:scale>
        <p:origin x="64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3/1/2019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3/1/2019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3/1/2019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3/1/2019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3/1/2019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3/1/2019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3/1/2019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3/1/2019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3/1/2019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3/1/2019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3/1/2019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3/1/2019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3/1/2019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3/1/2019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3/1/2019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3/1/2019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3/1/2019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3/1/2019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3970" y="2098000"/>
            <a:ext cx="8825658" cy="1827147"/>
          </a:xfrm>
        </p:spPr>
        <p:txBody>
          <a:bodyPr/>
          <a:lstStyle/>
          <a:p>
            <a:r>
              <a:rPr lang="en-IN" sz="4400" dirty="0" smtClean="0"/>
              <a:t>Title: Emotion Detection using Image processing Techniques</a:t>
            </a:r>
            <a:endParaRPr lang="en-IN" sz="4400" dirty="0"/>
          </a:p>
        </p:txBody>
      </p:sp>
      <p:sp>
        <p:nvSpPr>
          <p:cNvPr id="3" name="Subtitle 2"/>
          <p:cNvSpPr>
            <a:spLocks noGrp="1"/>
          </p:cNvSpPr>
          <p:nvPr>
            <p:ph type="subTitle" idx="1"/>
          </p:nvPr>
        </p:nvSpPr>
        <p:spPr>
          <a:xfrm>
            <a:off x="6002851" y="4461038"/>
            <a:ext cx="3977762" cy="1338748"/>
          </a:xfrm>
        </p:spPr>
        <p:txBody>
          <a:bodyPr>
            <a:normAutofit fontScale="92500" lnSpcReduction="20000"/>
          </a:bodyPr>
          <a:lstStyle/>
          <a:p>
            <a:r>
              <a:rPr lang="en-IN" dirty="0" err="1" smtClean="0"/>
              <a:t>ARAvinda</a:t>
            </a:r>
            <a:r>
              <a:rPr lang="en-IN" dirty="0" smtClean="0"/>
              <a:t> </a:t>
            </a:r>
            <a:r>
              <a:rPr lang="en-IN" dirty="0" err="1" smtClean="0"/>
              <a:t>Bs</a:t>
            </a:r>
            <a:r>
              <a:rPr lang="en-IN" dirty="0" smtClean="0"/>
              <a:t> 1js15is009	</a:t>
            </a:r>
          </a:p>
          <a:p>
            <a:r>
              <a:rPr lang="en-IN" dirty="0" err="1" smtClean="0"/>
              <a:t>Ishwarya</a:t>
            </a:r>
            <a:r>
              <a:rPr lang="en-IN" dirty="0" smtClean="0"/>
              <a:t> </a:t>
            </a:r>
            <a:r>
              <a:rPr lang="en-IN" dirty="0" err="1" smtClean="0"/>
              <a:t>narahari</a:t>
            </a:r>
            <a:r>
              <a:rPr lang="en-IN" dirty="0" smtClean="0"/>
              <a:t> 1js15is029</a:t>
            </a:r>
          </a:p>
          <a:p>
            <a:r>
              <a:rPr lang="en-IN" dirty="0" err="1" smtClean="0"/>
              <a:t>Abhishake</a:t>
            </a:r>
            <a:r>
              <a:rPr lang="en-IN" dirty="0" smtClean="0"/>
              <a:t> K 1js15is001</a:t>
            </a:r>
          </a:p>
          <a:p>
            <a:r>
              <a:rPr lang="en-IN" dirty="0" err="1" smtClean="0"/>
              <a:t>Sahana</a:t>
            </a:r>
            <a:r>
              <a:rPr lang="en-IN" dirty="0" smtClean="0"/>
              <a:t> B 1js16is400</a:t>
            </a:r>
            <a:endParaRPr lang="en-IN" dirty="0"/>
          </a:p>
        </p:txBody>
      </p:sp>
      <p:sp>
        <p:nvSpPr>
          <p:cNvPr id="4" name="TextBox 3"/>
          <p:cNvSpPr txBox="1"/>
          <p:nvPr/>
        </p:nvSpPr>
        <p:spPr>
          <a:xfrm>
            <a:off x="1154955" y="4484081"/>
            <a:ext cx="3571336" cy="646331"/>
          </a:xfrm>
          <a:prstGeom prst="rect">
            <a:avLst/>
          </a:prstGeom>
          <a:noFill/>
        </p:spPr>
        <p:txBody>
          <a:bodyPr wrap="square" rtlCol="0">
            <a:spAutoFit/>
          </a:bodyPr>
          <a:lstStyle/>
          <a:p>
            <a:r>
              <a:rPr lang="en-IN" dirty="0" smtClean="0">
                <a:solidFill>
                  <a:schemeClr val="accent2"/>
                </a:solidFill>
              </a:rPr>
              <a:t>UNDER THE GUIDANCE OF</a:t>
            </a:r>
          </a:p>
          <a:p>
            <a:r>
              <a:rPr lang="en-IN" dirty="0" smtClean="0">
                <a:solidFill>
                  <a:schemeClr val="accent2"/>
                </a:solidFill>
              </a:rPr>
              <a:t>DR MALINI M PATIL</a:t>
            </a:r>
            <a:endParaRPr lang="en-IN" dirty="0">
              <a:solidFill>
                <a:schemeClr val="accent2"/>
              </a:solidFill>
            </a:endParaRPr>
          </a:p>
        </p:txBody>
      </p:sp>
      <p:sp>
        <p:nvSpPr>
          <p:cNvPr id="5" name="TextBox 4"/>
          <p:cNvSpPr txBox="1"/>
          <p:nvPr/>
        </p:nvSpPr>
        <p:spPr>
          <a:xfrm>
            <a:off x="1663913" y="1156589"/>
            <a:ext cx="9619437" cy="707886"/>
          </a:xfrm>
          <a:prstGeom prst="rect">
            <a:avLst/>
          </a:prstGeom>
          <a:noFill/>
        </p:spPr>
        <p:txBody>
          <a:bodyPr wrap="square" rtlCol="0">
            <a:spAutoFit/>
          </a:bodyPr>
          <a:lstStyle/>
          <a:p>
            <a:r>
              <a:rPr lang="en-IN" sz="4000" dirty="0" smtClean="0">
                <a:solidFill>
                  <a:schemeClr val="bg1"/>
                </a:solidFill>
              </a:rPr>
              <a:t>JSS Academy of Technical Education</a:t>
            </a:r>
            <a:endParaRPr lang="en-IN" sz="4000" dirty="0">
              <a:solidFill>
                <a:schemeClr val="bg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502" y="1039827"/>
            <a:ext cx="941411" cy="941411"/>
          </a:xfrm>
          <a:prstGeom prst="rect">
            <a:avLst/>
          </a:prstGeom>
        </p:spPr>
      </p:pic>
    </p:spTree>
    <p:extLst>
      <p:ext uri="{BB962C8B-B14F-4D97-AF65-F5344CB8AC3E}">
        <p14:creationId xmlns:p14="http://schemas.microsoft.com/office/powerpoint/2010/main" val="2273880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Things we need to work on</a:t>
            </a:r>
            <a:endParaRPr lang="en-IN" dirty="0"/>
          </a:p>
        </p:txBody>
      </p:sp>
      <p:sp>
        <p:nvSpPr>
          <p:cNvPr id="3" name="Content Placeholder 2"/>
          <p:cNvSpPr>
            <a:spLocks noGrp="1"/>
          </p:cNvSpPr>
          <p:nvPr>
            <p:ph idx="1"/>
          </p:nvPr>
        </p:nvSpPr>
        <p:spPr/>
        <p:txBody>
          <a:bodyPr/>
          <a:lstStyle/>
          <a:p>
            <a:r>
              <a:rPr lang="en-IN" dirty="0" smtClean="0"/>
              <a:t>As of now we are working on face detection</a:t>
            </a:r>
          </a:p>
          <a:p>
            <a:r>
              <a:rPr lang="en-IN" dirty="0" smtClean="0"/>
              <a:t>The app is crashing when it encounters an object which we believe happens when it finds a face</a:t>
            </a:r>
          </a:p>
          <a:p>
            <a:r>
              <a:rPr lang="en-IN" dirty="0" smtClean="0"/>
              <a:t>We need to still improve this part and stabilise the app.</a:t>
            </a:r>
          </a:p>
          <a:p>
            <a:pPr marL="0" indent="0">
              <a:buNone/>
            </a:pPr>
            <a:endParaRPr lang="en-IN" dirty="0"/>
          </a:p>
        </p:txBody>
      </p:sp>
    </p:spTree>
    <p:extLst>
      <p:ext uri="{BB962C8B-B14F-4D97-AF65-F5344CB8AC3E}">
        <p14:creationId xmlns:p14="http://schemas.microsoft.com/office/powerpoint/2010/main" val="15863763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Next Phase</a:t>
            </a:r>
            <a:endParaRPr lang="en-IN" dirty="0"/>
          </a:p>
        </p:txBody>
      </p:sp>
      <p:sp>
        <p:nvSpPr>
          <p:cNvPr id="3" name="Content Placeholder 2"/>
          <p:cNvSpPr>
            <a:spLocks noGrp="1"/>
          </p:cNvSpPr>
          <p:nvPr>
            <p:ph idx="1"/>
          </p:nvPr>
        </p:nvSpPr>
        <p:spPr/>
        <p:txBody>
          <a:bodyPr/>
          <a:lstStyle/>
          <a:p>
            <a:r>
              <a:rPr lang="en-IN" dirty="0" smtClean="0"/>
              <a:t>Once face detection is successfully integrated into the android app we will move onto emotion detection</a:t>
            </a:r>
          </a:p>
          <a:p>
            <a:r>
              <a:rPr lang="en-IN" dirty="0" smtClean="0"/>
              <a:t>Basic emotions shall be worked on first and then we will move on to more complex emotions.</a:t>
            </a:r>
            <a:endParaRPr lang="en-IN" dirty="0"/>
          </a:p>
        </p:txBody>
      </p:sp>
    </p:spTree>
    <p:extLst>
      <p:ext uri="{BB962C8B-B14F-4D97-AF65-F5344CB8AC3E}">
        <p14:creationId xmlns:p14="http://schemas.microsoft.com/office/powerpoint/2010/main" val="37368369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to build a simple app</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77378" y="2543115"/>
            <a:ext cx="5510161" cy="3416300"/>
          </a:xfrm>
        </p:spPr>
      </p:pic>
      <p:sp>
        <p:nvSpPr>
          <p:cNvPr id="6" name="TextBox 5"/>
          <p:cNvSpPr txBox="1"/>
          <p:nvPr/>
        </p:nvSpPr>
        <p:spPr>
          <a:xfrm>
            <a:off x="914400" y="2734574"/>
            <a:ext cx="4899804" cy="3416320"/>
          </a:xfrm>
          <a:prstGeom prst="rect">
            <a:avLst/>
          </a:prstGeom>
          <a:noFill/>
        </p:spPr>
        <p:txBody>
          <a:bodyPr wrap="square" rtlCol="0">
            <a:spAutoFit/>
          </a:bodyPr>
          <a:lstStyle/>
          <a:p>
            <a:pPr marL="342900" indent="-342900">
              <a:buFont typeface="+mj-lt"/>
              <a:buAutoNum type="arabicPeriod"/>
            </a:pPr>
            <a:r>
              <a:rPr lang="en-US" dirty="0"/>
              <a:t>In the </a:t>
            </a:r>
            <a:r>
              <a:rPr lang="en-US" b="1" dirty="0"/>
              <a:t>Welcome to Android Studio</a:t>
            </a:r>
            <a:r>
              <a:rPr lang="en-US" dirty="0"/>
              <a:t> window, click </a:t>
            </a:r>
            <a:r>
              <a:rPr lang="en-US" b="1" dirty="0"/>
              <a:t>Start a new Android Studio project</a:t>
            </a:r>
            <a:r>
              <a:rPr lang="en-US" dirty="0"/>
              <a:t>.</a:t>
            </a:r>
            <a:endParaRPr lang="en-US" dirty="0" smtClean="0"/>
          </a:p>
          <a:p>
            <a:pPr marL="342900" indent="-342900">
              <a:buFont typeface="+mj-lt"/>
              <a:buAutoNum type="arabicPeriod"/>
            </a:pPr>
            <a:r>
              <a:rPr lang="en-US" dirty="0" smtClean="0"/>
              <a:t>In </a:t>
            </a:r>
            <a:r>
              <a:rPr lang="en-US" dirty="0"/>
              <a:t>the </a:t>
            </a:r>
            <a:r>
              <a:rPr lang="en-US" b="1" dirty="0"/>
              <a:t>Create New Project</a:t>
            </a:r>
            <a:r>
              <a:rPr lang="en-US" dirty="0"/>
              <a:t> window, enter the following values:</a:t>
            </a:r>
          </a:p>
          <a:p>
            <a:pPr marL="800100" lvl="1" indent="-342900">
              <a:buFont typeface="+mj-lt"/>
              <a:buAutoNum type="arabicPeriod"/>
            </a:pPr>
            <a:r>
              <a:rPr lang="en-US" b="1" dirty="0"/>
              <a:t>Application Name</a:t>
            </a:r>
            <a:r>
              <a:rPr lang="en-US" dirty="0"/>
              <a:t>: "My First App"</a:t>
            </a:r>
          </a:p>
          <a:p>
            <a:pPr marL="800100" lvl="1" indent="-342900">
              <a:buFont typeface="+mj-lt"/>
              <a:buAutoNum type="arabicPeriod"/>
            </a:pPr>
            <a:r>
              <a:rPr lang="en-US" b="1" dirty="0"/>
              <a:t>Company Domain</a:t>
            </a:r>
            <a:r>
              <a:rPr lang="en-US" dirty="0"/>
              <a:t>: "example.com"</a:t>
            </a:r>
          </a:p>
          <a:p>
            <a:pPr marL="342900" indent="-342900">
              <a:buFont typeface="+mj-lt"/>
              <a:buAutoNum type="arabicPeriod"/>
            </a:pPr>
            <a:r>
              <a:rPr lang="en-US" dirty="0"/>
              <a:t>You might want to change the project location. Also, if you want to write a </a:t>
            </a:r>
            <a:r>
              <a:rPr lang="en-US" dirty="0" err="1"/>
              <a:t>Kotlin</a:t>
            </a:r>
            <a:r>
              <a:rPr lang="en-US" dirty="0"/>
              <a:t> app, check the </a:t>
            </a:r>
            <a:r>
              <a:rPr lang="en-US" b="1" dirty="0"/>
              <a:t>Include </a:t>
            </a:r>
            <a:r>
              <a:rPr lang="en-US" b="1" dirty="0" err="1"/>
              <a:t>Kotlin</a:t>
            </a:r>
            <a:r>
              <a:rPr lang="en-US" b="1" dirty="0"/>
              <a:t> support</a:t>
            </a:r>
            <a:r>
              <a:rPr lang="en-US" dirty="0"/>
              <a:t> checkbox. Leave the other options as they are</a:t>
            </a:r>
            <a:r>
              <a:rPr lang="en-US" dirty="0" smtClean="0"/>
              <a:t>.</a:t>
            </a:r>
            <a:endParaRPr lang="en-US" dirty="0"/>
          </a:p>
        </p:txBody>
      </p:sp>
    </p:spTree>
    <p:extLst>
      <p:ext uri="{BB962C8B-B14F-4D97-AF65-F5344CB8AC3E}">
        <p14:creationId xmlns:p14="http://schemas.microsoft.com/office/powerpoint/2010/main" val="901711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Creating a simple app</a:t>
            </a:r>
            <a:endParaRPr lang="en-IN" dirty="0"/>
          </a:p>
        </p:txBody>
      </p:sp>
      <p:sp>
        <p:nvSpPr>
          <p:cNvPr id="3" name="Content Placeholder 2"/>
          <p:cNvSpPr>
            <a:spLocks noGrp="1"/>
          </p:cNvSpPr>
          <p:nvPr>
            <p:ph idx="1"/>
          </p:nvPr>
        </p:nvSpPr>
        <p:spPr>
          <a:xfrm>
            <a:off x="1154955" y="2603500"/>
            <a:ext cx="4470341" cy="3598892"/>
          </a:xfrm>
        </p:spPr>
        <p:txBody>
          <a:bodyPr>
            <a:normAutofit/>
          </a:bodyPr>
          <a:lstStyle/>
          <a:p>
            <a:pPr marL="0" indent="0">
              <a:buNone/>
            </a:pPr>
            <a:r>
              <a:rPr lang="en-US" dirty="0" smtClean="0"/>
              <a:t>4. Click</a:t>
            </a:r>
            <a:r>
              <a:rPr lang="en-US" dirty="0"/>
              <a:t> </a:t>
            </a:r>
            <a:r>
              <a:rPr lang="en-US" b="1" dirty="0"/>
              <a:t>Next</a:t>
            </a:r>
            <a:r>
              <a:rPr lang="en-US" dirty="0" smtClean="0"/>
              <a:t>.</a:t>
            </a:r>
            <a:endParaRPr lang="en-US" dirty="0"/>
          </a:p>
          <a:p>
            <a:pPr marL="0" indent="0">
              <a:buNone/>
            </a:pPr>
            <a:r>
              <a:rPr lang="en-US" dirty="0" smtClean="0"/>
              <a:t>5. In </a:t>
            </a:r>
            <a:r>
              <a:rPr lang="en-US" dirty="0"/>
              <a:t>the Target </a:t>
            </a:r>
            <a:r>
              <a:rPr lang="en-US" b="1" dirty="0"/>
              <a:t>Android Devices </a:t>
            </a:r>
            <a:r>
              <a:rPr lang="en-US" dirty="0"/>
              <a:t>screen, keep the default values and click Next.</a:t>
            </a:r>
          </a:p>
          <a:p>
            <a:pPr marL="0" indent="0">
              <a:buNone/>
            </a:pPr>
            <a:r>
              <a:rPr lang="en-US" dirty="0" smtClean="0"/>
              <a:t>6. In </a:t>
            </a:r>
            <a:r>
              <a:rPr lang="en-US" dirty="0"/>
              <a:t>the Add an Activity to Mobile screen, select </a:t>
            </a:r>
            <a:r>
              <a:rPr lang="en-US" b="1" dirty="0"/>
              <a:t>Empty Activity</a:t>
            </a:r>
            <a:r>
              <a:rPr lang="en-US" dirty="0"/>
              <a:t> and click Next.</a:t>
            </a:r>
          </a:p>
          <a:p>
            <a:pPr marL="0" indent="0">
              <a:buNone/>
            </a:pPr>
            <a:r>
              <a:rPr lang="en-US" dirty="0" smtClean="0"/>
              <a:t>7. In </a:t>
            </a:r>
            <a:r>
              <a:rPr lang="en-US" dirty="0"/>
              <a:t>the Configure Activity screen, keep the default values and click </a:t>
            </a:r>
            <a:r>
              <a:rPr lang="en-US" b="1" dirty="0"/>
              <a:t>Finish</a:t>
            </a:r>
            <a:r>
              <a:rPr lang="en-US" dirty="0"/>
              <a:t>.</a:t>
            </a:r>
          </a:p>
          <a:p>
            <a:pPr marL="0" indent="0">
              <a:buNone/>
            </a:pP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6210" y="2603500"/>
            <a:ext cx="5635547" cy="3535384"/>
          </a:xfrm>
          <a:prstGeom prst="rect">
            <a:avLst/>
          </a:prstGeom>
        </p:spPr>
      </p:pic>
    </p:spTree>
    <p:extLst>
      <p:ext uri="{BB962C8B-B14F-4D97-AF65-F5344CB8AC3E}">
        <p14:creationId xmlns:p14="http://schemas.microsoft.com/office/powerpoint/2010/main" val="3443057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Drag and Drop in Android Studio</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08622" y="2663885"/>
            <a:ext cx="5053109" cy="3633398"/>
          </a:xfrm>
        </p:spPr>
      </p:pic>
      <p:sp>
        <p:nvSpPr>
          <p:cNvPr id="7" name="TextBox 6"/>
          <p:cNvSpPr txBox="1"/>
          <p:nvPr/>
        </p:nvSpPr>
        <p:spPr>
          <a:xfrm>
            <a:off x="763929" y="2663885"/>
            <a:ext cx="5335929" cy="4801314"/>
          </a:xfrm>
          <a:prstGeom prst="rect">
            <a:avLst/>
          </a:prstGeom>
          <a:noFill/>
        </p:spPr>
        <p:txBody>
          <a:bodyPr wrap="square" rtlCol="0">
            <a:spAutoFit/>
          </a:bodyPr>
          <a:lstStyle/>
          <a:p>
            <a:pPr marL="342900" indent="-342900">
              <a:buFont typeface="+mj-lt"/>
              <a:buAutoNum type="arabicPeriod"/>
            </a:pPr>
            <a:r>
              <a:rPr lang="en-US" dirty="0"/>
              <a:t>In Android Studio's Project window, open </a:t>
            </a:r>
            <a:r>
              <a:rPr lang="en-US" b="1" dirty="0"/>
              <a:t>app &gt; res &gt; layout &gt; activity_main.xml</a:t>
            </a:r>
            <a:r>
              <a:rPr lang="en-US" dirty="0" smtClean="0"/>
              <a:t>.</a:t>
            </a:r>
          </a:p>
          <a:p>
            <a:pPr marL="342900" indent="-342900">
              <a:buFont typeface="+mj-lt"/>
              <a:buAutoNum type="arabicPeriod"/>
            </a:pPr>
            <a:r>
              <a:rPr lang="en-US" dirty="0"/>
              <a:t>To make more room for the Layout Editor, hide the </a:t>
            </a:r>
            <a:r>
              <a:rPr lang="en-US" b="1" dirty="0"/>
              <a:t>Project</a:t>
            </a:r>
            <a:r>
              <a:rPr lang="en-US" dirty="0"/>
              <a:t> window by selecting </a:t>
            </a:r>
            <a:r>
              <a:rPr lang="en-US" b="1" dirty="0"/>
              <a:t>View &gt; Tool Windows &gt; </a:t>
            </a:r>
            <a:r>
              <a:rPr lang="en-US" b="1" dirty="0" smtClean="0"/>
              <a:t>Project.</a:t>
            </a:r>
          </a:p>
          <a:p>
            <a:pPr marL="342900" indent="-342900">
              <a:buFont typeface="+mj-lt"/>
              <a:buAutoNum type="arabicPeriod"/>
            </a:pPr>
            <a:r>
              <a:rPr lang="en-US" dirty="0"/>
              <a:t>If your editor shows the XML source, click the </a:t>
            </a:r>
            <a:r>
              <a:rPr lang="en-US" b="1" dirty="0"/>
              <a:t>Design</a:t>
            </a:r>
            <a:r>
              <a:rPr lang="en-US" dirty="0"/>
              <a:t> tab at the bottom of the window</a:t>
            </a:r>
            <a:r>
              <a:rPr lang="en-US" dirty="0" smtClean="0"/>
              <a:t>.</a:t>
            </a:r>
          </a:p>
          <a:p>
            <a:pPr marL="342900" indent="-342900">
              <a:buFont typeface="+mj-lt"/>
              <a:buAutoNum type="arabicPeriod"/>
            </a:pPr>
            <a:r>
              <a:rPr lang="en-US" dirty="0"/>
              <a:t>Click Select Design </a:t>
            </a:r>
            <a:r>
              <a:rPr lang="en-US" dirty="0" smtClean="0"/>
              <a:t>Surface and </a:t>
            </a:r>
            <a:r>
              <a:rPr lang="en-US" dirty="0"/>
              <a:t>select Blueprint</a:t>
            </a:r>
            <a:r>
              <a:rPr lang="en-US" dirty="0" smtClean="0"/>
              <a:t>.</a:t>
            </a:r>
          </a:p>
          <a:p>
            <a:pPr marL="342900" indent="-342900">
              <a:buFont typeface="+mj-lt"/>
              <a:buAutoNum type="arabicPeriod"/>
            </a:pPr>
            <a:r>
              <a:rPr lang="en-IN" dirty="0"/>
              <a:t>Click </a:t>
            </a:r>
            <a:r>
              <a:rPr lang="en-IN" b="1" dirty="0" smtClean="0"/>
              <a:t>Show </a:t>
            </a:r>
            <a:r>
              <a:rPr lang="en-US" dirty="0"/>
              <a:t>in the Layout Editor toolbar and make sure </a:t>
            </a:r>
            <a:r>
              <a:rPr lang="en-US" b="1" dirty="0"/>
              <a:t>Show Constraints</a:t>
            </a:r>
            <a:r>
              <a:rPr lang="en-US" dirty="0"/>
              <a:t> is checked.</a:t>
            </a:r>
          </a:p>
          <a:p>
            <a:endParaRPr lang="en-US" dirty="0"/>
          </a:p>
          <a:p>
            <a:endParaRPr lang="en-US" dirty="0" smtClean="0"/>
          </a:p>
          <a:p>
            <a:endParaRPr lang="en-US" dirty="0"/>
          </a:p>
          <a:p>
            <a:endParaRPr lang="en-IN" dirty="0"/>
          </a:p>
        </p:txBody>
      </p:sp>
    </p:spTree>
    <p:extLst>
      <p:ext uri="{BB962C8B-B14F-4D97-AF65-F5344CB8AC3E}">
        <p14:creationId xmlns:p14="http://schemas.microsoft.com/office/powerpoint/2010/main" val="35354392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Component Dependencies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06334" y="3752731"/>
            <a:ext cx="4033405" cy="1543887"/>
          </a:xfrm>
        </p:spPr>
      </p:pic>
      <p:sp>
        <p:nvSpPr>
          <p:cNvPr id="5" name="TextBox 4"/>
          <p:cNvSpPr txBox="1"/>
          <p:nvPr/>
        </p:nvSpPr>
        <p:spPr>
          <a:xfrm>
            <a:off x="836762" y="3647511"/>
            <a:ext cx="6021238" cy="1754326"/>
          </a:xfrm>
          <a:prstGeom prst="rect">
            <a:avLst/>
          </a:prstGeom>
          <a:noFill/>
        </p:spPr>
        <p:txBody>
          <a:bodyPr wrap="square" rtlCol="0">
            <a:spAutoFit/>
          </a:bodyPr>
          <a:lstStyle/>
          <a:p>
            <a:pPr marL="285750" indent="-285750">
              <a:buFont typeface="Arial" panose="020B0604020202020204" pitchFamily="34" charset="0"/>
              <a:buChar char="•"/>
            </a:pPr>
            <a:r>
              <a:rPr lang="en-US" dirty="0"/>
              <a:t>View A appears 16dp from the top of the parent layout.</a:t>
            </a:r>
          </a:p>
          <a:p>
            <a:pPr marL="285750" indent="-285750">
              <a:buFont typeface="Arial" panose="020B0604020202020204" pitchFamily="34" charset="0"/>
              <a:buChar char="•"/>
            </a:pPr>
            <a:r>
              <a:rPr lang="en-US" dirty="0"/>
              <a:t>View A appears 16dp from the left of the parent layout.</a:t>
            </a:r>
          </a:p>
          <a:p>
            <a:pPr marL="285750" indent="-285750">
              <a:buFont typeface="Arial" panose="020B0604020202020204" pitchFamily="34" charset="0"/>
              <a:buChar char="•"/>
            </a:pPr>
            <a:r>
              <a:rPr lang="en-US" dirty="0"/>
              <a:t>View B appears 16dp to the right of view A.</a:t>
            </a:r>
          </a:p>
          <a:p>
            <a:pPr marL="285750" indent="-285750">
              <a:buFont typeface="Arial" panose="020B0604020202020204" pitchFamily="34" charset="0"/>
              <a:buChar char="•"/>
            </a:pPr>
            <a:r>
              <a:rPr lang="en-US" dirty="0"/>
              <a:t>View B is aligned to the top of view A</a:t>
            </a:r>
          </a:p>
        </p:txBody>
      </p:sp>
    </p:spTree>
    <p:extLst>
      <p:ext uri="{BB962C8B-B14F-4D97-AF65-F5344CB8AC3E}">
        <p14:creationId xmlns:p14="http://schemas.microsoft.com/office/powerpoint/2010/main" val="35365071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 </a:t>
            </a:r>
            <a:r>
              <a:rPr lang="en-IN" dirty="0"/>
              <a:t>G</a:t>
            </a:r>
            <a:r>
              <a:rPr lang="en-IN" dirty="0" smtClean="0"/>
              <a:t>radle</a:t>
            </a:r>
            <a:endParaRPr lang="en-IN" dirty="0"/>
          </a:p>
        </p:txBody>
      </p:sp>
      <p:sp>
        <p:nvSpPr>
          <p:cNvPr id="3" name="Content Placeholder 2"/>
          <p:cNvSpPr>
            <a:spLocks noGrp="1"/>
          </p:cNvSpPr>
          <p:nvPr>
            <p:ph idx="1"/>
          </p:nvPr>
        </p:nvSpPr>
        <p:spPr/>
        <p:txBody>
          <a:bodyPr/>
          <a:lstStyle/>
          <a:p>
            <a:r>
              <a:rPr lang="en-US" dirty="0"/>
              <a:t>This is where the build system enters the picture. The build system automatically takes all the source files (.java or .xml), then applies the appropriate tool (e.g. takes java class files and converts them to </a:t>
            </a:r>
            <a:r>
              <a:rPr lang="en-US" dirty="0" err="1"/>
              <a:t>dex</a:t>
            </a:r>
            <a:r>
              <a:rPr lang="en-US" dirty="0"/>
              <a:t> files), and groups all of them into one compressed file, our beloved APK</a:t>
            </a:r>
            <a:r>
              <a:rPr lang="en-US" dirty="0" smtClean="0"/>
              <a:t>.</a:t>
            </a:r>
          </a:p>
          <a:p>
            <a:endParaRPr lang="en-US" dirty="0"/>
          </a:p>
          <a:p>
            <a:pPr marL="0" indent="0">
              <a:buNone/>
            </a:pP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0393" y="4213441"/>
            <a:ext cx="4770533" cy="1364098"/>
          </a:xfrm>
          <a:prstGeom prst="rect">
            <a:avLst/>
          </a:prstGeom>
        </p:spPr>
      </p:pic>
    </p:spTree>
    <p:extLst>
      <p:ext uri="{BB962C8B-B14F-4D97-AF65-F5344CB8AC3E}">
        <p14:creationId xmlns:p14="http://schemas.microsoft.com/office/powerpoint/2010/main" val="16680477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Haar</a:t>
            </a:r>
            <a:r>
              <a:rPr lang="en-IN" dirty="0" smtClean="0"/>
              <a:t> Cascade in </a:t>
            </a:r>
            <a:r>
              <a:rPr lang="en-IN" dirty="0" err="1" smtClean="0"/>
              <a:t>OpenCV</a:t>
            </a:r>
            <a:r>
              <a:rPr lang="en-IN" dirty="0" smtClean="0"/>
              <a:t>	</a:t>
            </a:r>
            <a:endParaRPr lang="en-IN"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15672" y="2798475"/>
            <a:ext cx="4241270" cy="2577778"/>
          </a:xfrm>
        </p:spPr>
      </p:pic>
      <p:sp>
        <p:nvSpPr>
          <p:cNvPr id="8" name="TextBox 7"/>
          <p:cNvSpPr txBox="1"/>
          <p:nvPr/>
        </p:nvSpPr>
        <p:spPr>
          <a:xfrm>
            <a:off x="945861" y="2798475"/>
            <a:ext cx="6469811" cy="3416320"/>
          </a:xfrm>
          <a:prstGeom prst="rect">
            <a:avLst/>
          </a:prstGeom>
          <a:noFill/>
        </p:spPr>
        <p:txBody>
          <a:bodyPr wrap="square" rtlCol="0">
            <a:spAutoFit/>
          </a:bodyPr>
          <a:lstStyle/>
          <a:p>
            <a:pPr marL="285750" indent="-285750">
              <a:buFont typeface="Wingdings" panose="05000000000000000000" pitchFamily="2" charset="2"/>
              <a:buChar char="Ø"/>
            </a:pPr>
            <a:r>
              <a:rPr lang="en-US" dirty="0" err="1"/>
              <a:t>OpenCV</a:t>
            </a:r>
            <a:r>
              <a:rPr lang="en-US" dirty="0"/>
              <a:t> comes with a trainer as well as detector. If you want to train your own classifier for any object like car, planes etc. you can use </a:t>
            </a:r>
            <a:r>
              <a:rPr lang="en-US" dirty="0" err="1"/>
              <a:t>OpenCV</a:t>
            </a:r>
            <a:r>
              <a:rPr lang="en-US" dirty="0"/>
              <a:t> to create </a:t>
            </a:r>
            <a:r>
              <a:rPr lang="en-US" dirty="0" smtClean="0"/>
              <a:t>one.</a:t>
            </a:r>
          </a:p>
          <a:p>
            <a:pPr marL="285750" indent="-285750">
              <a:buFont typeface="Wingdings" panose="05000000000000000000" pitchFamily="2" charset="2"/>
              <a:buChar char="Ø"/>
            </a:pPr>
            <a:r>
              <a:rPr lang="en-US" dirty="0"/>
              <a:t>Here we will deal with detection. </a:t>
            </a:r>
            <a:r>
              <a:rPr lang="en-US" dirty="0" err="1"/>
              <a:t>OpenCV</a:t>
            </a:r>
            <a:r>
              <a:rPr lang="en-US" dirty="0"/>
              <a:t> already contains many pre-trained classifiers for face, eyes, smile etc. Those XML files are stored in </a:t>
            </a:r>
            <a:r>
              <a:rPr lang="en-US" dirty="0" err="1"/>
              <a:t>opencv</a:t>
            </a:r>
            <a:r>
              <a:rPr lang="en-US" dirty="0"/>
              <a:t>/data/</a:t>
            </a:r>
            <a:r>
              <a:rPr lang="en-US" dirty="0" err="1"/>
              <a:t>haarcascades</a:t>
            </a:r>
            <a:r>
              <a:rPr lang="en-US" dirty="0"/>
              <a:t>/ </a:t>
            </a:r>
            <a:r>
              <a:rPr lang="en-US" dirty="0" smtClean="0"/>
              <a:t>folder.</a:t>
            </a:r>
          </a:p>
          <a:p>
            <a:pPr marL="285750" indent="-285750">
              <a:buFont typeface="Wingdings" panose="05000000000000000000" pitchFamily="2" charset="2"/>
              <a:buChar char="Ø"/>
            </a:pPr>
            <a:r>
              <a:rPr lang="en-US" dirty="0"/>
              <a:t>For this they introduced the concept of </a:t>
            </a:r>
            <a:r>
              <a:rPr lang="en-US" b="1" dirty="0"/>
              <a:t>Cascade of Classifiers</a:t>
            </a:r>
            <a:r>
              <a:rPr lang="en-US" dirty="0"/>
              <a:t>. Instead of applying all the 6000 features on a window, group the features into different stages of classifiers and apply one-by-one.</a:t>
            </a:r>
            <a:endParaRPr lang="en-US" dirty="0" smtClean="0"/>
          </a:p>
          <a:p>
            <a:endParaRPr lang="en-IN" dirty="0"/>
          </a:p>
        </p:txBody>
      </p:sp>
    </p:spTree>
    <p:extLst>
      <p:ext uri="{BB962C8B-B14F-4D97-AF65-F5344CB8AC3E}">
        <p14:creationId xmlns:p14="http://schemas.microsoft.com/office/powerpoint/2010/main" val="38837149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Open CV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66114" y="2827787"/>
            <a:ext cx="3868191" cy="3416300"/>
          </a:xfrm>
        </p:spPr>
      </p:pic>
      <p:sp>
        <p:nvSpPr>
          <p:cNvPr id="5" name="TextBox 4"/>
          <p:cNvSpPr txBox="1"/>
          <p:nvPr/>
        </p:nvSpPr>
        <p:spPr>
          <a:xfrm>
            <a:off x="1154954" y="3027872"/>
            <a:ext cx="6219646" cy="2585323"/>
          </a:xfrm>
          <a:prstGeom prst="rect">
            <a:avLst/>
          </a:prstGeom>
          <a:noFill/>
        </p:spPr>
        <p:txBody>
          <a:bodyPr wrap="square" rtlCol="0">
            <a:spAutoFit/>
          </a:bodyPr>
          <a:lstStyle/>
          <a:p>
            <a:pPr marL="285750" indent="-285750">
              <a:buFont typeface="Wingdings" panose="05000000000000000000" pitchFamily="2" charset="2"/>
              <a:buChar char="Ø"/>
            </a:pPr>
            <a:r>
              <a:rPr lang="en-US" dirty="0" err="1"/>
              <a:t>OpenCV</a:t>
            </a:r>
            <a:r>
              <a:rPr lang="en-US" dirty="0"/>
              <a:t> (Open Source Computer Vision Library) is an open source computer vision and machine learning software library</a:t>
            </a:r>
            <a:r>
              <a:rPr lang="en-US" dirty="0" smtClean="0"/>
              <a:t>.</a:t>
            </a:r>
          </a:p>
          <a:p>
            <a:pPr marL="285750" indent="-285750">
              <a:buFont typeface="Wingdings" panose="05000000000000000000" pitchFamily="2" charset="2"/>
              <a:buChar char="Ø"/>
            </a:pPr>
            <a:r>
              <a:rPr lang="en-US" dirty="0" err="1" smtClean="0"/>
              <a:t>OpenCV</a:t>
            </a:r>
            <a:r>
              <a:rPr lang="en-US" dirty="0" smtClean="0"/>
              <a:t> </a:t>
            </a:r>
            <a:r>
              <a:rPr lang="en-US" dirty="0"/>
              <a:t>was built to provide a common infrastructure for computer vision applications and to accelerate the use of machine perception in the commercial products. </a:t>
            </a:r>
            <a:endParaRPr lang="en-US" dirty="0" smtClean="0"/>
          </a:p>
          <a:p>
            <a:pPr marL="285750" indent="-285750">
              <a:buFont typeface="Wingdings" panose="05000000000000000000" pitchFamily="2" charset="2"/>
              <a:buChar char="Ø"/>
            </a:pPr>
            <a:r>
              <a:rPr lang="en-US" dirty="0" err="1" smtClean="0"/>
              <a:t>OpenCV</a:t>
            </a:r>
            <a:r>
              <a:rPr lang="en-US" dirty="0" smtClean="0"/>
              <a:t> </a:t>
            </a:r>
            <a:r>
              <a:rPr lang="en-US" dirty="0"/>
              <a:t>makes it easy for </a:t>
            </a:r>
            <a:r>
              <a:rPr lang="en-US" dirty="0" smtClean="0"/>
              <a:t>project to </a:t>
            </a:r>
            <a:r>
              <a:rPr lang="en-US" dirty="0"/>
              <a:t>utilize and modify the code.</a:t>
            </a:r>
            <a:endParaRPr lang="en-IN" dirty="0"/>
          </a:p>
        </p:txBody>
      </p:sp>
    </p:spTree>
    <p:extLst>
      <p:ext uri="{BB962C8B-B14F-4D97-AF65-F5344CB8AC3E}">
        <p14:creationId xmlns:p14="http://schemas.microsoft.com/office/powerpoint/2010/main" val="5312098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we have developed  	</a:t>
            </a:r>
            <a:endParaRPr lang="en-IN" dirty="0"/>
          </a:p>
        </p:txBody>
      </p:sp>
      <p:sp>
        <p:nvSpPr>
          <p:cNvPr id="3" name="Content Placeholder 2"/>
          <p:cNvSpPr>
            <a:spLocks noGrp="1"/>
          </p:cNvSpPr>
          <p:nvPr>
            <p:ph idx="1"/>
          </p:nvPr>
        </p:nvSpPr>
        <p:spPr/>
        <p:txBody>
          <a:bodyPr/>
          <a:lstStyle/>
          <a:p>
            <a:r>
              <a:rPr lang="en-IN" dirty="0" smtClean="0"/>
              <a:t>Basic </a:t>
            </a:r>
            <a:r>
              <a:rPr lang="en-IN" dirty="0" err="1" smtClean="0"/>
              <a:t>andriod</a:t>
            </a:r>
            <a:r>
              <a:rPr lang="en-IN" dirty="0" smtClean="0"/>
              <a:t> app with minimal User interface</a:t>
            </a:r>
          </a:p>
          <a:p>
            <a:r>
              <a:rPr lang="en-IN" dirty="0" smtClean="0"/>
              <a:t>The app asks for camera permission and then opens for the camera</a:t>
            </a:r>
          </a:p>
          <a:p>
            <a:r>
              <a:rPr lang="en-IN" dirty="0" smtClean="0"/>
              <a:t>We must note that permission is asked only once</a:t>
            </a:r>
          </a:p>
          <a:p>
            <a:r>
              <a:rPr lang="en-IN" dirty="0" smtClean="0"/>
              <a:t>The app as of now can take screenshot of the image and can flip the camera so that we can use for front and rear end camera</a:t>
            </a:r>
          </a:p>
          <a:p>
            <a:endParaRPr lang="en-IN" dirty="0"/>
          </a:p>
        </p:txBody>
      </p:sp>
    </p:spTree>
    <p:extLst>
      <p:ext uri="{BB962C8B-B14F-4D97-AF65-F5344CB8AC3E}">
        <p14:creationId xmlns:p14="http://schemas.microsoft.com/office/powerpoint/2010/main" val="29395953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617</TotalTime>
  <Words>440</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Wingdings</vt:lpstr>
      <vt:lpstr>Wingdings 3</vt:lpstr>
      <vt:lpstr>Ion Boardroom</vt:lpstr>
      <vt:lpstr>Title: Emotion Detection using Image processing Techniques</vt:lpstr>
      <vt:lpstr>How to build a simple app</vt:lpstr>
      <vt:lpstr>Creating a simple app</vt:lpstr>
      <vt:lpstr>Drag and Drop in Android Studio</vt:lpstr>
      <vt:lpstr>Component Dependencies </vt:lpstr>
      <vt:lpstr>What is a Gradle</vt:lpstr>
      <vt:lpstr>Haar Cascade in OpenCV </vt:lpstr>
      <vt:lpstr>What is Open CV </vt:lpstr>
      <vt:lpstr>What we have developed   </vt:lpstr>
      <vt:lpstr>Things we need to work on</vt:lpstr>
      <vt:lpstr>Next Phase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and Emotion Detection</dc:title>
  <dc:creator>Home</dc:creator>
  <cp:lastModifiedBy>Home</cp:lastModifiedBy>
  <cp:revision>18</cp:revision>
  <dcterms:created xsi:type="dcterms:W3CDTF">2019-02-21T19:34:52Z</dcterms:created>
  <dcterms:modified xsi:type="dcterms:W3CDTF">2019-03-01T09:12:22Z</dcterms:modified>
</cp:coreProperties>
</file>