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Ubuntu Light"/>
      <p:regular r:id="rId17"/>
      <p:bold r:id="rId18"/>
      <p:italic r:id="rId19"/>
      <p:boldItalic r:id="rId20"/>
    </p:embeddedFont>
    <p:embeddedFont>
      <p:font typeface="Ubuntu"/>
      <p:regular r:id="rId21"/>
      <p:bold r:id="rId22"/>
      <p:italic r:id="rId23"/>
      <p:boldItalic r:id="rId24"/>
    </p:embeddedFont>
    <p:embeddedFont>
      <p:font typeface="Ubuntu Medium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Italic.fntdata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buntuMedium-bold.fntdata"/><Relationship Id="rId25" Type="http://schemas.openxmlformats.org/officeDocument/2006/relationships/font" Target="fonts/UbuntuMedium-regular.fntdata"/><Relationship Id="rId28" Type="http://schemas.openxmlformats.org/officeDocument/2006/relationships/font" Target="fonts/UbuntuMedium-boldItalic.fntdata"/><Relationship Id="rId27" Type="http://schemas.openxmlformats.org/officeDocument/2006/relationships/font" Target="fonts/Ubuntu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UbuntuLight-regular.fntdata"/><Relationship Id="rId16" Type="http://schemas.openxmlformats.org/officeDocument/2006/relationships/slide" Target="slides/slide10.xml"/><Relationship Id="rId19" Type="http://schemas.openxmlformats.org/officeDocument/2006/relationships/font" Target="fonts/UbuntuLight-italic.fntdata"/><Relationship Id="rId18" Type="http://schemas.openxmlformats.org/officeDocument/2006/relationships/font" Target="fonts/Ubuntu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32ff37d34_0_7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432ff37d34_0_7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432ff37d34_0_7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32ff37d3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432ff37d34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oodysok.eu-gb.mybluemix.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7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image" Target="../media/image11.png"/><Relationship Id="rId1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96420" y="98757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7200"/>
              <a:buFont typeface="Quattrocento Sans"/>
              <a:buNone/>
            </a:pPr>
            <a:r>
              <a:rPr lang="en-IN" sz="72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Moody</a:t>
            </a:r>
            <a:endParaRPr b="0" i="0" sz="7200" u="none" cap="none" strike="noStrike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179512" y="3652732"/>
            <a:ext cx="4320480" cy="359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960"/>
              <a:buFont typeface="Arial"/>
              <a:buNone/>
            </a:pPr>
            <a:r>
              <a:rPr b="0" i="0" lang="en-IN" sz="1960" u="none" cap="none" strike="noStrike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 StraightOuttaKengeri</a:t>
            </a:r>
            <a:endParaRPr b="0" i="0" sz="1960" u="none" cap="none" strike="noStrike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25"/>
          <p:cNvSpPr/>
          <p:nvPr/>
        </p:nvSpPr>
        <p:spPr>
          <a:xfrm flipH="1" rot="10800000">
            <a:off x="323528" y="2177421"/>
            <a:ext cx="504056" cy="34289"/>
          </a:xfrm>
          <a:prstGeom prst="rect">
            <a:avLst/>
          </a:prstGeom>
          <a:solidFill>
            <a:srgbClr val="205867"/>
          </a:solidFill>
          <a:ln cap="flat" cmpd="sng" w="254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79512" y="4011910"/>
            <a:ext cx="52364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Aravind B S | Ashmita Raju</a:t>
            </a:r>
            <a:endParaRPr sz="18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6372200" y="0"/>
            <a:ext cx="2771800" cy="5143500"/>
          </a:xfrm>
          <a:prstGeom prst="rect">
            <a:avLst/>
          </a:prstGeom>
          <a:solidFill>
            <a:srgbClr val="205867"/>
          </a:solidFill>
          <a:ln cap="flat" cmpd="sng" w="254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5322" y="2356600"/>
            <a:ext cx="5236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850"/>
              <a:buFont typeface="Arial"/>
              <a:buNone/>
            </a:pPr>
            <a:r>
              <a:rPr b="1" lang="en-IN" sz="185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Improve your mental health, achieve happiness!</a:t>
            </a:r>
            <a:endParaRPr b="1" sz="1850" u="none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-180528" y="0"/>
            <a:ext cx="9324528" cy="5143500"/>
          </a:xfrm>
          <a:prstGeom prst="rect">
            <a:avLst/>
          </a:prstGeom>
          <a:solidFill>
            <a:srgbClr val="20586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1723678" y="1707654"/>
            <a:ext cx="54726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you.</a:t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34"/>
          <p:cNvSpPr/>
          <p:nvPr/>
        </p:nvSpPr>
        <p:spPr>
          <a:xfrm flipH="1" rot="10800000">
            <a:off x="3785565" y="2720432"/>
            <a:ext cx="1392339" cy="634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872700" y="3693600"/>
            <a:ext cx="7398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us at </a:t>
            </a:r>
            <a:r>
              <a:rPr lang="en-IN" sz="2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https://moodysok.eu-gb.mybluemix.net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18802" y="1131590"/>
            <a:ext cx="9144000" cy="4042593"/>
          </a:xfrm>
          <a:prstGeom prst="rect">
            <a:avLst/>
          </a:prstGeom>
          <a:solidFill>
            <a:srgbClr val="205867"/>
          </a:solidFill>
          <a:ln cap="flat" cmpd="sng" w="254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467544" y="1491630"/>
            <a:ext cx="8352928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•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According to WHO in 2020, around 1.3 million people will die from suicide. 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•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People take to social media to pour out their feelings.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•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Mental health of individuals can be improved if this data can be analysed and appropriate suggestions to uplift the mood of users is provided at the right time.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27584" y="195486"/>
            <a:ext cx="74888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we are solving </a:t>
            </a:r>
            <a:endParaRPr sz="44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-36512" y="0"/>
            <a:ext cx="3060300" cy="5143500"/>
          </a:xfrm>
          <a:prstGeom prst="rect">
            <a:avLst/>
          </a:prstGeom>
          <a:solidFill>
            <a:srgbClr val="205867"/>
          </a:solidFill>
          <a:ln cap="flat" cmpd="sng" w="254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6083831" y="0"/>
            <a:ext cx="3060171" cy="5143500"/>
          </a:xfrm>
          <a:prstGeom prst="rect">
            <a:avLst/>
          </a:prstGeom>
          <a:solidFill>
            <a:srgbClr val="20586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6461787" y="1860589"/>
            <a:ext cx="23042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Flask WebApp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3023660" y="-7832"/>
            <a:ext cx="3060171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401616" y="1825837"/>
            <a:ext cx="23042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APIs</a:t>
            </a:r>
            <a:endParaRPr sz="24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251520" y="2469259"/>
            <a:ext cx="237626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Watson Tone Analyzer to get emotions. 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Watson Assistant for the Chatbot 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Watson Cloud Foundry to deploy the WebApp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347695" y="2477091"/>
            <a:ext cx="237626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Twitter API to obtain Tweets. </a:t>
            </a:r>
            <a:endParaRPr sz="1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Spotify API </a:t>
            </a:r>
            <a:r>
              <a:rPr lang="en-IN" sz="1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</a:t>
            </a:r>
            <a:r>
              <a:rPr lang="en-IN" sz="1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suggest personalized music. </a:t>
            </a:r>
            <a:endParaRPr sz="1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Youtube API to suggest </a:t>
            </a:r>
            <a:r>
              <a:rPr lang="en-IN" sz="1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personalized videos. </a:t>
            </a:r>
            <a:endParaRPr sz="1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6424867" y="2477090"/>
            <a:ext cx="237626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interface for users.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Music, Video Suggestions can be viewed.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Watson Assistant chatbot can be used. 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C:\Users\aniru\Desktop\download.png"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2080" y="1048937"/>
            <a:ext cx="64367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-36512" y="-92546"/>
            <a:ext cx="9180514" cy="9361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Technology Used</a:t>
            </a:r>
            <a:endParaRPr sz="40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27"/>
          <p:cNvSpPr/>
          <p:nvPr/>
        </p:nvSpPr>
        <p:spPr>
          <a:xfrm flipH="1" rot="10800000">
            <a:off x="1187624" y="2322254"/>
            <a:ext cx="432048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/>
          <p:nvPr/>
        </p:nvSpPr>
        <p:spPr>
          <a:xfrm flipH="1" rot="10800000">
            <a:off x="4283968" y="2326122"/>
            <a:ext cx="432048" cy="45719"/>
          </a:xfrm>
          <a:prstGeom prst="rect">
            <a:avLst/>
          </a:prstGeom>
          <a:solidFill>
            <a:srgbClr val="2058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/>
          <p:nvPr/>
        </p:nvSpPr>
        <p:spPr>
          <a:xfrm flipH="1" rot="10800000">
            <a:off x="7452320" y="2345113"/>
            <a:ext cx="432048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30425" y="1825813"/>
            <a:ext cx="32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25" y="1114950"/>
            <a:ext cx="1765834" cy="1082888"/>
          </a:xfrm>
          <a:prstGeom prst="rect">
            <a:avLst/>
          </a:prstGeom>
          <a:noFill/>
          <a:ln cap="flat" cmpd="sng" w="254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2900" y="850030"/>
            <a:ext cx="1981850" cy="96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586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9452" y="1112491"/>
            <a:ext cx="9125100" cy="403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866379" y="146125"/>
            <a:ext cx="547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</a:t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479746" y="3003798"/>
            <a:ext cx="14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1016550" y="1256461"/>
            <a:ext cx="4953000" cy="17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967350" y="3187047"/>
            <a:ext cx="5002200" cy="185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6976400" y="2229730"/>
            <a:ext cx="1268400" cy="185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425" y="3561925"/>
            <a:ext cx="572699" cy="568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19746" l="24756" r="19635" t="24645"/>
          <a:stretch/>
        </p:blipFill>
        <p:spPr>
          <a:xfrm>
            <a:off x="2521644" y="3559304"/>
            <a:ext cx="634499" cy="63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334" y="3575964"/>
            <a:ext cx="572699" cy="568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3209" y="3634982"/>
            <a:ext cx="634498" cy="43819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1043539" y="4130872"/>
            <a:ext cx="1268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Ubuntu Light"/>
                <a:ea typeface="Ubuntu Light"/>
                <a:cs typeface="Ubuntu Light"/>
                <a:sym typeface="Ubuntu Light"/>
              </a:rPr>
              <a:t>Twitter 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Ubuntu Light"/>
                <a:ea typeface="Ubuntu Light"/>
                <a:cs typeface="Ubuntu Light"/>
                <a:sym typeface="Ubuntu Light"/>
              </a:rPr>
              <a:t>API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2187589" y="4130872"/>
            <a:ext cx="1268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Ubuntu Light"/>
                <a:ea typeface="Ubuntu Light"/>
                <a:cs typeface="Ubuntu Light"/>
                <a:sym typeface="Ubuntu Light"/>
              </a:rPr>
              <a:t>Spotify 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Ubuntu Light"/>
                <a:ea typeface="Ubuntu Light"/>
                <a:cs typeface="Ubuntu Light"/>
                <a:sym typeface="Ubuntu Light"/>
              </a:rPr>
              <a:t>API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306821" y="4124841"/>
            <a:ext cx="1268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Ubuntu Light"/>
                <a:ea typeface="Ubuntu Light"/>
                <a:cs typeface="Ubuntu Light"/>
                <a:sym typeface="Ubuntu Light"/>
              </a:rPr>
              <a:t>YouTube  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Ubuntu Light"/>
                <a:ea typeface="Ubuntu Light"/>
                <a:cs typeface="Ubuntu Light"/>
                <a:sym typeface="Ubuntu Light"/>
              </a:rPr>
              <a:t>API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599811" y="4121825"/>
            <a:ext cx="1268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Ubuntu Light"/>
                <a:ea typeface="Ubuntu Light"/>
                <a:cs typeface="Ubuntu Light"/>
                <a:sym typeface="Ubuntu Light"/>
              </a:rPr>
              <a:t>Watson Tone Analyser API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1143" y="2684391"/>
            <a:ext cx="900098" cy="8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2797196" y="3167498"/>
            <a:ext cx="1342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Ubuntu"/>
                <a:ea typeface="Ubuntu"/>
                <a:cs typeface="Ubuntu"/>
                <a:sym typeface="Ubuntu"/>
              </a:rPr>
              <a:t>Workers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6939350" y="2229730"/>
            <a:ext cx="1342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Ubuntu"/>
                <a:ea typeface="Ubuntu"/>
                <a:cs typeface="Ubuntu"/>
                <a:sym typeface="Ubuntu"/>
              </a:rPr>
              <a:t>Database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2682031" y="1219700"/>
            <a:ext cx="1597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Ubuntu"/>
                <a:ea typeface="Ubuntu"/>
                <a:cs typeface="Ubuntu"/>
                <a:sym typeface="Ubuntu"/>
              </a:rPr>
              <a:t>Web Application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1029419" y="4665590"/>
            <a:ext cx="4879500" cy="318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Heroku Worker Dynos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7086404" y="3694236"/>
            <a:ext cx="1055700" cy="318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Ubuntu Medium"/>
                <a:ea typeface="Ubuntu Medium"/>
                <a:cs typeface="Ubuntu Medium"/>
                <a:sym typeface="Ubuntu Medium"/>
              </a:rPr>
              <a:t>mlab.com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1106440" y="2651579"/>
            <a:ext cx="4791600" cy="318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IBM Cloud Foundry</a:t>
            </a:r>
            <a:endParaRPr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2718" y="2215242"/>
            <a:ext cx="1268401" cy="3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9588" y="1696081"/>
            <a:ext cx="1055698" cy="4089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8"/>
          <p:cNvCxnSpPr>
            <a:endCxn id="212" idx="1"/>
          </p:cNvCxnSpPr>
          <p:nvPr/>
        </p:nvCxnSpPr>
        <p:spPr>
          <a:xfrm flipH="1" rot="10800000">
            <a:off x="6003050" y="2448730"/>
            <a:ext cx="9363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20" name="Google Shape;220;p28"/>
          <p:cNvCxnSpPr/>
          <p:nvPr/>
        </p:nvCxnSpPr>
        <p:spPr>
          <a:xfrm flipH="1" rot="10800000">
            <a:off x="5993032" y="3634940"/>
            <a:ext cx="9363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1030" y="2175098"/>
            <a:ext cx="2402196" cy="141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025717" y="2579268"/>
            <a:ext cx="396027" cy="396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9"/>
          <p:cNvCxnSpPr/>
          <p:nvPr/>
        </p:nvCxnSpPr>
        <p:spPr>
          <a:xfrm>
            <a:off x="1671488" y="2620340"/>
            <a:ext cx="927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29"/>
          <p:cNvSpPr txBox="1"/>
          <p:nvPr/>
        </p:nvSpPr>
        <p:spPr>
          <a:xfrm>
            <a:off x="1641044" y="2338512"/>
            <a:ext cx="9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8161" y="2344588"/>
            <a:ext cx="971637" cy="9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2558161" y="3122187"/>
            <a:ext cx="9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5799" y="4093824"/>
            <a:ext cx="516359" cy="419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9"/>
          <p:cNvCxnSpPr>
            <a:stCxn id="231" idx="2"/>
          </p:cNvCxnSpPr>
          <p:nvPr/>
        </p:nvCxnSpPr>
        <p:spPr>
          <a:xfrm>
            <a:off x="3052261" y="3399087"/>
            <a:ext cx="0" cy="58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Google Shape;234;p29"/>
          <p:cNvSpPr txBox="1"/>
          <p:nvPr/>
        </p:nvSpPr>
        <p:spPr>
          <a:xfrm>
            <a:off x="1986732" y="3522632"/>
            <a:ext cx="11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get_tweets()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2472550" y="4535984"/>
            <a:ext cx="11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API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6565" y="2434798"/>
            <a:ext cx="637504" cy="637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9"/>
          <p:cNvCxnSpPr/>
          <p:nvPr/>
        </p:nvCxnSpPr>
        <p:spPr>
          <a:xfrm flipH="1" rot="10800000">
            <a:off x="3456185" y="3087648"/>
            <a:ext cx="1239900" cy="92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29"/>
          <p:cNvCxnSpPr/>
          <p:nvPr/>
        </p:nvCxnSpPr>
        <p:spPr>
          <a:xfrm>
            <a:off x="3546328" y="4303810"/>
            <a:ext cx="1157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" name="Google Shape;239;p29"/>
          <p:cNvSpPr txBox="1"/>
          <p:nvPr/>
        </p:nvSpPr>
        <p:spPr>
          <a:xfrm>
            <a:off x="4703888" y="3119768"/>
            <a:ext cx="11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6864519" y="3977554"/>
            <a:ext cx="1142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API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0215" y="3916617"/>
            <a:ext cx="619367" cy="61936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4678471" y="4499943"/>
            <a:ext cx="114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Watson Tone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Analyzer</a:t>
            </a:r>
            <a:endParaRPr sz="1100"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94887" y="3241296"/>
            <a:ext cx="987585" cy="98758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/>
        </p:nvSpPr>
        <p:spPr>
          <a:xfrm>
            <a:off x="3618986" y="3972841"/>
            <a:ext cx="11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6851596" y="3150887"/>
            <a:ext cx="1142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API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6943229" y="2574023"/>
            <a:ext cx="987600" cy="18219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9"/>
          <p:cNvCxnSpPr/>
          <p:nvPr/>
        </p:nvCxnSpPr>
        <p:spPr>
          <a:xfrm rot="10800000">
            <a:off x="5243299" y="3396853"/>
            <a:ext cx="6600" cy="39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5846746" y="4303810"/>
            <a:ext cx="89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29"/>
          <p:cNvSpPr txBox="1"/>
          <p:nvPr/>
        </p:nvSpPr>
        <p:spPr>
          <a:xfrm>
            <a:off x="5713529" y="3972841"/>
            <a:ext cx="11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29"/>
          <p:cNvCxnSpPr/>
          <p:nvPr/>
        </p:nvCxnSpPr>
        <p:spPr>
          <a:xfrm rot="10800000">
            <a:off x="5821414" y="2772410"/>
            <a:ext cx="920700" cy="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1" name="Google Shape;251;p29"/>
          <p:cNvSpPr txBox="1"/>
          <p:nvPr/>
        </p:nvSpPr>
        <p:spPr>
          <a:xfrm>
            <a:off x="5723001" y="2467237"/>
            <a:ext cx="11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9"/>
          <p:cNvCxnSpPr/>
          <p:nvPr/>
        </p:nvCxnSpPr>
        <p:spPr>
          <a:xfrm rot="10800000">
            <a:off x="3729818" y="2740697"/>
            <a:ext cx="920700" cy="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29"/>
          <p:cNvSpPr txBox="1"/>
          <p:nvPr/>
        </p:nvSpPr>
        <p:spPr>
          <a:xfrm>
            <a:off x="3631405" y="2435523"/>
            <a:ext cx="11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 rot="10800000">
            <a:off x="1671574" y="2845195"/>
            <a:ext cx="920700" cy="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29"/>
          <p:cNvSpPr txBox="1"/>
          <p:nvPr/>
        </p:nvSpPr>
        <p:spPr>
          <a:xfrm>
            <a:off x="1599944" y="2842150"/>
            <a:ext cx="11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Happiness!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9070" y="2586411"/>
            <a:ext cx="229322" cy="22932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/>
          <p:nvPr/>
        </p:nvSpPr>
        <p:spPr>
          <a:xfrm>
            <a:off x="3887252" y="1187741"/>
            <a:ext cx="2776200" cy="705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143" y="1003495"/>
            <a:ext cx="1132971" cy="66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37946" y="1400955"/>
            <a:ext cx="308289" cy="25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37775" y="1320695"/>
            <a:ext cx="411261" cy="41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36808" y="1431346"/>
            <a:ext cx="528444" cy="528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29"/>
          <p:cNvCxnSpPr/>
          <p:nvPr/>
        </p:nvCxnSpPr>
        <p:spPr>
          <a:xfrm>
            <a:off x="4427783" y="1513484"/>
            <a:ext cx="528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29"/>
          <p:cNvCxnSpPr/>
          <p:nvPr/>
        </p:nvCxnSpPr>
        <p:spPr>
          <a:xfrm>
            <a:off x="5496758" y="1510556"/>
            <a:ext cx="41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29"/>
          <p:cNvCxnSpPr/>
          <p:nvPr/>
        </p:nvCxnSpPr>
        <p:spPr>
          <a:xfrm flipH="1">
            <a:off x="4157051" y="1247050"/>
            <a:ext cx="1863600" cy="126300"/>
          </a:xfrm>
          <a:prstGeom prst="bentConnector3">
            <a:avLst>
              <a:gd fmla="val 9996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29"/>
          <p:cNvCxnSpPr/>
          <p:nvPr/>
        </p:nvCxnSpPr>
        <p:spPr>
          <a:xfrm flipH="1">
            <a:off x="5263086" y="1982168"/>
            <a:ext cx="1200" cy="3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6" name="Google Shape;266;p29"/>
          <p:cNvSpPr txBox="1"/>
          <p:nvPr/>
        </p:nvSpPr>
        <p:spPr>
          <a:xfrm>
            <a:off x="4692173" y="918645"/>
            <a:ext cx="11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38873" y="2050718"/>
            <a:ext cx="169073" cy="16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813498" y="1247050"/>
            <a:ext cx="392367" cy="392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9"/>
          <p:cNvCxnSpPr/>
          <p:nvPr/>
        </p:nvCxnSpPr>
        <p:spPr>
          <a:xfrm flipH="1">
            <a:off x="3043306" y="2222546"/>
            <a:ext cx="1200" cy="3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0" name="Google Shape;270;p29"/>
          <p:cNvSpPr txBox="1"/>
          <p:nvPr/>
        </p:nvSpPr>
        <p:spPr>
          <a:xfrm>
            <a:off x="2327182" y="1758457"/>
            <a:ext cx="136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Watson Assistant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0" y="-7350"/>
            <a:ext cx="9144000" cy="874500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Flow </a:t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-18802" y="1131590"/>
            <a:ext cx="9144000" cy="4042593"/>
          </a:xfrm>
          <a:prstGeom prst="rect">
            <a:avLst/>
          </a:prstGeom>
          <a:solidFill>
            <a:srgbClr val="205867"/>
          </a:solidFill>
          <a:ln cap="flat" cmpd="sng" w="25400">
            <a:solidFill>
              <a:srgbClr val="20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827584" y="195486"/>
            <a:ext cx="74888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Functionalities</a:t>
            </a:r>
            <a:endParaRPr sz="44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467544" y="1635646"/>
            <a:ext cx="8208912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●"/>
            </a:pPr>
            <a:r>
              <a:rPr lang="en-IN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Sentiment Analysis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●"/>
            </a:pPr>
            <a:r>
              <a:rPr lang="en-IN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Personalized Music and Video Suggestions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●"/>
            </a:pPr>
            <a:r>
              <a:rPr lang="en-IN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Watson Assistant Chatbot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●"/>
            </a:pPr>
            <a:r>
              <a:rPr lang="en-IN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Analytics Graph 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5867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1263" y="1105448"/>
            <a:ext cx="9125198" cy="40380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1857971" y="123478"/>
            <a:ext cx="54726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of IBM Cloud</a:t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95536" y="1419622"/>
            <a:ext cx="842493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IBM Tone Analyser </a:t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IBM Natural Language Understanding System</a:t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Watson Assistant </a:t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IBM Cloud Foundry ( hosting the website ) </a:t>
            </a:r>
            <a:endParaRPr sz="2800"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5867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1263" y="1105448"/>
            <a:ext cx="9125100" cy="403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1518875" y="123475"/>
            <a:ext cx="661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Value Derived </a:t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395536" y="1419622"/>
            <a:ext cx="84249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200"/>
              <a:buFont typeface="Quattrocento Sans"/>
              <a:buChar char="●"/>
            </a:pPr>
            <a:r>
              <a:rPr lang="en-IN" sz="22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Meditation app Calm is valued at $250 million. </a:t>
            </a:r>
            <a:endParaRPr sz="22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200"/>
              <a:buFont typeface="Quattrocento Sans"/>
              <a:buChar char="●"/>
            </a:pPr>
            <a:r>
              <a:rPr lang="en-IN" sz="22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They charge a $60 subscription fee to access their library of music and sleep content. </a:t>
            </a:r>
            <a:endParaRPr sz="22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200"/>
              <a:buFont typeface="Quattrocento Sans"/>
              <a:buChar char="●"/>
            </a:pPr>
            <a:r>
              <a:rPr lang="en-IN" sz="22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Moody offers more by suggesting personalized content to users. </a:t>
            </a:r>
            <a:endParaRPr sz="22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200"/>
              <a:buFont typeface="Quattrocento Sans"/>
              <a:buChar char="●"/>
            </a:pPr>
            <a:r>
              <a:rPr lang="en-IN" sz="22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business </a:t>
            </a:r>
            <a:r>
              <a:rPr lang="en-IN" sz="22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  <a:r>
              <a:rPr lang="en-IN" sz="22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are thus vast. </a:t>
            </a:r>
            <a:endParaRPr sz="22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5867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/>
          <p:nvPr/>
        </p:nvSpPr>
        <p:spPr>
          <a:xfrm>
            <a:off x="1263" y="1105448"/>
            <a:ext cx="9125198" cy="40380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1518875" y="123475"/>
            <a:ext cx="661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 of team members</a:t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395536" y="1419622"/>
            <a:ext cx="842493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Quattrocento Sans"/>
              <a:buAutoNum type="arabicPeriod"/>
            </a:pPr>
            <a:r>
              <a:rPr lang="en-IN" sz="2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Aravind B S </a:t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Quattrocento Sans"/>
              <a:buChar char="●"/>
            </a:pPr>
            <a:r>
              <a:rPr lang="en-IN" sz="2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Building the WebApp. </a:t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Quattrocento Sans"/>
              <a:buChar char="●"/>
            </a:pPr>
            <a:r>
              <a:rPr lang="en-IN" sz="2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 UI/UX design.</a:t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Quattrocento Sans"/>
              <a:buChar char="●"/>
            </a:pPr>
            <a:r>
              <a:rPr lang="en-IN" sz="2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- deploying and testing. </a:t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	</a:t>
            </a:r>
            <a:r>
              <a:rPr lang="en-IN" sz="2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Ashmita Raju</a:t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Quattrocento Sans"/>
              <a:buChar char="●"/>
            </a:pPr>
            <a:r>
              <a:rPr lang="en-IN" sz="2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Backend Processing using Spotify, Youtube and Twitter APIs. </a:t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Quattrocento Sans"/>
              <a:buChar char="●"/>
            </a:pPr>
            <a:r>
              <a:rPr lang="en-IN" sz="2600">
                <a:solidFill>
                  <a:srgbClr val="20586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Setting up Watson Assistant. </a:t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6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