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73" r:id="rId4"/>
    <p:sldId id="282" r:id="rId5"/>
    <p:sldId id="283" r:id="rId6"/>
    <p:sldId id="284" r:id="rId7"/>
    <p:sldId id="285" r:id="rId8"/>
    <p:sldId id="257"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86" r:id="rId22"/>
    <p:sldId id="288" r:id="rId23"/>
    <p:sldId id="289" r:id="rId24"/>
    <p:sldId id="290"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6FF11D-086E-4FAA-8A48-D936EAB66230}" type="datetimeFigureOut">
              <a:rPr lang="en-US" smtClean="0"/>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E5FEF-A490-4782-BCB1-7BC8B93C95D1}"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6FF11D-086E-4FAA-8A48-D936EAB66230}" type="datetimeFigureOut">
              <a:rPr lang="en-US" smtClean="0"/>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E5FEF-A490-4782-BCB1-7BC8B93C95D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6FF11D-086E-4FAA-8A48-D936EAB66230}" type="datetimeFigureOut">
              <a:rPr lang="en-US" smtClean="0"/>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E5FEF-A490-4782-BCB1-7BC8B93C95D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71538" y="192088"/>
            <a:ext cx="8162925" cy="1431925"/>
          </a:xfrm>
        </p:spPr>
        <p:txBody>
          <a:bodyPr/>
          <a:lstStyle/>
          <a:p>
            <a:r>
              <a:rPr lang="en-US" smtClean="0"/>
              <a:t>Click to edit Master title style</a:t>
            </a:r>
            <a:endParaRPr lang="en-IE"/>
          </a:p>
        </p:txBody>
      </p:sp>
      <p:sp>
        <p:nvSpPr>
          <p:cNvPr id="3" name="Chart Placeholder 2"/>
          <p:cNvSpPr>
            <a:spLocks noGrp="1"/>
          </p:cNvSpPr>
          <p:nvPr>
            <p:ph type="chart" idx="1"/>
          </p:nvPr>
        </p:nvSpPr>
        <p:spPr>
          <a:xfrm>
            <a:off x="912813" y="1905000"/>
            <a:ext cx="8110537" cy="4191000"/>
          </a:xfrm>
        </p:spPr>
        <p:txBody>
          <a:bodyPr/>
          <a:lstStyle/>
          <a:p>
            <a:pPr lvl="0"/>
            <a:endParaRPr lang="en-IE" noProof="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DA1E9B1D-3429-4548-876A-471E1F73ABDC}" type="slidenum">
              <a:rPr lang="en-US"/>
              <a:pPr>
                <a:defRPr/>
              </a:pPr>
              <a:t>‹#›</a:t>
            </a:fld>
            <a:endParaRPr lang="en-US"/>
          </a:p>
        </p:txBody>
      </p:sp>
    </p:spTree>
    <p:extLst>
      <p:ext uri="{BB962C8B-B14F-4D97-AF65-F5344CB8AC3E}">
        <p14:creationId xmlns:p14="http://schemas.microsoft.com/office/powerpoint/2010/main" val="1254148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6FF11D-086E-4FAA-8A48-D936EAB66230}" type="datetimeFigureOut">
              <a:rPr lang="en-US" smtClean="0"/>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E5FEF-A490-4782-BCB1-7BC8B93C95D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6FF11D-086E-4FAA-8A48-D936EAB66230}" type="datetimeFigureOut">
              <a:rPr lang="en-US" smtClean="0"/>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E5FEF-A490-4782-BCB1-7BC8B93C95D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16FF11D-086E-4FAA-8A48-D936EAB66230}" type="datetimeFigureOut">
              <a:rPr lang="en-US" smtClean="0"/>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E5FEF-A490-4782-BCB1-7BC8B93C95D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6FF11D-086E-4FAA-8A48-D936EAB66230}" type="datetimeFigureOut">
              <a:rPr lang="en-US" smtClean="0"/>
              <a:t>7/18/2014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DE5FEF-A490-4782-BCB1-7BC8B93C95D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6FF11D-086E-4FAA-8A48-D936EAB66230}" type="datetimeFigureOut">
              <a:rPr lang="en-US" smtClean="0"/>
              <a:t>7/18/2014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DE5FEF-A490-4782-BCB1-7BC8B93C95D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6FF11D-086E-4FAA-8A48-D936EAB66230}" type="datetimeFigureOut">
              <a:rPr lang="en-US" smtClean="0"/>
              <a:t>7/18/2014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DE5FEF-A490-4782-BCB1-7BC8B93C95D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6FF11D-086E-4FAA-8A48-D936EAB66230}" type="datetimeFigureOut">
              <a:rPr lang="en-US" smtClean="0"/>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E5FEF-A490-4782-BCB1-7BC8B93C95D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6FF11D-086E-4FAA-8A48-D936EAB66230}" type="datetimeFigureOut">
              <a:rPr lang="en-US" smtClean="0"/>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E5FEF-A490-4782-BCB1-7BC8B93C95D1}"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16FF11D-086E-4FAA-8A48-D936EAB66230}" type="datetimeFigureOut">
              <a:rPr lang="en-US" smtClean="0"/>
              <a:t>7/18/2014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2DE5FEF-A490-4782-BCB1-7BC8B93C95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hyperlink" Target="http://images.google.com/imgres?imgurl=http://www.aperfectworld.org/clipart/communications/transmitter.gif&amp;imgrefurl=http://www.aperfectworld.org/communications.htm&amp;h=184&amp;w=158&amp;sz=10&amp;tbnid=0fM59eH1DFUJ:&amp;tbnh=96&amp;tbnw=82&amp;hl=en&amp;start=8&amp;prev=/images?q%3Dtransmitter%26hl%3Den%26lr%3D%26sa%3DN" TargetMode="Externa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 Id="rId9"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file:///C:\Users\Administrator\Desktop\How%20to%20Develop%20Good%20Communication%20Skills%20%2016%20Steps.htm#Engaging_Your_Audience_sub" TargetMode="External"/><Relationship Id="rId2" Type="http://schemas.openxmlformats.org/officeDocument/2006/relationships/hyperlink" Target="file:///C:\Users\Administrator\Desktop\How%20to%20Develop%20Good%20Communication%20Skills%20%2016%20Steps.htm#Understanding_the_Basics_of_Communication_Skills_sub" TargetMode="External"/><Relationship Id="rId1" Type="http://schemas.openxmlformats.org/officeDocument/2006/relationships/slideLayout" Target="../slideLayouts/slideLayout2.xml"/><Relationship Id="rId5" Type="http://schemas.openxmlformats.org/officeDocument/2006/relationships/hyperlink" Target="file:///C:\Users\Administrator\Desktop\How%20to%20Develop%20Good%20Communication%20Skills%20%2016%20Steps.htm#Using_Your_Voice_sub" TargetMode="External"/><Relationship Id="rId4" Type="http://schemas.openxmlformats.org/officeDocument/2006/relationships/hyperlink" Target="file:///C:\Users\Administrator\Desktop\How%20to%20Develop%20Good%20Communication%20Skills%20%2016%20Steps.htm#Using_Your_Words_sub"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77000" y="4953000"/>
            <a:ext cx="1879005" cy="882119"/>
          </a:xfrm>
        </p:spPr>
        <p:txBody>
          <a:bodyPr/>
          <a:lstStyle/>
          <a:p>
            <a:r>
              <a:rPr lang="en-US" dirty="0" smtClean="0"/>
              <a:t>BY</a:t>
            </a:r>
          </a:p>
          <a:p>
            <a:r>
              <a:rPr lang="en-US" dirty="0" smtClean="0"/>
              <a:t>N C BASTRAY</a:t>
            </a:r>
            <a:endParaRPr lang="en-US" dirty="0"/>
          </a:p>
        </p:txBody>
      </p:sp>
      <p:sp>
        <p:nvSpPr>
          <p:cNvPr id="2" name="Title 1"/>
          <p:cNvSpPr>
            <a:spLocks noGrp="1"/>
          </p:cNvSpPr>
          <p:nvPr>
            <p:ph type="ctrTitle"/>
          </p:nvPr>
        </p:nvSpPr>
        <p:spPr>
          <a:xfrm>
            <a:off x="762000" y="1752600"/>
            <a:ext cx="7945419" cy="1793167"/>
          </a:xfrm>
        </p:spPr>
        <p:txBody>
          <a:bodyPr/>
          <a:lstStyle/>
          <a:p>
            <a:pPr marL="182880" indent="0">
              <a:buNone/>
            </a:pPr>
            <a:r>
              <a:rPr lang="en-US" dirty="0" smtClean="0"/>
              <a:t>COMMUNIATION SKILLS</a:t>
            </a:r>
            <a:endParaRPr lang="en-US" dirty="0"/>
          </a:p>
        </p:txBody>
      </p:sp>
    </p:spTree>
    <p:extLst>
      <p:ext uri="{BB962C8B-B14F-4D97-AF65-F5344CB8AC3E}">
        <p14:creationId xmlns:p14="http://schemas.microsoft.com/office/powerpoint/2010/main" val="3825277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162800" cy="3154680"/>
          </a:xfrm>
        </p:spPr>
        <p:txBody>
          <a:bodyPr/>
          <a:lstStyle/>
          <a:p>
            <a:pPr marL="45720" indent="0">
              <a:buNone/>
            </a:pPr>
            <a:r>
              <a:rPr lang="en-US" sz="2400" b="1" dirty="0" smtClean="0"/>
              <a:t>2</a:t>
            </a:r>
            <a:r>
              <a:rPr lang="en-US" b="1" dirty="0" smtClean="0"/>
              <a:t>. </a:t>
            </a:r>
            <a:r>
              <a:rPr lang="en-US" sz="2400" b="1" dirty="0" smtClean="0"/>
              <a:t>Practice</a:t>
            </a:r>
            <a:endParaRPr lang="en-US" sz="2400" dirty="0" smtClean="0"/>
          </a:p>
          <a:p>
            <a:pPr marL="45720" indent="0" algn="just">
              <a:buNone/>
            </a:pPr>
            <a:r>
              <a:rPr lang="en-US" dirty="0" smtClean="0"/>
              <a:t>Developing </a:t>
            </a:r>
            <a:r>
              <a:rPr lang="en-US" dirty="0"/>
              <a:t>advanced communication skills begins with simple interactions. Communication skills can be </a:t>
            </a:r>
            <a:r>
              <a:rPr lang="en-US" dirty="0" err="1" smtClean="0"/>
              <a:t>practised</a:t>
            </a:r>
            <a:r>
              <a:rPr lang="en-US" dirty="0" smtClean="0"/>
              <a:t> </a:t>
            </a:r>
            <a:r>
              <a:rPr lang="en-US" dirty="0"/>
              <a:t>every day in settings that range from the social to the professional. New skills take time to refine, but each time </a:t>
            </a:r>
            <a:r>
              <a:rPr lang="en-US" dirty="0" smtClean="0"/>
              <a:t>we should use our </a:t>
            </a:r>
            <a:r>
              <a:rPr lang="en-US" dirty="0"/>
              <a:t>communication </a:t>
            </a:r>
            <a:r>
              <a:rPr lang="en-US" dirty="0" smtClean="0"/>
              <a:t>skills</a:t>
            </a:r>
            <a:r>
              <a:rPr lang="en-US" dirty="0"/>
              <a:t> </a:t>
            </a:r>
            <a:r>
              <a:rPr lang="en-US" dirty="0" smtClean="0"/>
              <a:t>and keep</a:t>
            </a:r>
            <a:r>
              <a:rPr lang="en-US" dirty="0" smtClean="0"/>
              <a:t> </a:t>
            </a:r>
            <a:r>
              <a:rPr lang="en-US" dirty="0"/>
              <a:t>open </a:t>
            </a:r>
            <a:r>
              <a:rPr lang="en-US" dirty="0" smtClean="0"/>
              <a:t>ourselves </a:t>
            </a:r>
            <a:r>
              <a:rPr lang="en-US" dirty="0"/>
              <a:t>to opportunities and future partnerships. </a:t>
            </a:r>
          </a:p>
        </p:txBody>
      </p:sp>
    </p:spTree>
    <p:extLst>
      <p:ext uri="{BB962C8B-B14F-4D97-AF65-F5344CB8AC3E}">
        <p14:creationId xmlns:p14="http://schemas.microsoft.com/office/powerpoint/2010/main" val="2051791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4400" y="1219200"/>
            <a:ext cx="4038600" cy="3657600"/>
          </a:xfrm>
        </p:spPr>
        <p:txBody>
          <a:bodyPr>
            <a:normAutofit fontScale="55000" lnSpcReduction="20000"/>
          </a:bodyPr>
          <a:lstStyle/>
          <a:p>
            <a:pPr marL="45720" indent="0" algn="just">
              <a:buNone/>
            </a:pPr>
            <a:r>
              <a:rPr lang="en-US" sz="3800" b="1" dirty="0" smtClean="0"/>
              <a:t>1. Make eye contact: </a:t>
            </a:r>
            <a:r>
              <a:rPr lang="en-US" sz="3800" dirty="0" smtClean="0"/>
              <a:t>Whether you are speaking or listening, looking into the eyes of the person with whom you are conversing can make the interaction more successful. Eye contact conveys interest and encourages your partner to be interested in you in return. One technique to help with this is to consciously look into one of the listener’s eyes and then move to the other eye.</a:t>
            </a:r>
            <a:endParaRPr lang="en-US" sz="2000" b="1" dirty="0"/>
          </a:p>
          <a:p>
            <a:pPr marL="45720" indent="0">
              <a:buNone/>
            </a:pPr>
            <a:endParaRPr lang="en-US" dirty="0"/>
          </a:p>
        </p:txBody>
      </p:sp>
      <p:pic>
        <p:nvPicPr>
          <p:cNvPr id="3074" name="Picture 2" descr="C:\Users\Administrator\Desktop\670px-Eyes-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600200"/>
            <a:ext cx="3770021" cy="2895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90600" y="4572000"/>
            <a:ext cx="7543800" cy="1908215"/>
          </a:xfrm>
          <a:prstGeom prst="rect">
            <a:avLst/>
          </a:prstGeom>
          <a:noFill/>
        </p:spPr>
        <p:txBody>
          <a:bodyPr wrap="square" rtlCol="0">
            <a:spAutoFit/>
          </a:bodyPr>
          <a:lstStyle/>
          <a:p>
            <a:pPr algn="just"/>
            <a:r>
              <a:rPr lang="en-US" sz="2000" dirty="0" smtClean="0"/>
              <a:t>Going back and forth between the two makes your eyes appear to sparkle. Another trick is to imagine a letter “T” on the listener’s face ,with the cross bar being an imaginary line across the eye brows and the vertical line coming down the center of the nose. Keep your eyes scanning that “T” zone.</a:t>
            </a:r>
          </a:p>
          <a:p>
            <a:endParaRPr lang="en-US" dirty="0"/>
          </a:p>
        </p:txBody>
      </p:sp>
      <p:sp>
        <p:nvSpPr>
          <p:cNvPr id="6" name="Rectangle 2"/>
          <p:cNvSpPr>
            <a:spLocks noGrp="1" noChangeArrowheads="1"/>
          </p:cNvSpPr>
          <p:nvPr>
            <p:ph type="title"/>
          </p:nvPr>
        </p:nvSpPr>
        <p:spPr>
          <a:xfrm>
            <a:off x="570560" y="371702"/>
            <a:ext cx="8370451" cy="762000"/>
          </a:xfrm>
        </p:spPr>
        <p:txBody>
          <a:bodyPr/>
          <a:lstStyle/>
          <a:p>
            <a:pPr algn="l"/>
            <a:r>
              <a:rPr lang="en-US" sz="3200" dirty="0"/>
              <a:t>2. Engaging Your Audience</a:t>
            </a:r>
            <a:br>
              <a:rPr lang="en-US" sz="3200" dirty="0"/>
            </a:br>
            <a:endParaRPr lang="en-US" sz="3200" dirty="0"/>
          </a:p>
        </p:txBody>
      </p:sp>
    </p:spTree>
    <p:extLst>
      <p:ext uri="{BB962C8B-B14F-4D97-AF65-F5344CB8AC3E}">
        <p14:creationId xmlns:p14="http://schemas.microsoft.com/office/powerpoint/2010/main" val="760355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762000"/>
            <a:ext cx="4572000" cy="4114800"/>
          </a:xfrm>
        </p:spPr>
        <p:txBody>
          <a:bodyPr/>
          <a:lstStyle/>
          <a:p>
            <a:pPr marL="45720" indent="0">
              <a:buNone/>
            </a:pPr>
            <a:r>
              <a:rPr lang="en-US" dirty="0" smtClean="0"/>
              <a:t>2 </a:t>
            </a:r>
            <a:r>
              <a:rPr lang="en-US" b="1" dirty="0" smtClean="0"/>
              <a:t>Use </a:t>
            </a:r>
            <a:r>
              <a:rPr lang="en-US" b="1" dirty="0"/>
              <a:t>gestures.</a:t>
            </a:r>
            <a:r>
              <a:rPr lang="en-US" dirty="0"/>
              <a:t> </a:t>
            </a:r>
            <a:endParaRPr lang="en-US" dirty="0" smtClean="0"/>
          </a:p>
          <a:p>
            <a:pPr marL="45720" indent="0" algn="just">
              <a:buNone/>
            </a:pPr>
            <a:r>
              <a:rPr lang="en-US" dirty="0" smtClean="0"/>
              <a:t>These </a:t>
            </a:r>
            <a:r>
              <a:rPr lang="en-US" dirty="0"/>
              <a:t>include gestures with your hands and face. Make your whole body talk. Use smaller gestures for individuals and small groups. The gestures should get larger as the group that one is addressing increases in size. </a:t>
            </a:r>
          </a:p>
        </p:txBody>
      </p:sp>
      <p:pic>
        <p:nvPicPr>
          <p:cNvPr id="4098" name="Picture 2" descr="C:\Users\Administrator\Desktop\670px-Yochai-Han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7855" y="914400"/>
            <a:ext cx="3492499"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833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45720" indent="0" algn="just">
              <a:buNone/>
            </a:pPr>
            <a:r>
              <a:rPr lang="en-US" dirty="0" smtClean="0"/>
              <a:t>3 </a:t>
            </a:r>
            <a:r>
              <a:rPr lang="en-US" b="1" dirty="0" smtClean="0"/>
              <a:t>Don’t </a:t>
            </a:r>
            <a:r>
              <a:rPr lang="en-US" b="1" dirty="0"/>
              <a:t>send mixed messages.</a:t>
            </a:r>
            <a:r>
              <a:rPr lang="en-US" dirty="0"/>
              <a:t> Make your words, gestures, facial expressions and tone match. Disciplining someone while smiling sends a mixed message and is therefore ineffective. If you have to deliver a negative message, make your words, facial expressions, and tone match the message.</a:t>
            </a:r>
          </a:p>
        </p:txBody>
      </p:sp>
      <p:pic>
        <p:nvPicPr>
          <p:cNvPr id="5122" name="Picture 2" descr="C:\Users\Administrator\Desktop\670px-01-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560618"/>
            <a:ext cx="3733800" cy="2491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39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162800" cy="5364480"/>
          </a:xfrm>
        </p:spPr>
        <p:txBody>
          <a:bodyPr>
            <a:normAutofit/>
          </a:bodyPr>
          <a:lstStyle/>
          <a:p>
            <a:pPr marL="45720" indent="0" algn="just">
              <a:buNone/>
            </a:pPr>
            <a:r>
              <a:rPr lang="en-US" dirty="0" smtClean="0"/>
              <a:t>4 </a:t>
            </a:r>
            <a:r>
              <a:rPr lang="en-US" b="1" dirty="0" smtClean="0"/>
              <a:t>Be </a:t>
            </a:r>
            <a:r>
              <a:rPr lang="en-US" b="1" dirty="0"/>
              <a:t>aware of what your body is saying.</a:t>
            </a:r>
            <a:r>
              <a:rPr lang="en-US" dirty="0"/>
              <a:t> </a:t>
            </a:r>
            <a:r>
              <a:rPr lang="en-US" dirty="0" smtClean="0"/>
              <a:t>Body language </a:t>
            </a:r>
            <a:r>
              <a:rPr lang="en-US" dirty="0"/>
              <a:t>can say so much more than a mouthful of words. An open stance with arms relaxed at your sides tells anyone around you that you </a:t>
            </a:r>
            <a:r>
              <a:rPr lang="en-US" dirty="0" smtClean="0"/>
              <a:t>are approachable </a:t>
            </a:r>
            <a:r>
              <a:rPr lang="en-US" dirty="0"/>
              <a:t>and open to hearing what they have to say. </a:t>
            </a:r>
            <a:endParaRPr lang="en-US" dirty="0" smtClean="0"/>
          </a:p>
          <a:p>
            <a:pPr marL="45720" indent="0" algn="just">
              <a:buNone/>
            </a:pPr>
            <a:r>
              <a:rPr lang="en-US" dirty="0" smtClean="0"/>
              <a:t>1. Arms </a:t>
            </a:r>
            <a:r>
              <a:rPr lang="en-US" dirty="0"/>
              <a:t>crossed and shoulders hunched, on the other hand, suggest disinterest in conversation or unwillingness to communicate. Often, communication can be stopped before it starts by body language that tells people you don't want to talk.</a:t>
            </a:r>
          </a:p>
          <a:p>
            <a:pPr marL="45720" indent="0" algn="just">
              <a:buNone/>
            </a:pPr>
            <a:r>
              <a:rPr lang="en-US" dirty="0" smtClean="0"/>
              <a:t>2. </a:t>
            </a:r>
            <a:r>
              <a:rPr lang="en-US" dirty="0" smtClean="0"/>
              <a:t>Appropriate posture and </a:t>
            </a:r>
            <a:r>
              <a:rPr lang="en-US" dirty="0"/>
              <a:t>an approachable stance can make even difficult conversations flow more smoothly.</a:t>
            </a:r>
          </a:p>
          <a:p>
            <a:pPr marL="45720" indent="0" algn="just">
              <a:buNone/>
            </a:pPr>
            <a:endParaRPr lang="en-US" dirty="0"/>
          </a:p>
        </p:txBody>
      </p:sp>
    </p:spTree>
    <p:extLst>
      <p:ext uri="{BB962C8B-B14F-4D97-AF65-F5344CB8AC3E}">
        <p14:creationId xmlns:p14="http://schemas.microsoft.com/office/powerpoint/2010/main" val="294830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1143000"/>
            <a:ext cx="6400800" cy="3474720"/>
          </a:xfrm>
        </p:spPr>
        <p:txBody>
          <a:bodyPr/>
          <a:lstStyle/>
          <a:p>
            <a:pPr marL="45720" indent="0" algn="just">
              <a:buNone/>
            </a:pPr>
            <a:r>
              <a:rPr lang="en-US" dirty="0" smtClean="0"/>
              <a:t>5 </a:t>
            </a:r>
            <a:r>
              <a:rPr lang="en-US" b="1" dirty="0" smtClean="0"/>
              <a:t>Manifest </a:t>
            </a:r>
            <a:r>
              <a:rPr lang="en-US" b="1" dirty="0"/>
              <a:t>constructive attitudes and beliefs.</a:t>
            </a:r>
            <a:r>
              <a:rPr lang="en-US" dirty="0"/>
              <a:t> The attitudes you bring to communication will have a huge impact on the way you compose yourself and interact with others. Choose to </a:t>
            </a:r>
            <a:r>
              <a:rPr lang="en-US" dirty="0" smtClean="0"/>
              <a:t>be honest, patient, optimistic, sincere, </a:t>
            </a:r>
            <a:r>
              <a:rPr lang="en-US" dirty="0"/>
              <a:t>respectful, and accepting of </a:t>
            </a:r>
            <a:r>
              <a:rPr lang="en-US" dirty="0" smtClean="0"/>
              <a:t>others. Be sensitive to other people’s feelings, </a:t>
            </a:r>
            <a:r>
              <a:rPr lang="en-US" dirty="0"/>
              <a:t>and believe in others' competence.</a:t>
            </a:r>
          </a:p>
          <a:p>
            <a:pPr marL="45720" indent="0">
              <a:buNone/>
            </a:pPr>
            <a:endParaRPr lang="en-US" dirty="0"/>
          </a:p>
        </p:txBody>
      </p:sp>
    </p:spTree>
    <p:extLst>
      <p:ext uri="{BB962C8B-B14F-4D97-AF65-F5344CB8AC3E}">
        <p14:creationId xmlns:p14="http://schemas.microsoft.com/office/powerpoint/2010/main" val="1603494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3657600" cy="3307080"/>
          </a:xfrm>
        </p:spPr>
        <p:txBody>
          <a:bodyPr>
            <a:normAutofit/>
          </a:bodyPr>
          <a:lstStyle/>
          <a:p>
            <a:pPr marL="45720" indent="0" algn="just">
              <a:buNone/>
            </a:pPr>
            <a:r>
              <a:rPr lang="en-US" dirty="0" smtClean="0"/>
              <a:t>6 </a:t>
            </a:r>
            <a:r>
              <a:rPr lang="en-US" b="1" dirty="0" smtClean="0"/>
              <a:t>Develop effective listening skills:</a:t>
            </a:r>
            <a:r>
              <a:rPr lang="en-US" dirty="0" smtClean="0"/>
              <a:t> Not only should one be able to speak effectively, one must listen to the other person's words and engage in communication on what the other person is speaking about. </a:t>
            </a:r>
            <a:endParaRPr lang="en-US" dirty="0"/>
          </a:p>
        </p:txBody>
      </p:sp>
      <p:pic>
        <p:nvPicPr>
          <p:cNvPr id="6146" name="Picture 2" descr="C:\Users\Administrator\Desktop\670px-2ears-wilban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838200"/>
            <a:ext cx="3644900" cy="27962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43000" y="3810000"/>
            <a:ext cx="7162800" cy="1107996"/>
          </a:xfrm>
          <a:prstGeom prst="rect">
            <a:avLst/>
          </a:prstGeom>
          <a:noFill/>
        </p:spPr>
        <p:txBody>
          <a:bodyPr wrap="square" rtlCol="0">
            <a:spAutoFit/>
          </a:bodyPr>
          <a:lstStyle/>
          <a:p>
            <a:pPr marL="45720" indent="0" algn="just">
              <a:buNone/>
            </a:pPr>
            <a:r>
              <a:rPr lang="en-US" sz="2200" dirty="0"/>
              <a:t>Avoid the impulse to listen only for the end of their sentence so that you can blurt out the ideas or memories </a:t>
            </a:r>
            <a:r>
              <a:rPr lang="en-US" sz="2200" dirty="0" smtClean="0"/>
              <a:t> </a:t>
            </a:r>
            <a:r>
              <a:rPr lang="en-US" sz="2200" dirty="0"/>
              <a:t>while the other person is speaking. </a:t>
            </a:r>
            <a:endParaRPr lang="en-US" sz="2200" dirty="0"/>
          </a:p>
        </p:txBody>
      </p:sp>
    </p:spTree>
    <p:extLst>
      <p:ext uri="{BB962C8B-B14F-4D97-AF65-F5344CB8AC3E}">
        <p14:creationId xmlns:p14="http://schemas.microsoft.com/office/powerpoint/2010/main" val="203120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29145" y="1143000"/>
            <a:ext cx="3505200" cy="2895600"/>
          </a:xfrm>
        </p:spPr>
        <p:txBody>
          <a:bodyPr>
            <a:normAutofit/>
          </a:bodyPr>
          <a:lstStyle/>
          <a:p>
            <a:pPr marL="45720" indent="0" algn="just">
              <a:buNone/>
            </a:pPr>
            <a:r>
              <a:rPr lang="en-US" b="1" dirty="0" smtClean="0"/>
              <a:t>1 </a:t>
            </a:r>
            <a:r>
              <a:rPr lang="en-US" b="1" dirty="0" smtClean="0"/>
              <a:t>Enunciate </a:t>
            </a:r>
            <a:r>
              <a:rPr lang="en-US" b="1" dirty="0"/>
              <a:t>your words.</a:t>
            </a:r>
            <a:r>
              <a:rPr lang="en-US" dirty="0"/>
              <a:t> Speak clearly and don’t mumble. If people are always asking you to repeat yourself, try to do a better job of articulating yourself in a better manner. </a:t>
            </a:r>
          </a:p>
        </p:txBody>
      </p:sp>
      <p:pic>
        <p:nvPicPr>
          <p:cNvPr id="7170" name="Picture 2" descr="C:\Users\Administrator\Desktop\670px-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295400"/>
            <a:ext cx="3581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43000" y="3962400"/>
            <a:ext cx="6934200" cy="1107996"/>
          </a:xfrm>
          <a:prstGeom prst="rect">
            <a:avLst/>
          </a:prstGeom>
          <a:noFill/>
        </p:spPr>
        <p:txBody>
          <a:bodyPr wrap="square" rtlCol="0">
            <a:spAutoFit/>
          </a:bodyPr>
          <a:lstStyle/>
          <a:p>
            <a:pPr marL="45720" indent="0" algn="just">
              <a:buNone/>
            </a:pPr>
            <a:r>
              <a:rPr lang="en-US" sz="2200" dirty="0"/>
              <a:t>2 </a:t>
            </a:r>
            <a:r>
              <a:rPr lang="en-US" sz="2200" b="1" dirty="0"/>
              <a:t>Pronounce your words correctly.</a:t>
            </a:r>
            <a:r>
              <a:rPr lang="en-US" sz="2200" dirty="0"/>
              <a:t> People will judge your competency through your vocabulary. If you aren’t sure of how to say a word, don’t use it.</a:t>
            </a:r>
            <a:endParaRPr lang="en-US" sz="2200" dirty="0"/>
          </a:p>
        </p:txBody>
      </p:sp>
      <p:sp>
        <p:nvSpPr>
          <p:cNvPr id="5" name="Rectangle 2"/>
          <p:cNvSpPr>
            <a:spLocks noGrp="1" noChangeArrowheads="1"/>
          </p:cNvSpPr>
          <p:nvPr>
            <p:ph type="title"/>
          </p:nvPr>
        </p:nvSpPr>
        <p:spPr>
          <a:xfrm>
            <a:off x="1143000" y="228600"/>
            <a:ext cx="7379851" cy="762000"/>
          </a:xfrm>
        </p:spPr>
        <p:txBody>
          <a:bodyPr/>
          <a:lstStyle/>
          <a:p>
            <a:pPr algn="l"/>
            <a:r>
              <a:rPr lang="en-US" sz="3200" dirty="0"/>
              <a:t>3. Using Your Words </a:t>
            </a:r>
            <a:br>
              <a:rPr lang="en-US" sz="3200" dirty="0"/>
            </a:br>
            <a:endParaRPr lang="en-US" sz="3200" dirty="0"/>
          </a:p>
        </p:txBody>
      </p:sp>
    </p:spTree>
    <p:extLst>
      <p:ext uri="{BB962C8B-B14F-4D97-AF65-F5344CB8AC3E}">
        <p14:creationId xmlns:p14="http://schemas.microsoft.com/office/powerpoint/2010/main" val="3338221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3505200" cy="3535680"/>
          </a:xfrm>
        </p:spPr>
        <p:txBody>
          <a:bodyPr>
            <a:noAutofit/>
          </a:bodyPr>
          <a:lstStyle/>
          <a:p>
            <a:pPr marL="45720" indent="0" algn="just">
              <a:buNone/>
            </a:pPr>
            <a:r>
              <a:rPr lang="en-US" dirty="0" smtClean="0"/>
              <a:t>3 </a:t>
            </a:r>
            <a:r>
              <a:rPr lang="en-US" b="1" dirty="0" smtClean="0"/>
              <a:t>Use </a:t>
            </a:r>
            <a:r>
              <a:rPr lang="en-US" b="1" dirty="0"/>
              <a:t>the right words.</a:t>
            </a:r>
            <a:r>
              <a:rPr lang="en-US" dirty="0"/>
              <a:t> If you’re not sure of the meaning of a word, don’t use it. Grab a dictionary and start a daily habit of learning one new word per day. Use it sometime in your conversations during the day. </a:t>
            </a:r>
          </a:p>
        </p:txBody>
      </p:sp>
      <p:pic>
        <p:nvPicPr>
          <p:cNvPr id="8195" name="Picture 3" descr="C:\Users\Administrator\Desktop\Phy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200" y="838200"/>
            <a:ext cx="2794000" cy="2794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43000" y="3962400"/>
            <a:ext cx="6553200" cy="1785104"/>
          </a:xfrm>
          <a:prstGeom prst="rect">
            <a:avLst/>
          </a:prstGeom>
          <a:noFill/>
        </p:spPr>
        <p:txBody>
          <a:bodyPr wrap="square" rtlCol="0">
            <a:spAutoFit/>
          </a:bodyPr>
          <a:lstStyle/>
          <a:p>
            <a:pPr marL="45720" indent="0" algn="just">
              <a:buNone/>
            </a:pPr>
            <a:r>
              <a:rPr lang="en-US" sz="2200" dirty="0"/>
              <a:t>4 </a:t>
            </a:r>
            <a:r>
              <a:rPr lang="en-US" sz="2200" b="1" dirty="0"/>
              <a:t>Slow your speech down.</a:t>
            </a:r>
            <a:r>
              <a:rPr lang="en-US" sz="2200" dirty="0"/>
              <a:t> People will perceive you as nervous and unsure of yourself if you talk fast. However, be careful not to slow down to the point where people begin to finish your sentences just to help you finish.</a:t>
            </a:r>
            <a:endParaRPr lang="en-US" sz="2200" dirty="0"/>
          </a:p>
        </p:txBody>
      </p:sp>
    </p:spTree>
    <p:extLst>
      <p:ext uri="{BB962C8B-B14F-4D97-AF65-F5344CB8AC3E}">
        <p14:creationId xmlns:p14="http://schemas.microsoft.com/office/powerpoint/2010/main" val="2190639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1143000"/>
            <a:ext cx="4038600" cy="4495800"/>
          </a:xfrm>
        </p:spPr>
        <p:txBody>
          <a:bodyPr>
            <a:normAutofit lnSpcReduction="10000"/>
          </a:bodyPr>
          <a:lstStyle/>
          <a:p>
            <a:pPr marL="45720" indent="0" algn="just">
              <a:buNone/>
            </a:pPr>
            <a:r>
              <a:rPr lang="en-US" sz="2400" dirty="0" smtClean="0"/>
              <a:t>1. </a:t>
            </a:r>
            <a:r>
              <a:rPr lang="en-US" sz="2400" b="1" dirty="0" smtClean="0"/>
              <a:t>Develop </a:t>
            </a:r>
            <a:r>
              <a:rPr lang="en-US" sz="2400" b="1" dirty="0"/>
              <a:t>your voice.</a:t>
            </a:r>
            <a:r>
              <a:rPr lang="en-US" sz="2400" dirty="0"/>
              <a:t> A high or whiny voice is not perceived to be one of authority. In fact, a high and soft voice can make you sound like prey to an aggressive co-worker or make others </a:t>
            </a:r>
            <a:r>
              <a:rPr lang="en-US" sz="2400" dirty="0" smtClean="0"/>
              <a:t>not to </a:t>
            </a:r>
            <a:r>
              <a:rPr lang="en-US" sz="2400" dirty="0"/>
              <a:t>take you seriously. Begin doing exercises to lower the pitch of your </a:t>
            </a:r>
            <a:r>
              <a:rPr lang="en-US" sz="2400" dirty="0" smtClean="0"/>
              <a:t>voice and make it acceptable to your audience. </a:t>
            </a:r>
            <a:endParaRPr lang="en-US" sz="2400" b="1" dirty="0"/>
          </a:p>
          <a:p>
            <a:endParaRPr lang="en-US" dirty="0"/>
          </a:p>
        </p:txBody>
      </p:sp>
      <p:pic>
        <p:nvPicPr>
          <p:cNvPr id="9218" name="Picture 2" descr="C:\Users\Administrator\Desktop\670px-DJ-Public-on-ai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6855" y="1295400"/>
            <a:ext cx="3864986" cy="304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Grp="1" noChangeArrowheads="1"/>
          </p:cNvSpPr>
          <p:nvPr>
            <p:ph type="title"/>
          </p:nvPr>
        </p:nvSpPr>
        <p:spPr>
          <a:xfrm>
            <a:off x="1143000" y="228600"/>
            <a:ext cx="7379851" cy="762000"/>
          </a:xfrm>
        </p:spPr>
        <p:txBody>
          <a:bodyPr/>
          <a:lstStyle/>
          <a:p>
            <a:pPr algn="l"/>
            <a:r>
              <a:rPr lang="en-US" sz="3200" dirty="0" smtClean="0"/>
              <a:t>4. </a:t>
            </a:r>
            <a:r>
              <a:rPr lang="en-US" sz="3200" dirty="0"/>
              <a:t>Using Your </a:t>
            </a:r>
            <a:r>
              <a:rPr lang="en-US" sz="3200" dirty="0" smtClean="0"/>
              <a:t>Voice </a:t>
            </a:r>
            <a:r>
              <a:rPr lang="en-US" sz="3200" dirty="0"/>
              <a:t/>
            </a:r>
            <a:br>
              <a:rPr lang="en-US" sz="3200" dirty="0"/>
            </a:br>
            <a:endParaRPr lang="en-US" sz="3200" dirty="0"/>
          </a:p>
        </p:txBody>
      </p:sp>
    </p:spTree>
    <p:extLst>
      <p:ext uri="{BB962C8B-B14F-4D97-AF65-F5344CB8AC3E}">
        <p14:creationId xmlns:p14="http://schemas.microsoft.com/office/powerpoint/2010/main" val="319919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09600" y="381000"/>
            <a:ext cx="5724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3600" b="1" dirty="0">
                <a:solidFill>
                  <a:schemeClr val="tx2"/>
                </a:solidFill>
              </a:rPr>
              <a:t>What is Communication</a:t>
            </a:r>
            <a:r>
              <a:rPr lang="en-US" altLang="en-US" sz="3600" b="1" dirty="0" smtClean="0">
                <a:solidFill>
                  <a:schemeClr val="tx2"/>
                </a:solidFill>
              </a:rPr>
              <a:t>?</a:t>
            </a:r>
            <a:endParaRPr lang="en-US" altLang="en-US" sz="3600" b="1" dirty="0">
              <a:solidFill>
                <a:schemeClr val="tx2"/>
              </a:solidFill>
            </a:endParaRPr>
          </a:p>
        </p:txBody>
      </p:sp>
      <p:sp>
        <p:nvSpPr>
          <p:cNvPr id="5" name="Rectangle 5"/>
          <p:cNvSpPr>
            <a:spLocks noChangeArrowheads="1"/>
          </p:cNvSpPr>
          <p:nvPr/>
        </p:nvSpPr>
        <p:spPr bwMode="auto">
          <a:xfrm>
            <a:off x="609600" y="1371600"/>
            <a:ext cx="419033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pPr>
            <a:r>
              <a:rPr lang="en-US" altLang="en-US" sz="2400" dirty="0" smtClean="0">
                <a:latin typeface="Times New Roman" pitchFamily="18" charset="0"/>
              </a:rPr>
              <a:t>Communication </a:t>
            </a:r>
            <a:r>
              <a:rPr lang="en-US" sz="2400" dirty="0" smtClean="0"/>
              <a:t>is </a:t>
            </a:r>
            <a:r>
              <a:rPr lang="en-US" sz="2400" dirty="0"/>
              <a:t>the process </a:t>
            </a:r>
            <a:r>
              <a:rPr lang="en-US" sz="2400" dirty="0" smtClean="0"/>
              <a:t>of transferring signals/ messages/ information/ ideas and attitudes from one person to another i.e. </a:t>
            </a:r>
            <a:r>
              <a:rPr lang="en-US" sz="2400" dirty="0"/>
              <a:t>between a sender and a receiver through </a:t>
            </a:r>
            <a:r>
              <a:rPr lang="en-US" sz="2400" dirty="0" smtClean="0"/>
              <a:t>various</a:t>
            </a:r>
            <a:endParaRPr lang="en-US" sz="2400" dirty="0"/>
          </a:p>
        </p:txBody>
      </p:sp>
      <p:pic>
        <p:nvPicPr>
          <p:cNvPr id="6" name="Picture 2" descr="C:\Users\Administrator\Desktop\670px-Communic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510101"/>
            <a:ext cx="3806483" cy="23722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9600" y="3990109"/>
            <a:ext cx="8066314" cy="1477328"/>
          </a:xfrm>
          <a:prstGeom prst="rect">
            <a:avLst/>
          </a:prstGeom>
          <a:noFill/>
        </p:spPr>
        <p:txBody>
          <a:bodyPr wrap="square" rtlCol="0">
            <a:spAutoFit/>
          </a:bodyPr>
          <a:lstStyle/>
          <a:p>
            <a:r>
              <a:rPr lang="en-US" sz="2400" dirty="0"/>
              <a:t>methods (written words, nonverbal cues, spoken words etc</a:t>
            </a:r>
            <a:r>
              <a:rPr lang="en-US" sz="2400" dirty="0" smtClean="0"/>
              <a:t>.). </a:t>
            </a:r>
            <a:r>
              <a:rPr lang="en-US" sz="2400" dirty="0"/>
              <a:t>It is also the </a:t>
            </a:r>
            <a:r>
              <a:rPr lang="en-US" altLang="en-US" sz="2400" dirty="0">
                <a:latin typeface="Times New Roman" pitchFamily="18" charset="0"/>
              </a:rPr>
              <a:t>process of meaningful interaction among human beings.</a:t>
            </a:r>
            <a:endParaRPr lang="en-US" sz="2400" dirty="0"/>
          </a:p>
          <a:p>
            <a:endParaRPr lang="en-US" dirty="0"/>
          </a:p>
        </p:txBody>
      </p:sp>
    </p:spTree>
    <p:extLst>
      <p:ext uri="{BB962C8B-B14F-4D97-AF65-F5344CB8AC3E}">
        <p14:creationId xmlns:p14="http://schemas.microsoft.com/office/powerpoint/2010/main" val="763613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1447800"/>
            <a:ext cx="6400800" cy="3474720"/>
          </a:xfrm>
        </p:spPr>
        <p:txBody>
          <a:bodyPr>
            <a:normAutofit/>
          </a:bodyPr>
          <a:lstStyle/>
          <a:p>
            <a:pPr marL="45720" indent="0" algn="just">
              <a:buNone/>
            </a:pPr>
            <a:r>
              <a:rPr lang="en-US" dirty="0" smtClean="0"/>
              <a:t>2 </a:t>
            </a:r>
            <a:r>
              <a:rPr lang="en-US" b="1" dirty="0" smtClean="0"/>
              <a:t>Animate </a:t>
            </a:r>
            <a:r>
              <a:rPr lang="en-US" b="1" dirty="0"/>
              <a:t>your voice.</a:t>
            </a:r>
            <a:r>
              <a:rPr lang="en-US" dirty="0"/>
              <a:t> Avoid a monotone and use dynamics. Your pitch should raise and lower periodically. </a:t>
            </a:r>
            <a:r>
              <a:rPr lang="en-US" dirty="0" smtClean="0"/>
              <a:t>It should be sweet and pleasant to your audience as per the need. </a:t>
            </a:r>
            <a:endParaRPr lang="en-US" dirty="0"/>
          </a:p>
          <a:p>
            <a:pPr marL="45720" indent="0" algn="just">
              <a:buNone/>
            </a:pPr>
            <a:r>
              <a:rPr lang="en-US" dirty="0" smtClean="0"/>
              <a:t>3 </a:t>
            </a:r>
            <a:r>
              <a:rPr lang="en-US" b="1" dirty="0" smtClean="0"/>
              <a:t>Use </a:t>
            </a:r>
            <a:r>
              <a:rPr lang="en-US" b="1" dirty="0"/>
              <a:t>appropriate volume.</a:t>
            </a:r>
            <a:r>
              <a:rPr lang="en-US" dirty="0"/>
              <a:t> Use a volume that is appropriate for the setting. Speak more softly when you are alone and close. Speak louder when you are speaking to larger groups or across larger spaces</a:t>
            </a:r>
            <a:r>
              <a:rPr lang="en-US" dirty="0" smtClean="0"/>
              <a:t>.</a:t>
            </a:r>
            <a:endParaRPr lang="en-US" dirty="0"/>
          </a:p>
        </p:txBody>
      </p:sp>
    </p:spTree>
    <p:extLst>
      <p:ext uri="{BB962C8B-B14F-4D97-AF65-F5344CB8AC3E}">
        <p14:creationId xmlns:p14="http://schemas.microsoft.com/office/powerpoint/2010/main" val="3948464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09600" y="304800"/>
            <a:ext cx="6523038"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3600" b="1" dirty="0">
                <a:solidFill>
                  <a:schemeClr val="tx2"/>
                </a:solidFill>
              </a:rPr>
              <a:t>Barriers to communication</a:t>
            </a:r>
          </a:p>
        </p:txBody>
      </p:sp>
      <p:sp>
        <p:nvSpPr>
          <p:cNvPr id="5" name="Rectangle 5"/>
          <p:cNvSpPr>
            <a:spLocks noChangeArrowheads="1"/>
          </p:cNvSpPr>
          <p:nvPr/>
        </p:nvSpPr>
        <p:spPr bwMode="auto">
          <a:xfrm>
            <a:off x="533400" y="1752600"/>
            <a:ext cx="6781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SzPct val="100000"/>
              <a:buFontTx/>
              <a:buChar char="•"/>
            </a:pPr>
            <a:r>
              <a:rPr lang="en-US" altLang="en-US" sz="2800"/>
              <a:t>Noise</a:t>
            </a:r>
          </a:p>
          <a:p>
            <a:pPr>
              <a:spcBef>
                <a:spcPct val="20000"/>
              </a:spcBef>
              <a:buSzPct val="100000"/>
              <a:buFontTx/>
              <a:buChar char="•"/>
            </a:pPr>
            <a:r>
              <a:rPr lang="en-US" altLang="en-US" sz="2800"/>
              <a:t>Inappropriate medium</a:t>
            </a:r>
          </a:p>
          <a:p>
            <a:pPr>
              <a:spcBef>
                <a:spcPct val="20000"/>
              </a:spcBef>
              <a:buSzPct val="100000"/>
              <a:buFontTx/>
              <a:buChar char="•"/>
            </a:pPr>
            <a:r>
              <a:rPr lang="en-US" altLang="en-US" sz="2800"/>
              <a:t>Assumptions/Misconceptions</a:t>
            </a:r>
          </a:p>
          <a:p>
            <a:pPr>
              <a:spcBef>
                <a:spcPct val="20000"/>
              </a:spcBef>
              <a:buSzPct val="100000"/>
              <a:buFontTx/>
              <a:buChar char="•"/>
            </a:pPr>
            <a:r>
              <a:rPr lang="en-US" altLang="en-US" sz="2800"/>
              <a:t>Emotions</a:t>
            </a:r>
          </a:p>
          <a:p>
            <a:pPr>
              <a:spcBef>
                <a:spcPct val="20000"/>
              </a:spcBef>
              <a:buSzPct val="100000"/>
              <a:buFontTx/>
              <a:buChar char="•"/>
            </a:pPr>
            <a:r>
              <a:rPr lang="en-US" altLang="en-US" sz="2800"/>
              <a:t>Language differences</a:t>
            </a:r>
          </a:p>
          <a:p>
            <a:pPr>
              <a:spcBef>
                <a:spcPct val="20000"/>
              </a:spcBef>
              <a:buSzPct val="100000"/>
              <a:buFontTx/>
              <a:buChar char="•"/>
            </a:pPr>
            <a:r>
              <a:rPr lang="en-US" altLang="en-US" sz="2800"/>
              <a:t>Poor listening skills</a:t>
            </a:r>
          </a:p>
          <a:p>
            <a:pPr>
              <a:spcBef>
                <a:spcPct val="20000"/>
              </a:spcBef>
              <a:buSzPct val="100000"/>
              <a:buFontTx/>
              <a:buChar char="•"/>
            </a:pPr>
            <a:r>
              <a:rPr lang="en-US" altLang="en-US" sz="2800"/>
              <a:t>Distractions</a:t>
            </a:r>
          </a:p>
        </p:txBody>
      </p:sp>
      <p:pic>
        <p:nvPicPr>
          <p:cNvPr id="6" name="Picture 6" descr="image,7451,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676400"/>
            <a:ext cx="18653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E07006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3124200"/>
            <a:ext cx="157162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index04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876800"/>
            <a:ext cx="2366963"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transmitter">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8600" y="2362200"/>
            <a:ext cx="10382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307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Bottom)">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slide(fromBottom)">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slide(fromBottom)">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slide(fromBottom)">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685800" y="457200"/>
            <a:ext cx="57756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u="sng" dirty="0">
                <a:solidFill>
                  <a:schemeClr val="tx2"/>
                </a:solidFill>
                <a:latin typeface="Times New Roman" pitchFamily="18" charset="0"/>
              </a:rPr>
              <a:t>VALUE OF LISTENING</a:t>
            </a:r>
          </a:p>
        </p:txBody>
      </p:sp>
      <p:sp>
        <p:nvSpPr>
          <p:cNvPr id="5" name="Rectangle 11"/>
          <p:cNvSpPr>
            <a:spLocks noChangeArrowheads="1"/>
          </p:cNvSpPr>
          <p:nvPr/>
        </p:nvSpPr>
        <p:spPr bwMode="auto">
          <a:xfrm>
            <a:off x="76200" y="1447800"/>
            <a:ext cx="8812214"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Clr>
                <a:schemeClr val="tx2"/>
              </a:buClr>
              <a:buSzPct val="95000"/>
              <a:buFont typeface="Wingdings" pitchFamily="2" charset="2"/>
              <a:buChar char="¬"/>
            </a:pPr>
            <a:r>
              <a:rPr lang="en-US" altLang="en-US" sz="2400" dirty="0">
                <a:latin typeface="Times New Roman" pitchFamily="18" charset="0"/>
              </a:rPr>
              <a:t> Listening to others is an elegant art.</a:t>
            </a:r>
          </a:p>
          <a:p>
            <a:pPr eaLnBrk="1" hangingPunct="1">
              <a:spcBef>
                <a:spcPct val="50000"/>
              </a:spcBef>
              <a:buClr>
                <a:schemeClr val="tx2"/>
              </a:buClr>
              <a:buSzPct val="95000"/>
              <a:buFont typeface="Wingdings" pitchFamily="2" charset="2"/>
              <a:buChar char="¬"/>
            </a:pPr>
            <a:r>
              <a:rPr lang="en-US" altLang="en-US" sz="2400" dirty="0">
                <a:latin typeface="Times New Roman" pitchFamily="18" charset="0"/>
              </a:rPr>
              <a:t> Good listening reflects courtesy and good manners.</a:t>
            </a:r>
          </a:p>
          <a:p>
            <a:pPr eaLnBrk="1" hangingPunct="1">
              <a:spcBef>
                <a:spcPct val="50000"/>
              </a:spcBef>
              <a:buClr>
                <a:schemeClr val="tx2"/>
              </a:buClr>
              <a:buSzPct val="95000"/>
              <a:buFont typeface="Wingdings" pitchFamily="2" charset="2"/>
              <a:buChar char="¬"/>
            </a:pPr>
            <a:r>
              <a:rPr lang="en-US" altLang="en-US" sz="2400" dirty="0">
                <a:latin typeface="Times New Roman" pitchFamily="18" charset="0"/>
              </a:rPr>
              <a:t> Listening carefully to the instructions of superiors improve competence </a:t>
            </a:r>
            <a:r>
              <a:rPr lang="en-US" altLang="en-US" sz="2400" dirty="0" smtClean="0">
                <a:latin typeface="Times New Roman" pitchFamily="18" charset="0"/>
              </a:rPr>
              <a:t>and  </a:t>
            </a:r>
            <a:r>
              <a:rPr lang="en-US" altLang="en-US" sz="2400" dirty="0">
                <a:latin typeface="Times New Roman" pitchFamily="18" charset="0"/>
              </a:rPr>
              <a:t>performance. 		</a:t>
            </a:r>
            <a:endParaRPr lang="en-US" altLang="en-US" sz="2400" dirty="0" smtClean="0">
              <a:latin typeface="Times New Roman" pitchFamily="18" charset="0"/>
            </a:endParaRPr>
          </a:p>
          <a:p>
            <a:pPr eaLnBrk="1" hangingPunct="1">
              <a:spcBef>
                <a:spcPct val="50000"/>
              </a:spcBef>
              <a:buClr>
                <a:schemeClr val="tx2"/>
              </a:buClr>
              <a:buSzPct val="95000"/>
              <a:buFont typeface="Wingdings" pitchFamily="2" charset="2"/>
              <a:buChar char="¬"/>
            </a:pPr>
            <a:r>
              <a:rPr lang="en-US" altLang="en-US" sz="2400" dirty="0" smtClean="0">
                <a:latin typeface="Times New Roman" pitchFamily="18" charset="0"/>
              </a:rPr>
              <a:t> The result of poor listening skill could be disastrous in business,   employment and social relations.</a:t>
            </a:r>
          </a:p>
          <a:p>
            <a:pPr eaLnBrk="1" hangingPunct="1">
              <a:spcBef>
                <a:spcPct val="50000"/>
              </a:spcBef>
              <a:buClr>
                <a:schemeClr val="tx2"/>
              </a:buClr>
              <a:buSzPct val="95000"/>
              <a:buFont typeface="Wingdings" pitchFamily="2" charset="2"/>
              <a:buChar char="¬"/>
            </a:pPr>
            <a:r>
              <a:rPr lang="en-US" altLang="en-US" sz="2400" dirty="0" smtClean="0">
                <a:latin typeface="Times New Roman" pitchFamily="18" charset="0"/>
              </a:rPr>
              <a:t>Good </a:t>
            </a:r>
            <a:r>
              <a:rPr lang="en-US" altLang="en-US" sz="2400" dirty="0">
                <a:latin typeface="Times New Roman" pitchFamily="18" charset="0"/>
              </a:rPr>
              <a:t>listening can eliminate a number of imaginary grievances of employees.</a:t>
            </a:r>
          </a:p>
          <a:p>
            <a:pPr eaLnBrk="1" hangingPunct="1">
              <a:spcBef>
                <a:spcPct val="50000"/>
              </a:spcBef>
              <a:buClr>
                <a:schemeClr val="tx2"/>
              </a:buClr>
              <a:buSzPct val="95000"/>
              <a:buFont typeface="Wingdings" pitchFamily="2" charset="2"/>
              <a:buChar char="¬"/>
            </a:pPr>
            <a:r>
              <a:rPr lang="en-US" altLang="en-US" sz="2400" dirty="0">
                <a:latin typeface="Times New Roman" pitchFamily="18" charset="0"/>
              </a:rPr>
              <a:t>Good listening skill can improve social relations and conversation.</a:t>
            </a:r>
          </a:p>
          <a:p>
            <a:pPr eaLnBrk="1" hangingPunct="1">
              <a:spcBef>
                <a:spcPct val="50000"/>
              </a:spcBef>
              <a:buClr>
                <a:schemeClr val="tx2"/>
              </a:buClr>
              <a:buSzPct val="95000"/>
              <a:buFont typeface="Wingdings" pitchFamily="2" charset="2"/>
              <a:buChar char="¬"/>
            </a:pPr>
            <a:r>
              <a:rPr lang="en-US" altLang="en-US" sz="2400" dirty="0">
                <a:latin typeface="Times New Roman" pitchFamily="18" charset="0"/>
              </a:rPr>
              <a:t>Listening is a positive activity rather than a passive or negative </a:t>
            </a:r>
            <a:r>
              <a:rPr lang="en-US" altLang="en-US" sz="2400" dirty="0" smtClean="0">
                <a:latin typeface="Times New Roman" pitchFamily="18" charset="0"/>
              </a:rPr>
              <a:t>one</a:t>
            </a:r>
            <a:r>
              <a:rPr lang="en-US" altLang="en-US" sz="2400" dirty="0" smtClean="0">
                <a:latin typeface="Times New Roman" pitchFamily="18" charset="0"/>
              </a:rPr>
              <a:t>.</a:t>
            </a:r>
            <a:endParaRPr lang="en-US" altLang="en-US" sz="2400" dirty="0">
              <a:latin typeface="Times New Roman" pitchFamily="18" charset="0"/>
            </a:endParaRPr>
          </a:p>
        </p:txBody>
      </p:sp>
      <p:pic>
        <p:nvPicPr>
          <p:cNvPr id="6" name="Picture 13" descr="j009793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2165" y="381000"/>
            <a:ext cx="119921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4050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20782" y="1115291"/>
            <a:ext cx="8991600" cy="557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Bef>
                <a:spcPct val="50000"/>
              </a:spcBef>
              <a:buClr>
                <a:schemeClr val="tx2"/>
              </a:buClr>
              <a:buSzPct val="95000"/>
              <a:buFont typeface="Wingdings" pitchFamily="2" charset="2"/>
              <a:buChar char="¬"/>
            </a:pPr>
            <a:r>
              <a:rPr lang="en-US" altLang="en-US" sz="2200" dirty="0">
                <a:latin typeface="Times New Roman" pitchFamily="18" charset="0"/>
              </a:rPr>
              <a:t>Always think ahead about what you are going to say.</a:t>
            </a:r>
          </a:p>
          <a:p>
            <a:pPr eaLnBrk="1" hangingPunct="1">
              <a:lnSpc>
                <a:spcPct val="90000"/>
              </a:lnSpc>
              <a:spcBef>
                <a:spcPct val="50000"/>
              </a:spcBef>
              <a:buClr>
                <a:schemeClr val="tx2"/>
              </a:buClr>
              <a:buSzPct val="95000"/>
              <a:buFont typeface="Wingdings" pitchFamily="2" charset="2"/>
              <a:buChar char="¬"/>
            </a:pPr>
            <a:r>
              <a:rPr lang="en-US" altLang="en-US" sz="2200" dirty="0">
                <a:latin typeface="Times New Roman" pitchFamily="18" charset="0"/>
              </a:rPr>
              <a:t>Use simple words and phrases that are understood by every body.</a:t>
            </a:r>
          </a:p>
          <a:p>
            <a:pPr eaLnBrk="1" hangingPunct="1">
              <a:lnSpc>
                <a:spcPct val="90000"/>
              </a:lnSpc>
              <a:spcBef>
                <a:spcPct val="50000"/>
              </a:spcBef>
              <a:buClr>
                <a:schemeClr val="tx2"/>
              </a:buClr>
              <a:buSzPct val="95000"/>
              <a:buFont typeface="Wingdings" pitchFamily="2" charset="2"/>
              <a:buChar char="¬"/>
            </a:pPr>
            <a:r>
              <a:rPr lang="en-US" altLang="en-US" sz="2200" dirty="0">
                <a:latin typeface="Times New Roman" pitchFamily="18" charset="0"/>
              </a:rPr>
              <a:t>Increase your knowledge on all subjects you are required to speak.</a:t>
            </a:r>
          </a:p>
          <a:p>
            <a:pPr eaLnBrk="1" hangingPunct="1">
              <a:lnSpc>
                <a:spcPct val="90000"/>
              </a:lnSpc>
              <a:spcBef>
                <a:spcPct val="50000"/>
              </a:spcBef>
              <a:buClr>
                <a:schemeClr val="tx2"/>
              </a:buClr>
              <a:buSzPct val="95000"/>
              <a:buFont typeface="Wingdings" pitchFamily="2" charset="2"/>
              <a:buChar char="¬"/>
            </a:pPr>
            <a:r>
              <a:rPr lang="en-US" altLang="en-US" sz="2200" dirty="0">
                <a:latin typeface="Times New Roman" pitchFamily="18" charset="0"/>
              </a:rPr>
              <a:t>Speak clearly and audibly.</a:t>
            </a:r>
          </a:p>
          <a:p>
            <a:pPr eaLnBrk="1" hangingPunct="1">
              <a:lnSpc>
                <a:spcPct val="90000"/>
              </a:lnSpc>
              <a:spcBef>
                <a:spcPct val="50000"/>
              </a:spcBef>
              <a:buClr>
                <a:schemeClr val="tx2"/>
              </a:buClr>
              <a:buSzPct val="95000"/>
              <a:buFont typeface="Wingdings" pitchFamily="2" charset="2"/>
              <a:buChar char="¬"/>
            </a:pPr>
            <a:r>
              <a:rPr lang="en-US" altLang="en-US" sz="2200" dirty="0">
                <a:latin typeface="Times New Roman" pitchFamily="18" charset="0"/>
              </a:rPr>
              <a:t>Check twice with the listener whether you have been understood accurately or not</a:t>
            </a:r>
          </a:p>
          <a:p>
            <a:pPr eaLnBrk="1" hangingPunct="1">
              <a:lnSpc>
                <a:spcPct val="90000"/>
              </a:lnSpc>
              <a:spcBef>
                <a:spcPct val="50000"/>
              </a:spcBef>
              <a:buClr>
                <a:schemeClr val="tx2"/>
              </a:buClr>
              <a:buSzPct val="95000"/>
              <a:buFont typeface="Wingdings" pitchFamily="2" charset="2"/>
              <a:buChar char="¬"/>
            </a:pPr>
            <a:r>
              <a:rPr lang="en-US" altLang="en-US" sz="2200" dirty="0">
                <a:latin typeface="Times New Roman" pitchFamily="18" charset="0"/>
              </a:rPr>
              <a:t>In case of an interruption, always do a little recap of what has been already said.</a:t>
            </a:r>
          </a:p>
          <a:p>
            <a:pPr eaLnBrk="1" hangingPunct="1">
              <a:lnSpc>
                <a:spcPct val="90000"/>
              </a:lnSpc>
              <a:spcBef>
                <a:spcPct val="50000"/>
              </a:spcBef>
              <a:buClr>
                <a:schemeClr val="tx2"/>
              </a:buClr>
              <a:buSzPct val="95000"/>
              <a:buFont typeface="Wingdings" pitchFamily="2" charset="2"/>
              <a:buChar char="¬"/>
            </a:pPr>
            <a:r>
              <a:rPr lang="en-US" altLang="en-US" sz="2200" dirty="0">
                <a:latin typeface="Times New Roman" pitchFamily="18" charset="0"/>
              </a:rPr>
              <a:t>Always pay undivided attention to the speaker while listening.</a:t>
            </a:r>
          </a:p>
          <a:p>
            <a:pPr eaLnBrk="1" hangingPunct="1">
              <a:lnSpc>
                <a:spcPct val="90000"/>
              </a:lnSpc>
              <a:spcBef>
                <a:spcPct val="50000"/>
              </a:spcBef>
              <a:buClr>
                <a:schemeClr val="tx2"/>
              </a:buClr>
              <a:buSzPct val="95000"/>
              <a:buFont typeface="Wingdings" pitchFamily="2" charset="2"/>
              <a:buChar char="¬"/>
            </a:pPr>
            <a:r>
              <a:rPr lang="en-US" altLang="en-US" sz="2200" dirty="0">
                <a:latin typeface="Times New Roman" pitchFamily="18" charset="0"/>
              </a:rPr>
              <a:t>While listening, always make notes of important points.</a:t>
            </a:r>
          </a:p>
          <a:p>
            <a:pPr eaLnBrk="1" hangingPunct="1">
              <a:lnSpc>
                <a:spcPct val="90000"/>
              </a:lnSpc>
              <a:spcBef>
                <a:spcPct val="50000"/>
              </a:spcBef>
              <a:buClr>
                <a:schemeClr val="tx2"/>
              </a:buClr>
              <a:buSzPct val="95000"/>
              <a:buFont typeface="Wingdings" pitchFamily="2" charset="2"/>
              <a:buChar char="¬"/>
            </a:pPr>
            <a:r>
              <a:rPr lang="en-US" altLang="en-US" sz="2200" dirty="0">
                <a:latin typeface="Times New Roman" pitchFamily="18" charset="0"/>
              </a:rPr>
              <a:t>Always ask for clarification if you are failed to grasp other’s point of view.</a:t>
            </a:r>
          </a:p>
          <a:p>
            <a:pPr eaLnBrk="1" hangingPunct="1">
              <a:lnSpc>
                <a:spcPct val="90000"/>
              </a:lnSpc>
              <a:spcBef>
                <a:spcPct val="50000"/>
              </a:spcBef>
              <a:buClr>
                <a:schemeClr val="tx2"/>
              </a:buClr>
              <a:buSzPct val="95000"/>
              <a:buFont typeface="Wingdings" pitchFamily="2" charset="2"/>
              <a:buChar char="¬"/>
            </a:pPr>
            <a:r>
              <a:rPr lang="en-US" altLang="en-US" sz="2200" dirty="0">
                <a:latin typeface="Times New Roman" pitchFamily="18" charset="0"/>
              </a:rPr>
              <a:t>Repeat what the speaker has said to check whether you have understood accurately.</a:t>
            </a:r>
          </a:p>
        </p:txBody>
      </p:sp>
      <p:sp>
        <p:nvSpPr>
          <p:cNvPr id="5" name="Rectangle 6"/>
          <p:cNvSpPr>
            <a:spLocks noChangeArrowheads="1"/>
          </p:cNvSpPr>
          <p:nvPr/>
        </p:nvSpPr>
        <p:spPr bwMode="auto">
          <a:xfrm>
            <a:off x="509587" y="34636"/>
            <a:ext cx="79724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3200" b="1" dirty="0">
                <a:solidFill>
                  <a:schemeClr val="tx2"/>
                </a:solidFill>
                <a:latin typeface="Times New Roman" pitchFamily="18" charset="0"/>
              </a:rPr>
              <a:t>ESSENTIALS OF COMMUNICATION</a:t>
            </a:r>
            <a:br>
              <a:rPr lang="en-US" altLang="en-US" sz="3200" b="1" dirty="0">
                <a:solidFill>
                  <a:schemeClr val="tx2"/>
                </a:solidFill>
                <a:latin typeface="Times New Roman" pitchFamily="18" charset="0"/>
              </a:rPr>
            </a:br>
            <a:r>
              <a:rPr lang="en-US" altLang="en-US" sz="3200" b="1" dirty="0">
                <a:solidFill>
                  <a:schemeClr val="tx2"/>
                </a:solidFill>
                <a:latin typeface="Times New Roman" pitchFamily="18" charset="0"/>
              </a:rPr>
              <a:t>Dos</a:t>
            </a:r>
          </a:p>
        </p:txBody>
      </p:sp>
    </p:spTree>
    <p:extLst>
      <p:ext uri="{BB962C8B-B14F-4D97-AF65-F5344CB8AC3E}">
        <p14:creationId xmlns:p14="http://schemas.microsoft.com/office/powerpoint/2010/main" val="277199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371600" y="0"/>
            <a:ext cx="72104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3200" b="1" dirty="0">
                <a:solidFill>
                  <a:schemeClr val="tx2"/>
                </a:solidFill>
                <a:latin typeface="Times New Roman" pitchFamily="18" charset="0"/>
              </a:rPr>
              <a:t>ESSENTIALS OF COMMUNICATION</a:t>
            </a:r>
            <a:br>
              <a:rPr lang="en-US" altLang="en-US" sz="3200" b="1" dirty="0">
                <a:solidFill>
                  <a:schemeClr val="tx2"/>
                </a:solidFill>
                <a:latin typeface="Times New Roman" pitchFamily="18" charset="0"/>
              </a:rPr>
            </a:br>
            <a:r>
              <a:rPr lang="en-US" altLang="en-US" sz="3200" b="1" dirty="0">
                <a:solidFill>
                  <a:schemeClr val="tx2"/>
                </a:solidFill>
                <a:latin typeface="Times New Roman" pitchFamily="18" charset="0"/>
              </a:rPr>
              <a:t>DON’Ts</a:t>
            </a:r>
          </a:p>
        </p:txBody>
      </p:sp>
      <p:sp>
        <p:nvSpPr>
          <p:cNvPr id="5" name="Rectangle 5"/>
          <p:cNvSpPr>
            <a:spLocks noChangeArrowheads="1"/>
          </p:cNvSpPr>
          <p:nvPr/>
        </p:nvSpPr>
        <p:spPr bwMode="auto">
          <a:xfrm>
            <a:off x="-76200" y="1027113"/>
            <a:ext cx="9067800" cy="589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Clr>
                <a:schemeClr val="tx2"/>
              </a:buClr>
              <a:buSzPct val="95000"/>
              <a:buFont typeface="Wingdings" pitchFamily="2" charset="2"/>
              <a:buChar char="¬"/>
            </a:pPr>
            <a:r>
              <a:rPr lang="en-US" altLang="en-US" sz="2600" dirty="0">
                <a:latin typeface="Times New Roman" pitchFamily="18" charset="0"/>
              </a:rPr>
              <a:t>Do not instantly react and mutter something in anger.</a:t>
            </a:r>
          </a:p>
          <a:p>
            <a:pPr eaLnBrk="1" hangingPunct="1">
              <a:spcBef>
                <a:spcPct val="50000"/>
              </a:spcBef>
              <a:buClr>
                <a:schemeClr val="tx2"/>
              </a:buClr>
              <a:buSzPct val="95000"/>
              <a:buFont typeface="Wingdings" pitchFamily="2" charset="2"/>
              <a:buChar char="¬"/>
            </a:pPr>
            <a:r>
              <a:rPr lang="en-US" altLang="en-US" sz="2600" dirty="0">
                <a:latin typeface="Times New Roman" pitchFamily="18" charset="0"/>
              </a:rPr>
              <a:t>Do not use technical terms &amp; terminologies not understood by majority of people.</a:t>
            </a:r>
          </a:p>
          <a:p>
            <a:pPr eaLnBrk="1" hangingPunct="1">
              <a:spcBef>
                <a:spcPct val="50000"/>
              </a:spcBef>
              <a:buClr>
                <a:schemeClr val="tx2"/>
              </a:buClr>
              <a:buSzPct val="95000"/>
              <a:buFont typeface="Wingdings" pitchFamily="2" charset="2"/>
              <a:buChar char="¬"/>
            </a:pPr>
            <a:r>
              <a:rPr lang="en-US" altLang="en-US" sz="2600" dirty="0">
                <a:latin typeface="Times New Roman" pitchFamily="18" charset="0"/>
              </a:rPr>
              <a:t>Do not speak too fast or too slow.</a:t>
            </a:r>
          </a:p>
          <a:p>
            <a:pPr eaLnBrk="1" hangingPunct="1">
              <a:spcBef>
                <a:spcPct val="50000"/>
              </a:spcBef>
              <a:buClr>
                <a:schemeClr val="tx2"/>
              </a:buClr>
              <a:buSzPct val="95000"/>
              <a:buFont typeface="Wingdings" pitchFamily="2" charset="2"/>
              <a:buChar char="¬"/>
            </a:pPr>
            <a:r>
              <a:rPr lang="en-US" altLang="en-US" sz="2600" dirty="0">
                <a:latin typeface="Times New Roman" pitchFamily="18" charset="0"/>
              </a:rPr>
              <a:t>Do not speak in inaudible surroundings, as you won’t be heard.</a:t>
            </a:r>
          </a:p>
          <a:p>
            <a:pPr eaLnBrk="1" hangingPunct="1">
              <a:spcBef>
                <a:spcPct val="50000"/>
              </a:spcBef>
              <a:buClr>
                <a:schemeClr val="tx2"/>
              </a:buClr>
              <a:buSzPct val="95000"/>
              <a:buFont typeface="Wingdings" pitchFamily="2" charset="2"/>
              <a:buChar char="¬"/>
            </a:pPr>
            <a:r>
              <a:rPr lang="en-US" altLang="en-US" sz="2600" dirty="0">
                <a:latin typeface="Times New Roman" pitchFamily="18" charset="0"/>
              </a:rPr>
              <a:t>Do not assume that every body understands you.</a:t>
            </a:r>
          </a:p>
          <a:p>
            <a:pPr eaLnBrk="1" hangingPunct="1">
              <a:spcBef>
                <a:spcPct val="50000"/>
              </a:spcBef>
              <a:buClr>
                <a:schemeClr val="tx2"/>
              </a:buClr>
              <a:buSzPct val="95000"/>
              <a:buFont typeface="Wingdings" pitchFamily="2" charset="2"/>
              <a:buChar char="¬"/>
            </a:pPr>
            <a:r>
              <a:rPr lang="en-US" altLang="en-US" sz="2600" dirty="0">
                <a:latin typeface="Times New Roman" pitchFamily="18" charset="0"/>
              </a:rPr>
              <a:t>While listening do not glance here and there as it might distract the speaker.</a:t>
            </a:r>
          </a:p>
          <a:p>
            <a:pPr eaLnBrk="1" hangingPunct="1">
              <a:spcBef>
                <a:spcPct val="50000"/>
              </a:spcBef>
              <a:buClr>
                <a:schemeClr val="tx2"/>
              </a:buClr>
              <a:buSzPct val="95000"/>
              <a:buFont typeface="Wingdings" pitchFamily="2" charset="2"/>
              <a:buChar char="¬"/>
            </a:pPr>
            <a:r>
              <a:rPr lang="en-US" altLang="en-US" sz="2600" dirty="0">
                <a:latin typeface="Times New Roman" pitchFamily="18" charset="0"/>
              </a:rPr>
              <a:t>Do not interrupt the speaker.</a:t>
            </a:r>
          </a:p>
          <a:p>
            <a:pPr eaLnBrk="1" hangingPunct="1">
              <a:spcBef>
                <a:spcPct val="50000"/>
              </a:spcBef>
              <a:buClr>
                <a:schemeClr val="tx2"/>
              </a:buClr>
              <a:buSzPct val="95000"/>
              <a:buFont typeface="Wingdings" pitchFamily="2" charset="2"/>
              <a:buChar char="¬"/>
            </a:pPr>
            <a:r>
              <a:rPr lang="en-US" altLang="en-US" sz="2600" dirty="0">
                <a:latin typeface="Times New Roman" pitchFamily="18" charset="0"/>
              </a:rPr>
              <a:t>Do not jump to the conclusion that you have understood every thing.</a:t>
            </a:r>
          </a:p>
        </p:txBody>
      </p:sp>
    </p:spTree>
    <p:extLst>
      <p:ext uri="{BB962C8B-B14F-4D97-AF65-F5344CB8AC3E}">
        <p14:creationId xmlns:p14="http://schemas.microsoft.com/office/powerpoint/2010/main" val="1514271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304800"/>
            <a:ext cx="7086600" cy="5516880"/>
          </a:xfrm>
        </p:spPr>
        <p:txBody>
          <a:bodyPr>
            <a:normAutofit lnSpcReduction="10000"/>
          </a:bodyPr>
          <a:lstStyle/>
          <a:p>
            <a:pPr marL="45720" indent="0" algn="just">
              <a:buNone/>
            </a:pPr>
            <a:r>
              <a:rPr lang="en-US" b="1" dirty="0"/>
              <a:t>Tips</a:t>
            </a:r>
          </a:p>
          <a:p>
            <a:pPr algn="just"/>
            <a:r>
              <a:rPr lang="en-US" dirty="0"/>
              <a:t>Try to speak fluently and try to make sure people can hear you when you speak.</a:t>
            </a:r>
          </a:p>
          <a:p>
            <a:pPr algn="just"/>
            <a:r>
              <a:rPr lang="en-US" dirty="0"/>
              <a:t>Do not interrupt or talk over the other </a:t>
            </a:r>
            <a:r>
              <a:rPr lang="en-US" dirty="0" smtClean="0"/>
              <a:t>person it </a:t>
            </a:r>
            <a:r>
              <a:rPr lang="en-US" dirty="0"/>
              <a:t>breaks the flow of </a:t>
            </a:r>
            <a:r>
              <a:rPr lang="en-US" dirty="0" smtClean="0"/>
              <a:t>conversation.</a:t>
            </a:r>
            <a:endParaRPr lang="en-US" dirty="0"/>
          </a:p>
          <a:p>
            <a:pPr algn="just"/>
            <a:r>
              <a:rPr lang="en-US" dirty="0"/>
              <a:t>Use appropriate volume for your conversation setting.</a:t>
            </a:r>
          </a:p>
          <a:p>
            <a:pPr algn="just"/>
            <a:r>
              <a:rPr lang="en-US" dirty="0"/>
              <a:t>A good speaker is a good listener.</a:t>
            </a:r>
          </a:p>
          <a:p>
            <a:pPr algn="just"/>
            <a:r>
              <a:rPr lang="en-US" dirty="0"/>
              <a:t>Get feedback from your receiver to ensure you were properly understood during your conversation.</a:t>
            </a:r>
          </a:p>
          <a:p>
            <a:pPr algn="just"/>
            <a:r>
              <a:rPr lang="en-US" dirty="0"/>
              <a:t>Make sure you're using proper grammar.</a:t>
            </a:r>
          </a:p>
          <a:p>
            <a:pPr algn="just"/>
            <a:r>
              <a:rPr lang="en-US" dirty="0"/>
              <a:t>Have confidence when talking, it doesn't matter what other people think.</a:t>
            </a:r>
          </a:p>
          <a:p>
            <a:pPr algn="just"/>
            <a:r>
              <a:rPr lang="en-US" dirty="0"/>
              <a:t>Don't over-praise yourself in front of your audience.</a:t>
            </a:r>
          </a:p>
          <a:p>
            <a:pPr algn="just"/>
            <a:endParaRPr lang="en-US" dirty="0"/>
          </a:p>
        </p:txBody>
      </p:sp>
      <p:sp>
        <p:nvSpPr>
          <p:cNvPr id="4" name="Title 1"/>
          <p:cNvSpPr>
            <a:spLocks noGrp="1"/>
          </p:cNvSpPr>
          <p:nvPr>
            <p:ph type="title"/>
          </p:nvPr>
        </p:nvSpPr>
        <p:spPr>
          <a:xfrm>
            <a:off x="2209800" y="5715000"/>
            <a:ext cx="6512511" cy="1143000"/>
          </a:xfrm>
        </p:spPr>
        <p:txBody>
          <a:bodyPr/>
          <a:lstStyle/>
          <a:p>
            <a:pPr marL="0" indent="0">
              <a:buNone/>
            </a:pPr>
            <a:r>
              <a:rPr lang="en-US" dirty="0" smtClean="0"/>
              <a:t>THANK YOU</a:t>
            </a:r>
            <a:endParaRPr lang="en-US" dirty="0"/>
          </a:p>
        </p:txBody>
      </p:sp>
    </p:spTree>
    <p:extLst>
      <p:ext uri="{BB962C8B-B14F-4D97-AF65-F5344CB8AC3E}">
        <p14:creationId xmlns:p14="http://schemas.microsoft.com/office/powerpoint/2010/main" val="18649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457200"/>
            <a:ext cx="8229600" cy="1371600"/>
          </a:xfrm>
        </p:spPr>
        <p:txBody>
          <a:bodyPr/>
          <a:lstStyle/>
          <a:p>
            <a:pPr algn="l"/>
            <a:r>
              <a:rPr lang="en-US" altLang="en-US" sz="3600" b="1" dirty="0">
                <a:latin typeface="Georgia" pitchFamily="18" charset="0"/>
              </a:rPr>
              <a:t>Basic Communication Skills Profile</a:t>
            </a:r>
          </a:p>
        </p:txBody>
      </p:sp>
      <p:sp>
        <p:nvSpPr>
          <p:cNvPr id="5" name="Rectangle 3"/>
          <p:cNvSpPr txBox="1">
            <a:spLocks noChangeArrowheads="1"/>
          </p:cNvSpPr>
          <p:nvPr/>
        </p:nvSpPr>
        <p:spPr>
          <a:xfrm>
            <a:off x="0" y="2017713"/>
            <a:ext cx="8955088" cy="4114800"/>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Wingdings" pitchFamily="2" charset="2"/>
              <a:buNone/>
            </a:pPr>
            <a:r>
              <a:rPr lang="en-US" altLang="en-US" sz="2000" b="1" dirty="0" smtClean="0">
                <a:latin typeface="Georgia" pitchFamily="18" charset="0"/>
              </a:rPr>
              <a:t>________________________________________________</a:t>
            </a:r>
            <a:endParaRPr lang="en-US" altLang="en-US" sz="2000" b="1" i="1" dirty="0" smtClean="0">
              <a:latin typeface="Georgia" pitchFamily="18" charset="0"/>
            </a:endParaRPr>
          </a:p>
          <a:p>
            <a:pPr>
              <a:buFont typeface="Wingdings" pitchFamily="2" charset="2"/>
              <a:buNone/>
            </a:pPr>
            <a:r>
              <a:rPr lang="en-US" altLang="en-US" sz="2000" b="1" dirty="0" smtClean="0">
                <a:latin typeface="Georgia" pitchFamily="18" charset="0"/>
              </a:rPr>
              <a:t>Communication  Order Learned    Extent Used     Extent Taught</a:t>
            </a:r>
            <a:endParaRPr lang="en-US" altLang="en-US" sz="2000" dirty="0" smtClean="0">
              <a:latin typeface="Georgia" pitchFamily="18" charset="0"/>
            </a:endParaRPr>
          </a:p>
          <a:p>
            <a:pPr algn="just">
              <a:buFont typeface="Wingdings" pitchFamily="2" charset="2"/>
              <a:buNone/>
            </a:pPr>
            <a:r>
              <a:rPr lang="en-US" altLang="en-US" sz="2400" dirty="0" smtClean="0">
                <a:latin typeface="Georgia" pitchFamily="18" charset="0"/>
              </a:rPr>
              <a:t>____________________________________________</a:t>
            </a:r>
          </a:p>
          <a:p>
            <a:pPr algn="just">
              <a:buFont typeface="Wingdings" pitchFamily="2" charset="2"/>
              <a:buNone/>
            </a:pPr>
            <a:endParaRPr lang="en-US" altLang="en-US" sz="2400" dirty="0" smtClean="0">
              <a:solidFill>
                <a:srgbClr val="993366"/>
              </a:solidFill>
              <a:latin typeface="Georgia" pitchFamily="18" charset="0"/>
            </a:endParaRPr>
          </a:p>
          <a:p>
            <a:pPr>
              <a:buFont typeface="Wingdings" pitchFamily="2" charset="2"/>
              <a:buNone/>
            </a:pPr>
            <a:r>
              <a:rPr lang="en-US" altLang="en-US" sz="2400" dirty="0" smtClean="0">
                <a:solidFill>
                  <a:srgbClr val="993366"/>
                </a:solidFill>
                <a:latin typeface="Georgia" pitchFamily="18" charset="0"/>
              </a:rPr>
              <a:t>   </a:t>
            </a:r>
            <a:r>
              <a:rPr lang="en-US" altLang="en-US" sz="2400" dirty="0" smtClean="0">
                <a:solidFill>
                  <a:srgbClr val="003300"/>
                </a:solidFill>
                <a:latin typeface="Georgia" pitchFamily="18" charset="0"/>
              </a:rPr>
              <a:t>Listening              First                      </a:t>
            </a:r>
            <a:r>
              <a:rPr lang="en-US" altLang="en-US" sz="2400" dirty="0" err="1" smtClean="0">
                <a:solidFill>
                  <a:srgbClr val="003300"/>
                </a:solidFill>
                <a:latin typeface="Georgia" pitchFamily="18" charset="0"/>
              </a:rPr>
              <a:t>First</a:t>
            </a:r>
            <a:r>
              <a:rPr lang="en-US" altLang="en-US" sz="2400" dirty="0" smtClean="0">
                <a:solidFill>
                  <a:srgbClr val="003300"/>
                </a:solidFill>
                <a:latin typeface="Georgia" pitchFamily="18" charset="0"/>
              </a:rPr>
              <a:t>                Fourth</a:t>
            </a:r>
          </a:p>
          <a:p>
            <a:pPr>
              <a:buFont typeface="Wingdings" pitchFamily="2" charset="2"/>
              <a:buNone/>
            </a:pPr>
            <a:r>
              <a:rPr lang="en-US" altLang="en-US" sz="2400" dirty="0" smtClean="0">
                <a:solidFill>
                  <a:srgbClr val="003300"/>
                </a:solidFill>
                <a:latin typeface="Georgia" pitchFamily="18" charset="0"/>
              </a:rPr>
              <a:t>   Speaking              Second                  </a:t>
            </a:r>
            <a:r>
              <a:rPr lang="en-US" altLang="en-US" sz="2400" dirty="0" err="1" smtClean="0">
                <a:solidFill>
                  <a:srgbClr val="003300"/>
                </a:solidFill>
                <a:latin typeface="Georgia" pitchFamily="18" charset="0"/>
              </a:rPr>
              <a:t>Second</a:t>
            </a:r>
            <a:r>
              <a:rPr lang="en-US" altLang="en-US" sz="2400" dirty="0" smtClean="0">
                <a:solidFill>
                  <a:srgbClr val="003300"/>
                </a:solidFill>
                <a:latin typeface="Georgia" pitchFamily="18" charset="0"/>
              </a:rPr>
              <a:t>           Third</a:t>
            </a:r>
          </a:p>
          <a:p>
            <a:pPr>
              <a:buFont typeface="Wingdings" pitchFamily="2" charset="2"/>
              <a:buNone/>
            </a:pPr>
            <a:r>
              <a:rPr lang="en-US" altLang="en-US" sz="2400" dirty="0" smtClean="0">
                <a:solidFill>
                  <a:srgbClr val="003300"/>
                </a:solidFill>
                <a:latin typeface="Georgia" pitchFamily="18" charset="0"/>
              </a:rPr>
              <a:t>   Reading                Third                     </a:t>
            </a:r>
            <a:r>
              <a:rPr lang="en-US" altLang="en-US" sz="2400" dirty="0" err="1" smtClean="0">
                <a:solidFill>
                  <a:srgbClr val="003300"/>
                </a:solidFill>
                <a:latin typeface="Georgia" pitchFamily="18" charset="0"/>
              </a:rPr>
              <a:t>Third</a:t>
            </a:r>
            <a:r>
              <a:rPr lang="en-US" altLang="en-US" sz="2400" dirty="0" smtClean="0">
                <a:solidFill>
                  <a:srgbClr val="003300"/>
                </a:solidFill>
                <a:latin typeface="Georgia" pitchFamily="18" charset="0"/>
              </a:rPr>
              <a:t>              Second</a:t>
            </a:r>
          </a:p>
          <a:p>
            <a:pPr>
              <a:buFont typeface="Wingdings" pitchFamily="2" charset="2"/>
              <a:buNone/>
            </a:pPr>
            <a:r>
              <a:rPr lang="en-US" altLang="en-US" sz="2400" dirty="0" smtClean="0">
                <a:solidFill>
                  <a:srgbClr val="003300"/>
                </a:solidFill>
                <a:latin typeface="Georgia" pitchFamily="18" charset="0"/>
              </a:rPr>
              <a:t>   Writing                 Fourth                   </a:t>
            </a:r>
            <a:r>
              <a:rPr lang="en-US" altLang="en-US" sz="2400" dirty="0" err="1" smtClean="0">
                <a:solidFill>
                  <a:srgbClr val="003300"/>
                </a:solidFill>
                <a:latin typeface="Georgia" pitchFamily="18" charset="0"/>
              </a:rPr>
              <a:t>Fourth</a:t>
            </a:r>
            <a:r>
              <a:rPr lang="en-US" altLang="en-US" sz="2400" dirty="0" smtClean="0">
                <a:solidFill>
                  <a:srgbClr val="003300"/>
                </a:solidFill>
                <a:latin typeface="Georgia" pitchFamily="18" charset="0"/>
              </a:rPr>
              <a:t>           First</a:t>
            </a:r>
            <a:endParaRPr lang="en-US" altLang="en-US" sz="2400" dirty="0">
              <a:solidFill>
                <a:srgbClr val="003300"/>
              </a:solidFill>
              <a:latin typeface="Georgia" pitchFamily="18" charset="0"/>
            </a:endParaRPr>
          </a:p>
        </p:txBody>
      </p:sp>
    </p:spTree>
    <p:extLst>
      <p:ext uri="{BB962C8B-B14F-4D97-AF65-F5344CB8AC3E}">
        <p14:creationId xmlns:p14="http://schemas.microsoft.com/office/powerpoint/2010/main" val="107183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28600" y="536575"/>
            <a:ext cx="83058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3400" b="1" dirty="0">
                <a:solidFill>
                  <a:schemeClr val="tx2"/>
                </a:solidFill>
              </a:rPr>
              <a:t>What are the most common ways </a:t>
            </a:r>
            <a:r>
              <a:rPr lang="fr-FR" altLang="en-US" sz="3400" b="1" dirty="0">
                <a:solidFill>
                  <a:schemeClr val="tx2"/>
                </a:solidFill>
              </a:rPr>
              <a:t/>
            </a:r>
            <a:br>
              <a:rPr lang="fr-FR" altLang="en-US" sz="3400" b="1" dirty="0">
                <a:solidFill>
                  <a:schemeClr val="tx2"/>
                </a:solidFill>
              </a:rPr>
            </a:br>
            <a:r>
              <a:rPr lang="en-US" altLang="en-US" sz="3400" b="1" dirty="0">
                <a:solidFill>
                  <a:schemeClr val="tx2"/>
                </a:solidFill>
              </a:rPr>
              <a:t>we communicate?</a:t>
            </a:r>
          </a:p>
        </p:txBody>
      </p:sp>
      <p:sp>
        <p:nvSpPr>
          <p:cNvPr id="5" name="AutoShape 5"/>
          <p:cNvSpPr>
            <a:spLocks noChangeArrowheads="1"/>
          </p:cNvSpPr>
          <p:nvPr/>
        </p:nvSpPr>
        <p:spPr bwMode="auto">
          <a:xfrm rot="20879958">
            <a:off x="762000" y="1981200"/>
            <a:ext cx="3257550" cy="1752600"/>
          </a:xfrm>
          <a:prstGeom prst="rightArrow">
            <a:avLst>
              <a:gd name="adj1" fmla="val 50000"/>
              <a:gd name="adj2" fmla="val 46467"/>
            </a:avLst>
          </a:prstGeom>
          <a:solidFill>
            <a:srgbClr val="9966FF"/>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latin typeface="Verdana" pitchFamily="34" charset="0"/>
              </a:rPr>
              <a:t>Spoken Word</a:t>
            </a:r>
          </a:p>
        </p:txBody>
      </p:sp>
      <p:sp>
        <p:nvSpPr>
          <p:cNvPr id="6" name="AutoShape 6"/>
          <p:cNvSpPr>
            <a:spLocks noChangeArrowheads="1"/>
          </p:cNvSpPr>
          <p:nvPr/>
        </p:nvSpPr>
        <p:spPr bwMode="auto">
          <a:xfrm>
            <a:off x="1119188" y="3835400"/>
            <a:ext cx="3000375" cy="1828800"/>
          </a:xfrm>
          <a:prstGeom prst="rightArrow">
            <a:avLst>
              <a:gd name="adj1" fmla="val 50000"/>
              <a:gd name="adj2" fmla="val 41016"/>
            </a:avLst>
          </a:prstGeom>
          <a:solidFill>
            <a:srgbClr val="00FFFF"/>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latin typeface="Verdana" pitchFamily="34" charset="0"/>
              </a:rPr>
              <a:t>Written Word</a:t>
            </a:r>
          </a:p>
        </p:txBody>
      </p:sp>
      <p:sp>
        <p:nvSpPr>
          <p:cNvPr id="7" name="AutoShape 7"/>
          <p:cNvSpPr>
            <a:spLocks noChangeArrowheads="1"/>
          </p:cNvSpPr>
          <p:nvPr/>
        </p:nvSpPr>
        <p:spPr bwMode="auto">
          <a:xfrm rot="20784271">
            <a:off x="4619625" y="1587500"/>
            <a:ext cx="3171825" cy="1828800"/>
          </a:xfrm>
          <a:prstGeom prst="leftArrow">
            <a:avLst>
              <a:gd name="adj1" fmla="val 50000"/>
              <a:gd name="adj2" fmla="val 43359"/>
            </a:avLst>
          </a:prstGeom>
          <a:solidFill>
            <a:srgbClr val="99CCFF"/>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latin typeface="Verdana" pitchFamily="34" charset="0"/>
              </a:rPr>
              <a:t>Visual Images</a:t>
            </a:r>
          </a:p>
        </p:txBody>
      </p:sp>
      <p:sp>
        <p:nvSpPr>
          <p:cNvPr id="8" name="AutoShape 8"/>
          <p:cNvSpPr>
            <a:spLocks noChangeArrowheads="1"/>
          </p:cNvSpPr>
          <p:nvPr/>
        </p:nvSpPr>
        <p:spPr bwMode="auto">
          <a:xfrm rot="987601">
            <a:off x="4619625" y="3873500"/>
            <a:ext cx="3257550" cy="1600200"/>
          </a:xfrm>
          <a:prstGeom prst="leftArrow">
            <a:avLst>
              <a:gd name="adj1" fmla="val 50000"/>
              <a:gd name="adj2" fmla="val 50893"/>
            </a:avLst>
          </a:prstGeom>
          <a:solidFill>
            <a:srgbClr val="6699FF"/>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latin typeface="Verdana" pitchFamily="34" charset="0"/>
              </a:rPr>
              <a:t>Body Language</a:t>
            </a:r>
          </a:p>
        </p:txBody>
      </p:sp>
    </p:spTree>
    <p:extLst>
      <p:ext uri="{BB962C8B-B14F-4D97-AF65-F5344CB8AC3E}">
        <p14:creationId xmlns:p14="http://schemas.microsoft.com/office/powerpoint/2010/main" val="146119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14282" y="1857364"/>
            <a:ext cx="2803525" cy="1447800"/>
            <a:chOff x="240" y="1104"/>
            <a:chExt cx="1766" cy="912"/>
          </a:xfrm>
        </p:grpSpPr>
        <p:grpSp>
          <p:nvGrpSpPr>
            <p:cNvPr id="3" name="Group 4"/>
            <p:cNvGrpSpPr>
              <a:grpSpLocks/>
            </p:cNvGrpSpPr>
            <p:nvPr/>
          </p:nvGrpSpPr>
          <p:grpSpPr bwMode="auto">
            <a:xfrm>
              <a:off x="806" y="1104"/>
              <a:ext cx="1200" cy="912"/>
              <a:chOff x="3948" y="1395"/>
              <a:chExt cx="1135" cy="1029"/>
            </a:xfrm>
          </p:grpSpPr>
          <p:grpSp>
            <p:nvGrpSpPr>
              <p:cNvPr id="4" name="Group 5"/>
              <p:cNvGrpSpPr>
                <a:grpSpLocks/>
              </p:cNvGrpSpPr>
              <p:nvPr/>
            </p:nvGrpSpPr>
            <p:grpSpPr bwMode="auto">
              <a:xfrm>
                <a:off x="4497" y="1395"/>
                <a:ext cx="586" cy="658"/>
                <a:chOff x="4497" y="1395"/>
                <a:chExt cx="586" cy="658"/>
              </a:xfrm>
            </p:grpSpPr>
            <p:grpSp>
              <p:nvGrpSpPr>
                <p:cNvPr id="5" name="Group 6"/>
                <p:cNvGrpSpPr>
                  <a:grpSpLocks/>
                </p:cNvGrpSpPr>
                <p:nvPr/>
              </p:nvGrpSpPr>
              <p:grpSpPr bwMode="auto">
                <a:xfrm>
                  <a:off x="4497" y="1395"/>
                  <a:ext cx="586" cy="658"/>
                  <a:chOff x="4497" y="1395"/>
                  <a:chExt cx="586" cy="658"/>
                </a:xfrm>
              </p:grpSpPr>
              <p:grpSp>
                <p:nvGrpSpPr>
                  <p:cNvPr id="6" name="Group 7"/>
                  <p:cNvGrpSpPr>
                    <a:grpSpLocks/>
                  </p:cNvGrpSpPr>
                  <p:nvPr/>
                </p:nvGrpSpPr>
                <p:grpSpPr bwMode="auto">
                  <a:xfrm>
                    <a:off x="4497" y="1395"/>
                    <a:ext cx="577" cy="658"/>
                    <a:chOff x="4497" y="1395"/>
                    <a:chExt cx="577" cy="658"/>
                  </a:xfrm>
                </p:grpSpPr>
                <p:grpSp>
                  <p:nvGrpSpPr>
                    <p:cNvPr id="7" name="Group 8"/>
                    <p:cNvGrpSpPr>
                      <a:grpSpLocks/>
                    </p:cNvGrpSpPr>
                    <p:nvPr/>
                  </p:nvGrpSpPr>
                  <p:grpSpPr bwMode="auto">
                    <a:xfrm>
                      <a:off x="4497" y="1395"/>
                      <a:ext cx="577" cy="658"/>
                      <a:chOff x="4497" y="1395"/>
                      <a:chExt cx="577" cy="658"/>
                    </a:xfrm>
                  </p:grpSpPr>
                  <p:sp>
                    <p:nvSpPr>
                      <p:cNvPr id="1111" name="Freeform 9"/>
                      <p:cNvSpPr>
                        <a:spLocks/>
                      </p:cNvSpPr>
                      <p:nvPr/>
                    </p:nvSpPr>
                    <p:spPr bwMode="auto">
                      <a:xfrm>
                        <a:off x="4497" y="1395"/>
                        <a:ext cx="577" cy="658"/>
                      </a:xfrm>
                      <a:custGeom>
                        <a:avLst/>
                        <a:gdLst>
                          <a:gd name="T0" fmla="*/ 0 w 1729"/>
                          <a:gd name="T1" fmla="*/ 1649 h 1973"/>
                          <a:gd name="T2" fmla="*/ 168 w 1729"/>
                          <a:gd name="T3" fmla="*/ 1435 h 1973"/>
                          <a:gd name="T4" fmla="*/ 285 w 1729"/>
                          <a:gd name="T5" fmla="*/ 1306 h 1973"/>
                          <a:gd name="T6" fmla="*/ 360 w 1729"/>
                          <a:gd name="T7" fmla="*/ 1213 h 1973"/>
                          <a:gd name="T8" fmla="*/ 366 w 1729"/>
                          <a:gd name="T9" fmla="*/ 1101 h 1973"/>
                          <a:gd name="T10" fmla="*/ 330 w 1729"/>
                          <a:gd name="T11" fmla="*/ 1008 h 1973"/>
                          <a:gd name="T12" fmla="*/ 279 w 1729"/>
                          <a:gd name="T13" fmla="*/ 927 h 1973"/>
                          <a:gd name="T14" fmla="*/ 255 w 1729"/>
                          <a:gd name="T15" fmla="*/ 852 h 1973"/>
                          <a:gd name="T16" fmla="*/ 228 w 1729"/>
                          <a:gd name="T17" fmla="*/ 796 h 1973"/>
                          <a:gd name="T18" fmla="*/ 203 w 1729"/>
                          <a:gd name="T19" fmla="*/ 664 h 1973"/>
                          <a:gd name="T20" fmla="*/ 206 w 1729"/>
                          <a:gd name="T21" fmla="*/ 582 h 1973"/>
                          <a:gd name="T22" fmla="*/ 218 w 1729"/>
                          <a:gd name="T23" fmla="*/ 465 h 1973"/>
                          <a:gd name="T24" fmla="*/ 252 w 1729"/>
                          <a:gd name="T25" fmla="*/ 365 h 1973"/>
                          <a:gd name="T26" fmla="*/ 308 w 1729"/>
                          <a:gd name="T27" fmla="*/ 260 h 1973"/>
                          <a:gd name="T28" fmla="*/ 366 w 1729"/>
                          <a:gd name="T29" fmla="*/ 198 h 1973"/>
                          <a:gd name="T30" fmla="*/ 454 w 1729"/>
                          <a:gd name="T31" fmla="*/ 117 h 1973"/>
                          <a:gd name="T32" fmla="*/ 580 w 1729"/>
                          <a:gd name="T33" fmla="*/ 58 h 1973"/>
                          <a:gd name="T34" fmla="*/ 692 w 1729"/>
                          <a:gd name="T35" fmla="*/ 27 h 1973"/>
                          <a:gd name="T36" fmla="*/ 826 w 1729"/>
                          <a:gd name="T37" fmla="*/ 2 h 1973"/>
                          <a:gd name="T38" fmla="*/ 960 w 1729"/>
                          <a:gd name="T39" fmla="*/ 0 h 1973"/>
                          <a:gd name="T40" fmla="*/ 1068 w 1729"/>
                          <a:gd name="T41" fmla="*/ 11 h 1973"/>
                          <a:gd name="T42" fmla="*/ 1202 w 1729"/>
                          <a:gd name="T43" fmla="*/ 42 h 1973"/>
                          <a:gd name="T44" fmla="*/ 1328 w 1729"/>
                          <a:gd name="T45" fmla="*/ 86 h 1973"/>
                          <a:gd name="T46" fmla="*/ 1418 w 1729"/>
                          <a:gd name="T47" fmla="*/ 135 h 1973"/>
                          <a:gd name="T48" fmla="*/ 1524 w 1729"/>
                          <a:gd name="T49" fmla="*/ 219 h 1973"/>
                          <a:gd name="T50" fmla="*/ 1611 w 1729"/>
                          <a:gd name="T51" fmla="*/ 328 h 1973"/>
                          <a:gd name="T52" fmla="*/ 1670 w 1729"/>
                          <a:gd name="T53" fmla="*/ 440 h 1973"/>
                          <a:gd name="T54" fmla="*/ 1709 w 1729"/>
                          <a:gd name="T55" fmla="*/ 520 h 1973"/>
                          <a:gd name="T56" fmla="*/ 1729 w 1729"/>
                          <a:gd name="T57" fmla="*/ 661 h 1973"/>
                          <a:gd name="T58" fmla="*/ 1723 w 1729"/>
                          <a:gd name="T59" fmla="*/ 809 h 1973"/>
                          <a:gd name="T60" fmla="*/ 1710 w 1729"/>
                          <a:gd name="T61" fmla="*/ 921 h 1973"/>
                          <a:gd name="T62" fmla="*/ 1670 w 1729"/>
                          <a:gd name="T63" fmla="*/ 1069 h 1973"/>
                          <a:gd name="T64" fmla="*/ 1619 w 1729"/>
                          <a:gd name="T65" fmla="*/ 1218 h 1973"/>
                          <a:gd name="T66" fmla="*/ 1555 w 1729"/>
                          <a:gd name="T67" fmla="*/ 1330 h 1973"/>
                          <a:gd name="T68" fmla="*/ 1469 w 1729"/>
                          <a:gd name="T69" fmla="*/ 1451 h 1973"/>
                          <a:gd name="T70" fmla="*/ 1368 w 1729"/>
                          <a:gd name="T71" fmla="*/ 1526 h 1973"/>
                          <a:gd name="T72" fmla="*/ 1266 w 1729"/>
                          <a:gd name="T73" fmla="*/ 1565 h 1973"/>
                          <a:gd name="T74" fmla="*/ 1154 w 1729"/>
                          <a:gd name="T75" fmla="*/ 1588 h 1973"/>
                          <a:gd name="T76" fmla="*/ 1053 w 1729"/>
                          <a:gd name="T77" fmla="*/ 1587 h 1973"/>
                          <a:gd name="T78" fmla="*/ 972 w 1729"/>
                          <a:gd name="T79" fmla="*/ 1557 h 1973"/>
                          <a:gd name="T80" fmla="*/ 901 w 1729"/>
                          <a:gd name="T81" fmla="*/ 1517 h 1973"/>
                          <a:gd name="T82" fmla="*/ 867 w 1729"/>
                          <a:gd name="T83" fmla="*/ 1504 h 1973"/>
                          <a:gd name="T84" fmla="*/ 897 w 1729"/>
                          <a:gd name="T85" fmla="*/ 1582 h 1973"/>
                          <a:gd name="T86" fmla="*/ 949 w 1729"/>
                          <a:gd name="T87" fmla="*/ 1656 h 1973"/>
                          <a:gd name="T88" fmla="*/ 972 w 1729"/>
                          <a:gd name="T89" fmla="*/ 1762 h 1973"/>
                          <a:gd name="T90" fmla="*/ 972 w 1729"/>
                          <a:gd name="T91" fmla="*/ 1973 h 1973"/>
                          <a:gd name="T92" fmla="*/ 749 w 1729"/>
                          <a:gd name="T93" fmla="*/ 1956 h 1973"/>
                          <a:gd name="T94" fmla="*/ 528 w 1729"/>
                          <a:gd name="T95" fmla="*/ 1867 h 1973"/>
                          <a:gd name="T96" fmla="*/ 366 w 1729"/>
                          <a:gd name="T97" fmla="*/ 1768 h 1973"/>
                          <a:gd name="T98" fmla="*/ 0 w 1729"/>
                          <a:gd name="T99" fmla="*/ 1649 h 197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729"/>
                          <a:gd name="T151" fmla="*/ 0 h 1973"/>
                          <a:gd name="T152" fmla="*/ 1729 w 1729"/>
                          <a:gd name="T153" fmla="*/ 1973 h 197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729" h="1973">
                            <a:moveTo>
                              <a:pt x="0" y="1649"/>
                            </a:moveTo>
                            <a:lnTo>
                              <a:pt x="168" y="1435"/>
                            </a:lnTo>
                            <a:lnTo>
                              <a:pt x="285" y="1306"/>
                            </a:lnTo>
                            <a:lnTo>
                              <a:pt x="360" y="1213"/>
                            </a:lnTo>
                            <a:lnTo>
                              <a:pt x="366" y="1101"/>
                            </a:lnTo>
                            <a:lnTo>
                              <a:pt x="330" y="1008"/>
                            </a:lnTo>
                            <a:lnTo>
                              <a:pt x="279" y="927"/>
                            </a:lnTo>
                            <a:lnTo>
                              <a:pt x="255" y="852"/>
                            </a:lnTo>
                            <a:lnTo>
                              <a:pt x="228" y="796"/>
                            </a:lnTo>
                            <a:lnTo>
                              <a:pt x="203" y="664"/>
                            </a:lnTo>
                            <a:lnTo>
                              <a:pt x="206" y="582"/>
                            </a:lnTo>
                            <a:lnTo>
                              <a:pt x="218" y="465"/>
                            </a:lnTo>
                            <a:lnTo>
                              <a:pt x="252" y="365"/>
                            </a:lnTo>
                            <a:lnTo>
                              <a:pt x="308" y="260"/>
                            </a:lnTo>
                            <a:lnTo>
                              <a:pt x="366" y="198"/>
                            </a:lnTo>
                            <a:lnTo>
                              <a:pt x="454" y="117"/>
                            </a:lnTo>
                            <a:lnTo>
                              <a:pt x="580" y="58"/>
                            </a:lnTo>
                            <a:lnTo>
                              <a:pt x="692" y="27"/>
                            </a:lnTo>
                            <a:lnTo>
                              <a:pt x="826" y="2"/>
                            </a:lnTo>
                            <a:lnTo>
                              <a:pt x="960" y="0"/>
                            </a:lnTo>
                            <a:lnTo>
                              <a:pt x="1068" y="11"/>
                            </a:lnTo>
                            <a:lnTo>
                              <a:pt x="1202" y="42"/>
                            </a:lnTo>
                            <a:lnTo>
                              <a:pt x="1328" y="86"/>
                            </a:lnTo>
                            <a:lnTo>
                              <a:pt x="1418" y="135"/>
                            </a:lnTo>
                            <a:lnTo>
                              <a:pt x="1524" y="219"/>
                            </a:lnTo>
                            <a:lnTo>
                              <a:pt x="1611" y="328"/>
                            </a:lnTo>
                            <a:lnTo>
                              <a:pt x="1670" y="440"/>
                            </a:lnTo>
                            <a:lnTo>
                              <a:pt x="1709" y="520"/>
                            </a:lnTo>
                            <a:lnTo>
                              <a:pt x="1729" y="661"/>
                            </a:lnTo>
                            <a:lnTo>
                              <a:pt x="1723" y="809"/>
                            </a:lnTo>
                            <a:lnTo>
                              <a:pt x="1710" y="921"/>
                            </a:lnTo>
                            <a:lnTo>
                              <a:pt x="1670" y="1069"/>
                            </a:lnTo>
                            <a:lnTo>
                              <a:pt x="1619" y="1218"/>
                            </a:lnTo>
                            <a:lnTo>
                              <a:pt x="1555" y="1330"/>
                            </a:lnTo>
                            <a:lnTo>
                              <a:pt x="1469" y="1451"/>
                            </a:lnTo>
                            <a:lnTo>
                              <a:pt x="1368" y="1526"/>
                            </a:lnTo>
                            <a:lnTo>
                              <a:pt x="1266" y="1565"/>
                            </a:lnTo>
                            <a:lnTo>
                              <a:pt x="1154" y="1588"/>
                            </a:lnTo>
                            <a:lnTo>
                              <a:pt x="1053" y="1587"/>
                            </a:lnTo>
                            <a:lnTo>
                              <a:pt x="972" y="1557"/>
                            </a:lnTo>
                            <a:lnTo>
                              <a:pt x="901" y="1517"/>
                            </a:lnTo>
                            <a:lnTo>
                              <a:pt x="867" y="1504"/>
                            </a:lnTo>
                            <a:lnTo>
                              <a:pt x="897" y="1582"/>
                            </a:lnTo>
                            <a:lnTo>
                              <a:pt x="949" y="1656"/>
                            </a:lnTo>
                            <a:lnTo>
                              <a:pt x="972" y="1762"/>
                            </a:lnTo>
                            <a:lnTo>
                              <a:pt x="972" y="1973"/>
                            </a:lnTo>
                            <a:lnTo>
                              <a:pt x="749" y="1956"/>
                            </a:lnTo>
                            <a:lnTo>
                              <a:pt x="528" y="1867"/>
                            </a:lnTo>
                            <a:lnTo>
                              <a:pt x="366" y="1768"/>
                            </a:lnTo>
                            <a:lnTo>
                              <a:pt x="0" y="1649"/>
                            </a:lnTo>
                            <a:close/>
                          </a:path>
                        </a:pathLst>
                      </a:custGeom>
                      <a:solidFill>
                        <a:srgbClr val="E0A080"/>
                      </a:solidFill>
                      <a:ln w="4763">
                        <a:solidFill>
                          <a:srgbClr val="000000"/>
                        </a:solidFill>
                        <a:prstDash val="solid"/>
                        <a:round/>
                        <a:headEnd/>
                        <a:tailEnd/>
                      </a:ln>
                    </p:spPr>
                    <p:txBody>
                      <a:bodyPr/>
                      <a:lstStyle/>
                      <a:p>
                        <a:endParaRPr lang="en-US"/>
                      </a:p>
                    </p:txBody>
                  </p:sp>
                  <p:sp>
                    <p:nvSpPr>
                      <p:cNvPr id="1112" name="Freeform 10"/>
                      <p:cNvSpPr>
                        <a:spLocks/>
                      </p:cNvSpPr>
                      <p:nvPr/>
                    </p:nvSpPr>
                    <p:spPr bwMode="auto">
                      <a:xfrm>
                        <a:off x="4816" y="1639"/>
                        <a:ext cx="35" cy="111"/>
                      </a:xfrm>
                      <a:custGeom>
                        <a:avLst/>
                        <a:gdLst>
                          <a:gd name="T0" fmla="*/ 104 w 104"/>
                          <a:gd name="T1" fmla="*/ 332 h 332"/>
                          <a:gd name="T2" fmla="*/ 57 w 104"/>
                          <a:gd name="T3" fmla="*/ 318 h 332"/>
                          <a:gd name="T4" fmla="*/ 30 w 104"/>
                          <a:gd name="T5" fmla="*/ 290 h 332"/>
                          <a:gd name="T6" fmla="*/ 9 w 104"/>
                          <a:gd name="T7" fmla="*/ 242 h 332"/>
                          <a:gd name="T8" fmla="*/ 0 w 104"/>
                          <a:gd name="T9" fmla="*/ 183 h 332"/>
                          <a:gd name="T10" fmla="*/ 5 w 104"/>
                          <a:gd name="T11" fmla="*/ 115 h 332"/>
                          <a:gd name="T12" fmla="*/ 20 w 104"/>
                          <a:gd name="T13" fmla="*/ 73 h 332"/>
                          <a:gd name="T14" fmla="*/ 48 w 104"/>
                          <a:gd name="T15" fmla="*/ 28 h 332"/>
                          <a:gd name="T16" fmla="*/ 79 w 104"/>
                          <a:gd name="T17" fmla="*/ 0 h 3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332"/>
                          <a:gd name="T29" fmla="*/ 104 w 104"/>
                          <a:gd name="T30" fmla="*/ 332 h 3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332">
                            <a:moveTo>
                              <a:pt x="104" y="332"/>
                            </a:moveTo>
                            <a:lnTo>
                              <a:pt x="57" y="318"/>
                            </a:lnTo>
                            <a:lnTo>
                              <a:pt x="30" y="290"/>
                            </a:lnTo>
                            <a:lnTo>
                              <a:pt x="9" y="242"/>
                            </a:lnTo>
                            <a:lnTo>
                              <a:pt x="0" y="183"/>
                            </a:lnTo>
                            <a:lnTo>
                              <a:pt x="5" y="115"/>
                            </a:lnTo>
                            <a:lnTo>
                              <a:pt x="20" y="73"/>
                            </a:lnTo>
                            <a:lnTo>
                              <a:pt x="48" y="28"/>
                            </a:lnTo>
                            <a:lnTo>
                              <a:pt x="79" y="0"/>
                            </a:lnTo>
                          </a:path>
                        </a:pathLst>
                      </a:custGeom>
                      <a:noFill/>
                      <a:ln w="4763">
                        <a:solidFill>
                          <a:srgbClr val="000000"/>
                        </a:solidFill>
                        <a:prstDash val="solid"/>
                        <a:round/>
                        <a:headEnd/>
                        <a:tailEnd/>
                      </a:ln>
                    </p:spPr>
                    <p:txBody>
                      <a:bodyPr/>
                      <a:lstStyle/>
                      <a:p>
                        <a:endParaRPr lang="en-US"/>
                      </a:p>
                    </p:txBody>
                  </p:sp>
                </p:grpSp>
                <p:grpSp>
                  <p:nvGrpSpPr>
                    <p:cNvPr id="8" name="Group 11"/>
                    <p:cNvGrpSpPr>
                      <a:grpSpLocks/>
                    </p:cNvGrpSpPr>
                    <p:nvPr/>
                  </p:nvGrpSpPr>
                  <p:grpSpPr bwMode="auto">
                    <a:xfrm>
                      <a:off x="4517" y="1397"/>
                      <a:ext cx="504" cy="421"/>
                      <a:chOff x="4517" y="1397"/>
                      <a:chExt cx="504" cy="421"/>
                    </a:xfrm>
                  </p:grpSpPr>
                  <p:grpSp>
                    <p:nvGrpSpPr>
                      <p:cNvPr id="9" name="Group 12"/>
                      <p:cNvGrpSpPr>
                        <a:grpSpLocks/>
                      </p:cNvGrpSpPr>
                      <p:nvPr/>
                    </p:nvGrpSpPr>
                    <p:grpSpPr bwMode="auto">
                      <a:xfrm>
                        <a:off x="4641" y="1397"/>
                        <a:ext cx="331" cy="121"/>
                        <a:chOff x="4641" y="1397"/>
                        <a:chExt cx="331" cy="121"/>
                      </a:xfrm>
                    </p:grpSpPr>
                    <p:sp>
                      <p:nvSpPr>
                        <p:cNvPr id="1109" name="Freeform 13"/>
                        <p:cNvSpPr>
                          <a:spLocks/>
                        </p:cNvSpPr>
                        <p:nvPr/>
                      </p:nvSpPr>
                      <p:spPr bwMode="auto">
                        <a:xfrm>
                          <a:off x="4665" y="1415"/>
                          <a:ext cx="307" cy="103"/>
                        </a:xfrm>
                        <a:custGeom>
                          <a:avLst/>
                          <a:gdLst>
                            <a:gd name="T0" fmla="*/ 0 w 921"/>
                            <a:gd name="T1" fmla="*/ 311 h 311"/>
                            <a:gd name="T2" fmla="*/ 77 w 921"/>
                            <a:gd name="T3" fmla="*/ 211 h 311"/>
                            <a:gd name="T4" fmla="*/ 168 w 921"/>
                            <a:gd name="T5" fmla="*/ 139 h 311"/>
                            <a:gd name="T6" fmla="*/ 274 w 921"/>
                            <a:gd name="T7" fmla="*/ 77 h 311"/>
                            <a:gd name="T8" fmla="*/ 385 w 921"/>
                            <a:gd name="T9" fmla="*/ 35 h 311"/>
                            <a:gd name="T10" fmla="*/ 512 w 921"/>
                            <a:gd name="T11" fmla="*/ 13 h 311"/>
                            <a:gd name="T12" fmla="*/ 667 w 921"/>
                            <a:gd name="T13" fmla="*/ 0 h 311"/>
                            <a:gd name="T14" fmla="*/ 779 w 921"/>
                            <a:gd name="T15" fmla="*/ 19 h 311"/>
                            <a:gd name="T16" fmla="*/ 921 w 921"/>
                            <a:gd name="T17" fmla="*/ 68 h 3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21"/>
                            <a:gd name="T28" fmla="*/ 0 h 311"/>
                            <a:gd name="T29" fmla="*/ 921 w 921"/>
                            <a:gd name="T30" fmla="*/ 311 h 3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21" h="311">
                              <a:moveTo>
                                <a:pt x="0" y="311"/>
                              </a:moveTo>
                              <a:lnTo>
                                <a:pt x="77" y="211"/>
                              </a:lnTo>
                              <a:lnTo>
                                <a:pt x="168" y="139"/>
                              </a:lnTo>
                              <a:lnTo>
                                <a:pt x="274" y="77"/>
                              </a:lnTo>
                              <a:lnTo>
                                <a:pt x="385" y="35"/>
                              </a:lnTo>
                              <a:lnTo>
                                <a:pt x="512" y="13"/>
                              </a:lnTo>
                              <a:lnTo>
                                <a:pt x="667" y="0"/>
                              </a:lnTo>
                              <a:lnTo>
                                <a:pt x="779" y="19"/>
                              </a:lnTo>
                              <a:lnTo>
                                <a:pt x="921" y="68"/>
                              </a:lnTo>
                            </a:path>
                          </a:pathLst>
                        </a:custGeom>
                        <a:noFill/>
                        <a:ln w="4763">
                          <a:solidFill>
                            <a:srgbClr val="804000"/>
                          </a:solidFill>
                          <a:prstDash val="solid"/>
                          <a:round/>
                          <a:headEnd/>
                          <a:tailEnd/>
                        </a:ln>
                      </p:spPr>
                      <p:txBody>
                        <a:bodyPr/>
                        <a:lstStyle/>
                        <a:p>
                          <a:endParaRPr lang="en-US"/>
                        </a:p>
                      </p:txBody>
                    </p:sp>
                    <p:sp>
                      <p:nvSpPr>
                        <p:cNvPr id="1110" name="Freeform 14"/>
                        <p:cNvSpPr>
                          <a:spLocks/>
                        </p:cNvSpPr>
                        <p:nvPr/>
                      </p:nvSpPr>
                      <p:spPr bwMode="auto">
                        <a:xfrm>
                          <a:off x="4641" y="1397"/>
                          <a:ext cx="311" cy="114"/>
                        </a:xfrm>
                        <a:custGeom>
                          <a:avLst/>
                          <a:gdLst>
                            <a:gd name="T0" fmla="*/ 0 w 931"/>
                            <a:gd name="T1" fmla="*/ 341 h 341"/>
                            <a:gd name="T2" fmla="*/ 49 w 931"/>
                            <a:gd name="T3" fmla="*/ 245 h 341"/>
                            <a:gd name="T4" fmla="*/ 106 w 931"/>
                            <a:gd name="T5" fmla="*/ 168 h 341"/>
                            <a:gd name="T6" fmla="*/ 177 w 931"/>
                            <a:gd name="T7" fmla="*/ 100 h 341"/>
                            <a:gd name="T8" fmla="*/ 273 w 931"/>
                            <a:gd name="T9" fmla="*/ 41 h 341"/>
                            <a:gd name="T10" fmla="*/ 409 w 931"/>
                            <a:gd name="T11" fmla="*/ 6 h 341"/>
                            <a:gd name="T12" fmla="*/ 540 w 931"/>
                            <a:gd name="T13" fmla="*/ 0 h 341"/>
                            <a:gd name="T14" fmla="*/ 682 w 931"/>
                            <a:gd name="T15" fmla="*/ 16 h 341"/>
                            <a:gd name="T16" fmla="*/ 801 w 931"/>
                            <a:gd name="T17" fmla="*/ 45 h 341"/>
                            <a:gd name="T18" fmla="*/ 871 w 931"/>
                            <a:gd name="T19" fmla="*/ 73 h 341"/>
                            <a:gd name="T20" fmla="*/ 931 w 931"/>
                            <a:gd name="T21" fmla="*/ 103 h 3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1"/>
                            <a:gd name="T34" fmla="*/ 0 h 341"/>
                            <a:gd name="T35" fmla="*/ 931 w 931"/>
                            <a:gd name="T36" fmla="*/ 341 h 3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1" h="341">
                              <a:moveTo>
                                <a:pt x="0" y="341"/>
                              </a:moveTo>
                              <a:lnTo>
                                <a:pt x="49" y="245"/>
                              </a:lnTo>
                              <a:lnTo>
                                <a:pt x="106" y="168"/>
                              </a:lnTo>
                              <a:lnTo>
                                <a:pt x="177" y="100"/>
                              </a:lnTo>
                              <a:lnTo>
                                <a:pt x="273" y="41"/>
                              </a:lnTo>
                              <a:lnTo>
                                <a:pt x="409" y="6"/>
                              </a:lnTo>
                              <a:lnTo>
                                <a:pt x="540" y="0"/>
                              </a:lnTo>
                              <a:lnTo>
                                <a:pt x="682" y="16"/>
                              </a:lnTo>
                              <a:lnTo>
                                <a:pt x="801" y="45"/>
                              </a:lnTo>
                              <a:lnTo>
                                <a:pt x="871" y="73"/>
                              </a:lnTo>
                              <a:lnTo>
                                <a:pt x="931" y="103"/>
                              </a:lnTo>
                            </a:path>
                          </a:pathLst>
                        </a:custGeom>
                        <a:noFill/>
                        <a:ln w="4763">
                          <a:solidFill>
                            <a:srgbClr val="804000"/>
                          </a:solidFill>
                          <a:prstDash val="solid"/>
                          <a:round/>
                          <a:headEnd/>
                          <a:tailEnd/>
                        </a:ln>
                      </p:spPr>
                      <p:txBody>
                        <a:bodyPr/>
                        <a:lstStyle/>
                        <a:p>
                          <a:endParaRPr lang="en-US"/>
                        </a:p>
                      </p:txBody>
                    </p:sp>
                  </p:grpSp>
                  <p:grpSp>
                    <p:nvGrpSpPr>
                      <p:cNvPr id="10" name="Group 15"/>
                      <p:cNvGrpSpPr>
                        <a:grpSpLocks/>
                      </p:cNvGrpSpPr>
                      <p:nvPr/>
                    </p:nvGrpSpPr>
                    <p:grpSpPr bwMode="auto">
                      <a:xfrm>
                        <a:off x="4517" y="1472"/>
                        <a:ext cx="504" cy="346"/>
                        <a:chOff x="4517" y="1472"/>
                        <a:chExt cx="504" cy="346"/>
                      </a:xfrm>
                    </p:grpSpPr>
                    <p:grpSp>
                      <p:nvGrpSpPr>
                        <p:cNvPr id="11" name="Group 16"/>
                        <p:cNvGrpSpPr>
                          <a:grpSpLocks/>
                        </p:cNvGrpSpPr>
                        <p:nvPr/>
                      </p:nvGrpSpPr>
                      <p:grpSpPr bwMode="auto">
                        <a:xfrm>
                          <a:off x="4517" y="1472"/>
                          <a:ext cx="180" cy="199"/>
                          <a:chOff x="4517" y="1472"/>
                          <a:chExt cx="180" cy="199"/>
                        </a:xfrm>
                      </p:grpSpPr>
                      <p:sp>
                        <p:nvSpPr>
                          <p:cNvPr id="1102" name="Freeform 17"/>
                          <p:cNvSpPr>
                            <a:spLocks/>
                          </p:cNvSpPr>
                          <p:nvPr/>
                        </p:nvSpPr>
                        <p:spPr bwMode="auto">
                          <a:xfrm>
                            <a:off x="4517" y="1472"/>
                            <a:ext cx="180" cy="199"/>
                          </a:xfrm>
                          <a:custGeom>
                            <a:avLst/>
                            <a:gdLst>
                              <a:gd name="T0" fmla="*/ 30 w 539"/>
                              <a:gd name="T1" fmla="*/ 490 h 598"/>
                              <a:gd name="T2" fmla="*/ 19 w 539"/>
                              <a:gd name="T3" fmla="*/ 259 h 598"/>
                              <a:gd name="T4" fmla="*/ 90 w 539"/>
                              <a:gd name="T5" fmla="*/ 113 h 598"/>
                              <a:gd name="T6" fmla="*/ 143 w 539"/>
                              <a:gd name="T7" fmla="*/ 29 h 598"/>
                              <a:gd name="T8" fmla="*/ 195 w 539"/>
                              <a:gd name="T9" fmla="*/ 0 h 598"/>
                              <a:gd name="T10" fmla="*/ 223 w 539"/>
                              <a:gd name="T11" fmla="*/ 54 h 598"/>
                              <a:gd name="T12" fmla="*/ 264 w 539"/>
                              <a:gd name="T13" fmla="*/ 31 h 598"/>
                              <a:gd name="T14" fmla="*/ 291 w 539"/>
                              <a:gd name="T15" fmla="*/ 85 h 598"/>
                              <a:gd name="T16" fmla="*/ 319 w 539"/>
                              <a:gd name="T17" fmla="*/ 120 h 598"/>
                              <a:gd name="T18" fmla="*/ 350 w 539"/>
                              <a:gd name="T19" fmla="*/ 152 h 598"/>
                              <a:gd name="T20" fmla="*/ 344 w 539"/>
                              <a:gd name="T21" fmla="*/ 203 h 598"/>
                              <a:gd name="T22" fmla="*/ 384 w 539"/>
                              <a:gd name="T23" fmla="*/ 172 h 598"/>
                              <a:gd name="T24" fmla="*/ 422 w 539"/>
                              <a:gd name="T25" fmla="*/ 200 h 598"/>
                              <a:gd name="T26" fmla="*/ 425 w 539"/>
                              <a:gd name="T27" fmla="*/ 241 h 598"/>
                              <a:gd name="T28" fmla="*/ 469 w 539"/>
                              <a:gd name="T29" fmla="*/ 247 h 598"/>
                              <a:gd name="T30" fmla="*/ 486 w 539"/>
                              <a:gd name="T31" fmla="*/ 294 h 598"/>
                              <a:gd name="T32" fmla="*/ 520 w 539"/>
                              <a:gd name="T33" fmla="*/ 340 h 598"/>
                              <a:gd name="T34" fmla="*/ 508 w 539"/>
                              <a:gd name="T35" fmla="*/ 440 h 598"/>
                              <a:gd name="T36" fmla="*/ 526 w 539"/>
                              <a:gd name="T37" fmla="*/ 507 h 598"/>
                              <a:gd name="T38" fmla="*/ 536 w 539"/>
                              <a:gd name="T39" fmla="*/ 566 h 598"/>
                              <a:gd name="T40" fmla="*/ 500 w 539"/>
                              <a:gd name="T41" fmla="*/ 598 h 598"/>
                              <a:gd name="T42" fmla="*/ 458 w 539"/>
                              <a:gd name="T43" fmla="*/ 591 h 598"/>
                              <a:gd name="T44" fmla="*/ 422 w 539"/>
                              <a:gd name="T45" fmla="*/ 547 h 598"/>
                              <a:gd name="T46" fmla="*/ 394 w 539"/>
                              <a:gd name="T47" fmla="*/ 541 h 598"/>
                              <a:gd name="T48" fmla="*/ 348 w 539"/>
                              <a:gd name="T49" fmla="*/ 529 h 598"/>
                              <a:gd name="T50" fmla="*/ 319 w 539"/>
                              <a:gd name="T51" fmla="*/ 520 h 598"/>
                              <a:gd name="T52" fmla="*/ 298 w 539"/>
                              <a:gd name="T53" fmla="*/ 508 h 598"/>
                              <a:gd name="T54" fmla="*/ 264 w 539"/>
                              <a:gd name="T55" fmla="*/ 501 h 598"/>
                              <a:gd name="T56" fmla="*/ 241 w 539"/>
                              <a:gd name="T57" fmla="*/ 462 h 598"/>
                              <a:gd name="T58" fmla="*/ 225 w 539"/>
                              <a:gd name="T59" fmla="*/ 502 h 598"/>
                              <a:gd name="T60" fmla="*/ 191 w 539"/>
                              <a:gd name="T61" fmla="*/ 516 h 598"/>
                              <a:gd name="T62" fmla="*/ 173 w 539"/>
                              <a:gd name="T63" fmla="*/ 529 h 598"/>
                              <a:gd name="T64" fmla="*/ 143 w 539"/>
                              <a:gd name="T65" fmla="*/ 567 h 5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9"/>
                              <a:gd name="T100" fmla="*/ 0 h 598"/>
                              <a:gd name="T101" fmla="*/ 539 w 539"/>
                              <a:gd name="T102" fmla="*/ 598 h 5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9" h="598">
                                <a:moveTo>
                                  <a:pt x="101" y="567"/>
                                </a:moveTo>
                                <a:lnTo>
                                  <a:pt x="30" y="490"/>
                                </a:lnTo>
                                <a:lnTo>
                                  <a:pt x="0" y="389"/>
                                </a:lnTo>
                                <a:lnTo>
                                  <a:pt x="19" y="259"/>
                                </a:lnTo>
                                <a:lnTo>
                                  <a:pt x="59" y="161"/>
                                </a:lnTo>
                                <a:lnTo>
                                  <a:pt x="90" y="113"/>
                                </a:lnTo>
                                <a:lnTo>
                                  <a:pt x="126" y="49"/>
                                </a:lnTo>
                                <a:lnTo>
                                  <a:pt x="143" y="29"/>
                                </a:lnTo>
                                <a:lnTo>
                                  <a:pt x="168" y="2"/>
                                </a:lnTo>
                                <a:lnTo>
                                  <a:pt x="195" y="0"/>
                                </a:lnTo>
                                <a:lnTo>
                                  <a:pt x="210" y="24"/>
                                </a:lnTo>
                                <a:lnTo>
                                  <a:pt x="223" y="54"/>
                                </a:lnTo>
                                <a:lnTo>
                                  <a:pt x="235" y="34"/>
                                </a:lnTo>
                                <a:lnTo>
                                  <a:pt x="264" y="31"/>
                                </a:lnTo>
                                <a:lnTo>
                                  <a:pt x="282" y="54"/>
                                </a:lnTo>
                                <a:lnTo>
                                  <a:pt x="291" y="85"/>
                                </a:lnTo>
                                <a:lnTo>
                                  <a:pt x="298" y="133"/>
                                </a:lnTo>
                                <a:lnTo>
                                  <a:pt x="319" y="120"/>
                                </a:lnTo>
                                <a:lnTo>
                                  <a:pt x="344" y="136"/>
                                </a:lnTo>
                                <a:lnTo>
                                  <a:pt x="350" y="152"/>
                                </a:lnTo>
                                <a:lnTo>
                                  <a:pt x="348" y="179"/>
                                </a:lnTo>
                                <a:lnTo>
                                  <a:pt x="344" y="203"/>
                                </a:lnTo>
                                <a:lnTo>
                                  <a:pt x="360" y="183"/>
                                </a:lnTo>
                                <a:lnTo>
                                  <a:pt x="384" y="172"/>
                                </a:lnTo>
                                <a:lnTo>
                                  <a:pt x="418" y="179"/>
                                </a:lnTo>
                                <a:lnTo>
                                  <a:pt x="422" y="200"/>
                                </a:lnTo>
                                <a:lnTo>
                                  <a:pt x="425" y="217"/>
                                </a:lnTo>
                                <a:lnTo>
                                  <a:pt x="425" y="241"/>
                                </a:lnTo>
                                <a:lnTo>
                                  <a:pt x="446" y="234"/>
                                </a:lnTo>
                                <a:lnTo>
                                  <a:pt x="469" y="247"/>
                                </a:lnTo>
                                <a:lnTo>
                                  <a:pt x="480" y="265"/>
                                </a:lnTo>
                                <a:lnTo>
                                  <a:pt x="486" y="294"/>
                                </a:lnTo>
                                <a:lnTo>
                                  <a:pt x="508" y="304"/>
                                </a:lnTo>
                                <a:lnTo>
                                  <a:pt x="520" y="340"/>
                                </a:lnTo>
                                <a:lnTo>
                                  <a:pt x="515" y="375"/>
                                </a:lnTo>
                                <a:lnTo>
                                  <a:pt x="508" y="440"/>
                                </a:lnTo>
                                <a:lnTo>
                                  <a:pt x="512" y="479"/>
                                </a:lnTo>
                                <a:lnTo>
                                  <a:pt x="526" y="507"/>
                                </a:lnTo>
                                <a:lnTo>
                                  <a:pt x="539" y="535"/>
                                </a:lnTo>
                                <a:lnTo>
                                  <a:pt x="536" y="566"/>
                                </a:lnTo>
                                <a:lnTo>
                                  <a:pt x="520" y="589"/>
                                </a:lnTo>
                                <a:lnTo>
                                  <a:pt x="500" y="598"/>
                                </a:lnTo>
                                <a:lnTo>
                                  <a:pt x="478" y="598"/>
                                </a:lnTo>
                                <a:lnTo>
                                  <a:pt x="458" y="591"/>
                                </a:lnTo>
                                <a:lnTo>
                                  <a:pt x="433" y="567"/>
                                </a:lnTo>
                                <a:lnTo>
                                  <a:pt x="422" y="547"/>
                                </a:lnTo>
                                <a:lnTo>
                                  <a:pt x="418" y="535"/>
                                </a:lnTo>
                                <a:lnTo>
                                  <a:pt x="394" y="541"/>
                                </a:lnTo>
                                <a:lnTo>
                                  <a:pt x="368" y="539"/>
                                </a:lnTo>
                                <a:lnTo>
                                  <a:pt x="348" y="529"/>
                                </a:lnTo>
                                <a:lnTo>
                                  <a:pt x="341" y="520"/>
                                </a:lnTo>
                                <a:lnTo>
                                  <a:pt x="319" y="520"/>
                                </a:lnTo>
                                <a:lnTo>
                                  <a:pt x="306" y="514"/>
                                </a:lnTo>
                                <a:lnTo>
                                  <a:pt x="298" y="508"/>
                                </a:lnTo>
                                <a:lnTo>
                                  <a:pt x="281" y="508"/>
                                </a:lnTo>
                                <a:lnTo>
                                  <a:pt x="264" y="501"/>
                                </a:lnTo>
                                <a:lnTo>
                                  <a:pt x="253" y="479"/>
                                </a:lnTo>
                                <a:lnTo>
                                  <a:pt x="241" y="462"/>
                                </a:lnTo>
                                <a:lnTo>
                                  <a:pt x="235" y="479"/>
                                </a:lnTo>
                                <a:lnTo>
                                  <a:pt x="225" y="502"/>
                                </a:lnTo>
                                <a:lnTo>
                                  <a:pt x="207" y="514"/>
                                </a:lnTo>
                                <a:lnTo>
                                  <a:pt x="191" y="516"/>
                                </a:lnTo>
                                <a:lnTo>
                                  <a:pt x="179" y="516"/>
                                </a:lnTo>
                                <a:lnTo>
                                  <a:pt x="173" y="529"/>
                                </a:lnTo>
                                <a:lnTo>
                                  <a:pt x="161" y="547"/>
                                </a:lnTo>
                                <a:lnTo>
                                  <a:pt x="143" y="567"/>
                                </a:lnTo>
                                <a:lnTo>
                                  <a:pt x="101" y="567"/>
                                </a:lnTo>
                                <a:close/>
                              </a:path>
                            </a:pathLst>
                          </a:custGeom>
                          <a:solidFill>
                            <a:srgbClr val="C08040"/>
                          </a:solidFill>
                          <a:ln w="4763">
                            <a:solidFill>
                              <a:srgbClr val="000000"/>
                            </a:solidFill>
                            <a:prstDash val="solid"/>
                            <a:round/>
                            <a:headEnd/>
                            <a:tailEnd/>
                          </a:ln>
                        </p:spPr>
                        <p:txBody>
                          <a:bodyPr/>
                          <a:lstStyle/>
                          <a:p>
                            <a:endParaRPr lang="en-US"/>
                          </a:p>
                        </p:txBody>
                      </p:sp>
                      <p:grpSp>
                        <p:nvGrpSpPr>
                          <p:cNvPr id="12" name="Group 18"/>
                          <p:cNvGrpSpPr>
                            <a:grpSpLocks/>
                          </p:cNvGrpSpPr>
                          <p:nvPr/>
                        </p:nvGrpSpPr>
                        <p:grpSpPr bwMode="auto">
                          <a:xfrm>
                            <a:off x="4527" y="1483"/>
                            <a:ext cx="135" cy="173"/>
                            <a:chOff x="4527" y="1483"/>
                            <a:chExt cx="135" cy="173"/>
                          </a:xfrm>
                        </p:grpSpPr>
                        <p:sp>
                          <p:nvSpPr>
                            <p:cNvPr id="1104" name="Freeform 19"/>
                            <p:cNvSpPr>
                              <a:spLocks/>
                            </p:cNvSpPr>
                            <p:nvPr/>
                          </p:nvSpPr>
                          <p:spPr bwMode="auto">
                            <a:xfrm>
                              <a:off x="4635" y="1597"/>
                              <a:ext cx="27" cy="37"/>
                            </a:xfrm>
                            <a:custGeom>
                              <a:avLst/>
                              <a:gdLst>
                                <a:gd name="T0" fmla="*/ 24 w 80"/>
                                <a:gd name="T1" fmla="*/ 111 h 111"/>
                                <a:gd name="T2" fmla="*/ 18 w 80"/>
                                <a:gd name="T3" fmla="*/ 56 h 111"/>
                                <a:gd name="T4" fmla="*/ 35 w 80"/>
                                <a:gd name="T5" fmla="*/ 24 h 111"/>
                                <a:gd name="T6" fmla="*/ 80 w 80"/>
                                <a:gd name="T7" fmla="*/ 0 h 111"/>
                                <a:gd name="T8" fmla="*/ 52 w 80"/>
                                <a:gd name="T9" fmla="*/ 5 h 111"/>
                                <a:gd name="T10" fmla="*/ 15 w 80"/>
                                <a:gd name="T11" fmla="*/ 17 h 111"/>
                                <a:gd name="T12" fmla="*/ 0 w 80"/>
                                <a:gd name="T13" fmla="*/ 46 h 111"/>
                                <a:gd name="T14" fmla="*/ 24 w 80"/>
                                <a:gd name="T15" fmla="*/ 111 h 111"/>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11"/>
                                <a:gd name="T26" fmla="*/ 80 w 80"/>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11">
                                  <a:moveTo>
                                    <a:pt x="24" y="111"/>
                                  </a:moveTo>
                                  <a:lnTo>
                                    <a:pt x="18" y="56"/>
                                  </a:lnTo>
                                  <a:lnTo>
                                    <a:pt x="35" y="24"/>
                                  </a:lnTo>
                                  <a:lnTo>
                                    <a:pt x="80" y="0"/>
                                  </a:lnTo>
                                  <a:lnTo>
                                    <a:pt x="52" y="5"/>
                                  </a:lnTo>
                                  <a:lnTo>
                                    <a:pt x="15" y="17"/>
                                  </a:lnTo>
                                  <a:lnTo>
                                    <a:pt x="0" y="46"/>
                                  </a:lnTo>
                                  <a:lnTo>
                                    <a:pt x="24" y="111"/>
                                  </a:lnTo>
                                  <a:close/>
                                </a:path>
                              </a:pathLst>
                            </a:custGeom>
                            <a:solidFill>
                              <a:srgbClr val="804000"/>
                            </a:solidFill>
                            <a:ln w="4763">
                              <a:solidFill>
                                <a:srgbClr val="000000"/>
                              </a:solidFill>
                              <a:prstDash val="solid"/>
                              <a:round/>
                              <a:headEnd/>
                              <a:tailEnd/>
                            </a:ln>
                          </p:spPr>
                          <p:txBody>
                            <a:bodyPr/>
                            <a:lstStyle/>
                            <a:p>
                              <a:endParaRPr lang="en-US"/>
                            </a:p>
                          </p:txBody>
                        </p:sp>
                        <p:sp>
                          <p:nvSpPr>
                            <p:cNvPr id="1105" name="Freeform 20"/>
                            <p:cNvSpPr>
                              <a:spLocks/>
                            </p:cNvSpPr>
                            <p:nvPr/>
                          </p:nvSpPr>
                          <p:spPr bwMode="auto">
                            <a:xfrm>
                              <a:off x="4584" y="1540"/>
                              <a:ext cx="44" cy="86"/>
                            </a:xfrm>
                            <a:custGeom>
                              <a:avLst/>
                              <a:gdLst>
                                <a:gd name="T0" fmla="*/ 52 w 130"/>
                                <a:gd name="T1" fmla="*/ 259 h 259"/>
                                <a:gd name="T2" fmla="*/ 26 w 130"/>
                                <a:gd name="T3" fmla="*/ 205 h 259"/>
                                <a:gd name="T4" fmla="*/ 31 w 130"/>
                                <a:gd name="T5" fmla="*/ 124 h 259"/>
                                <a:gd name="T6" fmla="*/ 72 w 130"/>
                                <a:gd name="T7" fmla="*/ 62 h 259"/>
                                <a:gd name="T8" fmla="*/ 130 w 130"/>
                                <a:gd name="T9" fmla="*/ 0 h 259"/>
                                <a:gd name="T10" fmla="*/ 97 w 130"/>
                                <a:gd name="T11" fmla="*/ 35 h 259"/>
                                <a:gd name="T12" fmla="*/ 38 w 130"/>
                                <a:gd name="T13" fmla="*/ 78 h 259"/>
                                <a:gd name="T14" fmla="*/ 0 w 130"/>
                                <a:gd name="T15" fmla="*/ 116 h 259"/>
                                <a:gd name="T16" fmla="*/ 6 w 130"/>
                                <a:gd name="T17" fmla="*/ 144 h 259"/>
                                <a:gd name="T18" fmla="*/ 4 w 130"/>
                                <a:gd name="T19" fmla="*/ 184 h 259"/>
                                <a:gd name="T20" fmla="*/ 4 w 130"/>
                                <a:gd name="T21" fmla="*/ 223 h 259"/>
                                <a:gd name="T22" fmla="*/ 52 w 130"/>
                                <a:gd name="T23" fmla="*/ 259 h 2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0"/>
                                <a:gd name="T37" fmla="*/ 0 h 259"/>
                                <a:gd name="T38" fmla="*/ 130 w 130"/>
                                <a:gd name="T39" fmla="*/ 259 h 2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0" h="259">
                                  <a:moveTo>
                                    <a:pt x="52" y="259"/>
                                  </a:moveTo>
                                  <a:lnTo>
                                    <a:pt x="26" y="205"/>
                                  </a:lnTo>
                                  <a:lnTo>
                                    <a:pt x="31" y="124"/>
                                  </a:lnTo>
                                  <a:lnTo>
                                    <a:pt x="72" y="62"/>
                                  </a:lnTo>
                                  <a:lnTo>
                                    <a:pt x="130" y="0"/>
                                  </a:lnTo>
                                  <a:lnTo>
                                    <a:pt x="97" y="35"/>
                                  </a:lnTo>
                                  <a:lnTo>
                                    <a:pt x="38" y="78"/>
                                  </a:lnTo>
                                  <a:lnTo>
                                    <a:pt x="0" y="116"/>
                                  </a:lnTo>
                                  <a:lnTo>
                                    <a:pt x="6" y="144"/>
                                  </a:lnTo>
                                  <a:lnTo>
                                    <a:pt x="4" y="184"/>
                                  </a:lnTo>
                                  <a:lnTo>
                                    <a:pt x="4" y="223"/>
                                  </a:lnTo>
                                  <a:lnTo>
                                    <a:pt x="52" y="259"/>
                                  </a:lnTo>
                                  <a:close/>
                                </a:path>
                              </a:pathLst>
                            </a:custGeom>
                            <a:solidFill>
                              <a:srgbClr val="804000"/>
                            </a:solidFill>
                            <a:ln w="4763">
                              <a:solidFill>
                                <a:srgbClr val="000000"/>
                              </a:solidFill>
                              <a:prstDash val="solid"/>
                              <a:round/>
                              <a:headEnd/>
                              <a:tailEnd/>
                            </a:ln>
                          </p:spPr>
                          <p:txBody>
                            <a:bodyPr/>
                            <a:lstStyle/>
                            <a:p>
                              <a:endParaRPr lang="en-US"/>
                            </a:p>
                          </p:txBody>
                        </p:sp>
                        <p:sp>
                          <p:nvSpPr>
                            <p:cNvPr id="1106" name="Freeform 21"/>
                            <p:cNvSpPr>
                              <a:spLocks/>
                            </p:cNvSpPr>
                            <p:nvPr/>
                          </p:nvSpPr>
                          <p:spPr bwMode="auto">
                            <a:xfrm>
                              <a:off x="4527" y="1587"/>
                              <a:ext cx="29" cy="69"/>
                            </a:xfrm>
                            <a:custGeom>
                              <a:avLst/>
                              <a:gdLst>
                                <a:gd name="T0" fmla="*/ 40 w 89"/>
                                <a:gd name="T1" fmla="*/ 173 h 208"/>
                                <a:gd name="T2" fmla="*/ 0 w 89"/>
                                <a:gd name="T3" fmla="*/ 108 h 208"/>
                                <a:gd name="T4" fmla="*/ 15 w 89"/>
                                <a:gd name="T5" fmla="*/ 64 h 208"/>
                                <a:gd name="T6" fmla="*/ 50 w 89"/>
                                <a:gd name="T7" fmla="*/ 0 h 208"/>
                                <a:gd name="T8" fmla="*/ 21 w 89"/>
                                <a:gd name="T9" fmla="*/ 110 h 208"/>
                                <a:gd name="T10" fmla="*/ 43 w 89"/>
                                <a:gd name="T11" fmla="*/ 158 h 208"/>
                                <a:gd name="T12" fmla="*/ 89 w 89"/>
                                <a:gd name="T13" fmla="*/ 208 h 208"/>
                                <a:gd name="T14" fmla="*/ 40 w 89"/>
                                <a:gd name="T15" fmla="*/ 173 h 208"/>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208"/>
                                <a:gd name="T26" fmla="*/ 89 w 89"/>
                                <a:gd name="T27" fmla="*/ 208 h 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208">
                                  <a:moveTo>
                                    <a:pt x="40" y="173"/>
                                  </a:moveTo>
                                  <a:lnTo>
                                    <a:pt x="0" y="108"/>
                                  </a:lnTo>
                                  <a:lnTo>
                                    <a:pt x="15" y="64"/>
                                  </a:lnTo>
                                  <a:lnTo>
                                    <a:pt x="50" y="0"/>
                                  </a:lnTo>
                                  <a:lnTo>
                                    <a:pt x="21" y="110"/>
                                  </a:lnTo>
                                  <a:lnTo>
                                    <a:pt x="43" y="158"/>
                                  </a:lnTo>
                                  <a:lnTo>
                                    <a:pt x="89" y="208"/>
                                  </a:lnTo>
                                  <a:lnTo>
                                    <a:pt x="40" y="173"/>
                                  </a:lnTo>
                                  <a:close/>
                                </a:path>
                              </a:pathLst>
                            </a:custGeom>
                            <a:solidFill>
                              <a:srgbClr val="804000"/>
                            </a:solidFill>
                            <a:ln w="4763">
                              <a:solidFill>
                                <a:srgbClr val="000000"/>
                              </a:solidFill>
                              <a:prstDash val="solid"/>
                              <a:round/>
                              <a:headEnd/>
                              <a:tailEnd/>
                            </a:ln>
                          </p:spPr>
                          <p:txBody>
                            <a:bodyPr/>
                            <a:lstStyle/>
                            <a:p>
                              <a:endParaRPr lang="en-US"/>
                            </a:p>
                          </p:txBody>
                        </p:sp>
                        <p:sp>
                          <p:nvSpPr>
                            <p:cNvPr id="1107" name="Freeform 22"/>
                            <p:cNvSpPr>
                              <a:spLocks/>
                            </p:cNvSpPr>
                            <p:nvPr/>
                          </p:nvSpPr>
                          <p:spPr bwMode="auto">
                            <a:xfrm>
                              <a:off x="4551" y="1483"/>
                              <a:ext cx="39" cy="68"/>
                            </a:xfrm>
                            <a:custGeom>
                              <a:avLst/>
                              <a:gdLst>
                                <a:gd name="T0" fmla="*/ 118 w 118"/>
                                <a:gd name="T1" fmla="*/ 0 h 205"/>
                                <a:gd name="T2" fmla="*/ 62 w 118"/>
                                <a:gd name="T3" fmla="*/ 50 h 205"/>
                                <a:gd name="T4" fmla="*/ 16 w 118"/>
                                <a:gd name="T5" fmla="*/ 100 h 205"/>
                                <a:gd name="T6" fmla="*/ 7 w 118"/>
                                <a:gd name="T7" fmla="*/ 146 h 205"/>
                                <a:gd name="T8" fmla="*/ 0 w 118"/>
                                <a:gd name="T9" fmla="*/ 205 h 205"/>
                                <a:gd name="T10" fmla="*/ 19 w 118"/>
                                <a:gd name="T11" fmla="*/ 156 h 205"/>
                                <a:gd name="T12" fmla="*/ 36 w 118"/>
                                <a:gd name="T13" fmla="*/ 105 h 205"/>
                                <a:gd name="T14" fmla="*/ 85 w 118"/>
                                <a:gd name="T15" fmla="*/ 44 h 205"/>
                                <a:gd name="T16" fmla="*/ 118 w 118"/>
                                <a:gd name="T17" fmla="*/ 0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
                                <a:gd name="T28" fmla="*/ 0 h 205"/>
                                <a:gd name="T29" fmla="*/ 118 w 118"/>
                                <a:gd name="T30" fmla="*/ 205 h 2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 h="205">
                                  <a:moveTo>
                                    <a:pt x="118" y="0"/>
                                  </a:moveTo>
                                  <a:lnTo>
                                    <a:pt x="62" y="50"/>
                                  </a:lnTo>
                                  <a:lnTo>
                                    <a:pt x="16" y="100"/>
                                  </a:lnTo>
                                  <a:lnTo>
                                    <a:pt x="7" y="146"/>
                                  </a:lnTo>
                                  <a:lnTo>
                                    <a:pt x="0" y="205"/>
                                  </a:lnTo>
                                  <a:lnTo>
                                    <a:pt x="19" y="156"/>
                                  </a:lnTo>
                                  <a:lnTo>
                                    <a:pt x="36" y="105"/>
                                  </a:lnTo>
                                  <a:lnTo>
                                    <a:pt x="85" y="44"/>
                                  </a:lnTo>
                                  <a:lnTo>
                                    <a:pt x="118" y="0"/>
                                  </a:lnTo>
                                  <a:close/>
                                </a:path>
                              </a:pathLst>
                            </a:custGeom>
                            <a:solidFill>
                              <a:srgbClr val="804000"/>
                            </a:solidFill>
                            <a:ln w="4763">
                              <a:solidFill>
                                <a:srgbClr val="000000"/>
                              </a:solidFill>
                              <a:prstDash val="solid"/>
                              <a:round/>
                              <a:headEnd/>
                              <a:tailEnd/>
                            </a:ln>
                          </p:spPr>
                          <p:txBody>
                            <a:bodyPr/>
                            <a:lstStyle/>
                            <a:p>
                              <a:endParaRPr lang="en-US"/>
                            </a:p>
                          </p:txBody>
                        </p:sp>
                        <p:sp>
                          <p:nvSpPr>
                            <p:cNvPr id="1108" name="Freeform 23"/>
                            <p:cNvSpPr>
                              <a:spLocks/>
                            </p:cNvSpPr>
                            <p:nvPr/>
                          </p:nvSpPr>
                          <p:spPr bwMode="auto">
                            <a:xfrm>
                              <a:off x="4546" y="1611"/>
                              <a:ext cx="23" cy="45"/>
                            </a:xfrm>
                            <a:custGeom>
                              <a:avLst/>
                              <a:gdLst>
                                <a:gd name="T0" fmla="*/ 25 w 68"/>
                                <a:gd name="T1" fmla="*/ 134 h 134"/>
                                <a:gd name="T2" fmla="*/ 9 w 68"/>
                                <a:gd name="T3" fmla="*/ 93 h 134"/>
                                <a:gd name="T4" fmla="*/ 0 w 68"/>
                                <a:gd name="T5" fmla="*/ 64 h 134"/>
                                <a:gd name="T6" fmla="*/ 19 w 68"/>
                                <a:gd name="T7" fmla="*/ 28 h 134"/>
                                <a:gd name="T8" fmla="*/ 60 w 68"/>
                                <a:gd name="T9" fmla="*/ 0 h 134"/>
                                <a:gd name="T10" fmla="*/ 37 w 68"/>
                                <a:gd name="T11" fmla="*/ 39 h 134"/>
                                <a:gd name="T12" fmla="*/ 22 w 68"/>
                                <a:gd name="T13" fmla="*/ 77 h 134"/>
                                <a:gd name="T14" fmla="*/ 43 w 68"/>
                                <a:gd name="T15" fmla="*/ 93 h 134"/>
                                <a:gd name="T16" fmla="*/ 68 w 68"/>
                                <a:gd name="T17" fmla="*/ 56 h 134"/>
                                <a:gd name="T18" fmla="*/ 56 w 68"/>
                                <a:gd name="T19" fmla="*/ 86 h 134"/>
                                <a:gd name="T20" fmla="*/ 25 w 68"/>
                                <a:gd name="T21" fmla="*/ 134 h 1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34"/>
                                <a:gd name="T35" fmla="*/ 68 w 68"/>
                                <a:gd name="T36" fmla="*/ 134 h 1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34">
                                  <a:moveTo>
                                    <a:pt x="25" y="134"/>
                                  </a:moveTo>
                                  <a:lnTo>
                                    <a:pt x="9" y="93"/>
                                  </a:lnTo>
                                  <a:lnTo>
                                    <a:pt x="0" y="64"/>
                                  </a:lnTo>
                                  <a:lnTo>
                                    <a:pt x="19" y="28"/>
                                  </a:lnTo>
                                  <a:lnTo>
                                    <a:pt x="60" y="0"/>
                                  </a:lnTo>
                                  <a:lnTo>
                                    <a:pt x="37" y="39"/>
                                  </a:lnTo>
                                  <a:lnTo>
                                    <a:pt x="22" y="77"/>
                                  </a:lnTo>
                                  <a:lnTo>
                                    <a:pt x="43" y="93"/>
                                  </a:lnTo>
                                  <a:lnTo>
                                    <a:pt x="68" y="56"/>
                                  </a:lnTo>
                                  <a:lnTo>
                                    <a:pt x="56" y="86"/>
                                  </a:lnTo>
                                  <a:lnTo>
                                    <a:pt x="25" y="134"/>
                                  </a:lnTo>
                                  <a:close/>
                                </a:path>
                              </a:pathLst>
                            </a:custGeom>
                            <a:solidFill>
                              <a:srgbClr val="804000"/>
                            </a:solidFill>
                            <a:ln w="4763">
                              <a:solidFill>
                                <a:srgbClr val="000000"/>
                              </a:solidFill>
                              <a:prstDash val="solid"/>
                              <a:round/>
                              <a:headEnd/>
                              <a:tailEnd/>
                            </a:ln>
                          </p:spPr>
                          <p:txBody>
                            <a:bodyPr/>
                            <a:lstStyle/>
                            <a:p>
                              <a:endParaRPr lang="en-US"/>
                            </a:p>
                          </p:txBody>
                        </p:sp>
                      </p:grpSp>
                    </p:grpSp>
                    <p:grpSp>
                      <p:nvGrpSpPr>
                        <p:cNvPr id="13" name="Group 24"/>
                        <p:cNvGrpSpPr>
                          <a:grpSpLocks/>
                        </p:cNvGrpSpPr>
                        <p:nvPr/>
                      </p:nvGrpSpPr>
                      <p:grpSpPr bwMode="auto">
                        <a:xfrm>
                          <a:off x="4829" y="1714"/>
                          <a:ext cx="192" cy="104"/>
                          <a:chOff x="4829" y="1714"/>
                          <a:chExt cx="192" cy="104"/>
                        </a:xfrm>
                      </p:grpSpPr>
                      <p:sp>
                        <p:nvSpPr>
                          <p:cNvPr id="1096" name="Freeform 25"/>
                          <p:cNvSpPr>
                            <a:spLocks/>
                          </p:cNvSpPr>
                          <p:nvPr/>
                        </p:nvSpPr>
                        <p:spPr bwMode="auto">
                          <a:xfrm>
                            <a:off x="4829" y="1714"/>
                            <a:ext cx="192" cy="104"/>
                          </a:xfrm>
                          <a:custGeom>
                            <a:avLst/>
                            <a:gdLst>
                              <a:gd name="T0" fmla="*/ 37 w 575"/>
                              <a:gd name="T1" fmla="*/ 75 h 310"/>
                              <a:gd name="T2" fmla="*/ 140 w 575"/>
                              <a:gd name="T3" fmla="*/ 79 h 310"/>
                              <a:gd name="T4" fmla="*/ 211 w 575"/>
                              <a:gd name="T5" fmla="*/ 78 h 310"/>
                              <a:gd name="T6" fmla="*/ 299 w 575"/>
                              <a:gd name="T7" fmla="*/ 36 h 310"/>
                              <a:gd name="T8" fmla="*/ 370 w 575"/>
                              <a:gd name="T9" fmla="*/ 4 h 310"/>
                              <a:gd name="T10" fmla="*/ 435 w 575"/>
                              <a:gd name="T11" fmla="*/ 0 h 310"/>
                              <a:gd name="T12" fmla="*/ 465 w 575"/>
                              <a:gd name="T13" fmla="*/ 29 h 310"/>
                              <a:gd name="T14" fmla="*/ 510 w 575"/>
                              <a:gd name="T15" fmla="*/ 51 h 310"/>
                              <a:gd name="T16" fmla="*/ 562 w 575"/>
                              <a:gd name="T17" fmla="*/ 54 h 310"/>
                              <a:gd name="T18" fmla="*/ 575 w 575"/>
                              <a:gd name="T19" fmla="*/ 79 h 310"/>
                              <a:gd name="T20" fmla="*/ 568 w 575"/>
                              <a:gd name="T21" fmla="*/ 140 h 310"/>
                              <a:gd name="T22" fmla="*/ 558 w 575"/>
                              <a:gd name="T23" fmla="*/ 178 h 310"/>
                              <a:gd name="T24" fmla="*/ 533 w 575"/>
                              <a:gd name="T25" fmla="*/ 209 h 310"/>
                              <a:gd name="T26" fmla="*/ 496 w 575"/>
                              <a:gd name="T27" fmla="*/ 248 h 310"/>
                              <a:gd name="T28" fmla="*/ 476 w 575"/>
                              <a:gd name="T29" fmla="*/ 284 h 310"/>
                              <a:gd name="T30" fmla="*/ 450 w 575"/>
                              <a:gd name="T31" fmla="*/ 307 h 310"/>
                              <a:gd name="T32" fmla="*/ 428 w 575"/>
                              <a:gd name="T33" fmla="*/ 310 h 310"/>
                              <a:gd name="T34" fmla="*/ 395 w 575"/>
                              <a:gd name="T35" fmla="*/ 279 h 310"/>
                              <a:gd name="T36" fmla="*/ 373 w 575"/>
                              <a:gd name="T37" fmla="*/ 290 h 310"/>
                              <a:gd name="T38" fmla="*/ 341 w 575"/>
                              <a:gd name="T39" fmla="*/ 292 h 310"/>
                              <a:gd name="T40" fmla="*/ 317 w 575"/>
                              <a:gd name="T41" fmla="*/ 246 h 310"/>
                              <a:gd name="T42" fmla="*/ 302 w 575"/>
                              <a:gd name="T43" fmla="*/ 253 h 310"/>
                              <a:gd name="T44" fmla="*/ 279 w 575"/>
                              <a:gd name="T45" fmla="*/ 253 h 310"/>
                              <a:gd name="T46" fmla="*/ 268 w 575"/>
                              <a:gd name="T47" fmla="*/ 228 h 310"/>
                              <a:gd name="T48" fmla="*/ 242 w 575"/>
                              <a:gd name="T49" fmla="*/ 246 h 310"/>
                              <a:gd name="T50" fmla="*/ 217 w 575"/>
                              <a:gd name="T51" fmla="*/ 261 h 310"/>
                              <a:gd name="T52" fmla="*/ 190 w 575"/>
                              <a:gd name="T53" fmla="*/ 246 h 310"/>
                              <a:gd name="T54" fmla="*/ 181 w 575"/>
                              <a:gd name="T55" fmla="*/ 222 h 310"/>
                              <a:gd name="T56" fmla="*/ 178 w 575"/>
                              <a:gd name="T57" fmla="*/ 194 h 310"/>
                              <a:gd name="T58" fmla="*/ 133 w 575"/>
                              <a:gd name="T59" fmla="*/ 200 h 310"/>
                              <a:gd name="T60" fmla="*/ 97 w 575"/>
                              <a:gd name="T61" fmla="*/ 209 h 310"/>
                              <a:gd name="T62" fmla="*/ 88 w 575"/>
                              <a:gd name="T63" fmla="*/ 190 h 310"/>
                              <a:gd name="T64" fmla="*/ 60 w 575"/>
                              <a:gd name="T65" fmla="*/ 190 h 310"/>
                              <a:gd name="T66" fmla="*/ 18 w 575"/>
                              <a:gd name="T67" fmla="*/ 160 h 310"/>
                              <a:gd name="T68" fmla="*/ 0 w 575"/>
                              <a:gd name="T69" fmla="*/ 124 h 310"/>
                              <a:gd name="T70" fmla="*/ 9 w 575"/>
                              <a:gd name="T71" fmla="*/ 109 h 310"/>
                              <a:gd name="T72" fmla="*/ 3 w 575"/>
                              <a:gd name="T73" fmla="*/ 78 h 310"/>
                              <a:gd name="T74" fmla="*/ 37 w 575"/>
                              <a:gd name="T75" fmla="*/ 7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5"/>
                              <a:gd name="T115" fmla="*/ 0 h 310"/>
                              <a:gd name="T116" fmla="*/ 575 w 57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5" h="310">
                                <a:moveTo>
                                  <a:pt x="37" y="75"/>
                                </a:moveTo>
                                <a:lnTo>
                                  <a:pt x="140" y="79"/>
                                </a:lnTo>
                                <a:lnTo>
                                  <a:pt x="211" y="78"/>
                                </a:lnTo>
                                <a:lnTo>
                                  <a:pt x="299" y="36"/>
                                </a:lnTo>
                                <a:lnTo>
                                  <a:pt x="370" y="4"/>
                                </a:lnTo>
                                <a:lnTo>
                                  <a:pt x="435" y="0"/>
                                </a:lnTo>
                                <a:lnTo>
                                  <a:pt x="465" y="29"/>
                                </a:lnTo>
                                <a:lnTo>
                                  <a:pt x="510" y="51"/>
                                </a:lnTo>
                                <a:lnTo>
                                  <a:pt x="562" y="54"/>
                                </a:lnTo>
                                <a:lnTo>
                                  <a:pt x="575" y="79"/>
                                </a:lnTo>
                                <a:lnTo>
                                  <a:pt x="568" y="140"/>
                                </a:lnTo>
                                <a:lnTo>
                                  <a:pt x="558" y="178"/>
                                </a:lnTo>
                                <a:lnTo>
                                  <a:pt x="533" y="209"/>
                                </a:lnTo>
                                <a:lnTo>
                                  <a:pt x="496" y="248"/>
                                </a:lnTo>
                                <a:lnTo>
                                  <a:pt x="476" y="284"/>
                                </a:lnTo>
                                <a:lnTo>
                                  <a:pt x="450" y="307"/>
                                </a:lnTo>
                                <a:lnTo>
                                  <a:pt x="428" y="310"/>
                                </a:lnTo>
                                <a:lnTo>
                                  <a:pt x="395" y="279"/>
                                </a:lnTo>
                                <a:lnTo>
                                  <a:pt x="373" y="290"/>
                                </a:lnTo>
                                <a:lnTo>
                                  <a:pt x="341" y="292"/>
                                </a:lnTo>
                                <a:lnTo>
                                  <a:pt x="317" y="246"/>
                                </a:lnTo>
                                <a:lnTo>
                                  <a:pt x="302" y="253"/>
                                </a:lnTo>
                                <a:lnTo>
                                  <a:pt x="279" y="253"/>
                                </a:lnTo>
                                <a:lnTo>
                                  <a:pt x="268" y="228"/>
                                </a:lnTo>
                                <a:lnTo>
                                  <a:pt x="242" y="246"/>
                                </a:lnTo>
                                <a:lnTo>
                                  <a:pt x="217" y="261"/>
                                </a:lnTo>
                                <a:lnTo>
                                  <a:pt x="190" y="246"/>
                                </a:lnTo>
                                <a:lnTo>
                                  <a:pt x="181" y="222"/>
                                </a:lnTo>
                                <a:lnTo>
                                  <a:pt x="178" y="194"/>
                                </a:lnTo>
                                <a:lnTo>
                                  <a:pt x="133" y="200"/>
                                </a:lnTo>
                                <a:lnTo>
                                  <a:pt x="97" y="209"/>
                                </a:lnTo>
                                <a:lnTo>
                                  <a:pt x="88" y="190"/>
                                </a:lnTo>
                                <a:lnTo>
                                  <a:pt x="60" y="190"/>
                                </a:lnTo>
                                <a:lnTo>
                                  <a:pt x="18" y="160"/>
                                </a:lnTo>
                                <a:lnTo>
                                  <a:pt x="0" y="124"/>
                                </a:lnTo>
                                <a:lnTo>
                                  <a:pt x="9" y="109"/>
                                </a:lnTo>
                                <a:lnTo>
                                  <a:pt x="3" y="78"/>
                                </a:lnTo>
                                <a:lnTo>
                                  <a:pt x="37" y="75"/>
                                </a:lnTo>
                                <a:close/>
                              </a:path>
                            </a:pathLst>
                          </a:custGeom>
                          <a:solidFill>
                            <a:srgbClr val="C08040"/>
                          </a:solidFill>
                          <a:ln w="4763">
                            <a:solidFill>
                              <a:srgbClr val="000000"/>
                            </a:solidFill>
                            <a:prstDash val="solid"/>
                            <a:round/>
                            <a:headEnd/>
                            <a:tailEnd/>
                          </a:ln>
                        </p:spPr>
                        <p:txBody>
                          <a:bodyPr/>
                          <a:lstStyle/>
                          <a:p>
                            <a:endParaRPr lang="en-US"/>
                          </a:p>
                        </p:txBody>
                      </p:sp>
                      <p:grpSp>
                        <p:nvGrpSpPr>
                          <p:cNvPr id="14" name="Group 26"/>
                          <p:cNvGrpSpPr>
                            <a:grpSpLocks/>
                          </p:cNvGrpSpPr>
                          <p:nvPr/>
                        </p:nvGrpSpPr>
                        <p:grpSpPr bwMode="auto">
                          <a:xfrm>
                            <a:off x="4858" y="1731"/>
                            <a:ext cx="144" cy="79"/>
                            <a:chOff x="4858" y="1731"/>
                            <a:chExt cx="144" cy="79"/>
                          </a:xfrm>
                        </p:grpSpPr>
                        <p:sp>
                          <p:nvSpPr>
                            <p:cNvPr id="1098" name="Freeform 27"/>
                            <p:cNvSpPr>
                              <a:spLocks/>
                            </p:cNvSpPr>
                            <p:nvPr/>
                          </p:nvSpPr>
                          <p:spPr bwMode="auto">
                            <a:xfrm>
                              <a:off x="4858" y="1756"/>
                              <a:ext cx="44" cy="22"/>
                            </a:xfrm>
                            <a:custGeom>
                              <a:avLst/>
                              <a:gdLst>
                                <a:gd name="T0" fmla="*/ 0 w 132"/>
                                <a:gd name="T1" fmla="*/ 66 h 66"/>
                                <a:gd name="T2" fmla="*/ 70 w 132"/>
                                <a:gd name="T3" fmla="*/ 48 h 66"/>
                                <a:gd name="T4" fmla="*/ 132 w 132"/>
                                <a:gd name="T5" fmla="*/ 0 h 66"/>
                                <a:gd name="T6" fmla="*/ 108 w 132"/>
                                <a:gd name="T7" fmla="*/ 36 h 66"/>
                                <a:gd name="T8" fmla="*/ 80 w 132"/>
                                <a:gd name="T9" fmla="*/ 60 h 66"/>
                                <a:gd name="T10" fmla="*/ 0 w 132"/>
                                <a:gd name="T11" fmla="*/ 66 h 66"/>
                                <a:gd name="T12" fmla="*/ 0 60000 65536"/>
                                <a:gd name="T13" fmla="*/ 0 60000 65536"/>
                                <a:gd name="T14" fmla="*/ 0 60000 65536"/>
                                <a:gd name="T15" fmla="*/ 0 60000 65536"/>
                                <a:gd name="T16" fmla="*/ 0 60000 65536"/>
                                <a:gd name="T17" fmla="*/ 0 60000 65536"/>
                                <a:gd name="T18" fmla="*/ 0 w 132"/>
                                <a:gd name="T19" fmla="*/ 0 h 66"/>
                                <a:gd name="T20" fmla="*/ 132 w 132"/>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132" h="66">
                                  <a:moveTo>
                                    <a:pt x="0" y="66"/>
                                  </a:moveTo>
                                  <a:lnTo>
                                    <a:pt x="70" y="48"/>
                                  </a:lnTo>
                                  <a:lnTo>
                                    <a:pt x="132" y="0"/>
                                  </a:lnTo>
                                  <a:lnTo>
                                    <a:pt x="108" y="36"/>
                                  </a:lnTo>
                                  <a:lnTo>
                                    <a:pt x="80" y="60"/>
                                  </a:lnTo>
                                  <a:lnTo>
                                    <a:pt x="0" y="66"/>
                                  </a:lnTo>
                                  <a:close/>
                                </a:path>
                              </a:pathLst>
                            </a:custGeom>
                            <a:solidFill>
                              <a:srgbClr val="804000"/>
                            </a:solidFill>
                            <a:ln w="4763">
                              <a:solidFill>
                                <a:srgbClr val="000000"/>
                              </a:solidFill>
                              <a:prstDash val="solid"/>
                              <a:round/>
                              <a:headEnd/>
                              <a:tailEnd/>
                            </a:ln>
                          </p:spPr>
                          <p:txBody>
                            <a:bodyPr/>
                            <a:lstStyle/>
                            <a:p>
                              <a:endParaRPr lang="en-US"/>
                            </a:p>
                          </p:txBody>
                        </p:sp>
                        <p:sp>
                          <p:nvSpPr>
                            <p:cNvPr id="1099" name="Freeform 28"/>
                            <p:cNvSpPr>
                              <a:spLocks/>
                            </p:cNvSpPr>
                            <p:nvPr/>
                          </p:nvSpPr>
                          <p:spPr bwMode="auto">
                            <a:xfrm>
                              <a:off x="4917" y="1731"/>
                              <a:ext cx="35" cy="63"/>
                            </a:xfrm>
                            <a:custGeom>
                              <a:avLst/>
                              <a:gdLst>
                                <a:gd name="T0" fmla="*/ 0 w 107"/>
                                <a:gd name="T1" fmla="*/ 188 h 188"/>
                                <a:gd name="T2" fmla="*/ 37 w 107"/>
                                <a:gd name="T3" fmla="*/ 123 h 188"/>
                                <a:gd name="T4" fmla="*/ 107 w 107"/>
                                <a:gd name="T5" fmla="*/ 0 h 188"/>
                                <a:gd name="T6" fmla="*/ 86 w 107"/>
                                <a:gd name="T7" fmla="*/ 68 h 188"/>
                                <a:gd name="T8" fmla="*/ 71 w 107"/>
                                <a:gd name="T9" fmla="*/ 127 h 188"/>
                                <a:gd name="T10" fmla="*/ 0 w 107"/>
                                <a:gd name="T11" fmla="*/ 188 h 188"/>
                                <a:gd name="T12" fmla="*/ 0 60000 65536"/>
                                <a:gd name="T13" fmla="*/ 0 60000 65536"/>
                                <a:gd name="T14" fmla="*/ 0 60000 65536"/>
                                <a:gd name="T15" fmla="*/ 0 60000 65536"/>
                                <a:gd name="T16" fmla="*/ 0 60000 65536"/>
                                <a:gd name="T17" fmla="*/ 0 60000 65536"/>
                                <a:gd name="T18" fmla="*/ 0 w 107"/>
                                <a:gd name="T19" fmla="*/ 0 h 188"/>
                                <a:gd name="T20" fmla="*/ 107 w 107"/>
                                <a:gd name="T21" fmla="*/ 188 h 188"/>
                              </a:gdLst>
                              <a:ahLst/>
                              <a:cxnLst>
                                <a:cxn ang="T12">
                                  <a:pos x="T0" y="T1"/>
                                </a:cxn>
                                <a:cxn ang="T13">
                                  <a:pos x="T2" y="T3"/>
                                </a:cxn>
                                <a:cxn ang="T14">
                                  <a:pos x="T4" y="T5"/>
                                </a:cxn>
                                <a:cxn ang="T15">
                                  <a:pos x="T6" y="T7"/>
                                </a:cxn>
                                <a:cxn ang="T16">
                                  <a:pos x="T8" y="T9"/>
                                </a:cxn>
                                <a:cxn ang="T17">
                                  <a:pos x="T10" y="T11"/>
                                </a:cxn>
                              </a:cxnLst>
                              <a:rect l="T18" t="T19" r="T20" b="T21"/>
                              <a:pathLst>
                                <a:path w="107" h="188">
                                  <a:moveTo>
                                    <a:pt x="0" y="188"/>
                                  </a:moveTo>
                                  <a:lnTo>
                                    <a:pt x="37" y="123"/>
                                  </a:lnTo>
                                  <a:lnTo>
                                    <a:pt x="107" y="0"/>
                                  </a:lnTo>
                                  <a:lnTo>
                                    <a:pt x="86" y="68"/>
                                  </a:lnTo>
                                  <a:lnTo>
                                    <a:pt x="71" y="127"/>
                                  </a:lnTo>
                                  <a:lnTo>
                                    <a:pt x="0" y="188"/>
                                  </a:lnTo>
                                  <a:close/>
                                </a:path>
                              </a:pathLst>
                            </a:custGeom>
                            <a:solidFill>
                              <a:srgbClr val="804000"/>
                            </a:solidFill>
                            <a:ln w="4763">
                              <a:solidFill>
                                <a:srgbClr val="000000"/>
                              </a:solidFill>
                              <a:prstDash val="solid"/>
                              <a:round/>
                              <a:headEnd/>
                              <a:tailEnd/>
                            </a:ln>
                          </p:spPr>
                          <p:txBody>
                            <a:bodyPr/>
                            <a:lstStyle/>
                            <a:p>
                              <a:endParaRPr lang="en-US"/>
                            </a:p>
                          </p:txBody>
                        </p:sp>
                        <p:sp>
                          <p:nvSpPr>
                            <p:cNvPr id="1100" name="Freeform 29"/>
                            <p:cNvSpPr>
                              <a:spLocks/>
                            </p:cNvSpPr>
                            <p:nvPr/>
                          </p:nvSpPr>
                          <p:spPr bwMode="auto">
                            <a:xfrm>
                              <a:off x="4958" y="1733"/>
                              <a:ext cx="26" cy="77"/>
                            </a:xfrm>
                            <a:custGeom>
                              <a:avLst/>
                              <a:gdLst>
                                <a:gd name="T0" fmla="*/ 0 w 79"/>
                                <a:gd name="T1" fmla="*/ 230 h 230"/>
                                <a:gd name="T2" fmla="*/ 58 w 79"/>
                                <a:gd name="T3" fmla="*/ 180 h 230"/>
                                <a:gd name="T4" fmla="*/ 55 w 79"/>
                                <a:gd name="T5" fmla="*/ 71 h 230"/>
                                <a:gd name="T6" fmla="*/ 18 w 79"/>
                                <a:gd name="T7" fmla="*/ 0 h 230"/>
                                <a:gd name="T8" fmla="*/ 64 w 79"/>
                                <a:gd name="T9" fmla="*/ 68 h 230"/>
                                <a:gd name="T10" fmla="*/ 79 w 79"/>
                                <a:gd name="T11" fmla="*/ 138 h 230"/>
                                <a:gd name="T12" fmla="*/ 76 w 79"/>
                                <a:gd name="T13" fmla="*/ 199 h 230"/>
                                <a:gd name="T14" fmla="*/ 0 w 79"/>
                                <a:gd name="T15" fmla="*/ 230 h 230"/>
                                <a:gd name="T16" fmla="*/ 0 60000 65536"/>
                                <a:gd name="T17" fmla="*/ 0 60000 65536"/>
                                <a:gd name="T18" fmla="*/ 0 60000 65536"/>
                                <a:gd name="T19" fmla="*/ 0 60000 65536"/>
                                <a:gd name="T20" fmla="*/ 0 60000 65536"/>
                                <a:gd name="T21" fmla="*/ 0 60000 65536"/>
                                <a:gd name="T22" fmla="*/ 0 60000 65536"/>
                                <a:gd name="T23" fmla="*/ 0 60000 65536"/>
                                <a:gd name="T24" fmla="*/ 0 w 79"/>
                                <a:gd name="T25" fmla="*/ 0 h 230"/>
                                <a:gd name="T26" fmla="*/ 79 w 79"/>
                                <a:gd name="T27" fmla="*/ 230 h 2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9" h="230">
                                  <a:moveTo>
                                    <a:pt x="0" y="230"/>
                                  </a:moveTo>
                                  <a:lnTo>
                                    <a:pt x="58" y="180"/>
                                  </a:lnTo>
                                  <a:lnTo>
                                    <a:pt x="55" y="71"/>
                                  </a:lnTo>
                                  <a:lnTo>
                                    <a:pt x="18" y="0"/>
                                  </a:lnTo>
                                  <a:lnTo>
                                    <a:pt x="64" y="68"/>
                                  </a:lnTo>
                                  <a:lnTo>
                                    <a:pt x="79" y="138"/>
                                  </a:lnTo>
                                  <a:lnTo>
                                    <a:pt x="76" y="199"/>
                                  </a:lnTo>
                                  <a:lnTo>
                                    <a:pt x="0" y="230"/>
                                  </a:lnTo>
                                  <a:close/>
                                </a:path>
                              </a:pathLst>
                            </a:custGeom>
                            <a:solidFill>
                              <a:srgbClr val="804000"/>
                            </a:solidFill>
                            <a:ln w="4763">
                              <a:solidFill>
                                <a:srgbClr val="000000"/>
                              </a:solidFill>
                              <a:prstDash val="solid"/>
                              <a:round/>
                              <a:headEnd/>
                              <a:tailEnd/>
                            </a:ln>
                          </p:spPr>
                          <p:txBody>
                            <a:bodyPr/>
                            <a:lstStyle/>
                            <a:p>
                              <a:endParaRPr lang="en-US"/>
                            </a:p>
                          </p:txBody>
                        </p:sp>
                        <p:sp>
                          <p:nvSpPr>
                            <p:cNvPr id="1101" name="Freeform 30"/>
                            <p:cNvSpPr>
                              <a:spLocks/>
                            </p:cNvSpPr>
                            <p:nvPr/>
                          </p:nvSpPr>
                          <p:spPr bwMode="auto">
                            <a:xfrm>
                              <a:off x="4995" y="1757"/>
                              <a:ext cx="7" cy="29"/>
                            </a:xfrm>
                            <a:custGeom>
                              <a:avLst/>
                              <a:gdLst>
                                <a:gd name="T0" fmla="*/ 0 w 22"/>
                                <a:gd name="T1" fmla="*/ 0 h 88"/>
                                <a:gd name="T2" fmla="*/ 22 w 22"/>
                                <a:gd name="T3" fmla="*/ 60 h 88"/>
                                <a:gd name="T4" fmla="*/ 14 w 22"/>
                                <a:gd name="T5" fmla="*/ 88 h 88"/>
                                <a:gd name="T6" fmla="*/ 0 60000 65536"/>
                                <a:gd name="T7" fmla="*/ 0 60000 65536"/>
                                <a:gd name="T8" fmla="*/ 0 60000 65536"/>
                                <a:gd name="T9" fmla="*/ 0 w 22"/>
                                <a:gd name="T10" fmla="*/ 0 h 88"/>
                                <a:gd name="T11" fmla="*/ 22 w 22"/>
                                <a:gd name="T12" fmla="*/ 88 h 88"/>
                              </a:gdLst>
                              <a:ahLst/>
                              <a:cxnLst>
                                <a:cxn ang="T6">
                                  <a:pos x="T0" y="T1"/>
                                </a:cxn>
                                <a:cxn ang="T7">
                                  <a:pos x="T2" y="T3"/>
                                </a:cxn>
                                <a:cxn ang="T8">
                                  <a:pos x="T4" y="T5"/>
                                </a:cxn>
                              </a:cxnLst>
                              <a:rect l="T9" t="T10" r="T11" b="T12"/>
                              <a:pathLst>
                                <a:path w="22" h="88">
                                  <a:moveTo>
                                    <a:pt x="0" y="0"/>
                                  </a:moveTo>
                                  <a:lnTo>
                                    <a:pt x="22" y="60"/>
                                  </a:lnTo>
                                  <a:lnTo>
                                    <a:pt x="14" y="88"/>
                                  </a:lnTo>
                                </a:path>
                              </a:pathLst>
                            </a:custGeom>
                            <a:noFill/>
                            <a:ln w="4763">
                              <a:solidFill>
                                <a:srgbClr val="000000"/>
                              </a:solidFill>
                              <a:prstDash val="solid"/>
                              <a:round/>
                              <a:headEnd/>
                              <a:tailEnd/>
                            </a:ln>
                          </p:spPr>
                          <p:txBody>
                            <a:bodyPr/>
                            <a:lstStyle/>
                            <a:p>
                              <a:endParaRPr lang="en-US"/>
                            </a:p>
                          </p:txBody>
                        </p:sp>
                      </p:grpSp>
                    </p:grpSp>
                  </p:grpSp>
                </p:grpSp>
              </p:grpSp>
              <p:grpSp>
                <p:nvGrpSpPr>
                  <p:cNvPr id="15" name="Group 31"/>
                  <p:cNvGrpSpPr>
                    <a:grpSpLocks/>
                  </p:cNvGrpSpPr>
                  <p:nvPr/>
                </p:nvGrpSpPr>
                <p:grpSpPr bwMode="auto">
                  <a:xfrm>
                    <a:off x="4964" y="1522"/>
                    <a:ext cx="119" cy="172"/>
                    <a:chOff x="4964" y="1522"/>
                    <a:chExt cx="119" cy="172"/>
                  </a:xfrm>
                </p:grpSpPr>
                <p:sp>
                  <p:nvSpPr>
                    <p:cNvPr id="1087" name="Freeform 32"/>
                    <p:cNvSpPr>
                      <a:spLocks/>
                    </p:cNvSpPr>
                    <p:nvPr/>
                  </p:nvSpPr>
                  <p:spPr bwMode="auto">
                    <a:xfrm>
                      <a:off x="4964" y="1561"/>
                      <a:ext cx="105" cy="133"/>
                    </a:xfrm>
                    <a:custGeom>
                      <a:avLst/>
                      <a:gdLst>
                        <a:gd name="T0" fmla="*/ 18 w 316"/>
                        <a:gd name="T1" fmla="*/ 168 h 399"/>
                        <a:gd name="T2" fmla="*/ 52 w 316"/>
                        <a:gd name="T3" fmla="*/ 92 h 399"/>
                        <a:gd name="T4" fmla="*/ 77 w 316"/>
                        <a:gd name="T5" fmla="*/ 64 h 399"/>
                        <a:gd name="T6" fmla="*/ 111 w 316"/>
                        <a:gd name="T7" fmla="*/ 21 h 399"/>
                        <a:gd name="T8" fmla="*/ 167 w 316"/>
                        <a:gd name="T9" fmla="*/ 0 h 399"/>
                        <a:gd name="T10" fmla="*/ 216 w 316"/>
                        <a:gd name="T11" fmla="*/ 8 h 399"/>
                        <a:gd name="T12" fmla="*/ 254 w 316"/>
                        <a:gd name="T13" fmla="*/ 31 h 399"/>
                        <a:gd name="T14" fmla="*/ 289 w 316"/>
                        <a:gd name="T15" fmla="*/ 75 h 399"/>
                        <a:gd name="T16" fmla="*/ 314 w 316"/>
                        <a:gd name="T17" fmla="*/ 148 h 399"/>
                        <a:gd name="T18" fmla="*/ 316 w 316"/>
                        <a:gd name="T19" fmla="*/ 202 h 399"/>
                        <a:gd name="T20" fmla="*/ 298 w 316"/>
                        <a:gd name="T21" fmla="*/ 257 h 399"/>
                        <a:gd name="T22" fmla="*/ 266 w 316"/>
                        <a:gd name="T23" fmla="*/ 307 h 399"/>
                        <a:gd name="T24" fmla="*/ 235 w 316"/>
                        <a:gd name="T25" fmla="*/ 345 h 399"/>
                        <a:gd name="T26" fmla="*/ 179 w 316"/>
                        <a:gd name="T27" fmla="*/ 388 h 399"/>
                        <a:gd name="T28" fmla="*/ 115 w 316"/>
                        <a:gd name="T29" fmla="*/ 399 h 399"/>
                        <a:gd name="T30" fmla="*/ 56 w 316"/>
                        <a:gd name="T31" fmla="*/ 384 h 399"/>
                        <a:gd name="T32" fmla="*/ 9 w 316"/>
                        <a:gd name="T33" fmla="*/ 337 h 399"/>
                        <a:gd name="T34" fmla="*/ 0 w 316"/>
                        <a:gd name="T35" fmla="*/ 273 h 399"/>
                        <a:gd name="T36" fmla="*/ 18 w 316"/>
                        <a:gd name="T37" fmla="*/ 168 h 3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6"/>
                        <a:gd name="T58" fmla="*/ 0 h 399"/>
                        <a:gd name="T59" fmla="*/ 316 w 316"/>
                        <a:gd name="T60" fmla="*/ 399 h 39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6" h="399">
                          <a:moveTo>
                            <a:pt x="18" y="168"/>
                          </a:moveTo>
                          <a:lnTo>
                            <a:pt x="52" y="92"/>
                          </a:lnTo>
                          <a:lnTo>
                            <a:pt x="77" y="64"/>
                          </a:lnTo>
                          <a:lnTo>
                            <a:pt x="111" y="21"/>
                          </a:lnTo>
                          <a:lnTo>
                            <a:pt x="167" y="0"/>
                          </a:lnTo>
                          <a:lnTo>
                            <a:pt x="216" y="8"/>
                          </a:lnTo>
                          <a:lnTo>
                            <a:pt x="254" y="31"/>
                          </a:lnTo>
                          <a:lnTo>
                            <a:pt x="289" y="75"/>
                          </a:lnTo>
                          <a:lnTo>
                            <a:pt x="314" y="148"/>
                          </a:lnTo>
                          <a:lnTo>
                            <a:pt x="316" y="202"/>
                          </a:lnTo>
                          <a:lnTo>
                            <a:pt x="298" y="257"/>
                          </a:lnTo>
                          <a:lnTo>
                            <a:pt x="266" y="307"/>
                          </a:lnTo>
                          <a:lnTo>
                            <a:pt x="235" y="345"/>
                          </a:lnTo>
                          <a:lnTo>
                            <a:pt x="179" y="388"/>
                          </a:lnTo>
                          <a:lnTo>
                            <a:pt x="115" y="399"/>
                          </a:lnTo>
                          <a:lnTo>
                            <a:pt x="56" y="384"/>
                          </a:lnTo>
                          <a:lnTo>
                            <a:pt x="9" y="337"/>
                          </a:lnTo>
                          <a:lnTo>
                            <a:pt x="0" y="273"/>
                          </a:lnTo>
                          <a:lnTo>
                            <a:pt x="18" y="168"/>
                          </a:lnTo>
                          <a:close/>
                        </a:path>
                      </a:pathLst>
                    </a:custGeom>
                    <a:solidFill>
                      <a:srgbClr val="F0F0F0"/>
                    </a:solidFill>
                    <a:ln w="4763">
                      <a:solidFill>
                        <a:srgbClr val="000000"/>
                      </a:solidFill>
                      <a:prstDash val="solid"/>
                      <a:round/>
                      <a:headEnd/>
                      <a:tailEnd/>
                    </a:ln>
                  </p:spPr>
                  <p:txBody>
                    <a:bodyPr/>
                    <a:lstStyle/>
                    <a:p>
                      <a:endParaRPr lang="en-US"/>
                    </a:p>
                  </p:txBody>
                </p:sp>
                <p:sp>
                  <p:nvSpPr>
                    <p:cNvPr id="1088" name="Oval 33"/>
                    <p:cNvSpPr>
                      <a:spLocks noChangeArrowheads="1"/>
                    </p:cNvSpPr>
                    <p:nvPr/>
                  </p:nvSpPr>
                  <p:spPr bwMode="auto">
                    <a:xfrm>
                      <a:off x="5010" y="1599"/>
                      <a:ext cx="32" cy="34"/>
                    </a:xfrm>
                    <a:prstGeom prst="ellipse">
                      <a:avLst/>
                    </a:prstGeom>
                    <a:solidFill>
                      <a:srgbClr val="000080"/>
                    </a:solidFill>
                    <a:ln w="4763">
                      <a:solidFill>
                        <a:srgbClr val="000000"/>
                      </a:solidFill>
                      <a:round/>
                      <a:headEnd/>
                      <a:tailEnd/>
                    </a:ln>
                  </p:spPr>
                  <p:txBody>
                    <a:bodyPr/>
                    <a:lstStyle/>
                    <a:p>
                      <a:endParaRPr lang="en-IE"/>
                    </a:p>
                  </p:txBody>
                </p:sp>
                <p:sp>
                  <p:nvSpPr>
                    <p:cNvPr id="1089" name="Freeform 34"/>
                    <p:cNvSpPr>
                      <a:spLocks/>
                    </p:cNvSpPr>
                    <p:nvPr/>
                  </p:nvSpPr>
                  <p:spPr bwMode="auto">
                    <a:xfrm>
                      <a:off x="4979" y="1522"/>
                      <a:ext cx="104" cy="84"/>
                    </a:xfrm>
                    <a:custGeom>
                      <a:avLst/>
                      <a:gdLst>
                        <a:gd name="T0" fmla="*/ 307 w 310"/>
                        <a:gd name="T1" fmla="*/ 172 h 252"/>
                        <a:gd name="T2" fmla="*/ 299 w 310"/>
                        <a:gd name="T3" fmla="*/ 152 h 252"/>
                        <a:gd name="T4" fmla="*/ 78 w 310"/>
                        <a:gd name="T5" fmla="*/ 1 h 252"/>
                        <a:gd name="T6" fmla="*/ 57 w 310"/>
                        <a:gd name="T7" fmla="*/ 0 h 252"/>
                        <a:gd name="T8" fmla="*/ 35 w 310"/>
                        <a:gd name="T9" fmla="*/ 8 h 252"/>
                        <a:gd name="T10" fmla="*/ 15 w 310"/>
                        <a:gd name="T11" fmla="*/ 25 h 252"/>
                        <a:gd name="T12" fmla="*/ 0 w 310"/>
                        <a:gd name="T13" fmla="*/ 53 h 252"/>
                        <a:gd name="T14" fmla="*/ 3 w 310"/>
                        <a:gd name="T15" fmla="*/ 76 h 252"/>
                        <a:gd name="T16" fmla="*/ 10 w 310"/>
                        <a:gd name="T17" fmla="*/ 101 h 252"/>
                        <a:gd name="T18" fmla="*/ 23 w 310"/>
                        <a:gd name="T19" fmla="*/ 116 h 252"/>
                        <a:gd name="T20" fmla="*/ 44 w 310"/>
                        <a:gd name="T21" fmla="*/ 128 h 252"/>
                        <a:gd name="T22" fmla="*/ 209 w 310"/>
                        <a:gd name="T23" fmla="*/ 242 h 252"/>
                        <a:gd name="T24" fmla="*/ 224 w 310"/>
                        <a:gd name="T25" fmla="*/ 249 h 252"/>
                        <a:gd name="T26" fmla="*/ 243 w 310"/>
                        <a:gd name="T27" fmla="*/ 252 h 252"/>
                        <a:gd name="T28" fmla="*/ 267 w 310"/>
                        <a:gd name="T29" fmla="*/ 249 h 252"/>
                        <a:gd name="T30" fmla="*/ 288 w 310"/>
                        <a:gd name="T31" fmla="*/ 234 h 252"/>
                        <a:gd name="T32" fmla="*/ 304 w 310"/>
                        <a:gd name="T33" fmla="*/ 214 h 252"/>
                        <a:gd name="T34" fmla="*/ 310 w 310"/>
                        <a:gd name="T35" fmla="*/ 190 h 252"/>
                        <a:gd name="T36" fmla="*/ 307 w 310"/>
                        <a:gd name="T37" fmla="*/ 172 h 2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0"/>
                        <a:gd name="T58" fmla="*/ 0 h 252"/>
                        <a:gd name="T59" fmla="*/ 310 w 310"/>
                        <a:gd name="T60" fmla="*/ 252 h 2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0" h="252">
                          <a:moveTo>
                            <a:pt x="307" y="172"/>
                          </a:moveTo>
                          <a:lnTo>
                            <a:pt x="299" y="152"/>
                          </a:lnTo>
                          <a:lnTo>
                            <a:pt x="78" y="1"/>
                          </a:lnTo>
                          <a:lnTo>
                            <a:pt x="57" y="0"/>
                          </a:lnTo>
                          <a:lnTo>
                            <a:pt x="35" y="8"/>
                          </a:lnTo>
                          <a:lnTo>
                            <a:pt x="15" y="25"/>
                          </a:lnTo>
                          <a:lnTo>
                            <a:pt x="0" y="53"/>
                          </a:lnTo>
                          <a:lnTo>
                            <a:pt x="3" y="76"/>
                          </a:lnTo>
                          <a:lnTo>
                            <a:pt x="10" y="101"/>
                          </a:lnTo>
                          <a:lnTo>
                            <a:pt x="23" y="116"/>
                          </a:lnTo>
                          <a:lnTo>
                            <a:pt x="44" y="128"/>
                          </a:lnTo>
                          <a:lnTo>
                            <a:pt x="209" y="242"/>
                          </a:lnTo>
                          <a:lnTo>
                            <a:pt x="224" y="249"/>
                          </a:lnTo>
                          <a:lnTo>
                            <a:pt x="243" y="252"/>
                          </a:lnTo>
                          <a:lnTo>
                            <a:pt x="267" y="249"/>
                          </a:lnTo>
                          <a:lnTo>
                            <a:pt x="288" y="234"/>
                          </a:lnTo>
                          <a:lnTo>
                            <a:pt x="304" y="214"/>
                          </a:lnTo>
                          <a:lnTo>
                            <a:pt x="310" y="190"/>
                          </a:lnTo>
                          <a:lnTo>
                            <a:pt x="307" y="172"/>
                          </a:lnTo>
                          <a:close/>
                        </a:path>
                      </a:pathLst>
                    </a:custGeom>
                    <a:solidFill>
                      <a:srgbClr val="C08040"/>
                    </a:solidFill>
                    <a:ln w="4763">
                      <a:solidFill>
                        <a:srgbClr val="000000"/>
                      </a:solidFill>
                      <a:prstDash val="solid"/>
                      <a:round/>
                      <a:headEnd/>
                      <a:tailEnd/>
                    </a:ln>
                  </p:spPr>
                  <p:txBody>
                    <a:bodyPr/>
                    <a:lstStyle/>
                    <a:p>
                      <a:endParaRPr lang="en-US"/>
                    </a:p>
                  </p:txBody>
                </p:sp>
              </p:grpSp>
            </p:grpSp>
            <p:grpSp>
              <p:nvGrpSpPr>
                <p:cNvPr id="16" name="Group 35"/>
                <p:cNvGrpSpPr>
                  <a:grpSpLocks/>
                </p:cNvGrpSpPr>
                <p:nvPr/>
              </p:nvGrpSpPr>
              <p:grpSpPr bwMode="auto">
                <a:xfrm>
                  <a:off x="4837" y="1522"/>
                  <a:ext cx="241" cy="219"/>
                  <a:chOff x="4837" y="1522"/>
                  <a:chExt cx="241" cy="219"/>
                </a:xfrm>
              </p:grpSpPr>
              <p:sp>
                <p:nvSpPr>
                  <p:cNvPr id="1080" name="Freeform 36"/>
                  <p:cNvSpPr>
                    <a:spLocks/>
                  </p:cNvSpPr>
                  <p:nvPr/>
                </p:nvSpPr>
                <p:spPr bwMode="auto">
                  <a:xfrm>
                    <a:off x="4917" y="1568"/>
                    <a:ext cx="161" cy="173"/>
                  </a:xfrm>
                  <a:custGeom>
                    <a:avLst/>
                    <a:gdLst>
                      <a:gd name="T0" fmla="*/ 176 w 484"/>
                      <a:gd name="T1" fmla="*/ 0 h 518"/>
                      <a:gd name="T2" fmla="*/ 259 w 484"/>
                      <a:gd name="T3" fmla="*/ 59 h 518"/>
                      <a:gd name="T4" fmla="*/ 363 w 484"/>
                      <a:gd name="T5" fmla="*/ 170 h 518"/>
                      <a:gd name="T6" fmla="*/ 414 w 484"/>
                      <a:gd name="T7" fmla="*/ 233 h 518"/>
                      <a:gd name="T8" fmla="*/ 448 w 484"/>
                      <a:gd name="T9" fmla="*/ 282 h 518"/>
                      <a:gd name="T10" fmla="*/ 476 w 484"/>
                      <a:gd name="T11" fmla="*/ 332 h 518"/>
                      <a:gd name="T12" fmla="*/ 484 w 484"/>
                      <a:gd name="T13" fmla="*/ 388 h 518"/>
                      <a:gd name="T14" fmla="*/ 484 w 484"/>
                      <a:gd name="T15" fmla="*/ 439 h 518"/>
                      <a:gd name="T16" fmla="*/ 461 w 484"/>
                      <a:gd name="T17" fmla="*/ 483 h 518"/>
                      <a:gd name="T18" fmla="*/ 428 w 484"/>
                      <a:gd name="T19" fmla="*/ 509 h 518"/>
                      <a:gd name="T20" fmla="*/ 353 w 484"/>
                      <a:gd name="T21" fmla="*/ 518 h 518"/>
                      <a:gd name="T22" fmla="*/ 257 w 484"/>
                      <a:gd name="T23" fmla="*/ 492 h 518"/>
                      <a:gd name="T24" fmla="*/ 170 w 484"/>
                      <a:gd name="T25" fmla="*/ 464 h 518"/>
                      <a:gd name="T26" fmla="*/ 124 w 484"/>
                      <a:gd name="T27" fmla="*/ 431 h 518"/>
                      <a:gd name="T28" fmla="*/ 55 w 484"/>
                      <a:gd name="T29" fmla="*/ 381 h 518"/>
                      <a:gd name="T30" fmla="*/ 0 w 484"/>
                      <a:gd name="T31" fmla="*/ 291 h 518"/>
                      <a:gd name="T32" fmla="*/ 42 w 484"/>
                      <a:gd name="T33" fmla="*/ 276 h 518"/>
                      <a:gd name="T34" fmla="*/ 88 w 484"/>
                      <a:gd name="T35" fmla="*/ 115 h 518"/>
                      <a:gd name="T36" fmla="*/ 176 w 484"/>
                      <a:gd name="T37" fmla="*/ 0 h 5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4"/>
                      <a:gd name="T58" fmla="*/ 0 h 518"/>
                      <a:gd name="T59" fmla="*/ 484 w 484"/>
                      <a:gd name="T60" fmla="*/ 518 h 5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4" h="518">
                        <a:moveTo>
                          <a:pt x="176" y="0"/>
                        </a:moveTo>
                        <a:lnTo>
                          <a:pt x="259" y="59"/>
                        </a:lnTo>
                        <a:lnTo>
                          <a:pt x="363" y="170"/>
                        </a:lnTo>
                        <a:lnTo>
                          <a:pt x="414" y="233"/>
                        </a:lnTo>
                        <a:lnTo>
                          <a:pt x="448" y="282"/>
                        </a:lnTo>
                        <a:lnTo>
                          <a:pt x="476" y="332"/>
                        </a:lnTo>
                        <a:lnTo>
                          <a:pt x="484" y="388"/>
                        </a:lnTo>
                        <a:lnTo>
                          <a:pt x="484" y="439"/>
                        </a:lnTo>
                        <a:lnTo>
                          <a:pt x="461" y="483"/>
                        </a:lnTo>
                        <a:lnTo>
                          <a:pt x="428" y="509"/>
                        </a:lnTo>
                        <a:lnTo>
                          <a:pt x="353" y="518"/>
                        </a:lnTo>
                        <a:lnTo>
                          <a:pt x="257" y="492"/>
                        </a:lnTo>
                        <a:lnTo>
                          <a:pt x="170" y="464"/>
                        </a:lnTo>
                        <a:lnTo>
                          <a:pt x="124" y="431"/>
                        </a:lnTo>
                        <a:lnTo>
                          <a:pt x="55" y="381"/>
                        </a:lnTo>
                        <a:lnTo>
                          <a:pt x="0" y="291"/>
                        </a:lnTo>
                        <a:lnTo>
                          <a:pt x="42" y="276"/>
                        </a:lnTo>
                        <a:lnTo>
                          <a:pt x="88" y="115"/>
                        </a:lnTo>
                        <a:lnTo>
                          <a:pt x="176" y="0"/>
                        </a:lnTo>
                        <a:close/>
                      </a:path>
                    </a:pathLst>
                  </a:custGeom>
                  <a:solidFill>
                    <a:srgbClr val="E0A080"/>
                  </a:solidFill>
                  <a:ln w="4763">
                    <a:solidFill>
                      <a:srgbClr val="000000"/>
                    </a:solidFill>
                    <a:prstDash val="solid"/>
                    <a:round/>
                    <a:headEnd/>
                    <a:tailEnd/>
                  </a:ln>
                </p:spPr>
                <p:txBody>
                  <a:bodyPr/>
                  <a:lstStyle/>
                  <a:p>
                    <a:endParaRPr lang="en-US"/>
                  </a:p>
                </p:txBody>
              </p:sp>
              <p:grpSp>
                <p:nvGrpSpPr>
                  <p:cNvPr id="17" name="Group 37"/>
                  <p:cNvGrpSpPr>
                    <a:grpSpLocks/>
                  </p:cNvGrpSpPr>
                  <p:nvPr/>
                </p:nvGrpSpPr>
                <p:grpSpPr bwMode="auto">
                  <a:xfrm>
                    <a:off x="4837" y="1522"/>
                    <a:ext cx="149" cy="155"/>
                    <a:chOff x="4837" y="1522"/>
                    <a:chExt cx="149" cy="155"/>
                  </a:xfrm>
                </p:grpSpPr>
                <p:sp>
                  <p:nvSpPr>
                    <p:cNvPr id="1082" name="Freeform 38"/>
                    <p:cNvSpPr>
                      <a:spLocks/>
                    </p:cNvSpPr>
                    <p:nvPr/>
                  </p:nvSpPr>
                  <p:spPr bwMode="auto">
                    <a:xfrm>
                      <a:off x="4857" y="1554"/>
                      <a:ext cx="106" cy="123"/>
                    </a:xfrm>
                    <a:custGeom>
                      <a:avLst/>
                      <a:gdLst>
                        <a:gd name="T0" fmla="*/ 23 w 318"/>
                        <a:gd name="T1" fmla="*/ 142 h 369"/>
                        <a:gd name="T2" fmla="*/ 51 w 318"/>
                        <a:gd name="T3" fmla="*/ 80 h 369"/>
                        <a:gd name="T4" fmla="*/ 82 w 318"/>
                        <a:gd name="T5" fmla="*/ 44 h 369"/>
                        <a:gd name="T6" fmla="*/ 124 w 318"/>
                        <a:gd name="T7" fmla="*/ 16 h 369"/>
                        <a:gd name="T8" fmla="*/ 188 w 318"/>
                        <a:gd name="T9" fmla="*/ 0 h 369"/>
                        <a:gd name="T10" fmla="*/ 245 w 318"/>
                        <a:gd name="T11" fmla="*/ 4 h 369"/>
                        <a:gd name="T12" fmla="*/ 281 w 318"/>
                        <a:gd name="T13" fmla="*/ 18 h 369"/>
                        <a:gd name="T14" fmla="*/ 300 w 318"/>
                        <a:gd name="T15" fmla="*/ 50 h 369"/>
                        <a:gd name="T16" fmla="*/ 318 w 318"/>
                        <a:gd name="T17" fmla="*/ 99 h 369"/>
                        <a:gd name="T18" fmla="*/ 313 w 318"/>
                        <a:gd name="T19" fmla="*/ 167 h 369"/>
                        <a:gd name="T20" fmla="*/ 300 w 318"/>
                        <a:gd name="T21" fmla="*/ 227 h 369"/>
                        <a:gd name="T22" fmla="*/ 275 w 318"/>
                        <a:gd name="T23" fmla="*/ 282 h 369"/>
                        <a:gd name="T24" fmla="*/ 235 w 318"/>
                        <a:gd name="T25" fmla="*/ 333 h 369"/>
                        <a:gd name="T26" fmla="*/ 169 w 318"/>
                        <a:gd name="T27" fmla="*/ 369 h 369"/>
                        <a:gd name="T28" fmla="*/ 90 w 318"/>
                        <a:gd name="T29" fmla="*/ 362 h 369"/>
                        <a:gd name="T30" fmla="*/ 39 w 318"/>
                        <a:gd name="T31" fmla="*/ 338 h 369"/>
                        <a:gd name="T32" fmla="*/ 0 w 318"/>
                        <a:gd name="T33" fmla="*/ 282 h 369"/>
                        <a:gd name="T34" fmla="*/ 3 w 318"/>
                        <a:gd name="T35" fmla="*/ 210 h 369"/>
                        <a:gd name="T36" fmla="*/ 23 w 318"/>
                        <a:gd name="T37" fmla="*/ 142 h 3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8"/>
                        <a:gd name="T58" fmla="*/ 0 h 369"/>
                        <a:gd name="T59" fmla="*/ 318 w 318"/>
                        <a:gd name="T60" fmla="*/ 369 h 3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8" h="369">
                          <a:moveTo>
                            <a:pt x="23" y="142"/>
                          </a:moveTo>
                          <a:lnTo>
                            <a:pt x="51" y="80"/>
                          </a:lnTo>
                          <a:lnTo>
                            <a:pt x="82" y="44"/>
                          </a:lnTo>
                          <a:lnTo>
                            <a:pt x="124" y="16"/>
                          </a:lnTo>
                          <a:lnTo>
                            <a:pt x="188" y="0"/>
                          </a:lnTo>
                          <a:lnTo>
                            <a:pt x="245" y="4"/>
                          </a:lnTo>
                          <a:lnTo>
                            <a:pt x="281" y="18"/>
                          </a:lnTo>
                          <a:lnTo>
                            <a:pt x="300" y="50"/>
                          </a:lnTo>
                          <a:lnTo>
                            <a:pt x="318" y="99"/>
                          </a:lnTo>
                          <a:lnTo>
                            <a:pt x="313" y="167"/>
                          </a:lnTo>
                          <a:lnTo>
                            <a:pt x="300" y="227"/>
                          </a:lnTo>
                          <a:lnTo>
                            <a:pt x="275" y="282"/>
                          </a:lnTo>
                          <a:lnTo>
                            <a:pt x="235" y="333"/>
                          </a:lnTo>
                          <a:lnTo>
                            <a:pt x="169" y="369"/>
                          </a:lnTo>
                          <a:lnTo>
                            <a:pt x="90" y="362"/>
                          </a:lnTo>
                          <a:lnTo>
                            <a:pt x="39" y="338"/>
                          </a:lnTo>
                          <a:lnTo>
                            <a:pt x="0" y="282"/>
                          </a:lnTo>
                          <a:lnTo>
                            <a:pt x="3" y="210"/>
                          </a:lnTo>
                          <a:lnTo>
                            <a:pt x="23" y="142"/>
                          </a:lnTo>
                          <a:close/>
                        </a:path>
                      </a:pathLst>
                    </a:custGeom>
                    <a:solidFill>
                      <a:srgbClr val="F0F0F0"/>
                    </a:solidFill>
                    <a:ln w="4763">
                      <a:solidFill>
                        <a:srgbClr val="000000"/>
                      </a:solidFill>
                      <a:prstDash val="solid"/>
                      <a:round/>
                      <a:headEnd/>
                      <a:tailEnd/>
                    </a:ln>
                  </p:spPr>
                  <p:txBody>
                    <a:bodyPr/>
                    <a:lstStyle/>
                    <a:p>
                      <a:endParaRPr lang="en-US"/>
                    </a:p>
                  </p:txBody>
                </p:sp>
                <p:sp>
                  <p:nvSpPr>
                    <p:cNvPr id="1083" name="Oval 39"/>
                    <p:cNvSpPr>
                      <a:spLocks noChangeArrowheads="1"/>
                    </p:cNvSpPr>
                    <p:nvPr/>
                  </p:nvSpPr>
                  <p:spPr bwMode="auto">
                    <a:xfrm>
                      <a:off x="4877" y="1623"/>
                      <a:ext cx="30" cy="35"/>
                    </a:xfrm>
                    <a:prstGeom prst="ellipse">
                      <a:avLst/>
                    </a:prstGeom>
                    <a:solidFill>
                      <a:srgbClr val="000080"/>
                    </a:solidFill>
                    <a:ln w="4763">
                      <a:solidFill>
                        <a:srgbClr val="000000"/>
                      </a:solidFill>
                      <a:round/>
                      <a:headEnd/>
                      <a:tailEnd/>
                    </a:ln>
                  </p:spPr>
                  <p:txBody>
                    <a:bodyPr/>
                    <a:lstStyle/>
                    <a:p>
                      <a:endParaRPr lang="en-IE"/>
                    </a:p>
                  </p:txBody>
                </p:sp>
                <p:sp>
                  <p:nvSpPr>
                    <p:cNvPr id="1084" name="Freeform 40"/>
                    <p:cNvSpPr>
                      <a:spLocks/>
                    </p:cNvSpPr>
                    <p:nvPr/>
                  </p:nvSpPr>
                  <p:spPr bwMode="auto">
                    <a:xfrm>
                      <a:off x="4837" y="1522"/>
                      <a:ext cx="149" cy="83"/>
                    </a:xfrm>
                    <a:custGeom>
                      <a:avLst/>
                      <a:gdLst>
                        <a:gd name="T0" fmla="*/ 14 w 448"/>
                        <a:gd name="T1" fmla="*/ 146 h 249"/>
                        <a:gd name="T2" fmla="*/ 36 w 448"/>
                        <a:gd name="T3" fmla="*/ 131 h 249"/>
                        <a:gd name="T4" fmla="*/ 368 w 448"/>
                        <a:gd name="T5" fmla="*/ 1 h 249"/>
                        <a:gd name="T6" fmla="*/ 390 w 448"/>
                        <a:gd name="T7" fmla="*/ 0 h 249"/>
                        <a:gd name="T8" fmla="*/ 411 w 448"/>
                        <a:gd name="T9" fmla="*/ 9 h 249"/>
                        <a:gd name="T10" fmla="*/ 433 w 448"/>
                        <a:gd name="T11" fmla="*/ 25 h 249"/>
                        <a:gd name="T12" fmla="*/ 448 w 448"/>
                        <a:gd name="T13" fmla="*/ 53 h 249"/>
                        <a:gd name="T14" fmla="*/ 445 w 448"/>
                        <a:gd name="T15" fmla="*/ 77 h 249"/>
                        <a:gd name="T16" fmla="*/ 437 w 448"/>
                        <a:gd name="T17" fmla="*/ 102 h 249"/>
                        <a:gd name="T18" fmla="*/ 424 w 448"/>
                        <a:gd name="T19" fmla="*/ 117 h 249"/>
                        <a:gd name="T20" fmla="*/ 403 w 448"/>
                        <a:gd name="T21" fmla="*/ 128 h 249"/>
                        <a:gd name="T22" fmla="*/ 85 w 448"/>
                        <a:gd name="T23" fmla="*/ 248 h 249"/>
                        <a:gd name="T24" fmla="*/ 65 w 448"/>
                        <a:gd name="T25" fmla="*/ 249 h 249"/>
                        <a:gd name="T26" fmla="*/ 45 w 448"/>
                        <a:gd name="T27" fmla="*/ 244 h 249"/>
                        <a:gd name="T28" fmla="*/ 27 w 448"/>
                        <a:gd name="T29" fmla="*/ 233 h 249"/>
                        <a:gd name="T30" fmla="*/ 9 w 448"/>
                        <a:gd name="T31" fmla="*/ 218 h 249"/>
                        <a:gd name="T32" fmla="*/ 0 w 448"/>
                        <a:gd name="T33" fmla="*/ 196 h 249"/>
                        <a:gd name="T34" fmla="*/ 3 w 448"/>
                        <a:gd name="T35" fmla="*/ 168 h 249"/>
                        <a:gd name="T36" fmla="*/ 14 w 448"/>
                        <a:gd name="T37" fmla="*/ 146 h 2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48"/>
                        <a:gd name="T58" fmla="*/ 0 h 249"/>
                        <a:gd name="T59" fmla="*/ 448 w 448"/>
                        <a:gd name="T60" fmla="*/ 249 h 2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48" h="249">
                          <a:moveTo>
                            <a:pt x="14" y="146"/>
                          </a:moveTo>
                          <a:lnTo>
                            <a:pt x="36" y="131"/>
                          </a:lnTo>
                          <a:lnTo>
                            <a:pt x="368" y="1"/>
                          </a:lnTo>
                          <a:lnTo>
                            <a:pt x="390" y="0"/>
                          </a:lnTo>
                          <a:lnTo>
                            <a:pt x="411" y="9"/>
                          </a:lnTo>
                          <a:lnTo>
                            <a:pt x="433" y="25"/>
                          </a:lnTo>
                          <a:lnTo>
                            <a:pt x="448" y="53"/>
                          </a:lnTo>
                          <a:lnTo>
                            <a:pt x="445" y="77"/>
                          </a:lnTo>
                          <a:lnTo>
                            <a:pt x="437" y="102"/>
                          </a:lnTo>
                          <a:lnTo>
                            <a:pt x="424" y="117"/>
                          </a:lnTo>
                          <a:lnTo>
                            <a:pt x="403" y="128"/>
                          </a:lnTo>
                          <a:lnTo>
                            <a:pt x="85" y="248"/>
                          </a:lnTo>
                          <a:lnTo>
                            <a:pt x="65" y="249"/>
                          </a:lnTo>
                          <a:lnTo>
                            <a:pt x="45" y="244"/>
                          </a:lnTo>
                          <a:lnTo>
                            <a:pt x="27" y="233"/>
                          </a:lnTo>
                          <a:lnTo>
                            <a:pt x="9" y="218"/>
                          </a:lnTo>
                          <a:lnTo>
                            <a:pt x="0" y="196"/>
                          </a:lnTo>
                          <a:lnTo>
                            <a:pt x="3" y="168"/>
                          </a:lnTo>
                          <a:lnTo>
                            <a:pt x="14" y="146"/>
                          </a:lnTo>
                          <a:close/>
                        </a:path>
                      </a:pathLst>
                    </a:custGeom>
                    <a:solidFill>
                      <a:srgbClr val="C08040"/>
                    </a:solidFill>
                    <a:ln w="4763">
                      <a:solidFill>
                        <a:srgbClr val="000000"/>
                      </a:solidFill>
                      <a:prstDash val="solid"/>
                      <a:round/>
                      <a:headEnd/>
                      <a:tailEnd/>
                    </a:ln>
                  </p:spPr>
                  <p:txBody>
                    <a:bodyPr/>
                    <a:lstStyle/>
                    <a:p>
                      <a:endParaRPr lang="en-US"/>
                    </a:p>
                  </p:txBody>
                </p:sp>
              </p:grpSp>
            </p:grpSp>
          </p:grpSp>
          <p:grpSp>
            <p:nvGrpSpPr>
              <p:cNvPr id="18" name="Group 41"/>
              <p:cNvGrpSpPr>
                <a:grpSpLocks/>
              </p:cNvGrpSpPr>
              <p:nvPr/>
            </p:nvGrpSpPr>
            <p:grpSpPr bwMode="auto">
              <a:xfrm>
                <a:off x="4028" y="1864"/>
                <a:ext cx="650" cy="460"/>
                <a:chOff x="4028" y="1864"/>
                <a:chExt cx="650" cy="460"/>
              </a:xfrm>
            </p:grpSpPr>
            <p:sp>
              <p:nvSpPr>
                <p:cNvPr id="1076" name="Freeform 42"/>
                <p:cNvSpPr>
                  <a:spLocks/>
                </p:cNvSpPr>
                <p:nvPr/>
              </p:nvSpPr>
              <p:spPr bwMode="auto">
                <a:xfrm>
                  <a:off x="4028" y="1864"/>
                  <a:ext cx="650" cy="347"/>
                </a:xfrm>
                <a:custGeom>
                  <a:avLst/>
                  <a:gdLst>
                    <a:gd name="T0" fmla="*/ 0 w 1948"/>
                    <a:gd name="T1" fmla="*/ 462 h 1042"/>
                    <a:gd name="T2" fmla="*/ 154 w 1948"/>
                    <a:gd name="T3" fmla="*/ 462 h 1042"/>
                    <a:gd name="T4" fmla="*/ 241 w 1948"/>
                    <a:gd name="T5" fmla="*/ 532 h 1042"/>
                    <a:gd name="T6" fmla="*/ 299 w 1948"/>
                    <a:gd name="T7" fmla="*/ 598 h 1042"/>
                    <a:gd name="T8" fmla="*/ 421 w 1948"/>
                    <a:gd name="T9" fmla="*/ 636 h 1042"/>
                    <a:gd name="T10" fmla="*/ 508 w 1948"/>
                    <a:gd name="T11" fmla="*/ 750 h 1042"/>
                    <a:gd name="T12" fmla="*/ 645 w 1948"/>
                    <a:gd name="T13" fmla="*/ 808 h 1042"/>
                    <a:gd name="T14" fmla="*/ 816 w 1948"/>
                    <a:gd name="T15" fmla="*/ 924 h 1042"/>
                    <a:gd name="T16" fmla="*/ 1026 w 1948"/>
                    <a:gd name="T17" fmla="*/ 983 h 1042"/>
                    <a:gd name="T18" fmla="*/ 1305 w 1948"/>
                    <a:gd name="T19" fmla="*/ 1032 h 1042"/>
                    <a:gd name="T20" fmla="*/ 1578 w 1948"/>
                    <a:gd name="T21" fmla="*/ 1042 h 1042"/>
                    <a:gd name="T22" fmla="*/ 1821 w 1948"/>
                    <a:gd name="T23" fmla="*/ 926 h 1042"/>
                    <a:gd name="T24" fmla="*/ 1948 w 1948"/>
                    <a:gd name="T25" fmla="*/ 750 h 1042"/>
                    <a:gd name="T26" fmla="*/ 1671 w 1948"/>
                    <a:gd name="T27" fmla="*/ 0 h 1042"/>
                    <a:gd name="T28" fmla="*/ 1556 w 1948"/>
                    <a:gd name="T29" fmla="*/ 0 h 1042"/>
                    <a:gd name="T30" fmla="*/ 1401 w 1948"/>
                    <a:gd name="T31" fmla="*/ 86 h 1042"/>
                    <a:gd name="T32" fmla="*/ 1094 w 1948"/>
                    <a:gd name="T33" fmla="*/ 387 h 1042"/>
                    <a:gd name="T34" fmla="*/ 960 w 1948"/>
                    <a:gd name="T35" fmla="*/ 357 h 1042"/>
                    <a:gd name="T36" fmla="*/ 701 w 1948"/>
                    <a:gd name="T37" fmla="*/ 300 h 1042"/>
                    <a:gd name="T38" fmla="*/ 546 w 1948"/>
                    <a:gd name="T39" fmla="*/ 232 h 1042"/>
                    <a:gd name="T40" fmla="*/ 315 w 1948"/>
                    <a:gd name="T41" fmla="*/ 96 h 1042"/>
                    <a:gd name="T42" fmla="*/ 250 w 1948"/>
                    <a:gd name="T43" fmla="*/ 96 h 1042"/>
                    <a:gd name="T44" fmla="*/ 86 w 1948"/>
                    <a:gd name="T45" fmla="*/ 146 h 1042"/>
                    <a:gd name="T46" fmla="*/ 0 w 1948"/>
                    <a:gd name="T47" fmla="*/ 462 h 10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48"/>
                    <a:gd name="T73" fmla="*/ 0 h 1042"/>
                    <a:gd name="T74" fmla="*/ 1948 w 1948"/>
                    <a:gd name="T75" fmla="*/ 1042 h 10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48" h="1042">
                      <a:moveTo>
                        <a:pt x="0" y="462"/>
                      </a:moveTo>
                      <a:lnTo>
                        <a:pt x="154" y="462"/>
                      </a:lnTo>
                      <a:lnTo>
                        <a:pt x="241" y="532"/>
                      </a:lnTo>
                      <a:lnTo>
                        <a:pt x="299" y="598"/>
                      </a:lnTo>
                      <a:lnTo>
                        <a:pt x="421" y="636"/>
                      </a:lnTo>
                      <a:lnTo>
                        <a:pt x="508" y="750"/>
                      </a:lnTo>
                      <a:lnTo>
                        <a:pt x="645" y="808"/>
                      </a:lnTo>
                      <a:lnTo>
                        <a:pt x="816" y="924"/>
                      </a:lnTo>
                      <a:lnTo>
                        <a:pt x="1026" y="983"/>
                      </a:lnTo>
                      <a:lnTo>
                        <a:pt x="1305" y="1032"/>
                      </a:lnTo>
                      <a:lnTo>
                        <a:pt x="1578" y="1042"/>
                      </a:lnTo>
                      <a:lnTo>
                        <a:pt x="1821" y="926"/>
                      </a:lnTo>
                      <a:lnTo>
                        <a:pt x="1948" y="750"/>
                      </a:lnTo>
                      <a:lnTo>
                        <a:pt x="1671" y="0"/>
                      </a:lnTo>
                      <a:lnTo>
                        <a:pt x="1556" y="0"/>
                      </a:lnTo>
                      <a:lnTo>
                        <a:pt x="1401" y="86"/>
                      </a:lnTo>
                      <a:lnTo>
                        <a:pt x="1094" y="387"/>
                      </a:lnTo>
                      <a:lnTo>
                        <a:pt x="960" y="357"/>
                      </a:lnTo>
                      <a:lnTo>
                        <a:pt x="701" y="300"/>
                      </a:lnTo>
                      <a:lnTo>
                        <a:pt x="546" y="232"/>
                      </a:lnTo>
                      <a:lnTo>
                        <a:pt x="315" y="96"/>
                      </a:lnTo>
                      <a:lnTo>
                        <a:pt x="250" y="96"/>
                      </a:lnTo>
                      <a:lnTo>
                        <a:pt x="86" y="146"/>
                      </a:lnTo>
                      <a:lnTo>
                        <a:pt x="0" y="462"/>
                      </a:lnTo>
                      <a:close/>
                    </a:path>
                  </a:pathLst>
                </a:custGeom>
                <a:solidFill>
                  <a:srgbClr val="00FFFF"/>
                </a:solidFill>
                <a:ln w="4763">
                  <a:solidFill>
                    <a:srgbClr val="000000"/>
                  </a:solidFill>
                  <a:prstDash val="solid"/>
                  <a:round/>
                  <a:headEnd/>
                  <a:tailEnd/>
                </a:ln>
              </p:spPr>
              <p:txBody>
                <a:bodyPr/>
                <a:lstStyle/>
                <a:p>
                  <a:endParaRPr lang="en-US"/>
                </a:p>
              </p:txBody>
            </p:sp>
            <p:sp>
              <p:nvSpPr>
                <p:cNvPr id="1077" name="Freeform 43"/>
                <p:cNvSpPr>
                  <a:spLocks/>
                </p:cNvSpPr>
                <p:nvPr/>
              </p:nvSpPr>
              <p:spPr bwMode="auto">
                <a:xfrm>
                  <a:off x="4402" y="2211"/>
                  <a:ext cx="88" cy="113"/>
                </a:xfrm>
                <a:custGeom>
                  <a:avLst/>
                  <a:gdLst>
                    <a:gd name="T0" fmla="*/ 265 w 265"/>
                    <a:gd name="T1" fmla="*/ 0 h 339"/>
                    <a:gd name="T2" fmla="*/ 222 w 265"/>
                    <a:gd name="T3" fmla="*/ 87 h 339"/>
                    <a:gd name="T4" fmla="*/ 194 w 265"/>
                    <a:gd name="T5" fmla="*/ 140 h 339"/>
                    <a:gd name="T6" fmla="*/ 130 w 265"/>
                    <a:gd name="T7" fmla="*/ 195 h 339"/>
                    <a:gd name="T8" fmla="*/ 83 w 265"/>
                    <a:gd name="T9" fmla="*/ 258 h 339"/>
                    <a:gd name="T10" fmla="*/ 30 w 265"/>
                    <a:gd name="T11" fmla="*/ 311 h 339"/>
                    <a:gd name="T12" fmla="*/ 0 w 265"/>
                    <a:gd name="T13" fmla="*/ 339 h 339"/>
                    <a:gd name="T14" fmla="*/ 39 w 265"/>
                    <a:gd name="T15" fmla="*/ 335 h 339"/>
                    <a:gd name="T16" fmla="*/ 79 w 265"/>
                    <a:gd name="T17" fmla="*/ 311 h 339"/>
                    <a:gd name="T18" fmla="*/ 126 w 265"/>
                    <a:gd name="T19" fmla="*/ 288 h 339"/>
                    <a:gd name="T20" fmla="*/ 149 w 265"/>
                    <a:gd name="T21" fmla="*/ 273 h 339"/>
                    <a:gd name="T22" fmla="*/ 160 w 265"/>
                    <a:gd name="T23" fmla="*/ 239 h 339"/>
                    <a:gd name="T24" fmla="*/ 179 w 265"/>
                    <a:gd name="T25" fmla="*/ 209 h 339"/>
                    <a:gd name="T26" fmla="*/ 204 w 265"/>
                    <a:gd name="T27" fmla="*/ 172 h 339"/>
                    <a:gd name="T28" fmla="*/ 231 w 265"/>
                    <a:gd name="T29" fmla="*/ 140 h 339"/>
                    <a:gd name="T30" fmla="*/ 250 w 265"/>
                    <a:gd name="T31" fmla="*/ 91 h 339"/>
                    <a:gd name="T32" fmla="*/ 265 w 265"/>
                    <a:gd name="T33" fmla="*/ 0 h 3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5"/>
                    <a:gd name="T52" fmla="*/ 0 h 339"/>
                    <a:gd name="T53" fmla="*/ 265 w 265"/>
                    <a:gd name="T54" fmla="*/ 339 h 3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5" h="339">
                      <a:moveTo>
                        <a:pt x="265" y="0"/>
                      </a:moveTo>
                      <a:lnTo>
                        <a:pt x="222" y="87"/>
                      </a:lnTo>
                      <a:lnTo>
                        <a:pt x="194" y="140"/>
                      </a:lnTo>
                      <a:lnTo>
                        <a:pt x="130" y="195"/>
                      </a:lnTo>
                      <a:lnTo>
                        <a:pt x="83" y="258"/>
                      </a:lnTo>
                      <a:lnTo>
                        <a:pt x="30" y="311"/>
                      </a:lnTo>
                      <a:lnTo>
                        <a:pt x="0" y="339"/>
                      </a:lnTo>
                      <a:lnTo>
                        <a:pt x="39" y="335"/>
                      </a:lnTo>
                      <a:lnTo>
                        <a:pt x="79" y="311"/>
                      </a:lnTo>
                      <a:lnTo>
                        <a:pt x="126" y="288"/>
                      </a:lnTo>
                      <a:lnTo>
                        <a:pt x="149" y="273"/>
                      </a:lnTo>
                      <a:lnTo>
                        <a:pt x="160" y="239"/>
                      </a:lnTo>
                      <a:lnTo>
                        <a:pt x="179" y="209"/>
                      </a:lnTo>
                      <a:lnTo>
                        <a:pt x="204" y="172"/>
                      </a:lnTo>
                      <a:lnTo>
                        <a:pt x="231" y="140"/>
                      </a:lnTo>
                      <a:lnTo>
                        <a:pt x="250" y="91"/>
                      </a:lnTo>
                      <a:lnTo>
                        <a:pt x="265" y="0"/>
                      </a:lnTo>
                      <a:close/>
                    </a:path>
                  </a:pathLst>
                </a:custGeom>
                <a:solidFill>
                  <a:srgbClr val="00C0E0"/>
                </a:solidFill>
                <a:ln w="4763">
                  <a:solidFill>
                    <a:srgbClr val="00C0E0"/>
                  </a:solidFill>
                  <a:prstDash val="solid"/>
                  <a:round/>
                  <a:headEnd/>
                  <a:tailEnd/>
                </a:ln>
              </p:spPr>
              <p:txBody>
                <a:bodyPr/>
                <a:lstStyle/>
                <a:p>
                  <a:endParaRPr lang="en-US"/>
                </a:p>
              </p:txBody>
            </p:sp>
          </p:grpSp>
          <p:grpSp>
            <p:nvGrpSpPr>
              <p:cNvPr id="19" name="Group 44"/>
              <p:cNvGrpSpPr>
                <a:grpSpLocks/>
              </p:cNvGrpSpPr>
              <p:nvPr/>
            </p:nvGrpSpPr>
            <p:grpSpPr bwMode="auto">
              <a:xfrm>
                <a:off x="3948" y="1856"/>
                <a:ext cx="188" cy="236"/>
                <a:chOff x="3948" y="1856"/>
                <a:chExt cx="188" cy="236"/>
              </a:xfrm>
            </p:grpSpPr>
            <p:sp>
              <p:nvSpPr>
                <p:cNvPr id="1071" name="Freeform 45"/>
                <p:cNvSpPr>
                  <a:spLocks/>
                </p:cNvSpPr>
                <p:nvPr/>
              </p:nvSpPr>
              <p:spPr bwMode="auto">
                <a:xfrm>
                  <a:off x="3948" y="1856"/>
                  <a:ext cx="188" cy="236"/>
                </a:xfrm>
                <a:custGeom>
                  <a:avLst/>
                  <a:gdLst>
                    <a:gd name="T0" fmla="*/ 358 w 564"/>
                    <a:gd name="T1" fmla="*/ 39 h 708"/>
                    <a:gd name="T2" fmla="*/ 457 w 564"/>
                    <a:gd name="T3" fmla="*/ 0 h 708"/>
                    <a:gd name="T4" fmla="*/ 496 w 564"/>
                    <a:gd name="T5" fmla="*/ 4 h 708"/>
                    <a:gd name="T6" fmla="*/ 522 w 564"/>
                    <a:gd name="T7" fmla="*/ 44 h 708"/>
                    <a:gd name="T8" fmla="*/ 509 w 564"/>
                    <a:gd name="T9" fmla="*/ 91 h 708"/>
                    <a:gd name="T10" fmla="*/ 471 w 564"/>
                    <a:gd name="T11" fmla="*/ 124 h 708"/>
                    <a:gd name="T12" fmla="*/ 420 w 564"/>
                    <a:gd name="T13" fmla="*/ 150 h 708"/>
                    <a:gd name="T14" fmla="*/ 354 w 564"/>
                    <a:gd name="T15" fmla="*/ 177 h 708"/>
                    <a:gd name="T16" fmla="*/ 294 w 564"/>
                    <a:gd name="T17" fmla="*/ 186 h 708"/>
                    <a:gd name="T18" fmla="*/ 245 w 564"/>
                    <a:gd name="T19" fmla="*/ 191 h 708"/>
                    <a:gd name="T20" fmla="*/ 289 w 564"/>
                    <a:gd name="T21" fmla="*/ 203 h 708"/>
                    <a:gd name="T22" fmla="*/ 342 w 564"/>
                    <a:gd name="T23" fmla="*/ 206 h 708"/>
                    <a:gd name="T24" fmla="*/ 426 w 564"/>
                    <a:gd name="T25" fmla="*/ 178 h 708"/>
                    <a:gd name="T26" fmla="*/ 516 w 564"/>
                    <a:gd name="T27" fmla="*/ 140 h 708"/>
                    <a:gd name="T28" fmla="*/ 543 w 564"/>
                    <a:gd name="T29" fmla="*/ 150 h 708"/>
                    <a:gd name="T30" fmla="*/ 552 w 564"/>
                    <a:gd name="T31" fmla="*/ 180 h 708"/>
                    <a:gd name="T32" fmla="*/ 544 w 564"/>
                    <a:gd name="T33" fmla="*/ 231 h 708"/>
                    <a:gd name="T34" fmla="*/ 512 w 564"/>
                    <a:gd name="T35" fmla="*/ 267 h 708"/>
                    <a:gd name="T36" fmla="*/ 447 w 564"/>
                    <a:gd name="T37" fmla="*/ 305 h 708"/>
                    <a:gd name="T38" fmla="*/ 270 w 564"/>
                    <a:gd name="T39" fmla="*/ 357 h 708"/>
                    <a:gd name="T40" fmla="*/ 373 w 564"/>
                    <a:gd name="T41" fmla="*/ 349 h 708"/>
                    <a:gd name="T42" fmla="*/ 454 w 564"/>
                    <a:gd name="T43" fmla="*/ 338 h 708"/>
                    <a:gd name="T44" fmla="*/ 534 w 564"/>
                    <a:gd name="T45" fmla="*/ 318 h 708"/>
                    <a:gd name="T46" fmla="*/ 564 w 564"/>
                    <a:gd name="T47" fmla="*/ 344 h 708"/>
                    <a:gd name="T48" fmla="*/ 555 w 564"/>
                    <a:gd name="T49" fmla="*/ 383 h 708"/>
                    <a:gd name="T50" fmla="*/ 533 w 564"/>
                    <a:gd name="T51" fmla="*/ 419 h 708"/>
                    <a:gd name="T52" fmla="*/ 474 w 564"/>
                    <a:gd name="T53" fmla="*/ 450 h 708"/>
                    <a:gd name="T54" fmla="*/ 392 w 564"/>
                    <a:gd name="T55" fmla="*/ 475 h 708"/>
                    <a:gd name="T56" fmla="*/ 280 w 564"/>
                    <a:gd name="T57" fmla="*/ 494 h 708"/>
                    <a:gd name="T58" fmla="*/ 232 w 564"/>
                    <a:gd name="T59" fmla="*/ 558 h 708"/>
                    <a:gd name="T60" fmla="*/ 211 w 564"/>
                    <a:gd name="T61" fmla="*/ 640 h 708"/>
                    <a:gd name="T62" fmla="*/ 155 w 564"/>
                    <a:gd name="T63" fmla="*/ 686 h 708"/>
                    <a:gd name="T64" fmla="*/ 108 w 564"/>
                    <a:gd name="T65" fmla="*/ 708 h 708"/>
                    <a:gd name="T66" fmla="*/ 59 w 564"/>
                    <a:gd name="T67" fmla="*/ 705 h 708"/>
                    <a:gd name="T68" fmla="*/ 29 w 564"/>
                    <a:gd name="T69" fmla="*/ 679 h 708"/>
                    <a:gd name="T70" fmla="*/ 19 w 564"/>
                    <a:gd name="T71" fmla="*/ 621 h 708"/>
                    <a:gd name="T72" fmla="*/ 28 w 564"/>
                    <a:gd name="T73" fmla="*/ 563 h 708"/>
                    <a:gd name="T74" fmla="*/ 54 w 564"/>
                    <a:gd name="T75" fmla="*/ 504 h 708"/>
                    <a:gd name="T76" fmla="*/ 102 w 564"/>
                    <a:gd name="T77" fmla="*/ 469 h 708"/>
                    <a:gd name="T78" fmla="*/ 63 w 564"/>
                    <a:gd name="T79" fmla="*/ 454 h 708"/>
                    <a:gd name="T80" fmla="*/ 35 w 564"/>
                    <a:gd name="T81" fmla="*/ 434 h 708"/>
                    <a:gd name="T82" fmla="*/ 28 w 564"/>
                    <a:gd name="T83" fmla="*/ 397 h 708"/>
                    <a:gd name="T84" fmla="*/ 38 w 564"/>
                    <a:gd name="T85" fmla="*/ 351 h 708"/>
                    <a:gd name="T86" fmla="*/ 57 w 564"/>
                    <a:gd name="T87" fmla="*/ 327 h 708"/>
                    <a:gd name="T88" fmla="*/ 28 w 564"/>
                    <a:gd name="T89" fmla="*/ 313 h 708"/>
                    <a:gd name="T90" fmla="*/ 3 w 564"/>
                    <a:gd name="T91" fmla="*/ 283 h 708"/>
                    <a:gd name="T92" fmla="*/ 0 w 564"/>
                    <a:gd name="T93" fmla="*/ 239 h 708"/>
                    <a:gd name="T94" fmla="*/ 18 w 564"/>
                    <a:gd name="T95" fmla="*/ 205 h 708"/>
                    <a:gd name="T96" fmla="*/ 44 w 564"/>
                    <a:gd name="T97" fmla="*/ 184 h 708"/>
                    <a:gd name="T98" fmla="*/ 16 w 564"/>
                    <a:gd name="T99" fmla="*/ 146 h 708"/>
                    <a:gd name="T100" fmla="*/ 19 w 564"/>
                    <a:gd name="T101" fmla="*/ 106 h 708"/>
                    <a:gd name="T102" fmla="*/ 37 w 564"/>
                    <a:gd name="T103" fmla="*/ 70 h 708"/>
                    <a:gd name="T104" fmla="*/ 69 w 564"/>
                    <a:gd name="T105" fmla="*/ 38 h 708"/>
                    <a:gd name="T106" fmla="*/ 119 w 564"/>
                    <a:gd name="T107" fmla="*/ 28 h 708"/>
                    <a:gd name="T108" fmla="*/ 177 w 564"/>
                    <a:gd name="T109" fmla="*/ 42 h 708"/>
                    <a:gd name="T110" fmla="*/ 263 w 564"/>
                    <a:gd name="T111" fmla="*/ 54 h 708"/>
                    <a:gd name="T112" fmla="*/ 358 w 564"/>
                    <a:gd name="T113" fmla="*/ 39 h 7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64"/>
                    <a:gd name="T172" fmla="*/ 0 h 708"/>
                    <a:gd name="T173" fmla="*/ 564 w 564"/>
                    <a:gd name="T174" fmla="*/ 708 h 70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64" h="708">
                      <a:moveTo>
                        <a:pt x="358" y="39"/>
                      </a:moveTo>
                      <a:lnTo>
                        <a:pt x="457" y="0"/>
                      </a:lnTo>
                      <a:lnTo>
                        <a:pt x="496" y="4"/>
                      </a:lnTo>
                      <a:lnTo>
                        <a:pt x="522" y="44"/>
                      </a:lnTo>
                      <a:lnTo>
                        <a:pt x="509" y="91"/>
                      </a:lnTo>
                      <a:lnTo>
                        <a:pt x="471" y="124"/>
                      </a:lnTo>
                      <a:lnTo>
                        <a:pt x="420" y="150"/>
                      </a:lnTo>
                      <a:lnTo>
                        <a:pt x="354" y="177"/>
                      </a:lnTo>
                      <a:lnTo>
                        <a:pt x="294" y="186"/>
                      </a:lnTo>
                      <a:lnTo>
                        <a:pt x="245" y="191"/>
                      </a:lnTo>
                      <a:lnTo>
                        <a:pt x="289" y="203"/>
                      </a:lnTo>
                      <a:lnTo>
                        <a:pt x="342" y="206"/>
                      </a:lnTo>
                      <a:lnTo>
                        <a:pt x="426" y="178"/>
                      </a:lnTo>
                      <a:lnTo>
                        <a:pt x="516" y="140"/>
                      </a:lnTo>
                      <a:lnTo>
                        <a:pt x="543" y="150"/>
                      </a:lnTo>
                      <a:lnTo>
                        <a:pt x="552" y="180"/>
                      </a:lnTo>
                      <a:lnTo>
                        <a:pt x="544" y="231"/>
                      </a:lnTo>
                      <a:lnTo>
                        <a:pt x="512" y="267"/>
                      </a:lnTo>
                      <a:lnTo>
                        <a:pt x="447" y="305"/>
                      </a:lnTo>
                      <a:lnTo>
                        <a:pt x="270" y="357"/>
                      </a:lnTo>
                      <a:lnTo>
                        <a:pt x="373" y="349"/>
                      </a:lnTo>
                      <a:lnTo>
                        <a:pt x="454" y="338"/>
                      </a:lnTo>
                      <a:lnTo>
                        <a:pt x="534" y="318"/>
                      </a:lnTo>
                      <a:lnTo>
                        <a:pt x="564" y="344"/>
                      </a:lnTo>
                      <a:lnTo>
                        <a:pt x="555" y="383"/>
                      </a:lnTo>
                      <a:lnTo>
                        <a:pt x="533" y="419"/>
                      </a:lnTo>
                      <a:lnTo>
                        <a:pt x="474" y="450"/>
                      </a:lnTo>
                      <a:lnTo>
                        <a:pt x="392" y="475"/>
                      </a:lnTo>
                      <a:lnTo>
                        <a:pt x="280" y="494"/>
                      </a:lnTo>
                      <a:lnTo>
                        <a:pt x="232" y="558"/>
                      </a:lnTo>
                      <a:lnTo>
                        <a:pt x="211" y="640"/>
                      </a:lnTo>
                      <a:lnTo>
                        <a:pt x="155" y="686"/>
                      </a:lnTo>
                      <a:lnTo>
                        <a:pt x="108" y="708"/>
                      </a:lnTo>
                      <a:lnTo>
                        <a:pt x="59" y="705"/>
                      </a:lnTo>
                      <a:lnTo>
                        <a:pt x="29" y="679"/>
                      </a:lnTo>
                      <a:lnTo>
                        <a:pt x="19" y="621"/>
                      </a:lnTo>
                      <a:lnTo>
                        <a:pt x="28" y="563"/>
                      </a:lnTo>
                      <a:lnTo>
                        <a:pt x="54" y="504"/>
                      </a:lnTo>
                      <a:lnTo>
                        <a:pt x="102" y="469"/>
                      </a:lnTo>
                      <a:lnTo>
                        <a:pt x="63" y="454"/>
                      </a:lnTo>
                      <a:lnTo>
                        <a:pt x="35" y="434"/>
                      </a:lnTo>
                      <a:lnTo>
                        <a:pt x="28" y="397"/>
                      </a:lnTo>
                      <a:lnTo>
                        <a:pt x="38" y="351"/>
                      </a:lnTo>
                      <a:lnTo>
                        <a:pt x="57" y="327"/>
                      </a:lnTo>
                      <a:lnTo>
                        <a:pt x="28" y="313"/>
                      </a:lnTo>
                      <a:lnTo>
                        <a:pt x="3" y="283"/>
                      </a:lnTo>
                      <a:lnTo>
                        <a:pt x="0" y="239"/>
                      </a:lnTo>
                      <a:lnTo>
                        <a:pt x="18" y="205"/>
                      </a:lnTo>
                      <a:lnTo>
                        <a:pt x="44" y="184"/>
                      </a:lnTo>
                      <a:lnTo>
                        <a:pt x="16" y="146"/>
                      </a:lnTo>
                      <a:lnTo>
                        <a:pt x="19" y="106"/>
                      </a:lnTo>
                      <a:lnTo>
                        <a:pt x="37" y="70"/>
                      </a:lnTo>
                      <a:lnTo>
                        <a:pt x="69" y="38"/>
                      </a:lnTo>
                      <a:lnTo>
                        <a:pt x="119" y="28"/>
                      </a:lnTo>
                      <a:lnTo>
                        <a:pt x="177" y="42"/>
                      </a:lnTo>
                      <a:lnTo>
                        <a:pt x="263" y="54"/>
                      </a:lnTo>
                      <a:lnTo>
                        <a:pt x="358" y="39"/>
                      </a:lnTo>
                      <a:close/>
                    </a:path>
                  </a:pathLst>
                </a:custGeom>
                <a:solidFill>
                  <a:srgbClr val="E0A080"/>
                </a:solidFill>
                <a:ln w="4763">
                  <a:solidFill>
                    <a:srgbClr val="000000"/>
                  </a:solidFill>
                  <a:prstDash val="solid"/>
                  <a:round/>
                  <a:headEnd/>
                  <a:tailEnd/>
                </a:ln>
              </p:spPr>
              <p:txBody>
                <a:bodyPr/>
                <a:lstStyle/>
                <a:p>
                  <a:endParaRPr lang="en-US"/>
                </a:p>
              </p:txBody>
            </p:sp>
            <p:sp>
              <p:nvSpPr>
                <p:cNvPr id="1072" name="Freeform 46"/>
                <p:cNvSpPr>
                  <a:spLocks/>
                </p:cNvSpPr>
                <p:nvPr/>
              </p:nvSpPr>
              <p:spPr bwMode="auto">
                <a:xfrm>
                  <a:off x="3981" y="1921"/>
                  <a:ext cx="62" cy="7"/>
                </a:xfrm>
                <a:custGeom>
                  <a:avLst/>
                  <a:gdLst>
                    <a:gd name="T0" fmla="*/ 0 w 188"/>
                    <a:gd name="T1" fmla="*/ 0 h 23"/>
                    <a:gd name="T2" fmla="*/ 48 w 188"/>
                    <a:gd name="T3" fmla="*/ 17 h 23"/>
                    <a:gd name="T4" fmla="*/ 112 w 188"/>
                    <a:gd name="T5" fmla="*/ 23 h 23"/>
                    <a:gd name="T6" fmla="*/ 188 w 188"/>
                    <a:gd name="T7" fmla="*/ 0 h 23"/>
                    <a:gd name="T8" fmla="*/ 0 60000 65536"/>
                    <a:gd name="T9" fmla="*/ 0 60000 65536"/>
                    <a:gd name="T10" fmla="*/ 0 60000 65536"/>
                    <a:gd name="T11" fmla="*/ 0 60000 65536"/>
                    <a:gd name="T12" fmla="*/ 0 w 188"/>
                    <a:gd name="T13" fmla="*/ 0 h 23"/>
                    <a:gd name="T14" fmla="*/ 188 w 188"/>
                    <a:gd name="T15" fmla="*/ 23 h 23"/>
                  </a:gdLst>
                  <a:ahLst/>
                  <a:cxnLst>
                    <a:cxn ang="T8">
                      <a:pos x="T0" y="T1"/>
                    </a:cxn>
                    <a:cxn ang="T9">
                      <a:pos x="T2" y="T3"/>
                    </a:cxn>
                    <a:cxn ang="T10">
                      <a:pos x="T4" y="T5"/>
                    </a:cxn>
                    <a:cxn ang="T11">
                      <a:pos x="T6" y="T7"/>
                    </a:cxn>
                  </a:cxnLst>
                  <a:rect l="T12" t="T13" r="T14" b="T15"/>
                  <a:pathLst>
                    <a:path w="188" h="23">
                      <a:moveTo>
                        <a:pt x="0" y="0"/>
                      </a:moveTo>
                      <a:lnTo>
                        <a:pt x="48" y="17"/>
                      </a:lnTo>
                      <a:lnTo>
                        <a:pt x="112" y="23"/>
                      </a:lnTo>
                      <a:lnTo>
                        <a:pt x="188" y="0"/>
                      </a:lnTo>
                    </a:path>
                  </a:pathLst>
                </a:custGeom>
                <a:noFill/>
                <a:ln w="4763">
                  <a:solidFill>
                    <a:srgbClr val="000000"/>
                  </a:solidFill>
                  <a:prstDash val="solid"/>
                  <a:round/>
                  <a:headEnd/>
                  <a:tailEnd/>
                </a:ln>
              </p:spPr>
              <p:txBody>
                <a:bodyPr/>
                <a:lstStyle/>
                <a:p>
                  <a:endParaRPr lang="en-US"/>
                </a:p>
              </p:txBody>
            </p:sp>
            <p:sp>
              <p:nvSpPr>
                <p:cNvPr id="1073" name="Freeform 47"/>
                <p:cNvSpPr>
                  <a:spLocks/>
                </p:cNvSpPr>
                <p:nvPr/>
              </p:nvSpPr>
              <p:spPr bwMode="auto">
                <a:xfrm>
                  <a:off x="3976" y="1963"/>
                  <a:ext cx="66" cy="12"/>
                </a:xfrm>
                <a:custGeom>
                  <a:avLst/>
                  <a:gdLst>
                    <a:gd name="T0" fmla="*/ 0 w 199"/>
                    <a:gd name="T1" fmla="*/ 0 h 37"/>
                    <a:gd name="T2" fmla="*/ 56 w 199"/>
                    <a:gd name="T3" fmla="*/ 26 h 37"/>
                    <a:gd name="T4" fmla="*/ 100 w 199"/>
                    <a:gd name="T5" fmla="*/ 34 h 37"/>
                    <a:gd name="T6" fmla="*/ 138 w 199"/>
                    <a:gd name="T7" fmla="*/ 37 h 37"/>
                    <a:gd name="T8" fmla="*/ 199 w 199"/>
                    <a:gd name="T9" fmla="*/ 32 h 37"/>
                    <a:gd name="T10" fmla="*/ 0 60000 65536"/>
                    <a:gd name="T11" fmla="*/ 0 60000 65536"/>
                    <a:gd name="T12" fmla="*/ 0 60000 65536"/>
                    <a:gd name="T13" fmla="*/ 0 60000 65536"/>
                    <a:gd name="T14" fmla="*/ 0 60000 65536"/>
                    <a:gd name="T15" fmla="*/ 0 w 199"/>
                    <a:gd name="T16" fmla="*/ 0 h 37"/>
                    <a:gd name="T17" fmla="*/ 199 w 199"/>
                    <a:gd name="T18" fmla="*/ 37 h 37"/>
                  </a:gdLst>
                  <a:ahLst/>
                  <a:cxnLst>
                    <a:cxn ang="T10">
                      <a:pos x="T0" y="T1"/>
                    </a:cxn>
                    <a:cxn ang="T11">
                      <a:pos x="T2" y="T3"/>
                    </a:cxn>
                    <a:cxn ang="T12">
                      <a:pos x="T4" y="T5"/>
                    </a:cxn>
                    <a:cxn ang="T13">
                      <a:pos x="T6" y="T7"/>
                    </a:cxn>
                    <a:cxn ang="T14">
                      <a:pos x="T8" y="T9"/>
                    </a:cxn>
                  </a:cxnLst>
                  <a:rect l="T15" t="T16" r="T17" b="T18"/>
                  <a:pathLst>
                    <a:path w="199" h="37">
                      <a:moveTo>
                        <a:pt x="0" y="0"/>
                      </a:moveTo>
                      <a:lnTo>
                        <a:pt x="56" y="26"/>
                      </a:lnTo>
                      <a:lnTo>
                        <a:pt x="100" y="34"/>
                      </a:lnTo>
                      <a:lnTo>
                        <a:pt x="138" y="37"/>
                      </a:lnTo>
                      <a:lnTo>
                        <a:pt x="199" y="32"/>
                      </a:lnTo>
                    </a:path>
                  </a:pathLst>
                </a:custGeom>
                <a:noFill/>
                <a:ln w="4763">
                  <a:solidFill>
                    <a:srgbClr val="000000"/>
                  </a:solidFill>
                  <a:prstDash val="solid"/>
                  <a:round/>
                  <a:headEnd/>
                  <a:tailEnd/>
                </a:ln>
              </p:spPr>
              <p:txBody>
                <a:bodyPr/>
                <a:lstStyle/>
                <a:p>
                  <a:endParaRPr lang="en-US"/>
                </a:p>
              </p:txBody>
            </p:sp>
            <p:sp>
              <p:nvSpPr>
                <p:cNvPr id="1074" name="Freeform 48"/>
                <p:cNvSpPr>
                  <a:spLocks/>
                </p:cNvSpPr>
                <p:nvPr/>
              </p:nvSpPr>
              <p:spPr bwMode="auto">
                <a:xfrm>
                  <a:off x="3985" y="2012"/>
                  <a:ext cx="54" cy="8"/>
                </a:xfrm>
                <a:custGeom>
                  <a:avLst/>
                  <a:gdLst>
                    <a:gd name="T0" fmla="*/ 0 w 162"/>
                    <a:gd name="T1" fmla="*/ 0 h 24"/>
                    <a:gd name="T2" fmla="*/ 48 w 162"/>
                    <a:gd name="T3" fmla="*/ 16 h 24"/>
                    <a:gd name="T4" fmla="*/ 101 w 162"/>
                    <a:gd name="T5" fmla="*/ 24 h 24"/>
                    <a:gd name="T6" fmla="*/ 162 w 162"/>
                    <a:gd name="T7" fmla="*/ 21 h 24"/>
                    <a:gd name="T8" fmla="*/ 0 60000 65536"/>
                    <a:gd name="T9" fmla="*/ 0 60000 65536"/>
                    <a:gd name="T10" fmla="*/ 0 60000 65536"/>
                    <a:gd name="T11" fmla="*/ 0 60000 65536"/>
                    <a:gd name="T12" fmla="*/ 0 w 162"/>
                    <a:gd name="T13" fmla="*/ 0 h 24"/>
                    <a:gd name="T14" fmla="*/ 162 w 162"/>
                    <a:gd name="T15" fmla="*/ 24 h 24"/>
                  </a:gdLst>
                  <a:ahLst/>
                  <a:cxnLst>
                    <a:cxn ang="T8">
                      <a:pos x="T0" y="T1"/>
                    </a:cxn>
                    <a:cxn ang="T9">
                      <a:pos x="T2" y="T3"/>
                    </a:cxn>
                    <a:cxn ang="T10">
                      <a:pos x="T4" y="T5"/>
                    </a:cxn>
                    <a:cxn ang="T11">
                      <a:pos x="T6" y="T7"/>
                    </a:cxn>
                  </a:cxnLst>
                  <a:rect l="T12" t="T13" r="T14" b="T15"/>
                  <a:pathLst>
                    <a:path w="162" h="24">
                      <a:moveTo>
                        <a:pt x="0" y="0"/>
                      </a:moveTo>
                      <a:lnTo>
                        <a:pt x="48" y="16"/>
                      </a:lnTo>
                      <a:lnTo>
                        <a:pt x="101" y="24"/>
                      </a:lnTo>
                      <a:lnTo>
                        <a:pt x="162" y="21"/>
                      </a:lnTo>
                    </a:path>
                  </a:pathLst>
                </a:custGeom>
                <a:noFill/>
                <a:ln w="4763">
                  <a:solidFill>
                    <a:srgbClr val="000000"/>
                  </a:solidFill>
                  <a:prstDash val="solid"/>
                  <a:round/>
                  <a:headEnd/>
                  <a:tailEnd/>
                </a:ln>
              </p:spPr>
              <p:txBody>
                <a:bodyPr/>
                <a:lstStyle/>
                <a:p>
                  <a:endParaRPr lang="en-US"/>
                </a:p>
              </p:txBody>
            </p:sp>
            <p:sp>
              <p:nvSpPr>
                <p:cNvPr id="1075" name="Freeform 49"/>
                <p:cNvSpPr>
                  <a:spLocks/>
                </p:cNvSpPr>
                <p:nvPr/>
              </p:nvSpPr>
              <p:spPr bwMode="auto">
                <a:xfrm>
                  <a:off x="3974" y="2040"/>
                  <a:ext cx="44" cy="44"/>
                </a:xfrm>
                <a:custGeom>
                  <a:avLst/>
                  <a:gdLst>
                    <a:gd name="T0" fmla="*/ 0 w 131"/>
                    <a:gd name="T1" fmla="*/ 69 h 130"/>
                    <a:gd name="T2" fmla="*/ 30 w 131"/>
                    <a:gd name="T3" fmla="*/ 40 h 130"/>
                    <a:gd name="T4" fmla="*/ 53 w 131"/>
                    <a:gd name="T5" fmla="*/ 3 h 130"/>
                    <a:gd name="T6" fmla="*/ 90 w 131"/>
                    <a:gd name="T7" fmla="*/ 0 h 130"/>
                    <a:gd name="T8" fmla="*/ 120 w 131"/>
                    <a:gd name="T9" fmla="*/ 13 h 130"/>
                    <a:gd name="T10" fmla="*/ 131 w 131"/>
                    <a:gd name="T11" fmla="*/ 46 h 130"/>
                    <a:gd name="T12" fmla="*/ 128 w 131"/>
                    <a:gd name="T13" fmla="*/ 72 h 130"/>
                    <a:gd name="T14" fmla="*/ 117 w 131"/>
                    <a:gd name="T15" fmla="*/ 102 h 130"/>
                    <a:gd name="T16" fmla="*/ 89 w 131"/>
                    <a:gd name="T17" fmla="*/ 13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1"/>
                    <a:gd name="T28" fmla="*/ 0 h 130"/>
                    <a:gd name="T29" fmla="*/ 131 w 131"/>
                    <a:gd name="T30" fmla="*/ 130 h 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1" h="130">
                      <a:moveTo>
                        <a:pt x="0" y="69"/>
                      </a:moveTo>
                      <a:lnTo>
                        <a:pt x="30" y="40"/>
                      </a:lnTo>
                      <a:lnTo>
                        <a:pt x="53" y="3"/>
                      </a:lnTo>
                      <a:lnTo>
                        <a:pt x="90" y="0"/>
                      </a:lnTo>
                      <a:lnTo>
                        <a:pt x="120" y="13"/>
                      </a:lnTo>
                      <a:lnTo>
                        <a:pt x="131" y="46"/>
                      </a:lnTo>
                      <a:lnTo>
                        <a:pt x="128" y="72"/>
                      </a:lnTo>
                      <a:lnTo>
                        <a:pt x="117" y="102"/>
                      </a:lnTo>
                      <a:lnTo>
                        <a:pt x="89" y="130"/>
                      </a:lnTo>
                    </a:path>
                  </a:pathLst>
                </a:custGeom>
                <a:noFill/>
                <a:ln w="4763">
                  <a:solidFill>
                    <a:srgbClr val="000000"/>
                  </a:solidFill>
                  <a:prstDash val="solid"/>
                  <a:round/>
                  <a:headEnd/>
                  <a:tailEnd/>
                </a:ln>
              </p:spPr>
              <p:txBody>
                <a:bodyPr/>
                <a:lstStyle/>
                <a:p>
                  <a:endParaRPr lang="en-US"/>
                </a:p>
              </p:txBody>
            </p:sp>
          </p:grpSp>
          <p:grpSp>
            <p:nvGrpSpPr>
              <p:cNvPr id="20" name="Group 50"/>
              <p:cNvGrpSpPr>
                <a:grpSpLocks/>
              </p:cNvGrpSpPr>
              <p:nvPr/>
            </p:nvGrpSpPr>
            <p:grpSpPr bwMode="auto">
              <a:xfrm>
                <a:off x="4298" y="1936"/>
                <a:ext cx="658" cy="488"/>
                <a:chOff x="4298" y="1936"/>
                <a:chExt cx="658" cy="488"/>
              </a:xfrm>
            </p:grpSpPr>
            <p:sp>
              <p:nvSpPr>
                <p:cNvPr id="1061" name="Freeform 51"/>
                <p:cNvSpPr>
                  <a:spLocks/>
                </p:cNvSpPr>
                <p:nvPr/>
              </p:nvSpPr>
              <p:spPr bwMode="auto">
                <a:xfrm>
                  <a:off x="4298" y="1936"/>
                  <a:ext cx="658" cy="488"/>
                </a:xfrm>
                <a:custGeom>
                  <a:avLst/>
                  <a:gdLst>
                    <a:gd name="T0" fmla="*/ 525 w 1976"/>
                    <a:gd name="T1" fmla="*/ 703 h 1463"/>
                    <a:gd name="T2" fmla="*/ 636 w 1976"/>
                    <a:gd name="T3" fmla="*/ 751 h 1463"/>
                    <a:gd name="T4" fmla="*/ 680 w 1976"/>
                    <a:gd name="T5" fmla="*/ 686 h 1463"/>
                    <a:gd name="T6" fmla="*/ 749 w 1976"/>
                    <a:gd name="T7" fmla="*/ 596 h 1463"/>
                    <a:gd name="T8" fmla="*/ 833 w 1976"/>
                    <a:gd name="T9" fmla="*/ 505 h 1463"/>
                    <a:gd name="T10" fmla="*/ 944 w 1976"/>
                    <a:gd name="T11" fmla="*/ 419 h 1463"/>
                    <a:gd name="T12" fmla="*/ 1081 w 1976"/>
                    <a:gd name="T13" fmla="*/ 320 h 1463"/>
                    <a:gd name="T14" fmla="*/ 1245 w 1976"/>
                    <a:gd name="T15" fmla="*/ 226 h 1463"/>
                    <a:gd name="T16" fmla="*/ 1424 w 1976"/>
                    <a:gd name="T17" fmla="*/ 121 h 1463"/>
                    <a:gd name="T18" fmla="*/ 1621 w 1976"/>
                    <a:gd name="T19" fmla="*/ 5 h 1463"/>
                    <a:gd name="T20" fmla="*/ 1697 w 1976"/>
                    <a:gd name="T21" fmla="*/ 0 h 1463"/>
                    <a:gd name="T22" fmla="*/ 1788 w 1976"/>
                    <a:gd name="T23" fmla="*/ 40 h 1463"/>
                    <a:gd name="T24" fmla="*/ 1869 w 1976"/>
                    <a:gd name="T25" fmla="*/ 140 h 1463"/>
                    <a:gd name="T26" fmla="*/ 1927 w 1976"/>
                    <a:gd name="T27" fmla="*/ 270 h 1463"/>
                    <a:gd name="T28" fmla="*/ 1955 w 1976"/>
                    <a:gd name="T29" fmla="*/ 419 h 1463"/>
                    <a:gd name="T30" fmla="*/ 1976 w 1976"/>
                    <a:gd name="T31" fmla="*/ 648 h 1463"/>
                    <a:gd name="T32" fmla="*/ 1968 w 1976"/>
                    <a:gd name="T33" fmla="*/ 794 h 1463"/>
                    <a:gd name="T34" fmla="*/ 1936 w 1976"/>
                    <a:gd name="T35" fmla="*/ 980 h 1463"/>
                    <a:gd name="T36" fmla="*/ 1874 w 1976"/>
                    <a:gd name="T37" fmla="*/ 1162 h 1463"/>
                    <a:gd name="T38" fmla="*/ 1795 w 1976"/>
                    <a:gd name="T39" fmla="*/ 1328 h 1463"/>
                    <a:gd name="T40" fmla="*/ 1707 w 1976"/>
                    <a:gd name="T41" fmla="*/ 1463 h 1463"/>
                    <a:gd name="T42" fmla="*/ 0 w 1976"/>
                    <a:gd name="T43" fmla="*/ 1463 h 1463"/>
                    <a:gd name="T44" fmla="*/ 152 w 1976"/>
                    <a:gd name="T45" fmla="*/ 1128 h 1463"/>
                    <a:gd name="T46" fmla="*/ 237 w 1976"/>
                    <a:gd name="T47" fmla="*/ 1168 h 1463"/>
                    <a:gd name="T48" fmla="*/ 324 w 1976"/>
                    <a:gd name="T49" fmla="*/ 1101 h 1463"/>
                    <a:gd name="T50" fmla="*/ 410 w 1976"/>
                    <a:gd name="T51" fmla="*/ 1023 h 1463"/>
                    <a:gd name="T52" fmla="*/ 448 w 1976"/>
                    <a:gd name="T53" fmla="*/ 976 h 1463"/>
                    <a:gd name="T54" fmla="*/ 497 w 1976"/>
                    <a:gd name="T55" fmla="*/ 890 h 1463"/>
                    <a:gd name="T56" fmla="*/ 525 w 1976"/>
                    <a:gd name="T57" fmla="*/ 703 h 14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76"/>
                    <a:gd name="T88" fmla="*/ 0 h 1463"/>
                    <a:gd name="T89" fmla="*/ 1976 w 1976"/>
                    <a:gd name="T90" fmla="*/ 1463 h 14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76" h="1463">
                      <a:moveTo>
                        <a:pt x="525" y="703"/>
                      </a:moveTo>
                      <a:lnTo>
                        <a:pt x="636" y="751"/>
                      </a:lnTo>
                      <a:lnTo>
                        <a:pt x="680" y="686"/>
                      </a:lnTo>
                      <a:lnTo>
                        <a:pt x="749" y="596"/>
                      </a:lnTo>
                      <a:lnTo>
                        <a:pt x="833" y="505"/>
                      </a:lnTo>
                      <a:lnTo>
                        <a:pt x="944" y="419"/>
                      </a:lnTo>
                      <a:lnTo>
                        <a:pt x="1081" y="320"/>
                      </a:lnTo>
                      <a:lnTo>
                        <a:pt x="1245" y="226"/>
                      </a:lnTo>
                      <a:lnTo>
                        <a:pt x="1424" y="121"/>
                      </a:lnTo>
                      <a:lnTo>
                        <a:pt x="1621" y="5"/>
                      </a:lnTo>
                      <a:lnTo>
                        <a:pt x="1697" y="0"/>
                      </a:lnTo>
                      <a:lnTo>
                        <a:pt x="1788" y="40"/>
                      </a:lnTo>
                      <a:lnTo>
                        <a:pt x="1869" y="140"/>
                      </a:lnTo>
                      <a:lnTo>
                        <a:pt x="1927" y="270"/>
                      </a:lnTo>
                      <a:lnTo>
                        <a:pt x="1955" y="419"/>
                      </a:lnTo>
                      <a:lnTo>
                        <a:pt x="1976" y="648"/>
                      </a:lnTo>
                      <a:lnTo>
                        <a:pt x="1968" y="794"/>
                      </a:lnTo>
                      <a:lnTo>
                        <a:pt x="1936" y="980"/>
                      </a:lnTo>
                      <a:lnTo>
                        <a:pt x="1874" y="1162"/>
                      </a:lnTo>
                      <a:lnTo>
                        <a:pt x="1795" y="1328"/>
                      </a:lnTo>
                      <a:lnTo>
                        <a:pt x="1707" y="1463"/>
                      </a:lnTo>
                      <a:lnTo>
                        <a:pt x="0" y="1463"/>
                      </a:lnTo>
                      <a:lnTo>
                        <a:pt x="152" y="1128"/>
                      </a:lnTo>
                      <a:lnTo>
                        <a:pt x="237" y="1168"/>
                      </a:lnTo>
                      <a:lnTo>
                        <a:pt x="324" y="1101"/>
                      </a:lnTo>
                      <a:lnTo>
                        <a:pt x="410" y="1023"/>
                      </a:lnTo>
                      <a:lnTo>
                        <a:pt x="448" y="976"/>
                      </a:lnTo>
                      <a:lnTo>
                        <a:pt x="497" y="890"/>
                      </a:lnTo>
                      <a:lnTo>
                        <a:pt x="525" y="703"/>
                      </a:lnTo>
                      <a:close/>
                    </a:path>
                  </a:pathLst>
                </a:custGeom>
                <a:solidFill>
                  <a:srgbClr val="00FFFF"/>
                </a:solidFill>
                <a:ln w="4763">
                  <a:solidFill>
                    <a:srgbClr val="000000"/>
                  </a:solidFill>
                  <a:prstDash val="solid"/>
                  <a:round/>
                  <a:headEnd/>
                  <a:tailEnd/>
                </a:ln>
              </p:spPr>
              <p:txBody>
                <a:bodyPr/>
                <a:lstStyle/>
                <a:p>
                  <a:endParaRPr lang="en-US"/>
                </a:p>
              </p:txBody>
            </p:sp>
            <p:grpSp>
              <p:nvGrpSpPr>
                <p:cNvPr id="21" name="Group 52"/>
                <p:cNvGrpSpPr>
                  <a:grpSpLocks/>
                </p:cNvGrpSpPr>
                <p:nvPr/>
              </p:nvGrpSpPr>
              <p:grpSpPr bwMode="auto">
                <a:xfrm>
                  <a:off x="4494" y="2091"/>
                  <a:ext cx="266" cy="255"/>
                  <a:chOff x="4494" y="2091"/>
                  <a:chExt cx="266" cy="255"/>
                </a:xfrm>
              </p:grpSpPr>
              <p:sp>
                <p:nvSpPr>
                  <p:cNvPr id="1069" name="Freeform 53"/>
                  <p:cNvSpPr>
                    <a:spLocks/>
                  </p:cNvSpPr>
                  <p:nvPr/>
                </p:nvSpPr>
                <p:spPr bwMode="auto">
                  <a:xfrm>
                    <a:off x="4494" y="2094"/>
                    <a:ext cx="266" cy="252"/>
                  </a:xfrm>
                  <a:custGeom>
                    <a:avLst/>
                    <a:gdLst>
                      <a:gd name="T0" fmla="*/ 0 w 800"/>
                      <a:gd name="T1" fmla="*/ 257 h 756"/>
                      <a:gd name="T2" fmla="*/ 39 w 800"/>
                      <a:gd name="T3" fmla="*/ 287 h 756"/>
                      <a:gd name="T4" fmla="*/ 76 w 800"/>
                      <a:gd name="T5" fmla="*/ 310 h 756"/>
                      <a:gd name="T6" fmla="*/ 157 w 800"/>
                      <a:gd name="T7" fmla="*/ 368 h 756"/>
                      <a:gd name="T8" fmla="*/ 225 w 800"/>
                      <a:gd name="T9" fmla="*/ 425 h 756"/>
                      <a:gd name="T10" fmla="*/ 267 w 800"/>
                      <a:gd name="T11" fmla="*/ 473 h 756"/>
                      <a:gd name="T12" fmla="*/ 312 w 800"/>
                      <a:gd name="T13" fmla="*/ 530 h 756"/>
                      <a:gd name="T14" fmla="*/ 316 w 800"/>
                      <a:gd name="T15" fmla="*/ 577 h 756"/>
                      <a:gd name="T16" fmla="*/ 355 w 800"/>
                      <a:gd name="T17" fmla="*/ 572 h 756"/>
                      <a:gd name="T18" fmla="*/ 365 w 800"/>
                      <a:gd name="T19" fmla="*/ 592 h 756"/>
                      <a:gd name="T20" fmla="*/ 387 w 800"/>
                      <a:gd name="T21" fmla="*/ 626 h 756"/>
                      <a:gd name="T22" fmla="*/ 397 w 800"/>
                      <a:gd name="T23" fmla="*/ 645 h 756"/>
                      <a:gd name="T24" fmla="*/ 387 w 800"/>
                      <a:gd name="T25" fmla="*/ 660 h 756"/>
                      <a:gd name="T26" fmla="*/ 422 w 800"/>
                      <a:gd name="T27" fmla="*/ 668 h 756"/>
                      <a:gd name="T28" fmla="*/ 480 w 800"/>
                      <a:gd name="T29" fmla="*/ 707 h 756"/>
                      <a:gd name="T30" fmla="*/ 484 w 800"/>
                      <a:gd name="T31" fmla="*/ 756 h 756"/>
                      <a:gd name="T32" fmla="*/ 490 w 800"/>
                      <a:gd name="T33" fmla="*/ 668 h 756"/>
                      <a:gd name="T34" fmla="*/ 456 w 800"/>
                      <a:gd name="T35" fmla="*/ 641 h 756"/>
                      <a:gd name="T36" fmla="*/ 465 w 800"/>
                      <a:gd name="T37" fmla="*/ 563 h 756"/>
                      <a:gd name="T38" fmla="*/ 465 w 800"/>
                      <a:gd name="T39" fmla="*/ 557 h 756"/>
                      <a:gd name="T40" fmla="*/ 476 w 800"/>
                      <a:gd name="T41" fmla="*/ 520 h 756"/>
                      <a:gd name="T42" fmla="*/ 498 w 800"/>
                      <a:gd name="T43" fmla="*/ 425 h 756"/>
                      <a:gd name="T44" fmla="*/ 532 w 800"/>
                      <a:gd name="T45" fmla="*/ 358 h 756"/>
                      <a:gd name="T46" fmla="*/ 586 w 800"/>
                      <a:gd name="T47" fmla="*/ 321 h 756"/>
                      <a:gd name="T48" fmla="*/ 651 w 800"/>
                      <a:gd name="T49" fmla="*/ 262 h 756"/>
                      <a:gd name="T50" fmla="*/ 737 w 800"/>
                      <a:gd name="T51" fmla="*/ 175 h 756"/>
                      <a:gd name="T52" fmla="*/ 771 w 800"/>
                      <a:gd name="T53" fmla="*/ 101 h 756"/>
                      <a:gd name="T54" fmla="*/ 790 w 800"/>
                      <a:gd name="T55" fmla="*/ 49 h 756"/>
                      <a:gd name="T56" fmla="*/ 800 w 800"/>
                      <a:gd name="T57" fmla="*/ 0 h 756"/>
                      <a:gd name="T58" fmla="*/ 741 w 800"/>
                      <a:gd name="T59" fmla="*/ 111 h 756"/>
                      <a:gd name="T60" fmla="*/ 685 w 800"/>
                      <a:gd name="T61" fmla="*/ 194 h 756"/>
                      <a:gd name="T62" fmla="*/ 608 w 800"/>
                      <a:gd name="T63" fmla="*/ 247 h 756"/>
                      <a:gd name="T64" fmla="*/ 552 w 800"/>
                      <a:gd name="T65" fmla="*/ 276 h 756"/>
                      <a:gd name="T66" fmla="*/ 498 w 800"/>
                      <a:gd name="T67" fmla="*/ 324 h 756"/>
                      <a:gd name="T68" fmla="*/ 442 w 800"/>
                      <a:gd name="T69" fmla="*/ 392 h 756"/>
                      <a:gd name="T70" fmla="*/ 412 w 800"/>
                      <a:gd name="T71" fmla="*/ 443 h 756"/>
                      <a:gd name="T72" fmla="*/ 408 w 800"/>
                      <a:gd name="T73" fmla="*/ 511 h 756"/>
                      <a:gd name="T74" fmla="*/ 397 w 800"/>
                      <a:gd name="T75" fmla="*/ 577 h 756"/>
                      <a:gd name="T76" fmla="*/ 412 w 800"/>
                      <a:gd name="T77" fmla="*/ 597 h 756"/>
                      <a:gd name="T78" fmla="*/ 383 w 800"/>
                      <a:gd name="T79" fmla="*/ 577 h 756"/>
                      <a:gd name="T80" fmla="*/ 375 w 800"/>
                      <a:gd name="T81" fmla="*/ 539 h 756"/>
                      <a:gd name="T82" fmla="*/ 346 w 800"/>
                      <a:gd name="T83" fmla="*/ 545 h 756"/>
                      <a:gd name="T84" fmla="*/ 341 w 800"/>
                      <a:gd name="T85" fmla="*/ 505 h 756"/>
                      <a:gd name="T86" fmla="*/ 287 w 800"/>
                      <a:gd name="T87" fmla="*/ 454 h 756"/>
                      <a:gd name="T88" fmla="*/ 211 w 800"/>
                      <a:gd name="T89" fmla="*/ 387 h 756"/>
                      <a:gd name="T90" fmla="*/ 116 w 800"/>
                      <a:gd name="T91" fmla="*/ 306 h 756"/>
                      <a:gd name="T92" fmla="*/ 0 w 800"/>
                      <a:gd name="T93" fmla="*/ 257 h 7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00"/>
                      <a:gd name="T142" fmla="*/ 0 h 756"/>
                      <a:gd name="T143" fmla="*/ 800 w 800"/>
                      <a:gd name="T144" fmla="*/ 756 h 75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0" h="756">
                        <a:moveTo>
                          <a:pt x="0" y="257"/>
                        </a:moveTo>
                        <a:lnTo>
                          <a:pt x="39" y="287"/>
                        </a:lnTo>
                        <a:lnTo>
                          <a:pt x="76" y="310"/>
                        </a:lnTo>
                        <a:lnTo>
                          <a:pt x="157" y="368"/>
                        </a:lnTo>
                        <a:lnTo>
                          <a:pt x="225" y="425"/>
                        </a:lnTo>
                        <a:lnTo>
                          <a:pt x="267" y="473"/>
                        </a:lnTo>
                        <a:lnTo>
                          <a:pt x="312" y="530"/>
                        </a:lnTo>
                        <a:lnTo>
                          <a:pt x="316" y="577"/>
                        </a:lnTo>
                        <a:lnTo>
                          <a:pt x="355" y="572"/>
                        </a:lnTo>
                        <a:lnTo>
                          <a:pt x="365" y="592"/>
                        </a:lnTo>
                        <a:lnTo>
                          <a:pt x="387" y="626"/>
                        </a:lnTo>
                        <a:lnTo>
                          <a:pt x="397" y="645"/>
                        </a:lnTo>
                        <a:lnTo>
                          <a:pt x="387" y="660"/>
                        </a:lnTo>
                        <a:lnTo>
                          <a:pt x="422" y="668"/>
                        </a:lnTo>
                        <a:lnTo>
                          <a:pt x="480" y="707"/>
                        </a:lnTo>
                        <a:lnTo>
                          <a:pt x="484" y="756"/>
                        </a:lnTo>
                        <a:lnTo>
                          <a:pt x="490" y="668"/>
                        </a:lnTo>
                        <a:lnTo>
                          <a:pt x="456" y="641"/>
                        </a:lnTo>
                        <a:lnTo>
                          <a:pt x="465" y="563"/>
                        </a:lnTo>
                        <a:lnTo>
                          <a:pt x="465" y="557"/>
                        </a:lnTo>
                        <a:lnTo>
                          <a:pt x="476" y="520"/>
                        </a:lnTo>
                        <a:lnTo>
                          <a:pt x="498" y="425"/>
                        </a:lnTo>
                        <a:lnTo>
                          <a:pt x="532" y="358"/>
                        </a:lnTo>
                        <a:lnTo>
                          <a:pt x="586" y="321"/>
                        </a:lnTo>
                        <a:lnTo>
                          <a:pt x="651" y="262"/>
                        </a:lnTo>
                        <a:lnTo>
                          <a:pt x="737" y="175"/>
                        </a:lnTo>
                        <a:lnTo>
                          <a:pt x="771" y="101"/>
                        </a:lnTo>
                        <a:lnTo>
                          <a:pt x="790" y="49"/>
                        </a:lnTo>
                        <a:lnTo>
                          <a:pt x="800" y="0"/>
                        </a:lnTo>
                        <a:lnTo>
                          <a:pt x="741" y="111"/>
                        </a:lnTo>
                        <a:lnTo>
                          <a:pt x="685" y="194"/>
                        </a:lnTo>
                        <a:lnTo>
                          <a:pt x="608" y="247"/>
                        </a:lnTo>
                        <a:lnTo>
                          <a:pt x="552" y="276"/>
                        </a:lnTo>
                        <a:lnTo>
                          <a:pt x="498" y="324"/>
                        </a:lnTo>
                        <a:lnTo>
                          <a:pt x="442" y="392"/>
                        </a:lnTo>
                        <a:lnTo>
                          <a:pt x="412" y="443"/>
                        </a:lnTo>
                        <a:lnTo>
                          <a:pt x="408" y="511"/>
                        </a:lnTo>
                        <a:lnTo>
                          <a:pt x="397" y="577"/>
                        </a:lnTo>
                        <a:lnTo>
                          <a:pt x="412" y="597"/>
                        </a:lnTo>
                        <a:lnTo>
                          <a:pt x="383" y="577"/>
                        </a:lnTo>
                        <a:lnTo>
                          <a:pt x="375" y="539"/>
                        </a:lnTo>
                        <a:lnTo>
                          <a:pt x="346" y="545"/>
                        </a:lnTo>
                        <a:lnTo>
                          <a:pt x="341" y="505"/>
                        </a:lnTo>
                        <a:lnTo>
                          <a:pt x="287" y="454"/>
                        </a:lnTo>
                        <a:lnTo>
                          <a:pt x="211" y="387"/>
                        </a:lnTo>
                        <a:lnTo>
                          <a:pt x="116" y="306"/>
                        </a:lnTo>
                        <a:lnTo>
                          <a:pt x="0" y="257"/>
                        </a:lnTo>
                        <a:close/>
                      </a:path>
                    </a:pathLst>
                  </a:custGeom>
                  <a:solidFill>
                    <a:srgbClr val="00C0E0"/>
                  </a:solidFill>
                  <a:ln w="4763">
                    <a:solidFill>
                      <a:srgbClr val="00C0E0"/>
                    </a:solidFill>
                    <a:prstDash val="solid"/>
                    <a:round/>
                    <a:headEnd/>
                    <a:tailEnd/>
                  </a:ln>
                </p:spPr>
                <p:txBody>
                  <a:bodyPr/>
                  <a:lstStyle/>
                  <a:p>
                    <a:endParaRPr lang="en-US"/>
                  </a:p>
                </p:txBody>
              </p:sp>
              <p:sp>
                <p:nvSpPr>
                  <p:cNvPr id="1070" name="Freeform 54"/>
                  <p:cNvSpPr>
                    <a:spLocks/>
                  </p:cNvSpPr>
                  <p:nvPr/>
                </p:nvSpPr>
                <p:spPr bwMode="auto">
                  <a:xfrm>
                    <a:off x="4495" y="2091"/>
                    <a:ext cx="264" cy="226"/>
                  </a:xfrm>
                  <a:custGeom>
                    <a:avLst/>
                    <a:gdLst>
                      <a:gd name="T0" fmla="*/ 0 w 792"/>
                      <a:gd name="T1" fmla="*/ 272 h 679"/>
                      <a:gd name="T2" fmla="*/ 66 w 792"/>
                      <a:gd name="T3" fmla="*/ 282 h 679"/>
                      <a:gd name="T4" fmla="*/ 124 w 792"/>
                      <a:gd name="T5" fmla="*/ 326 h 679"/>
                      <a:gd name="T6" fmla="*/ 233 w 792"/>
                      <a:gd name="T7" fmla="*/ 406 h 679"/>
                      <a:gd name="T8" fmla="*/ 335 w 792"/>
                      <a:gd name="T9" fmla="*/ 511 h 679"/>
                      <a:gd name="T10" fmla="*/ 339 w 792"/>
                      <a:gd name="T11" fmla="*/ 548 h 679"/>
                      <a:gd name="T12" fmla="*/ 372 w 792"/>
                      <a:gd name="T13" fmla="*/ 539 h 679"/>
                      <a:gd name="T14" fmla="*/ 392 w 792"/>
                      <a:gd name="T15" fmla="*/ 583 h 679"/>
                      <a:gd name="T16" fmla="*/ 397 w 792"/>
                      <a:gd name="T17" fmla="*/ 613 h 679"/>
                      <a:gd name="T18" fmla="*/ 468 w 792"/>
                      <a:gd name="T19" fmla="*/ 679 h 679"/>
                      <a:gd name="T20" fmla="*/ 397 w 792"/>
                      <a:gd name="T21" fmla="*/ 608 h 679"/>
                      <a:gd name="T22" fmla="*/ 388 w 792"/>
                      <a:gd name="T23" fmla="*/ 568 h 679"/>
                      <a:gd name="T24" fmla="*/ 403 w 792"/>
                      <a:gd name="T25" fmla="*/ 450 h 679"/>
                      <a:gd name="T26" fmla="*/ 463 w 792"/>
                      <a:gd name="T27" fmla="*/ 353 h 679"/>
                      <a:gd name="T28" fmla="*/ 556 w 792"/>
                      <a:gd name="T29" fmla="*/ 276 h 679"/>
                      <a:gd name="T30" fmla="*/ 646 w 792"/>
                      <a:gd name="T31" fmla="*/ 221 h 679"/>
                      <a:gd name="T32" fmla="*/ 708 w 792"/>
                      <a:gd name="T33" fmla="*/ 148 h 679"/>
                      <a:gd name="T34" fmla="*/ 752 w 792"/>
                      <a:gd name="T35" fmla="*/ 89 h 679"/>
                      <a:gd name="T36" fmla="*/ 792 w 792"/>
                      <a:gd name="T37" fmla="*/ 0 h 6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92"/>
                      <a:gd name="T58" fmla="*/ 0 h 679"/>
                      <a:gd name="T59" fmla="*/ 792 w 792"/>
                      <a:gd name="T60" fmla="*/ 679 h 6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92" h="679">
                        <a:moveTo>
                          <a:pt x="0" y="272"/>
                        </a:moveTo>
                        <a:lnTo>
                          <a:pt x="66" y="282"/>
                        </a:lnTo>
                        <a:lnTo>
                          <a:pt x="124" y="326"/>
                        </a:lnTo>
                        <a:lnTo>
                          <a:pt x="233" y="406"/>
                        </a:lnTo>
                        <a:lnTo>
                          <a:pt x="335" y="511"/>
                        </a:lnTo>
                        <a:lnTo>
                          <a:pt x="339" y="548"/>
                        </a:lnTo>
                        <a:lnTo>
                          <a:pt x="372" y="539"/>
                        </a:lnTo>
                        <a:lnTo>
                          <a:pt x="392" y="583"/>
                        </a:lnTo>
                        <a:lnTo>
                          <a:pt x="397" y="613"/>
                        </a:lnTo>
                        <a:lnTo>
                          <a:pt x="468" y="679"/>
                        </a:lnTo>
                        <a:lnTo>
                          <a:pt x="397" y="608"/>
                        </a:lnTo>
                        <a:lnTo>
                          <a:pt x="388" y="568"/>
                        </a:lnTo>
                        <a:lnTo>
                          <a:pt x="403" y="450"/>
                        </a:lnTo>
                        <a:lnTo>
                          <a:pt x="463" y="353"/>
                        </a:lnTo>
                        <a:lnTo>
                          <a:pt x="556" y="276"/>
                        </a:lnTo>
                        <a:lnTo>
                          <a:pt x="646" y="221"/>
                        </a:lnTo>
                        <a:lnTo>
                          <a:pt x="708" y="148"/>
                        </a:lnTo>
                        <a:lnTo>
                          <a:pt x="752" y="89"/>
                        </a:lnTo>
                        <a:lnTo>
                          <a:pt x="792" y="0"/>
                        </a:lnTo>
                      </a:path>
                    </a:pathLst>
                  </a:custGeom>
                  <a:noFill/>
                  <a:ln w="4763">
                    <a:solidFill>
                      <a:srgbClr val="000000"/>
                    </a:solidFill>
                    <a:prstDash val="solid"/>
                    <a:round/>
                    <a:headEnd/>
                    <a:tailEnd/>
                  </a:ln>
                </p:spPr>
                <p:txBody>
                  <a:bodyPr/>
                  <a:lstStyle/>
                  <a:p>
                    <a:endParaRPr lang="en-US"/>
                  </a:p>
                </p:txBody>
              </p:sp>
            </p:grpSp>
            <p:grpSp>
              <p:nvGrpSpPr>
                <p:cNvPr id="22" name="Group 55"/>
                <p:cNvGrpSpPr>
                  <a:grpSpLocks/>
                </p:cNvGrpSpPr>
                <p:nvPr/>
              </p:nvGrpSpPr>
              <p:grpSpPr bwMode="auto">
                <a:xfrm>
                  <a:off x="4341" y="2324"/>
                  <a:ext cx="105" cy="99"/>
                  <a:chOff x="4341" y="2324"/>
                  <a:chExt cx="105" cy="99"/>
                </a:xfrm>
              </p:grpSpPr>
              <p:sp>
                <p:nvSpPr>
                  <p:cNvPr id="1067" name="Freeform 56"/>
                  <p:cNvSpPr>
                    <a:spLocks/>
                  </p:cNvSpPr>
                  <p:nvPr/>
                </p:nvSpPr>
                <p:spPr bwMode="auto">
                  <a:xfrm>
                    <a:off x="4341" y="2324"/>
                    <a:ext cx="105" cy="98"/>
                  </a:xfrm>
                  <a:custGeom>
                    <a:avLst/>
                    <a:gdLst>
                      <a:gd name="T0" fmla="*/ 0 w 314"/>
                      <a:gd name="T1" fmla="*/ 0 h 294"/>
                      <a:gd name="T2" fmla="*/ 153 w 314"/>
                      <a:gd name="T3" fmla="*/ 40 h 294"/>
                      <a:gd name="T4" fmla="*/ 192 w 314"/>
                      <a:gd name="T5" fmla="*/ 70 h 294"/>
                      <a:gd name="T6" fmla="*/ 226 w 314"/>
                      <a:gd name="T7" fmla="*/ 160 h 294"/>
                      <a:gd name="T8" fmla="*/ 230 w 314"/>
                      <a:gd name="T9" fmla="*/ 165 h 294"/>
                      <a:gd name="T10" fmla="*/ 255 w 314"/>
                      <a:gd name="T11" fmla="*/ 194 h 294"/>
                      <a:gd name="T12" fmla="*/ 274 w 314"/>
                      <a:gd name="T13" fmla="*/ 222 h 294"/>
                      <a:gd name="T14" fmla="*/ 301 w 314"/>
                      <a:gd name="T15" fmla="*/ 238 h 294"/>
                      <a:gd name="T16" fmla="*/ 301 w 314"/>
                      <a:gd name="T17" fmla="*/ 267 h 294"/>
                      <a:gd name="T18" fmla="*/ 314 w 314"/>
                      <a:gd name="T19" fmla="*/ 294 h 294"/>
                      <a:gd name="T20" fmla="*/ 289 w 314"/>
                      <a:gd name="T21" fmla="*/ 294 h 294"/>
                      <a:gd name="T22" fmla="*/ 288 w 314"/>
                      <a:gd name="T23" fmla="*/ 282 h 294"/>
                      <a:gd name="T24" fmla="*/ 288 w 314"/>
                      <a:gd name="T25" fmla="*/ 248 h 294"/>
                      <a:gd name="T26" fmla="*/ 245 w 314"/>
                      <a:gd name="T27" fmla="*/ 226 h 294"/>
                      <a:gd name="T28" fmla="*/ 211 w 314"/>
                      <a:gd name="T29" fmla="*/ 170 h 294"/>
                      <a:gd name="T30" fmla="*/ 192 w 314"/>
                      <a:gd name="T31" fmla="*/ 132 h 294"/>
                      <a:gd name="T32" fmla="*/ 162 w 314"/>
                      <a:gd name="T33" fmla="*/ 70 h 294"/>
                      <a:gd name="T34" fmla="*/ 105 w 314"/>
                      <a:gd name="T35" fmla="*/ 36 h 294"/>
                      <a:gd name="T36" fmla="*/ 0 w 314"/>
                      <a:gd name="T37" fmla="*/ 0 h 2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4"/>
                      <a:gd name="T58" fmla="*/ 0 h 294"/>
                      <a:gd name="T59" fmla="*/ 314 w 314"/>
                      <a:gd name="T60" fmla="*/ 294 h 2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4" h="294">
                        <a:moveTo>
                          <a:pt x="0" y="0"/>
                        </a:moveTo>
                        <a:lnTo>
                          <a:pt x="153" y="40"/>
                        </a:lnTo>
                        <a:lnTo>
                          <a:pt x="192" y="70"/>
                        </a:lnTo>
                        <a:lnTo>
                          <a:pt x="226" y="160"/>
                        </a:lnTo>
                        <a:lnTo>
                          <a:pt x="230" y="165"/>
                        </a:lnTo>
                        <a:lnTo>
                          <a:pt x="255" y="194"/>
                        </a:lnTo>
                        <a:lnTo>
                          <a:pt x="274" y="222"/>
                        </a:lnTo>
                        <a:lnTo>
                          <a:pt x="301" y="238"/>
                        </a:lnTo>
                        <a:lnTo>
                          <a:pt x="301" y="267"/>
                        </a:lnTo>
                        <a:lnTo>
                          <a:pt x="314" y="294"/>
                        </a:lnTo>
                        <a:lnTo>
                          <a:pt x="289" y="294"/>
                        </a:lnTo>
                        <a:lnTo>
                          <a:pt x="288" y="282"/>
                        </a:lnTo>
                        <a:lnTo>
                          <a:pt x="288" y="248"/>
                        </a:lnTo>
                        <a:lnTo>
                          <a:pt x="245" y="226"/>
                        </a:lnTo>
                        <a:lnTo>
                          <a:pt x="211" y="170"/>
                        </a:lnTo>
                        <a:lnTo>
                          <a:pt x="192" y="132"/>
                        </a:lnTo>
                        <a:lnTo>
                          <a:pt x="162" y="70"/>
                        </a:lnTo>
                        <a:lnTo>
                          <a:pt x="105" y="36"/>
                        </a:lnTo>
                        <a:lnTo>
                          <a:pt x="0" y="0"/>
                        </a:lnTo>
                        <a:close/>
                      </a:path>
                    </a:pathLst>
                  </a:custGeom>
                  <a:solidFill>
                    <a:srgbClr val="00C0E0"/>
                  </a:solidFill>
                  <a:ln w="4763">
                    <a:solidFill>
                      <a:srgbClr val="00C0E0"/>
                    </a:solidFill>
                    <a:prstDash val="solid"/>
                    <a:round/>
                    <a:headEnd/>
                    <a:tailEnd/>
                  </a:ln>
                </p:spPr>
                <p:txBody>
                  <a:bodyPr/>
                  <a:lstStyle/>
                  <a:p>
                    <a:endParaRPr lang="en-US"/>
                  </a:p>
                </p:txBody>
              </p:sp>
              <p:sp>
                <p:nvSpPr>
                  <p:cNvPr id="1068" name="Freeform 57"/>
                  <p:cNvSpPr>
                    <a:spLocks/>
                  </p:cNvSpPr>
                  <p:nvPr/>
                </p:nvSpPr>
                <p:spPr bwMode="auto">
                  <a:xfrm>
                    <a:off x="4347" y="2325"/>
                    <a:ext cx="89" cy="98"/>
                  </a:xfrm>
                  <a:custGeom>
                    <a:avLst/>
                    <a:gdLst>
                      <a:gd name="T0" fmla="*/ 0 w 267"/>
                      <a:gd name="T1" fmla="*/ 0 h 293"/>
                      <a:gd name="T2" fmla="*/ 101 w 267"/>
                      <a:gd name="T3" fmla="*/ 42 h 293"/>
                      <a:gd name="T4" fmla="*/ 146 w 267"/>
                      <a:gd name="T5" fmla="*/ 69 h 293"/>
                      <a:gd name="T6" fmla="*/ 169 w 267"/>
                      <a:gd name="T7" fmla="*/ 115 h 293"/>
                      <a:gd name="T8" fmla="*/ 191 w 267"/>
                      <a:gd name="T9" fmla="*/ 175 h 293"/>
                      <a:gd name="T10" fmla="*/ 214 w 267"/>
                      <a:gd name="T11" fmla="*/ 211 h 293"/>
                      <a:gd name="T12" fmla="*/ 245 w 267"/>
                      <a:gd name="T13" fmla="*/ 233 h 293"/>
                      <a:gd name="T14" fmla="*/ 262 w 267"/>
                      <a:gd name="T15" fmla="*/ 250 h 293"/>
                      <a:gd name="T16" fmla="*/ 267 w 267"/>
                      <a:gd name="T17" fmla="*/ 293 h 2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7"/>
                      <a:gd name="T28" fmla="*/ 0 h 293"/>
                      <a:gd name="T29" fmla="*/ 267 w 267"/>
                      <a:gd name="T30" fmla="*/ 293 h 2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7" h="293">
                        <a:moveTo>
                          <a:pt x="0" y="0"/>
                        </a:moveTo>
                        <a:lnTo>
                          <a:pt x="101" y="42"/>
                        </a:lnTo>
                        <a:lnTo>
                          <a:pt x="146" y="69"/>
                        </a:lnTo>
                        <a:lnTo>
                          <a:pt x="169" y="115"/>
                        </a:lnTo>
                        <a:lnTo>
                          <a:pt x="191" y="175"/>
                        </a:lnTo>
                        <a:lnTo>
                          <a:pt x="214" y="211"/>
                        </a:lnTo>
                        <a:lnTo>
                          <a:pt x="245" y="233"/>
                        </a:lnTo>
                        <a:lnTo>
                          <a:pt x="262" y="250"/>
                        </a:lnTo>
                        <a:lnTo>
                          <a:pt x="267" y="293"/>
                        </a:lnTo>
                      </a:path>
                    </a:pathLst>
                  </a:custGeom>
                  <a:noFill/>
                  <a:ln w="4763">
                    <a:solidFill>
                      <a:srgbClr val="000000"/>
                    </a:solidFill>
                    <a:prstDash val="solid"/>
                    <a:round/>
                    <a:headEnd/>
                    <a:tailEnd/>
                  </a:ln>
                </p:spPr>
                <p:txBody>
                  <a:bodyPr/>
                  <a:lstStyle/>
                  <a:p>
                    <a:endParaRPr lang="en-US"/>
                  </a:p>
                </p:txBody>
              </p:sp>
            </p:grpSp>
            <p:grpSp>
              <p:nvGrpSpPr>
                <p:cNvPr id="23" name="Group 58"/>
                <p:cNvGrpSpPr>
                  <a:grpSpLocks/>
                </p:cNvGrpSpPr>
                <p:nvPr/>
              </p:nvGrpSpPr>
              <p:grpSpPr bwMode="auto">
                <a:xfrm>
                  <a:off x="4800" y="2208"/>
                  <a:ext cx="154" cy="216"/>
                  <a:chOff x="4800" y="2208"/>
                  <a:chExt cx="154" cy="216"/>
                </a:xfrm>
              </p:grpSpPr>
              <p:sp>
                <p:nvSpPr>
                  <p:cNvPr id="1065" name="Freeform 59"/>
                  <p:cNvSpPr>
                    <a:spLocks/>
                  </p:cNvSpPr>
                  <p:nvPr/>
                </p:nvSpPr>
                <p:spPr bwMode="auto">
                  <a:xfrm>
                    <a:off x="4803" y="2211"/>
                    <a:ext cx="151" cy="211"/>
                  </a:xfrm>
                  <a:custGeom>
                    <a:avLst/>
                    <a:gdLst>
                      <a:gd name="T0" fmla="*/ 453 w 453"/>
                      <a:gd name="T1" fmla="*/ 0 h 634"/>
                      <a:gd name="T2" fmla="*/ 438 w 453"/>
                      <a:gd name="T3" fmla="*/ 74 h 634"/>
                      <a:gd name="T4" fmla="*/ 410 w 453"/>
                      <a:gd name="T5" fmla="*/ 125 h 634"/>
                      <a:gd name="T6" fmla="*/ 357 w 453"/>
                      <a:gd name="T7" fmla="*/ 172 h 634"/>
                      <a:gd name="T8" fmla="*/ 294 w 453"/>
                      <a:gd name="T9" fmla="*/ 224 h 634"/>
                      <a:gd name="T10" fmla="*/ 220 w 453"/>
                      <a:gd name="T11" fmla="*/ 279 h 634"/>
                      <a:gd name="T12" fmla="*/ 161 w 453"/>
                      <a:gd name="T13" fmla="*/ 326 h 634"/>
                      <a:gd name="T14" fmla="*/ 114 w 453"/>
                      <a:gd name="T15" fmla="*/ 403 h 634"/>
                      <a:gd name="T16" fmla="*/ 80 w 453"/>
                      <a:gd name="T17" fmla="*/ 471 h 634"/>
                      <a:gd name="T18" fmla="*/ 65 w 453"/>
                      <a:gd name="T19" fmla="*/ 533 h 634"/>
                      <a:gd name="T20" fmla="*/ 46 w 453"/>
                      <a:gd name="T21" fmla="*/ 583 h 634"/>
                      <a:gd name="T22" fmla="*/ 24 w 453"/>
                      <a:gd name="T23" fmla="*/ 625 h 634"/>
                      <a:gd name="T24" fmla="*/ 0 w 453"/>
                      <a:gd name="T25" fmla="*/ 634 h 634"/>
                      <a:gd name="T26" fmla="*/ 33 w 453"/>
                      <a:gd name="T27" fmla="*/ 631 h 634"/>
                      <a:gd name="T28" fmla="*/ 56 w 453"/>
                      <a:gd name="T29" fmla="*/ 631 h 634"/>
                      <a:gd name="T30" fmla="*/ 95 w 453"/>
                      <a:gd name="T31" fmla="*/ 577 h 634"/>
                      <a:gd name="T32" fmla="*/ 109 w 453"/>
                      <a:gd name="T33" fmla="*/ 519 h 634"/>
                      <a:gd name="T34" fmla="*/ 128 w 453"/>
                      <a:gd name="T35" fmla="*/ 471 h 634"/>
                      <a:gd name="T36" fmla="*/ 161 w 453"/>
                      <a:gd name="T37" fmla="*/ 409 h 634"/>
                      <a:gd name="T38" fmla="*/ 205 w 453"/>
                      <a:gd name="T39" fmla="*/ 364 h 634"/>
                      <a:gd name="T40" fmla="*/ 235 w 453"/>
                      <a:gd name="T41" fmla="*/ 320 h 634"/>
                      <a:gd name="T42" fmla="*/ 289 w 453"/>
                      <a:gd name="T43" fmla="*/ 283 h 634"/>
                      <a:gd name="T44" fmla="*/ 342 w 453"/>
                      <a:gd name="T45" fmla="*/ 254 h 634"/>
                      <a:gd name="T46" fmla="*/ 390 w 453"/>
                      <a:gd name="T47" fmla="*/ 187 h 634"/>
                      <a:gd name="T48" fmla="*/ 413 w 453"/>
                      <a:gd name="T49" fmla="*/ 140 h 634"/>
                      <a:gd name="T50" fmla="*/ 435 w 453"/>
                      <a:gd name="T51" fmla="*/ 97 h 634"/>
                      <a:gd name="T52" fmla="*/ 453 w 453"/>
                      <a:gd name="T53" fmla="*/ 0 h 6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53"/>
                      <a:gd name="T82" fmla="*/ 0 h 634"/>
                      <a:gd name="T83" fmla="*/ 453 w 453"/>
                      <a:gd name="T84" fmla="*/ 634 h 6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53" h="634">
                        <a:moveTo>
                          <a:pt x="453" y="0"/>
                        </a:moveTo>
                        <a:lnTo>
                          <a:pt x="438" y="74"/>
                        </a:lnTo>
                        <a:lnTo>
                          <a:pt x="410" y="125"/>
                        </a:lnTo>
                        <a:lnTo>
                          <a:pt x="357" y="172"/>
                        </a:lnTo>
                        <a:lnTo>
                          <a:pt x="294" y="224"/>
                        </a:lnTo>
                        <a:lnTo>
                          <a:pt x="220" y="279"/>
                        </a:lnTo>
                        <a:lnTo>
                          <a:pt x="161" y="326"/>
                        </a:lnTo>
                        <a:lnTo>
                          <a:pt x="114" y="403"/>
                        </a:lnTo>
                        <a:lnTo>
                          <a:pt x="80" y="471"/>
                        </a:lnTo>
                        <a:lnTo>
                          <a:pt x="65" y="533"/>
                        </a:lnTo>
                        <a:lnTo>
                          <a:pt x="46" y="583"/>
                        </a:lnTo>
                        <a:lnTo>
                          <a:pt x="24" y="625"/>
                        </a:lnTo>
                        <a:lnTo>
                          <a:pt x="0" y="634"/>
                        </a:lnTo>
                        <a:lnTo>
                          <a:pt x="33" y="631"/>
                        </a:lnTo>
                        <a:lnTo>
                          <a:pt x="56" y="631"/>
                        </a:lnTo>
                        <a:lnTo>
                          <a:pt x="95" y="577"/>
                        </a:lnTo>
                        <a:lnTo>
                          <a:pt x="109" y="519"/>
                        </a:lnTo>
                        <a:lnTo>
                          <a:pt x="128" y="471"/>
                        </a:lnTo>
                        <a:lnTo>
                          <a:pt x="161" y="409"/>
                        </a:lnTo>
                        <a:lnTo>
                          <a:pt x="205" y="364"/>
                        </a:lnTo>
                        <a:lnTo>
                          <a:pt x="235" y="320"/>
                        </a:lnTo>
                        <a:lnTo>
                          <a:pt x="289" y="283"/>
                        </a:lnTo>
                        <a:lnTo>
                          <a:pt x="342" y="254"/>
                        </a:lnTo>
                        <a:lnTo>
                          <a:pt x="390" y="187"/>
                        </a:lnTo>
                        <a:lnTo>
                          <a:pt x="413" y="140"/>
                        </a:lnTo>
                        <a:lnTo>
                          <a:pt x="435" y="97"/>
                        </a:lnTo>
                        <a:lnTo>
                          <a:pt x="453" y="0"/>
                        </a:lnTo>
                        <a:close/>
                      </a:path>
                    </a:pathLst>
                  </a:custGeom>
                  <a:solidFill>
                    <a:srgbClr val="00C0E0"/>
                  </a:solidFill>
                  <a:ln w="4763">
                    <a:solidFill>
                      <a:srgbClr val="00C0E0"/>
                    </a:solidFill>
                    <a:prstDash val="solid"/>
                    <a:round/>
                    <a:headEnd/>
                    <a:tailEnd/>
                  </a:ln>
                </p:spPr>
                <p:txBody>
                  <a:bodyPr/>
                  <a:lstStyle/>
                  <a:p>
                    <a:endParaRPr lang="en-US"/>
                  </a:p>
                </p:txBody>
              </p:sp>
              <p:sp>
                <p:nvSpPr>
                  <p:cNvPr id="1066" name="Freeform 60"/>
                  <p:cNvSpPr>
                    <a:spLocks/>
                  </p:cNvSpPr>
                  <p:nvPr/>
                </p:nvSpPr>
                <p:spPr bwMode="auto">
                  <a:xfrm>
                    <a:off x="4800" y="2208"/>
                    <a:ext cx="154" cy="216"/>
                  </a:xfrm>
                  <a:custGeom>
                    <a:avLst/>
                    <a:gdLst>
                      <a:gd name="T0" fmla="*/ 0 w 464"/>
                      <a:gd name="T1" fmla="*/ 647 h 647"/>
                      <a:gd name="T2" fmla="*/ 43 w 464"/>
                      <a:gd name="T3" fmla="*/ 628 h 647"/>
                      <a:gd name="T4" fmla="*/ 70 w 464"/>
                      <a:gd name="T5" fmla="*/ 589 h 647"/>
                      <a:gd name="T6" fmla="*/ 84 w 464"/>
                      <a:gd name="T7" fmla="*/ 523 h 647"/>
                      <a:gd name="T8" fmla="*/ 123 w 464"/>
                      <a:gd name="T9" fmla="*/ 409 h 647"/>
                      <a:gd name="T10" fmla="*/ 185 w 464"/>
                      <a:gd name="T11" fmla="*/ 321 h 647"/>
                      <a:gd name="T12" fmla="*/ 306 w 464"/>
                      <a:gd name="T13" fmla="*/ 235 h 647"/>
                      <a:gd name="T14" fmla="*/ 359 w 464"/>
                      <a:gd name="T15" fmla="*/ 195 h 647"/>
                      <a:gd name="T16" fmla="*/ 437 w 464"/>
                      <a:gd name="T17" fmla="*/ 111 h 647"/>
                      <a:gd name="T18" fmla="*/ 456 w 464"/>
                      <a:gd name="T19" fmla="*/ 42 h 647"/>
                      <a:gd name="T20" fmla="*/ 464 w 464"/>
                      <a:gd name="T21" fmla="*/ 0 h 6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4"/>
                      <a:gd name="T34" fmla="*/ 0 h 647"/>
                      <a:gd name="T35" fmla="*/ 464 w 464"/>
                      <a:gd name="T36" fmla="*/ 647 h 6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4" h="647">
                        <a:moveTo>
                          <a:pt x="0" y="647"/>
                        </a:moveTo>
                        <a:lnTo>
                          <a:pt x="43" y="628"/>
                        </a:lnTo>
                        <a:lnTo>
                          <a:pt x="70" y="589"/>
                        </a:lnTo>
                        <a:lnTo>
                          <a:pt x="84" y="523"/>
                        </a:lnTo>
                        <a:lnTo>
                          <a:pt x="123" y="409"/>
                        </a:lnTo>
                        <a:lnTo>
                          <a:pt x="185" y="321"/>
                        </a:lnTo>
                        <a:lnTo>
                          <a:pt x="306" y="235"/>
                        </a:lnTo>
                        <a:lnTo>
                          <a:pt x="359" y="195"/>
                        </a:lnTo>
                        <a:lnTo>
                          <a:pt x="437" y="111"/>
                        </a:lnTo>
                        <a:lnTo>
                          <a:pt x="456" y="42"/>
                        </a:lnTo>
                        <a:lnTo>
                          <a:pt x="464" y="0"/>
                        </a:lnTo>
                      </a:path>
                    </a:pathLst>
                  </a:custGeom>
                  <a:noFill/>
                  <a:ln w="4763">
                    <a:solidFill>
                      <a:srgbClr val="000000"/>
                    </a:solidFill>
                    <a:prstDash val="solid"/>
                    <a:round/>
                    <a:headEnd/>
                    <a:tailEnd/>
                  </a:ln>
                </p:spPr>
                <p:txBody>
                  <a:bodyPr/>
                  <a:lstStyle/>
                  <a:p>
                    <a:endParaRPr lang="en-US"/>
                  </a:p>
                </p:txBody>
              </p:sp>
            </p:grpSp>
          </p:grpSp>
          <p:grpSp>
            <p:nvGrpSpPr>
              <p:cNvPr id="24" name="Group 61"/>
              <p:cNvGrpSpPr>
                <a:grpSpLocks/>
              </p:cNvGrpSpPr>
              <p:nvPr/>
            </p:nvGrpSpPr>
            <p:grpSpPr bwMode="auto">
              <a:xfrm>
                <a:off x="4557" y="1635"/>
                <a:ext cx="103" cy="138"/>
                <a:chOff x="4557" y="1635"/>
                <a:chExt cx="103" cy="138"/>
              </a:xfrm>
            </p:grpSpPr>
            <p:sp>
              <p:nvSpPr>
                <p:cNvPr id="1059" name="Freeform 62"/>
                <p:cNvSpPr>
                  <a:spLocks/>
                </p:cNvSpPr>
                <p:nvPr/>
              </p:nvSpPr>
              <p:spPr bwMode="auto">
                <a:xfrm>
                  <a:off x="4557" y="1635"/>
                  <a:ext cx="96" cy="138"/>
                </a:xfrm>
                <a:custGeom>
                  <a:avLst/>
                  <a:gdLst>
                    <a:gd name="T0" fmla="*/ 234 w 286"/>
                    <a:gd name="T1" fmla="*/ 68 h 415"/>
                    <a:gd name="T2" fmla="*/ 199 w 286"/>
                    <a:gd name="T3" fmla="*/ 19 h 415"/>
                    <a:gd name="T4" fmla="*/ 153 w 286"/>
                    <a:gd name="T5" fmla="*/ 1 h 415"/>
                    <a:gd name="T6" fmla="*/ 96 w 286"/>
                    <a:gd name="T7" fmla="*/ 0 h 415"/>
                    <a:gd name="T8" fmla="*/ 46 w 286"/>
                    <a:gd name="T9" fmla="*/ 32 h 415"/>
                    <a:gd name="T10" fmla="*/ 10 w 286"/>
                    <a:gd name="T11" fmla="*/ 89 h 415"/>
                    <a:gd name="T12" fmla="*/ 0 w 286"/>
                    <a:gd name="T13" fmla="*/ 155 h 415"/>
                    <a:gd name="T14" fmla="*/ 6 w 286"/>
                    <a:gd name="T15" fmla="*/ 249 h 415"/>
                    <a:gd name="T16" fmla="*/ 41 w 286"/>
                    <a:gd name="T17" fmla="*/ 300 h 415"/>
                    <a:gd name="T18" fmla="*/ 75 w 286"/>
                    <a:gd name="T19" fmla="*/ 329 h 415"/>
                    <a:gd name="T20" fmla="*/ 124 w 286"/>
                    <a:gd name="T21" fmla="*/ 354 h 415"/>
                    <a:gd name="T22" fmla="*/ 150 w 286"/>
                    <a:gd name="T23" fmla="*/ 397 h 415"/>
                    <a:gd name="T24" fmla="*/ 187 w 286"/>
                    <a:gd name="T25" fmla="*/ 415 h 415"/>
                    <a:gd name="T26" fmla="*/ 233 w 286"/>
                    <a:gd name="T27" fmla="*/ 412 h 415"/>
                    <a:gd name="T28" fmla="*/ 264 w 286"/>
                    <a:gd name="T29" fmla="*/ 384 h 415"/>
                    <a:gd name="T30" fmla="*/ 282 w 286"/>
                    <a:gd name="T31" fmla="*/ 345 h 415"/>
                    <a:gd name="T32" fmla="*/ 286 w 286"/>
                    <a:gd name="T33" fmla="*/ 298 h 415"/>
                    <a:gd name="T34" fmla="*/ 270 w 286"/>
                    <a:gd name="T35" fmla="*/ 252 h 415"/>
                    <a:gd name="T36" fmla="*/ 274 w 286"/>
                    <a:gd name="T37" fmla="*/ 190 h 415"/>
                    <a:gd name="T38" fmla="*/ 261 w 286"/>
                    <a:gd name="T39" fmla="*/ 124 h 415"/>
                    <a:gd name="T40" fmla="*/ 234 w 286"/>
                    <a:gd name="T41" fmla="*/ 68 h 4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6"/>
                    <a:gd name="T64" fmla="*/ 0 h 415"/>
                    <a:gd name="T65" fmla="*/ 286 w 286"/>
                    <a:gd name="T66" fmla="*/ 415 h 4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6" h="415">
                      <a:moveTo>
                        <a:pt x="234" y="68"/>
                      </a:moveTo>
                      <a:lnTo>
                        <a:pt x="199" y="19"/>
                      </a:lnTo>
                      <a:lnTo>
                        <a:pt x="153" y="1"/>
                      </a:lnTo>
                      <a:lnTo>
                        <a:pt x="96" y="0"/>
                      </a:lnTo>
                      <a:lnTo>
                        <a:pt x="46" y="32"/>
                      </a:lnTo>
                      <a:lnTo>
                        <a:pt x="10" y="89"/>
                      </a:lnTo>
                      <a:lnTo>
                        <a:pt x="0" y="155"/>
                      </a:lnTo>
                      <a:lnTo>
                        <a:pt x="6" y="249"/>
                      </a:lnTo>
                      <a:lnTo>
                        <a:pt x="41" y="300"/>
                      </a:lnTo>
                      <a:lnTo>
                        <a:pt x="75" y="329"/>
                      </a:lnTo>
                      <a:lnTo>
                        <a:pt x="124" y="354"/>
                      </a:lnTo>
                      <a:lnTo>
                        <a:pt x="150" y="397"/>
                      </a:lnTo>
                      <a:lnTo>
                        <a:pt x="187" y="415"/>
                      </a:lnTo>
                      <a:lnTo>
                        <a:pt x="233" y="412"/>
                      </a:lnTo>
                      <a:lnTo>
                        <a:pt x="264" y="384"/>
                      </a:lnTo>
                      <a:lnTo>
                        <a:pt x="282" y="345"/>
                      </a:lnTo>
                      <a:lnTo>
                        <a:pt x="286" y="298"/>
                      </a:lnTo>
                      <a:lnTo>
                        <a:pt x="270" y="252"/>
                      </a:lnTo>
                      <a:lnTo>
                        <a:pt x="274" y="190"/>
                      </a:lnTo>
                      <a:lnTo>
                        <a:pt x="261" y="124"/>
                      </a:lnTo>
                      <a:lnTo>
                        <a:pt x="234" y="68"/>
                      </a:lnTo>
                      <a:close/>
                    </a:path>
                  </a:pathLst>
                </a:custGeom>
                <a:solidFill>
                  <a:srgbClr val="E0A080"/>
                </a:solidFill>
                <a:ln w="4763">
                  <a:solidFill>
                    <a:srgbClr val="000000"/>
                  </a:solidFill>
                  <a:prstDash val="solid"/>
                  <a:round/>
                  <a:headEnd/>
                  <a:tailEnd/>
                </a:ln>
              </p:spPr>
              <p:txBody>
                <a:bodyPr/>
                <a:lstStyle/>
                <a:p>
                  <a:endParaRPr lang="en-US"/>
                </a:p>
              </p:txBody>
            </p:sp>
            <p:sp>
              <p:nvSpPr>
                <p:cNvPr id="1060" name="Freeform 63"/>
                <p:cNvSpPr>
                  <a:spLocks/>
                </p:cNvSpPr>
                <p:nvPr/>
              </p:nvSpPr>
              <p:spPr bwMode="auto">
                <a:xfrm>
                  <a:off x="4581" y="1635"/>
                  <a:ext cx="79" cy="130"/>
                </a:xfrm>
                <a:custGeom>
                  <a:avLst/>
                  <a:gdLst>
                    <a:gd name="T0" fmla="*/ 193 w 236"/>
                    <a:gd name="T1" fmla="*/ 63 h 391"/>
                    <a:gd name="T2" fmla="*/ 163 w 236"/>
                    <a:gd name="T3" fmla="*/ 18 h 391"/>
                    <a:gd name="T4" fmla="*/ 126 w 236"/>
                    <a:gd name="T5" fmla="*/ 1 h 391"/>
                    <a:gd name="T6" fmla="*/ 79 w 236"/>
                    <a:gd name="T7" fmla="*/ 0 h 391"/>
                    <a:gd name="T8" fmla="*/ 38 w 236"/>
                    <a:gd name="T9" fmla="*/ 31 h 391"/>
                    <a:gd name="T10" fmla="*/ 8 w 236"/>
                    <a:gd name="T11" fmla="*/ 84 h 391"/>
                    <a:gd name="T12" fmla="*/ 0 w 236"/>
                    <a:gd name="T13" fmla="*/ 146 h 391"/>
                    <a:gd name="T14" fmla="*/ 4 w 236"/>
                    <a:gd name="T15" fmla="*/ 235 h 391"/>
                    <a:gd name="T16" fmla="*/ 34 w 236"/>
                    <a:gd name="T17" fmla="*/ 282 h 391"/>
                    <a:gd name="T18" fmla="*/ 62 w 236"/>
                    <a:gd name="T19" fmla="*/ 310 h 391"/>
                    <a:gd name="T20" fmla="*/ 101 w 236"/>
                    <a:gd name="T21" fmla="*/ 334 h 391"/>
                    <a:gd name="T22" fmla="*/ 124 w 236"/>
                    <a:gd name="T23" fmla="*/ 375 h 391"/>
                    <a:gd name="T24" fmla="*/ 155 w 236"/>
                    <a:gd name="T25" fmla="*/ 391 h 391"/>
                    <a:gd name="T26" fmla="*/ 191 w 236"/>
                    <a:gd name="T27" fmla="*/ 388 h 391"/>
                    <a:gd name="T28" fmla="*/ 218 w 236"/>
                    <a:gd name="T29" fmla="*/ 362 h 391"/>
                    <a:gd name="T30" fmla="*/ 233 w 236"/>
                    <a:gd name="T31" fmla="*/ 326 h 391"/>
                    <a:gd name="T32" fmla="*/ 236 w 236"/>
                    <a:gd name="T33" fmla="*/ 282 h 391"/>
                    <a:gd name="T34" fmla="*/ 222 w 236"/>
                    <a:gd name="T35" fmla="*/ 238 h 391"/>
                    <a:gd name="T36" fmla="*/ 225 w 236"/>
                    <a:gd name="T37" fmla="*/ 180 h 391"/>
                    <a:gd name="T38" fmla="*/ 215 w 236"/>
                    <a:gd name="T39" fmla="*/ 117 h 391"/>
                    <a:gd name="T40" fmla="*/ 193 w 236"/>
                    <a:gd name="T41" fmla="*/ 63 h 3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6"/>
                    <a:gd name="T64" fmla="*/ 0 h 391"/>
                    <a:gd name="T65" fmla="*/ 236 w 236"/>
                    <a:gd name="T66" fmla="*/ 391 h 3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6" h="391">
                      <a:moveTo>
                        <a:pt x="193" y="63"/>
                      </a:moveTo>
                      <a:lnTo>
                        <a:pt x="163" y="18"/>
                      </a:lnTo>
                      <a:lnTo>
                        <a:pt x="126" y="1"/>
                      </a:lnTo>
                      <a:lnTo>
                        <a:pt x="79" y="0"/>
                      </a:lnTo>
                      <a:lnTo>
                        <a:pt x="38" y="31"/>
                      </a:lnTo>
                      <a:lnTo>
                        <a:pt x="8" y="84"/>
                      </a:lnTo>
                      <a:lnTo>
                        <a:pt x="0" y="146"/>
                      </a:lnTo>
                      <a:lnTo>
                        <a:pt x="4" y="235"/>
                      </a:lnTo>
                      <a:lnTo>
                        <a:pt x="34" y="282"/>
                      </a:lnTo>
                      <a:lnTo>
                        <a:pt x="62" y="310"/>
                      </a:lnTo>
                      <a:lnTo>
                        <a:pt x="101" y="334"/>
                      </a:lnTo>
                      <a:lnTo>
                        <a:pt x="124" y="375"/>
                      </a:lnTo>
                      <a:lnTo>
                        <a:pt x="155" y="391"/>
                      </a:lnTo>
                      <a:lnTo>
                        <a:pt x="191" y="388"/>
                      </a:lnTo>
                      <a:lnTo>
                        <a:pt x="218" y="362"/>
                      </a:lnTo>
                      <a:lnTo>
                        <a:pt x="233" y="326"/>
                      </a:lnTo>
                      <a:lnTo>
                        <a:pt x="236" y="282"/>
                      </a:lnTo>
                      <a:lnTo>
                        <a:pt x="222" y="238"/>
                      </a:lnTo>
                      <a:lnTo>
                        <a:pt x="225" y="180"/>
                      </a:lnTo>
                      <a:lnTo>
                        <a:pt x="215" y="117"/>
                      </a:lnTo>
                      <a:lnTo>
                        <a:pt x="193" y="63"/>
                      </a:lnTo>
                      <a:close/>
                    </a:path>
                  </a:pathLst>
                </a:custGeom>
                <a:solidFill>
                  <a:srgbClr val="E0A080"/>
                </a:solidFill>
                <a:ln w="9525">
                  <a:noFill/>
                  <a:round/>
                  <a:headEnd/>
                  <a:tailEnd/>
                </a:ln>
              </p:spPr>
              <p:txBody>
                <a:bodyPr/>
                <a:lstStyle/>
                <a:p>
                  <a:endParaRPr lang="en-US"/>
                </a:p>
              </p:txBody>
            </p:sp>
          </p:grpSp>
          <p:grpSp>
            <p:nvGrpSpPr>
              <p:cNvPr id="25" name="Group 64"/>
              <p:cNvGrpSpPr>
                <a:grpSpLocks/>
              </p:cNvGrpSpPr>
              <p:nvPr/>
            </p:nvGrpSpPr>
            <p:grpSpPr bwMode="auto">
              <a:xfrm>
                <a:off x="4183" y="1837"/>
                <a:ext cx="649" cy="498"/>
                <a:chOff x="4183" y="1837"/>
                <a:chExt cx="649" cy="498"/>
              </a:xfrm>
            </p:grpSpPr>
            <p:sp>
              <p:nvSpPr>
                <p:cNvPr id="1048" name="Freeform 65"/>
                <p:cNvSpPr>
                  <a:spLocks/>
                </p:cNvSpPr>
                <p:nvPr/>
              </p:nvSpPr>
              <p:spPr bwMode="auto">
                <a:xfrm>
                  <a:off x="4434" y="1837"/>
                  <a:ext cx="398" cy="335"/>
                </a:xfrm>
                <a:custGeom>
                  <a:avLst/>
                  <a:gdLst>
                    <a:gd name="T0" fmla="*/ 456 w 1192"/>
                    <a:gd name="T1" fmla="*/ 0 h 1005"/>
                    <a:gd name="T2" fmla="*/ 226 w 1192"/>
                    <a:gd name="T3" fmla="*/ 198 h 1005"/>
                    <a:gd name="T4" fmla="*/ 85 w 1192"/>
                    <a:gd name="T5" fmla="*/ 382 h 1005"/>
                    <a:gd name="T6" fmla="*/ 0 w 1192"/>
                    <a:gd name="T7" fmla="*/ 698 h 1005"/>
                    <a:gd name="T8" fmla="*/ 226 w 1192"/>
                    <a:gd name="T9" fmla="*/ 531 h 1005"/>
                    <a:gd name="T10" fmla="*/ 351 w 1192"/>
                    <a:gd name="T11" fmla="*/ 413 h 1005"/>
                    <a:gd name="T12" fmla="*/ 419 w 1192"/>
                    <a:gd name="T13" fmla="*/ 338 h 1005"/>
                    <a:gd name="T14" fmla="*/ 351 w 1192"/>
                    <a:gd name="T15" fmla="*/ 528 h 1005"/>
                    <a:gd name="T16" fmla="*/ 333 w 1192"/>
                    <a:gd name="T17" fmla="*/ 703 h 1005"/>
                    <a:gd name="T18" fmla="*/ 327 w 1192"/>
                    <a:gd name="T19" fmla="*/ 1005 h 1005"/>
                    <a:gd name="T20" fmla="*/ 366 w 1192"/>
                    <a:gd name="T21" fmla="*/ 918 h 1005"/>
                    <a:gd name="T22" fmla="*/ 443 w 1192"/>
                    <a:gd name="T23" fmla="*/ 793 h 1005"/>
                    <a:gd name="T24" fmla="*/ 568 w 1192"/>
                    <a:gd name="T25" fmla="*/ 698 h 1005"/>
                    <a:gd name="T26" fmla="*/ 682 w 1192"/>
                    <a:gd name="T27" fmla="*/ 649 h 1005"/>
                    <a:gd name="T28" fmla="*/ 959 w 1192"/>
                    <a:gd name="T29" fmla="*/ 520 h 1005"/>
                    <a:gd name="T30" fmla="*/ 1192 w 1192"/>
                    <a:gd name="T31" fmla="*/ 303 h 1005"/>
                    <a:gd name="T32" fmla="*/ 1120 w 1192"/>
                    <a:gd name="T33" fmla="*/ 251 h 1005"/>
                    <a:gd name="T34" fmla="*/ 1055 w 1192"/>
                    <a:gd name="T35" fmla="*/ 276 h 1005"/>
                    <a:gd name="T36" fmla="*/ 944 w 1192"/>
                    <a:gd name="T37" fmla="*/ 280 h 1005"/>
                    <a:gd name="T38" fmla="*/ 810 w 1192"/>
                    <a:gd name="T39" fmla="*/ 266 h 1005"/>
                    <a:gd name="T40" fmla="*/ 692 w 1192"/>
                    <a:gd name="T41" fmla="*/ 232 h 1005"/>
                    <a:gd name="T42" fmla="*/ 509 w 1192"/>
                    <a:gd name="T43" fmla="*/ 247 h 1005"/>
                    <a:gd name="T44" fmla="*/ 456 w 1192"/>
                    <a:gd name="T45" fmla="*/ 0 h 10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92"/>
                    <a:gd name="T70" fmla="*/ 0 h 1005"/>
                    <a:gd name="T71" fmla="*/ 1192 w 1192"/>
                    <a:gd name="T72" fmla="*/ 1005 h 10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92" h="1005">
                      <a:moveTo>
                        <a:pt x="456" y="0"/>
                      </a:moveTo>
                      <a:lnTo>
                        <a:pt x="226" y="198"/>
                      </a:lnTo>
                      <a:lnTo>
                        <a:pt x="85" y="382"/>
                      </a:lnTo>
                      <a:lnTo>
                        <a:pt x="0" y="698"/>
                      </a:lnTo>
                      <a:lnTo>
                        <a:pt x="226" y="531"/>
                      </a:lnTo>
                      <a:lnTo>
                        <a:pt x="351" y="413"/>
                      </a:lnTo>
                      <a:lnTo>
                        <a:pt x="419" y="338"/>
                      </a:lnTo>
                      <a:lnTo>
                        <a:pt x="351" y="528"/>
                      </a:lnTo>
                      <a:lnTo>
                        <a:pt x="333" y="703"/>
                      </a:lnTo>
                      <a:lnTo>
                        <a:pt x="327" y="1005"/>
                      </a:lnTo>
                      <a:lnTo>
                        <a:pt x="366" y="918"/>
                      </a:lnTo>
                      <a:lnTo>
                        <a:pt x="443" y="793"/>
                      </a:lnTo>
                      <a:lnTo>
                        <a:pt x="568" y="698"/>
                      </a:lnTo>
                      <a:lnTo>
                        <a:pt x="682" y="649"/>
                      </a:lnTo>
                      <a:lnTo>
                        <a:pt x="959" y="520"/>
                      </a:lnTo>
                      <a:lnTo>
                        <a:pt x="1192" y="303"/>
                      </a:lnTo>
                      <a:lnTo>
                        <a:pt x="1120" y="251"/>
                      </a:lnTo>
                      <a:lnTo>
                        <a:pt x="1055" y="276"/>
                      </a:lnTo>
                      <a:lnTo>
                        <a:pt x="944" y="280"/>
                      </a:lnTo>
                      <a:lnTo>
                        <a:pt x="810" y="266"/>
                      </a:lnTo>
                      <a:lnTo>
                        <a:pt x="692" y="232"/>
                      </a:lnTo>
                      <a:lnTo>
                        <a:pt x="509" y="247"/>
                      </a:lnTo>
                      <a:lnTo>
                        <a:pt x="456" y="0"/>
                      </a:lnTo>
                      <a:close/>
                    </a:path>
                  </a:pathLst>
                </a:custGeom>
                <a:solidFill>
                  <a:srgbClr val="E0E0FF"/>
                </a:solidFill>
                <a:ln w="4763">
                  <a:solidFill>
                    <a:srgbClr val="000000"/>
                  </a:solidFill>
                  <a:prstDash val="solid"/>
                  <a:round/>
                  <a:headEnd/>
                  <a:tailEnd/>
                </a:ln>
              </p:spPr>
              <p:txBody>
                <a:bodyPr/>
                <a:lstStyle/>
                <a:p>
                  <a:endParaRPr lang="en-US"/>
                </a:p>
              </p:txBody>
            </p:sp>
            <p:sp>
              <p:nvSpPr>
                <p:cNvPr id="1049" name="Freeform 66"/>
                <p:cNvSpPr>
                  <a:spLocks/>
                </p:cNvSpPr>
                <p:nvPr/>
              </p:nvSpPr>
              <p:spPr bwMode="auto">
                <a:xfrm>
                  <a:off x="4376" y="1944"/>
                  <a:ext cx="214" cy="370"/>
                </a:xfrm>
                <a:custGeom>
                  <a:avLst/>
                  <a:gdLst>
                    <a:gd name="T0" fmla="*/ 567 w 644"/>
                    <a:gd name="T1" fmla="*/ 0 h 1109"/>
                    <a:gd name="T2" fmla="*/ 644 w 644"/>
                    <a:gd name="T3" fmla="*/ 58 h 1109"/>
                    <a:gd name="T4" fmla="*/ 636 w 644"/>
                    <a:gd name="T5" fmla="*/ 216 h 1109"/>
                    <a:gd name="T6" fmla="*/ 487 w 644"/>
                    <a:gd name="T7" fmla="*/ 335 h 1109"/>
                    <a:gd name="T8" fmla="*/ 379 w 644"/>
                    <a:gd name="T9" fmla="*/ 726 h 1109"/>
                    <a:gd name="T10" fmla="*/ 0 w 644"/>
                    <a:gd name="T11" fmla="*/ 1109 h 1109"/>
                    <a:gd name="T12" fmla="*/ 174 w 644"/>
                    <a:gd name="T13" fmla="*/ 570 h 1109"/>
                    <a:gd name="T14" fmla="*/ 366 w 644"/>
                    <a:gd name="T15" fmla="*/ 276 h 1109"/>
                    <a:gd name="T16" fmla="*/ 396 w 644"/>
                    <a:gd name="T17" fmla="*/ 96 h 1109"/>
                    <a:gd name="T18" fmla="*/ 567 w 644"/>
                    <a:gd name="T19" fmla="*/ 0 h 11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4"/>
                    <a:gd name="T31" fmla="*/ 0 h 1109"/>
                    <a:gd name="T32" fmla="*/ 644 w 644"/>
                    <a:gd name="T33" fmla="*/ 1109 h 11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4" h="1109">
                      <a:moveTo>
                        <a:pt x="567" y="0"/>
                      </a:moveTo>
                      <a:lnTo>
                        <a:pt x="644" y="58"/>
                      </a:lnTo>
                      <a:lnTo>
                        <a:pt x="636" y="216"/>
                      </a:lnTo>
                      <a:lnTo>
                        <a:pt x="487" y="335"/>
                      </a:lnTo>
                      <a:lnTo>
                        <a:pt x="379" y="726"/>
                      </a:lnTo>
                      <a:lnTo>
                        <a:pt x="0" y="1109"/>
                      </a:lnTo>
                      <a:lnTo>
                        <a:pt x="174" y="570"/>
                      </a:lnTo>
                      <a:lnTo>
                        <a:pt x="366" y="276"/>
                      </a:lnTo>
                      <a:lnTo>
                        <a:pt x="396" y="96"/>
                      </a:lnTo>
                      <a:lnTo>
                        <a:pt x="567" y="0"/>
                      </a:lnTo>
                      <a:close/>
                    </a:path>
                  </a:pathLst>
                </a:custGeom>
                <a:solidFill>
                  <a:srgbClr val="FF00A0"/>
                </a:solidFill>
                <a:ln w="4763">
                  <a:solidFill>
                    <a:srgbClr val="000000"/>
                  </a:solidFill>
                  <a:prstDash val="solid"/>
                  <a:round/>
                  <a:headEnd/>
                  <a:tailEnd/>
                </a:ln>
              </p:spPr>
              <p:txBody>
                <a:bodyPr/>
                <a:lstStyle/>
                <a:p>
                  <a:endParaRPr lang="en-US"/>
                </a:p>
              </p:txBody>
            </p:sp>
            <p:grpSp>
              <p:nvGrpSpPr>
                <p:cNvPr id="26" name="Group 67"/>
                <p:cNvGrpSpPr>
                  <a:grpSpLocks/>
                </p:cNvGrpSpPr>
                <p:nvPr/>
              </p:nvGrpSpPr>
              <p:grpSpPr bwMode="auto">
                <a:xfrm>
                  <a:off x="4183" y="1965"/>
                  <a:ext cx="313" cy="370"/>
                  <a:chOff x="4183" y="1965"/>
                  <a:chExt cx="313" cy="370"/>
                </a:xfrm>
              </p:grpSpPr>
              <p:grpSp>
                <p:nvGrpSpPr>
                  <p:cNvPr id="27" name="Group 68"/>
                  <p:cNvGrpSpPr>
                    <a:grpSpLocks/>
                  </p:cNvGrpSpPr>
                  <p:nvPr/>
                </p:nvGrpSpPr>
                <p:grpSpPr bwMode="auto">
                  <a:xfrm>
                    <a:off x="4183" y="1965"/>
                    <a:ext cx="268" cy="298"/>
                    <a:chOff x="4183" y="1965"/>
                    <a:chExt cx="268" cy="298"/>
                  </a:xfrm>
                </p:grpSpPr>
                <p:sp>
                  <p:nvSpPr>
                    <p:cNvPr id="1053" name="Freeform 69"/>
                    <p:cNvSpPr>
                      <a:spLocks/>
                    </p:cNvSpPr>
                    <p:nvPr/>
                  </p:nvSpPr>
                  <p:spPr bwMode="auto">
                    <a:xfrm>
                      <a:off x="4183" y="1965"/>
                      <a:ext cx="268" cy="298"/>
                    </a:xfrm>
                    <a:custGeom>
                      <a:avLst/>
                      <a:gdLst>
                        <a:gd name="T0" fmla="*/ 685 w 803"/>
                        <a:gd name="T1" fmla="*/ 86 h 893"/>
                        <a:gd name="T2" fmla="*/ 613 w 803"/>
                        <a:gd name="T3" fmla="*/ 231 h 893"/>
                        <a:gd name="T4" fmla="*/ 490 w 803"/>
                        <a:gd name="T5" fmla="*/ 202 h 893"/>
                        <a:gd name="T6" fmla="*/ 377 w 803"/>
                        <a:gd name="T7" fmla="*/ 169 h 893"/>
                        <a:gd name="T8" fmla="*/ 275 w 803"/>
                        <a:gd name="T9" fmla="*/ 123 h 893"/>
                        <a:gd name="T10" fmla="*/ 201 w 803"/>
                        <a:gd name="T11" fmla="*/ 90 h 893"/>
                        <a:gd name="T12" fmla="*/ 62 w 803"/>
                        <a:gd name="T13" fmla="*/ 0 h 893"/>
                        <a:gd name="T14" fmla="*/ 24 w 803"/>
                        <a:gd name="T15" fmla="*/ 15 h 893"/>
                        <a:gd name="T16" fmla="*/ 19 w 803"/>
                        <a:gd name="T17" fmla="*/ 102 h 893"/>
                        <a:gd name="T18" fmla="*/ 77 w 803"/>
                        <a:gd name="T19" fmla="*/ 183 h 893"/>
                        <a:gd name="T20" fmla="*/ 30 w 803"/>
                        <a:gd name="T21" fmla="*/ 173 h 893"/>
                        <a:gd name="T22" fmla="*/ 0 w 803"/>
                        <a:gd name="T23" fmla="*/ 211 h 893"/>
                        <a:gd name="T24" fmla="*/ 9 w 803"/>
                        <a:gd name="T25" fmla="*/ 250 h 893"/>
                        <a:gd name="T26" fmla="*/ 49 w 803"/>
                        <a:gd name="T27" fmla="*/ 298 h 893"/>
                        <a:gd name="T28" fmla="*/ 30 w 803"/>
                        <a:gd name="T29" fmla="*/ 318 h 893"/>
                        <a:gd name="T30" fmla="*/ 9 w 803"/>
                        <a:gd name="T31" fmla="*/ 347 h 893"/>
                        <a:gd name="T32" fmla="*/ 9 w 803"/>
                        <a:gd name="T33" fmla="*/ 383 h 893"/>
                        <a:gd name="T34" fmla="*/ 30 w 803"/>
                        <a:gd name="T35" fmla="*/ 442 h 893"/>
                        <a:gd name="T36" fmla="*/ 96 w 803"/>
                        <a:gd name="T37" fmla="*/ 498 h 893"/>
                        <a:gd name="T38" fmla="*/ 67 w 803"/>
                        <a:gd name="T39" fmla="*/ 517 h 893"/>
                        <a:gd name="T40" fmla="*/ 53 w 803"/>
                        <a:gd name="T41" fmla="*/ 566 h 893"/>
                        <a:gd name="T42" fmla="*/ 71 w 803"/>
                        <a:gd name="T43" fmla="*/ 614 h 893"/>
                        <a:gd name="T44" fmla="*/ 132 w 803"/>
                        <a:gd name="T45" fmla="*/ 644 h 893"/>
                        <a:gd name="T46" fmla="*/ 208 w 803"/>
                        <a:gd name="T47" fmla="*/ 673 h 893"/>
                        <a:gd name="T48" fmla="*/ 270 w 803"/>
                        <a:gd name="T49" fmla="*/ 725 h 893"/>
                        <a:gd name="T50" fmla="*/ 318 w 803"/>
                        <a:gd name="T51" fmla="*/ 774 h 893"/>
                        <a:gd name="T52" fmla="*/ 362 w 803"/>
                        <a:gd name="T53" fmla="*/ 821 h 893"/>
                        <a:gd name="T54" fmla="*/ 412 w 803"/>
                        <a:gd name="T55" fmla="*/ 875 h 893"/>
                        <a:gd name="T56" fmla="*/ 501 w 803"/>
                        <a:gd name="T57" fmla="*/ 893 h 893"/>
                        <a:gd name="T58" fmla="*/ 672 w 803"/>
                        <a:gd name="T59" fmla="*/ 673 h 893"/>
                        <a:gd name="T60" fmla="*/ 701 w 803"/>
                        <a:gd name="T61" fmla="*/ 508 h 893"/>
                        <a:gd name="T62" fmla="*/ 712 w 803"/>
                        <a:gd name="T63" fmla="*/ 412 h 893"/>
                        <a:gd name="T64" fmla="*/ 754 w 803"/>
                        <a:gd name="T65" fmla="*/ 363 h 893"/>
                        <a:gd name="T66" fmla="*/ 787 w 803"/>
                        <a:gd name="T67" fmla="*/ 313 h 893"/>
                        <a:gd name="T68" fmla="*/ 803 w 803"/>
                        <a:gd name="T69" fmla="*/ 236 h 893"/>
                        <a:gd name="T70" fmla="*/ 799 w 803"/>
                        <a:gd name="T71" fmla="*/ 185 h 893"/>
                        <a:gd name="T72" fmla="*/ 782 w 803"/>
                        <a:gd name="T73" fmla="*/ 142 h 893"/>
                        <a:gd name="T74" fmla="*/ 754 w 803"/>
                        <a:gd name="T75" fmla="*/ 99 h 893"/>
                        <a:gd name="T76" fmla="*/ 722 w 803"/>
                        <a:gd name="T77" fmla="*/ 81 h 893"/>
                        <a:gd name="T78" fmla="*/ 685 w 803"/>
                        <a:gd name="T79" fmla="*/ 86 h 8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03"/>
                        <a:gd name="T121" fmla="*/ 0 h 893"/>
                        <a:gd name="T122" fmla="*/ 803 w 803"/>
                        <a:gd name="T123" fmla="*/ 893 h 8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03" h="893">
                          <a:moveTo>
                            <a:pt x="685" y="86"/>
                          </a:moveTo>
                          <a:lnTo>
                            <a:pt x="613" y="231"/>
                          </a:lnTo>
                          <a:lnTo>
                            <a:pt x="490" y="202"/>
                          </a:lnTo>
                          <a:lnTo>
                            <a:pt x="377" y="169"/>
                          </a:lnTo>
                          <a:lnTo>
                            <a:pt x="275" y="123"/>
                          </a:lnTo>
                          <a:lnTo>
                            <a:pt x="201" y="90"/>
                          </a:lnTo>
                          <a:lnTo>
                            <a:pt x="62" y="0"/>
                          </a:lnTo>
                          <a:lnTo>
                            <a:pt x="24" y="15"/>
                          </a:lnTo>
                          <a:lnTo>
                            <a:pt x="19" y="102"/>
                          </a:lnTo>
                          <a:lnTo>
                            <a:pt x="77" y="183"/>
                          </a:lnTo>
                          <a:lnTo>
                            <a:pt x="30" y="173"/>
                          </a:lnTo>
                          <a:lnTo>
                            <a:pt x="0" y="211"/>
                          </a:lnTo>
                          <a:lnTo>
                            <a:pt x="9" y="250"/>
                          </a:lnTo>
                          <a:lnTo>
                            <a:pt x="49" y="298"/>
                          </a:lnTo>
                          <a:lnTo>
                            <a:pt x="30" y="318"/>
                          </a:lnTo>
                          <a:lnTo>
                            <a:pt x="9" y="347"/>
                          </a:lnTo>
                          <a:lnTo>
                            <a:pt x="9" y="383"/>
                          </a:lnTo>
                          <a:lnTo>
                            <a:pt x="30" y="442"/>
                          </a:lnTo>
                          <a:lnTo>
                            <a:pt x="96" y="498"/>
                          </a:lnTo>
                          <a:lnTo>
                            <a:pt x="67" y="517"/>
                          </a:lnTo>
                          <a:lnTo>
                            <a:pt x="53" y="566"/>
                          </a:lnTo>
                          <a:lnTo>
                            <a:pt x="71" y="614"/>
                          </a:lnTo>
                          <a:lnTo>
                            <a:pt x="132" y="644"/>
                          </a:lnTo>
                          <a:lnTo>
                            <a:pt x="208" y="673"/>
                          </a:lnTo>
                          <a:lnTo>
                            <a:pt x="270" y="725"/>
                          </a:lnTo>
                          <a:lnTo>
                            <a:pt x="318" y="774"/>
                          </a:lnTo>
                          <a:lnTo>
                            <a:pt x="362" y="821"/>
                          </a:lnTo>
                          <a:lnTo>
                            <a:pt x="412" y="875"/>
                          </a:lnTo>
                          <a:lnTo>
                            <a:pt x="501" y="893"/>
                          </a:lnTo>
                          <a:lnTo>
                            <a:pt x="672" y="673"/>
                          </a:lnTo>
                          <a:lnTo>
                            <a:pt x="701" y="508"/>
                          </a:lnTo>
                          <a:lnTo>
                            <a:pt x="712" y="412"/>
                          </a:lnTo>
                          <a:lnTo>
                            <a:pt x="754" y="363"/>
                          </a:lnTo>
                          <a:lnTo>
                            <a:pt x="787" y="313"/>
                          </a:lnTo>
                          <a:lnTo>
                            <a:pt x="803" y="236"/>
                          </a:lnTo>
                          <a:lnTo>
                            <a:pt x="799" y="185"/>
                          </a:lnTo>
                          <a:lnTo>
                            <a:pt x="782" y="142"/>
                          </a:lnTo>
                          <a:lnTo>
                            <a:pt x="754" y="99"/>
                          </a:lnTo>
                          <a:lnTo>
                            <a:pt x="722" y="81"/>
                          </a:lnTo>
                          <a:lnTo>
                            <a:pt x="685" y="86"/>
                          </a:lnTo>
                          <a:close/>
                        </a:path>
                      </a:pathLst>
                    </a:custGeom>
                    <a:solidFill>
                      <a:srgbClr val="E0A080"/>
                    </a:solidFill>
                    <a:ln w="4763">
                      <a:solidFill>
                        <a:srgbClr val="000000"/>
                      </a:solidFill>
                      <a:prstDash val="solid"/>
                      <a:round/>
                      <a:headEnd/>
                      <a:tailEnd/>
                    </a:ln>
                  </p:spPr>
                  <p:txBody>
                    <a:bodyPr/>
                    <a:lstStyle/>
                    <a:p>
                      <a:endParaRPr lang="en-US"/>
                    </a:p>
                  </p:txBody>
                </p:sp>
                <p:grpSp>
                  <p:nvGrpSpPr>
                    <p:cNvPr id="28" name="Group 70"/>
                    <p:cNvGrpSpPr>
                      <a:grpSpLocks/>
                    </p:cNvGrpSpPr>
                    <p:nvPr/>
                  </p:nvGrpSpPr>
                  <p:grpSpPr bwMode="auto">
                    <a:xfrm>
                      <a:off x="4200" y="2010"/>
                      <a:ext cx="199" cy="145"/>
                      <a:chOff x="4200" y="2010"/>
                      <a:chExt cx="199" cy="145"/>
                    </a:xfrm>
                  </p:grpSpPr>
                  <p:sp>
                    <p:nvSpPr>
                      <p:cNvPr id="1055" name="Freeform 71"/>
                      <p:cNvSpPr>
                        <a:spLocks/>
                      </p:cNvSpPr>
                      <p:nvPr/>
                    </p:nvSpPr>
                    <p:spPr bwMode="auto">
                      <a:xfrm>
                        <a:off x="4206" y="2023"/>
                        <a:ext cx="141" cy="49"/>
                      </a:xfrm>
                      <a:custGeom>
                        <a:avLst/>
                        <a:gdLst>
                          <a:gd name="T0" fmla="*/ 0 w 423"/>
                          <a:gd name="T1" fmla="*/ 0 h 149"/>
                          <a:gd name="T2" fmla="*/ 94 w 423"/>
                          <a:gd name="T3" fmla="*/ 71 h 149"/>
                          <a:gd name="T4" fmla="*/ 209 w 423"/>
                          <a:gd name="T5" fmla="*/ 125 h 149"/>
                          <a:gd name="T6" fmla="*/ 329 w 423"/>
                          <a:gd name="T7" fmla="*/ 149 h 149"/>
                          <a:gd name="T8" fmla="*/ 423 w 423"/>
                          <a:gd name="T9" fmla="*/ 149 h 149"/>
                          <a:gd name="T10" fmla="*/ 0 60000 65536"/>
                          <a:gd name="T11" fmla="*/ 0 60000 65536"/>
                          <a:gd name="T12" fmla="*/ 0 60000 65536"/>
                          <a:gd name="T13" fmla="*/ 0 60000 65536"/>
                          <a:gd name="T14" fmla="*/ 0 60000 65536"/>
                          <a:gd name="T15" fmla="*/ 0 w 423"/>
                          <a:gd name="T16" fmla="*/ 0 h 149"/>
                          <a:gd name="T17" fmla="*/ 423 w 423"/>
                          <a:gd name="T18" fmla="*/ 149 h 149"/>
                        </a:gdLst>
                        <a:ahLst/>
                        <a:cxnLst>
                          <a:cxn ang="T10">
                            <a:pos x="T0" y="T1"/>
                          </a:cxn>
                          <a:cxn ang="T11">
                            <a:pos x="T2" y="T3"/>
                          </a:cxn>
                          <a:cxn ang="T12">
                            <a:pos x="T4" y="T5"/>
                          </a:cxn>
                          <a:cxn ang="T13">
                            <a:pos x="T6" y="T7"/>
                          </a:cxn>
                          <a:cxn ang="T14">
                            <a:pos x="T8" y="T9"/>
                          </a:cxn>
                        </a:cxnLst>
                        <a:rect l="T15" t="T16" r="T17" b="T18"/>
                        <a:pathLst>
                          <a:path w="423" h="149">
                            <a:moveTo>
                              <a:pt x="0" y="0"/>
                            </a:moveTo>
                            <a:lnTo>
                              <a:pt x="94" y="71"/>
                            </a:lnTo>
                            <a:lnTo>
                              <a:pt x="209" y="125"/>
                            </a:lnTo>
                            <a:lnTo>
                              <a:pt x="329" y="149"/>
                            </a:lnTo>
                            <a:lnTo>
                              <a:pt x="423" y="149"/>
                            </a:lnTo>
                          </a:path>
                        </a:pathLst>
                      </a:custGeom>
                      <a:noFill/>
                      <a:ln w="4763">
                        <a:solidFill>
                          <a:srgbClr val="000000"/>
                        </a:solidFill>
                        <a:prstDash val="solid"/>
                        <a:round/>
                        <a:headEnd/>
                        <a:tailEnd/>
                      </a:ln>
                    </p:spPr>
                    <p:txBody>
                      <a:bodyPr/>
                      <a:lstStyle/>
                      <a:p>
                        <a:endParaRPr lang="en-US"/>
                      </a:p>
                    </p:txBody>
                  </p:sp>
                  <p:sp>
                    <p:nvSpPr>
                      <p:cNvPr id="1056" name="Freeform 72"/>
                      <p:cNvSpPr>
                        <a:spLocks/>
                      </p:cNvSpPr>
                      <p:nvPr/>
                    </p:nvSpPr>
                    <p:spPr bwMode="auto">
                      <a:xfrm>
                        <a:off x="4200" y="2067"/>
                        <a:ext cx="102" cy="47"/>
                      </a:xfrm>
                      <a:custGeom>
                        <a:avLst/>
                        <a:gdLst>
                          <a:gd name="T0" fmla="*/ 0 w 308"/>
                          <a:gd name="T1" fmla="*/ 0 h 139"/>
                          <a:gd name="T2" fmla="*/ 71 w 308"/>
                          <a:gd name="T3" fmla="*/ 56 h 139"/>
                          <a:gd name="T4" fmla="*/ 179 w 308"/>
                          <a:gd name="T5" fmla="*/ 109 h 139"/>
                          <a:gd name="T6" fmla="*/ 308 w 308"/>
                          <a:gd name="T7" fmla="*/ 139 h 139"/>
                          <a:gd name="T8" fmla="*/ 0 60000 65536"/>
                          <a:gd name="T9" fmla="*/ 0 60000 65536"/>
                          <a:gd name="T10" fmla="*/ 0 60000 65536"/>
                          <a:gd name="T11" fmla="*/ 0 60000 65536"/>
                          <a:gd name="T12" fmla="*/ 0 w 308"/>
                          <a:gd name="T13" fmla="*/ 0 h 139"/>
                          <a:gd name="T14" fmla="*/ 308 w 308"/>
                          <a:gd name="T15" fmla="*/ 139 h 139"/>
                        </a:gdLst>
                        <a:ahLst/>
                        <a:cxnLst>
                          <a:cxn ang="T8">
                            <a:pos x="T0" y="T1"/>
                          </a:cxn>
                          <a:cxn ang="T9">
                            <a:pos x="T2" y="T3"/>
                          </a:cxn>
                          <a:cxn ang="T10">
                            <a:pos x="T4" y="T5"/>
                          </a:cxn>
                          <a:cxn ang="T11">
                            <a:pos x="T6" y="T7"/>
                          </a:cxn>
                        </a:cxnLst>
                        <a:rect l="T12" t="T13" r="T14" b="T15"/>
                        <a:pathLst>
                          <a:path w="308" h="139">
                            <a:moveTo>
                              <a:pt x="0" y="0"/>
                            </a:moveTo>
                            <a:lnTo>
                              <a:pt x="71" y="56"/>
                            </a:lnTo>
                            <a:lnTo>
                              <a:pt x="179" y="109"/>
                            </a:lnTo>
                            <a:lnTo>
                              <a:pt x="308" y="139"/>
                            </a:lnTo>
                          </a:path>
                        </a:pathLst>
                      </a:custGeom>
                      <a:noFill/>
                      <a:ln w="4763">
                        <a:solidFill>
                          <a:srgbClr val="000000"/>
                        </a:solidFill>
                        <a:prstDash val="solid"/>
                        <a:round/>
                        <a:headEnd/>
                        <a:tailEnd/>
                      </a:ln>
                    </p:spPr>
                    <p:txBody>
                      <a:bodyPr/>
                      <a:lstStyle/>
                      <a:p>
                        <a:endParaRPr lang="en-US"/>
                      </a:p>
                    </p:txBody>
                  </p:sp>
                  <p:sp>
                    <p:nvSpPr>
                      <p:cNvPr id="1057" name="Freeform 73"/>
                      <p:cNvSpPr>
                        <a:spLocks/>
                      </p:cNvSpPr>
                      <p:nvPr/>
                    </p:nvSpPr>
                    <p:spPr bwMode="auto">
                      <a:xfrm>
                        <a:off x="4215" y="2131"/>
                        <a:ext cx="69" cy="24"/>
                      </a:xfrm>
                      <a:custGeom>
                        <a:avLst/>
                        <a:gdLst>
                          <a:gd name="T0" fmla="*/ 0 w 207"/>
                          <a:gd name="T1" fmla="*/ 0 h 73"/>
                          <a:gd name="T2" fmla="*/ 98 w 207"/>
                          <a:gd name="T3" fmla="*/ 48 h 73"/>
                          <a:gd name="T4" fmla="*/ 207 w 207"/>
                          <a:gd name="T5" fmla="*/ 73 h 73"/>
                          <a:gd name="T6" fmla="*/ 0 60000 65536"/>
                          <a:gd name="T7" fmla="*/ 0 60000 65536"/>
                          <a:gd name="T8" fmla="*/ 0 60000 65536"/>
                          <a:gd name="T9" fmla="*/ 0 w 207"/>
                          <a:gd name="T10" fmla="*/ 0 h 73"/>
                          <a:gd name="T11" fmla="*/ 207 w 207"/>
                          <a:gd name="T12" fmla="*/ 73 h 73"/>
                        </a:gdLst>
                        <a:ahLst/>
                        <a:cxnLst>
                          <a:cxn ang="T6">
                            <a:pos x="T0" y="T1"/>
                          </a:cxn>
                          <a:cxn ang="T7">
                            <a:pos x="T2" y="T3"/>
                          </a:cxn>
                          <a:cxn ang="T8">
                            <a:pos x="T4" y="T5"/>
                          </a:cxn>
                        </a:cxnLst>
                        <a:rect l="T9" t="T10" r="T11" b="T12"/>
                        <a:pathLst>
                          <a:path w="207" h="73">
                            <a:moveTo>
                              <a:pt x="0" y="0"/>
                            </a:moveTo>
                            <a:lnTo>
                              <a:pt x="98" y="48"/>
                            </a:lnTo>
                            <a:lnTo>
                              <a:pt x="207" y="73"/>
                            </a:lnTo>
                          </a:path>
                        </a:pathLst>
                      </a:custGeom>
                      <a:noFill/>
                      <a:ln w="4763">
                        <a:solidFill>
                          <a:srgbClr val="000000"/>
                        </a:solidFill>
                        <a:prstDash val="solid"/>
                        <a:round/>
                        <a:headEnd/>
                        <a:tailEnd/>
                      </a:ln>
                    </p:spPr>
                    <p:txBody>
                      <a:bodyPr/>
                      <a:lstStyle/>
                      <a:p>
                        <a:endParaRPr lang="en-US"/>
                      </a:p>
                    </p:txBody>
                  </p:sp>
                  <p:sp>
                    <p:nvSpPr>
                      <p:cNvPr id="1058" name="Freeform 74"/>
                      <p:cNvSpPr>
                        <a:spLocks/>
                      </p:cNvSpPr>
                      <p:nvPr/>
                    </p:nvSpPr>
                    <p:spPr bwMode="auto">
                      <a:xfrm>
                        <a:off x="4394" y="2010"/>
                        <a:ext cx="5" cy="30"/>
                      </a:xfrm>
                      <a:custGeom>
                        <a:avLst/>
                        <a:gdLst>
                          <a:gd name="T0" fmla="*/ 7 w 15"/>
                          <a:gd name="T1" fmla="*/ 90 h 90"/>
                          <a:gd name="T2" fmla="*/ 0 w 15"/>
                          <a:gd name="T3" fmla="*/ 52 h 90"/>
                          <a:gd name="T4" fmla="*/ 1 w 15"/>
                          <a:gd name="T5" fmla="*/ 30 h 90"/>
                          <a:gd name="T6" fmla="*/ 15 w 15"/>
                          <a:gd name="T7" fmla="*/ 0 h 90"/>
                          <a:gd name="T8" fmla="*/ 0 60000 65536"/>
                          <a:gd name="T9" fmla="*/ 0 60000 65536"/>
                          <a:gd name="T10" fmla="*/ 0 60000 65536"/>
                          <a:gd name="T11" fmla="*/ 0 60000 65536"/>
                          <a:gd name="T12" fmla="*/ 0 w 15"/>
                          <a:gd name="T13" fmla="*/ 0 h 90"/>
                          <a:gd name="T14" fmla="*/ 15 w 15"/>
                          <a:gd name="T15" fmla="*/ 90 h 90"/>
                        </a:gdLst>
                        <a:ahLst/>
                        <a:cxnLst>
                          <a:cxn ang="T8">
                            <a:pos x="T0" y="T1"/>
                          </a:cxn>
                          <a:cxn ang="T9">
                            <a:pos x="T2" y="T3"/>
                          </a:cxn>
                          <a:cxn ang="T10">
                            <a:pos x="T4" y="T5"/>
                          </a:cxn>
                          <a:cxn ang="T11">
                            <a:pos x="T6" y="T7"/>
                          </a:cxn>
                        </a:cxnLst>
                        <a:rect l="T12" t="T13" r="T14" b="T15"/>
                        <a:pathLst>
                          <a:path w="15" h="90">
                            <a:moveTo>
                              <a:pt x="7" y="90"/>
                            </a:moveTo>
                            <a:lnTo>
                              <a:pt x="0" y="52"/>
                            </a:lnTo>
                            <a:lnTo>
                              <a:pt x="1" y="30"/>
                            </a:lnTo>
                            <a:lnTo>
                              <a:pt x="15" y="0"/>
                            </a:lnTo>
                          </a:path>
                        </a:pathLst>
                      </a:custGeom>
                      <a:noFill/>
                      <a:ln w="4763">
                        <a:solidFill>
                          <a:srgbClr val="000000"/>
                        </a:solidFill>
                        <a:prstDash val="solid"/>
                        <a:round/>
                        <a:headEnd/>
                        <a:tailEnd/>
                      </a:ln>
                    </p:spPr>
                    <p:txBody>
                      <a:bodyPr/>
                      <a:lstStyle/>
                      <a:p>
                        <a:endParaRPr lang="en-US"/>
                      </a:p>
                    </p:txBody>
                  </p:sp>
                </p:grpSp>
              </p:grpSp>
              <p:sp>
                <p:nvSpPr>
                  <p:cNvPr id="1052" name="Freeform 75"/>
                  <p:cNvSpPr>
                    <a:spLocks/>
                  </p:cNvSpPr>
                  <p:nvPr/>
                </p:nvSpPr>
                <p:spPr bwMode="auto">
                  <a:xfrm>
                    <a:off x="4309" y="2115"/>
                    <a:ext cx="187" cy="220"/>
                  </a:xfrm>
                  <a:custGeom>
                    <a:avLst/>
                    <a:gdLst>
                      <a:gd name="T0" fmla="*/ 335 w 560"/>
                      <a:gd name="T1" fmla="*/ 0 h 659"/>
                      <a:gd name="T2" fmla="*/ 450 w 560"/>
                      <a:gd name="T3" fmla="*/ 80 h 659"/>
                      <a:gd name="T4" fmla="*/ 560 w 560"/>
                      <a:gd name="T5" fmla="*/ 183 h 659"/>
                      <a:gd name="T6" fmla="*/ 556 w 560"/>
                      <a:gd name="T7" fmla="*/ 244 h 659"/>
                      <a:gd name="T8" fmla="*/ 531 w 560"/>
                      <a:gd name="T9" fmla="*/ 300 h 659"/>
                      <a:gd name="T10" fmla="*/ 473 w 560"/>
                      <a:gd name="T11" fmla="*/ 415 h 659"/>
                      <a:gd name="T12" fmla="*/ 364 w 560"/>
                      <a:gd name="T13" fmla="*/ 558 h 659"/>
                      <a:gd name="T14" fmla="*/ 243 w 560"/>
                      <a:gd name="T15" fmla="*/ 659 h 659"/>
                      <a:gd name="T16" fmla="*/ 113 w 560"/>
                      <a:gd name="T17" fmla="*/ 625 h 659"/>
                      <a:gd name="T18" fmla="*/ 35 w 560"/>
                      <a:gd name="T19" fmla="*/ 569 h 659"/>
                      <a:gd name="T20" fmla="*/ 0 w 560"/>
                      <a:gd name="T21" fmla="*/ 499 h 659"/>
                      <a:gd name="T22" fmla="*/ 0 w 560"/>
                      <a:gd name="T23" fmla="*/ 405 h 659"/>
                      <a:gd name="T24" fmla="*/ 35 w 560"/>
                      <a:gd name="T25" fmla="*/ 415 h 659"/>
                      <a:gd name="T26" fmla="*/ 113 w 560"/>
                      <a:gd name="T27" fmla="*/ 377 h 659"/>
                      <a:gd name="T28" fmla="*/ 171 w 560"/>
                      <a:gd name="T29" fmla="*/ 309 h 659"/>
                      <a:gd name="T30" fmla="*/ 280 w 560"/>
                      <a:gd name="T31" fmla="*/ 179 h 659"/>
                      <a:gd name="T32" fmla="*/ 335 w 560"/>
                      <a:gd name="T33" fmla="*/ 0 h 6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60"/>
                      <a:gd name="T52" fmla="*/ 0 h 659"/>
                      <a:gd name="T53" fmla="*/ 560 w 560"/>
                      <a:gd name="T54" fmla="*/ 659 h 6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60" h="659">
                        <a:moveTo>
                          <a:pt x="335" y="0"/>
                        </a:moveTo>
                        <a:lnTo>
                          <a:pt x="450" y="80"/>
                        </a:lnTo>
                        <a:lnTo>
                          <a:pt x="560" y="183"/>
                        </a:lnTo>
                        <a:lnTo>
                          <a:pt x="556" y="244"/>
                        </a:lnTo>
                        <a:lnTo>
                          <a:pt x="531" y="300"/>
                        </a:lnTo>
                        <a:lnTo>
                          <a:pt x="473" y="415"/>
                        </a:lnTo>
                        <a:lnTo>
                          <a:pt x="364" y="558"/>
                        </a:lnTo>
                        <a:lnTo>
                          <a:pt x="243" y="659"/>
                        </a:lnTo>
                        <a:lnTo>
                          <a:pt x="113" y="625"/>
                        </a:lnTo>
                        <a:lnTo>
                          <a:pt x="35" y="569"/>
                        </a:lnTo>
                        <a:lnTo>
                          <a:pt x="0" y="499"/>
                        </a:lnTo>
                        <a:lnTo>
                          <a:pt x="0" y="405"/>
                        </a:lnTo>
                        <a:lnTo>
                          <a:pt x="35" y="415"/>
                        </a:lnTo>
                        <a:lnTo>
                          <a:pt x="113" y="377"/>
                        </a:lnTo>
                        <a:lnTo>
                          <a:pt x="171" y="309"/>
                        </a:lnTo>
                        <a:lnTo>
                          <a:pt x="280" y="179"/>
                        </a:lnTo>
                        <a:lnTo>
                          <a:pt x="335" y="0"/>
                        </a:lnTo>
                        <a:close/>
                      </a:path>
                    </a:pathLst>
                  </a:custGeom>
                  <a:solidFill>
                    <a:srgbClr val="C0E0FF"/>
                  </a:solidFill>
                  <a:ln w="4763">
                    <a:solidFill>
                      <a:srgbClr val="000000"/>
                    </a:solidFill>
                    <a:prstDash val="solid"/>
                    <a:round/>
                    <a:headEnd/>
                    <a:tailEnd/>
                  </a:ln>
                </p:spPr>
                <p:txBody>
                  <a:bodyPr/>
                  <a:lstStyle/>
                  <a:p>
                    <a:endParaRPr lang="en-US"/>
                  </a:p>
                </p:txBody>
              </p:sp>
            </p:grpSp>
          </p:grpSp>
        </p:grpSp>
        <p:sp>
          <p:nvSpPr>
            <p:cNvPr id="1041" name="Rectangle 76"/>
            <p:cNvSpPr>
              <a:spLocks noChangeArrowheads="1"/>
            </p:cNvSpPr>
            <p:nvPr/>
          </p:nvSpPr>
          <p:spPr bwMode="auto">
            <a:xfrm>
              <a:off x="240" y="1104"/>
              <a:ext cx="998" cy="365"/>
            </a:xfrm>
            <a:prstGeom prst="rect">
              <a:avLst/>
            </a:prstGeom>
            <a:noFill/>
            <a:ln w="9525">
              <a:noFill/>
              <a:miter lim="800000"/>
              <a:headEnd/>
              <a:tailEnd/>
            </a:ln>
          </p:spPr>
          <p:txBody>
            <a:bodyPr wrap="none">
              <a:spAutoFit/>
            </a:bodyPr>
            <a:lstStyle/>
            <a:p>
              <a:pPr eaLnBrk="0" hangingPunct="0">
                <a:buFont typeface="Wingdings 2" pitchFamily="18" charset="2"/>
                <a:buNone/>
              </a:pPr>
              <a:r>
                <a:rPr lang="en-US" sz="3200" b="1" i="1">
                  <a:latin typeface="Times New Roman" pitchFamily="18" charset="0"/>
                </a:rPr>
                <a:t>Hearing</a:t>
              </a:r>
            </a:p>
          </p:txBody>
        </p:sp>
      </p:grpSp>
      <p:grpSp>
        <p:nvGrpSpPr>
          <p:cNvPr id="29" name="Group 77"/>
          <p:cNvGrpSpPr>
            <a:grpSpLocks/>
          </p:cNvGrpSpPr>
          <p:nvPr/>
        </p:nvGrpSpPr>
        <p:grpSpPr bwMode="auto">
          <a:xfrm>
            <a:off x="3124200" y="3124200"/>
            <a:ext cx="3065463" cy="2362200"/>
            <a:chOff x="3685" y="1056"/>
            <a:chExt cx="1931" cy="1488"/>
          </a:xfrm>
        </p:grpSpPr>
        <p:graphicFrame>
          <p:nvGraphicFramePr>
            <p:cNvPr id="1028" name="Object 78"/>
            <p:cNvGraphicFramePr>
              <a:graphicFrameLocks noChangeAspect="1"/>
            </p:cNvGraphicFramePr>
            <p:nvPr/>
          </p:nvGraphicFramePr>
          <p:xfrm>
            <a:off x="3685" y="1056"/>
            <a:ext cx="1275" cy="1488"/>
          </p:xfrm>
          <a:graphic>
            <a:graphicData uri="http://schemas.openxmlformats.org/presentationml/2006/ole">
              <mc:AlternateContent xmlns:mc="http://schemas.openxmlformats.org/markup-compatibility/2006">
                <mc:Choice xmlns:v="urn:schemas-microsoft-com:vml" Requires="v">
                  <p:oleObj spid="_x0000_s1143" name="Clip" r:id="rId3" imgW="3025440" imgH="3252600" progId="">
                    <p:embed/>
                  </p:oleObj>
                </mc:Choice>
                <mc:Fallback>
                  <p:oleObj name="Clip" r:id="rId3" imgW="3025440" imgH="3252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 y="1056"/>
                          <a:ext cx="1275" cy="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9" name="Rectangle 79"/>
            <p:cNvSpPr>
              <a:spLocks noChangeArrowheads="1"/>
            </p:cNvSpPr>
            <p:nvPr/>
          </p:nvSpPr>
          <p:spPr bwMode="auto">
            <a:xfrm>
              <a:off x="4789" y="1651"/>
              <a:ext cx="827" cy="365"/>
            </a:xfrm>
            <a:prstGeom prst="rect">
              <a:avLst/>
            </a:prstGeom>
            <a:noFill/>
            <a:ln w="9525">
              <a:noFill/>
              <a:miter lim="800000"/>
              <a:headEnd/>
              <a:tailEnd/>
            </a:ln>
          </p:spPr>
          <p:txBody>
            <a:bodyPr wrap="none">
              <a:spAutoFit/>
            </a:bodyPr>
            <a:lstStyle/>
            <a:p>
              <a:pPr eaLnBrk="0" hangingPunct="0">
                <a:buFont typeface="Wingdings 2" pitchFamily="18" charset="2"/>
                <a:buNone/>
              </a:pPr>
              <a:r>
                <a:rPr lang="en-US" sz="3200" b="1" i="1">
                  <a:latin typeface="Times New Roman" pitchFamily="18" charset="0"/>
                </a:rPr>
                <a:t>Seeing</a:t>
              </a:r>
            </a:p>
          </p:txBody>
        </p:sp>
      </p:grpSp>
      <p:grpSp>
        <p:nvGrpSpPr>
          <p:cNvPr id="30" name="Group 80"/>
          <p:cNvGrpSpPr>
            <a:grpSpLocks/>
          </p:cNvGrpSpPr>
          <p:nvPr/>
        </p:nvGrpSpPr>
        <p:grpSpPr bwMode="auto">
          <a:xfrm>
            <a:off x="5902325" y="1692275"/>
            <a:ext cx="2971800" cy="1874838"/>
            <a:chOff x="1728" y="2035"/>
            <a:chExt cx="1872" cy="1181"/>
          </a:xfrm>
        </p:grpSpPr>
        <p:sp>
          <p:nvSpPr>
            <p:cNvPr id="1038" name="Rectangle 81"/>
            <p:cNvSpPr>
              <a:spLocks noChangeArrowheads="1"/>
            </p:cNvSpPr>
            <p:nvPr/>
          </p:nvSpPr>
          <p:spPr bwMode="auto">
            <a:xfrm>
              <a:off x="1728" y="2227"/>
              <a:ext cx="713" cy="365"/>
            </a:xfrm>
            <a:prstGeom prst="rect">
              <a:avLst/>
            </a:prstGeom>
            <a:noFill/>
            <a:ln w="9525">
              <a:noFill/>
              <a:miter lim="800000"/>
              <a:headEnd/>
              <a:tailEnd/>
            </a:ln>
          </p:spPr>
          <p:txBody>
            <a:bodyPr wrap="none">
              <a:spAutoFit/>
            </a:bodyPr>
            <a:lstStyle/>
            <a:p>
              <a:pPr eaLnBrk="0" hangingPunct="0">
                <a:buFont typeface="Wingdings 2" pitchFamily="18" charset="2"/>
                <a:buNone/>
              </a:pPr>
              <a:r>
                <a:rPr lang="en-US" sz="3200" b="1" i="1">
                  <a:latin typeface="Times New Roman" pitchFamily="18" charset="0"/>
                </a:rPr>
                <a:t>Smell</a:t>
              </a:r>
            </a:p>
          </p:txBody>
        </p:sp>
        <p:graphicFrame>
          <p:nvGraphicFramePr>
            <p:cNvPr id="1027" name="Object 82"/>
            <p:cNvGraphicFramePr>
              <a:graphicFrameLocks noChangeAspect="1"/>
            </p:cNvGraphicFramePr>
            <p:nvPr/>
          </p:nvGraphicFramePr>
          <p:xfrm>
            <a:off x="2208" y="2035"/>
            <a:ext cx="1392" cy="1181"/>
          </p:xfrm>
          <a:graphic>
            <a:graphicData uri="http://schemas.openxmlformats.org/presentationml/2006/ole">
              <mc:AlternateContent xmlns:mc="http://schemas.openxmlformats.org/markup-compatibility/2006">
                <mc:Choice xmlns:v="urn:schemas-microsoft-com:vml" Requires="v">
                  <p:oleObj spid="_x0000_s1144" name="Clip" r:id="rId5" imgW="3276360" imgH="3458880" progId="">
                    <p:embed/>
                  </p:oleObj>
                </mc:Choice>
                <mc:Fallback>
                  <p:oleObj name="Clip" r:id="rId5" imgW="3276360" imgH="345888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 y="2035"/>
                          <a:ext cx="1392" cy="1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1" name="Group 83"/>
          <p:cNvGrpSpPr>
            <a:grpSpLocks/>
          </p:cNvGrpSpPr>
          <p:nvPr/>
        </p:nvGrpSpPr>
        <p:grpSpPr bwMode="auto">
          <a:xfrm>
            <a:off x="5943600" y="4491038"/>
            <a:ext cx="3068638" cy="2138362"/>
            <a:chOff x="3600" y="2803"/>
            <a:chExt cx="1933" cy="1347"/>
          </a:xfrm>
        </p:grpSpPr>
        <p:sp>
          <p:nvSpPr>
            <p:cNvPr id="1037" name="Rectangle 84"/>
            <p:cNvSpPr>
              <a:spLocks noChangeArrowheads="1"/>
            </p:cNvSpPr>
            <p:nvPr/>
          </p:nvSpPr>
          <p:spPr bwMode="auto">
            <a:xfrm>
              <a:off x="4080" y="2803"/>
              <a:ext cx="798" cy="365"/>
            </a:xfrm>
            <a:prstGeom prst="rect">
              <a:avLst/>
            </a:prstGeom>
            <a:noFill/>
            <a:ln w="9525">
              <a:noFill/>
              <a:miter lim="800000"/>
              <a:headEnd/>
              <a:tailEnd/>
            </a:ln>
          </p:spPr>
          <p:txBody>
            <a:bodyPr wrap="none">
              <a:spAutoFit/>
            </a:bodyPr>
            <a:lstStyle/>
            <a:p>
              <a:pPr eaLnBrk="0" hangingPunct="0">
                <a:buFont typeface="Wingdings 2" pitchFamily="18" charset="2"/>
                <a:buNone/>
              </a:pPr>
              <a:r>
                <a:rPr lang="en-US" sz="3200" b="1" i="1">
                  <a:latin typeface="Times New Roman" pitchFamily="18" charset="0"/>
                </a:rPr>
                <a:t>Touch</a:t>
              </a:r>
            </a:p>
          </p:txBody>
        </p:sp>
        <p:graphicFrame>
          <p:nvGraphicFramePr>
            <p:cNvPr id="1026" name="Object 85"/>
            <p:cNvGraphicFramePr>
              <a:graphicFrameLocks noChangeAspect="1"/>
            </p:cNvGraphicFramePr>
            <p:nvPr/>
          </p:nvGraphicFramePr>
          <p:xfrm>
            <a:off x="3600" y="2880"/>
            <a:ext cx="1933" cy="1270"/>
          </p:xfrm>
          <a:graphic>
            <a:graphicData uri="http://schemas.openxmlformats.org/presentationml/2006/ole">
              <mc:AlternateContent xmlns:mc="http://schemas.openxmlformats.org/markup-compatibility/2006">
                <mc:Choice xmlns:v="urn:schemas-microsoft-com:vml" Requires="v">
                  <p:oleObj spid="_x0000_s1145" name="Clip" r:id="rId7" imgW="6057720" imgH="5059080" progId="">
                    <p:embed/>
                  </p:oleObj>
                </mc:Choice>
                <mc:Fallback>
                  <p:oleObj name="Clip" r:id="rId7" imgW="6057720" imgH="505908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 y="2880"/>
                          <a:ext cx="1933" cy="1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24" name="Group 86"/>
          <p:cNvGrpSpPr>
            <a:grpSpLocks/>
          </p:cNvGrpSpPr>
          <p:nvPr/>
        </p:nvGrpSpPr>
        <p:grpSpPr bwMode="auto">
          <a:xfrm>
            <a:off x="158750" y="4632325"/>
            <a:ext cx="2657475" cy="2266950"/>
            <a:chOff x="100" y="2918"/>
            <a:chExt cx="1674" cy="1428"/>
          </a:xfrm>
        </p:grpSpPr>
        <p:sp>
          <p:nvSpPr>
            <p:cNvPr id="1035" name="Rectangle 87"/>
            <p:cNvSpPr>
              <a:spLocks noChangeArrowheads="1"/>
            </p:cNvSpPr>
            <p:nvPr/>
          </p:nvSpPr>
          <p:spPr bwMode="auto">
            <a:xfrm>
              <a:off x="1089" y="3230"/>
              <a:ext cx="685" cy="365"/>
            </a:xfrm>
            <a:prstGeom prst="rect">
              <a:avLst/>
            </a:prstGeom>
            <a:noFill/>
            <a:ln w="9525">
              <a:noFill/>
              <a:miter lim="800000"/>
              <a:headEnd/>
              <a:tailEnd/>
            </a:ln>
          </p:spPr>
          <p:txBody>
            <a:bodyPr wrap="none">
              <a:spAutoFit/>
            </a:bodyPr>
            <a:lstStyle/>
            <a:p>
              <a:pPr eaLnBrk="0" hangingPunct="0">
                <a:buFont typeface="Wingdings 2" pitchFamily="18" charset="2"/>
                <a:buNone/>
              </a:pPr>
              <a:r>
                <a:rPr lang="en-US" sz="3200" b="1" i="1">
                  <a:latin typeface="Times New Roman" pitchFamily="18" charset="0"/>
                </a:rPr>
                <a:t>Taste</a:t>
              </a:r>
            </a:p>
          </p:txBody>
        </p:sp>
        <p:pic>
          <p:nvPicPr>
            <p:cNvPr id="1036" name="Picture 88"/>
            <p:cNvPicPr>
              <a:picLocks noChangeAspect="1" noChangeArrowheads="1"/>
            </p:cNvPicPr>
            <p:nvPr/>
          </p:nvPicPr>
          <p:blipFill>
            <a:blip r:embed="rId9"/>
            <a:srcRect/>
            <a:stretch>
              <a:fillRect/>
            </a:stretch>
          </p:blipFill>
          <p:spPr bwMode="auto">
            <a:xfrm>
              <a:off x="100" y="2918"/>
              <a:ext cx="1149" cy="1428"/>
            </a:xfrm>
            <a:prstGeom prst="rect">
              <a:avLst/>
            </a:prstGeom>
            <a:noFill/>
            <a:ln w="9525">
              <a:noFill/>
              <a:miter lim="800000"/>
              <a:headEnd/>
              <a:tailEnd/>
            </a:ln>
          </p:spPr>
        </p:pic>
      </p:grpSp>
      <p:sp>
        <p:nvSpPr>
          <p:cNvPr id="1034" name="Rectangle 90"/>
          <p:cNvSpPr>
            <a:spLocks noGrp="1" noChangeArrowheads="1"/>
          </p:cNvSpPr>
          <p:nvPr>
            <p:ph type="title"/>
          </p:nvPr>
        </p:nvSpPr>
        <p:spPr>
          <a:xfrm>
            <a:off x="304800" y="1004888"/>
            <a:ext cx="8534400" cy="519112"/>
          </a:xfrm>
        </p:spPr>
        <p:txBody>
          <a:bodyPr/>
          <a:lstStyle/>
          <a:p>
            <a:pPr eaLnBrk="1" hangingPunct="1"/>
            <a:r>
              <a:rPr lang="en-US" sz="2800" dirty="0" smtClean="0"/>
              <a:t>Communication is a Series of Experiences of</a:t>
            </a:r>
          </a:p>
        </p:txBody>
      </p:sp>
    </p:spTree>
    <p:extLst>
      <p:ext uri="{BB962C8B-B14F-4D97-AF65-F5344CB8AC3E}">
        <p14:creationId xmlns:p14="http://schemas.microsoft.com/office/powerpoint/2010/main" val="68496898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title"/>
          </p:nvPr>
        </p:nvSpPr>
        <p:spPr>
          <a:xfrm>
            <a:off x="871538" y="1044575"/>
            <a:ext cx="8162925" cy="579438"/>
          </a:xfrm>
        </p:spPr>
        <p:txBody>
          <a:bodyPr/>
          <a:lstStyle/>
          <a:p>
            <a:pPr algn="l" eaLnBrk="1" hangingPunct="1"/>
            <a:r>
              <a:rPr lang="en-US" sz="3200" dirty="0" smtClean="0"/>
              <a:t>TOTAL COMMUNICATION PROCESS</a:t>
            </a:r>
          </a:p>
        </p:txBody>
      </p:sp>
      <p:graphicFrame>
        <p:nvGraphicFramePr>
          <p:cNvPr id="2050" name="Object 0"/>
          <p:cNvGraphicFramePr>
            <a:graphicFrameLocks noGrp="1" noChangeAspect="1"/>
          </p:cNvGraphicFramePr>
          <p:nvPr>
            <p:ph type="chart" idx="1"/>
          </p:nvPr>
        </p:nvGraphicFramePr>
        <p:xfrm>
          <a:off x="1295400" y="1606550"/>
          <a:ext cx="6553200" cy="4751388"/>
        </p:xfrm>
        <a:graphic>
          <a:graphicData uri="http://schemas.openxmlformats.org/presentationml/2006/ole">
            <mc:AlternateContent xmlns:mc="http://schemas.openxmlformats.org/markup-compatibility/2006">
              <mc:Choice xmlns:v="urn:schemas-microsoft-com:vml" Requires="v">
                <p:oleObj spid="_x0000_s2089" name="Chart" r:id="rId3" imgW="8210522" imgH="5953115" progId="MSGraph.Chart.8">
                  <p:embed followColorScheme="full"/>
                </p:oleObj>
              </mc:Choice>
              <mc:Fallback>
                <p:oleObj name="Chart" r:id="rId3" imgW="8210522" imgH="5953115" progId="MSGraph.Chart.8">
                  <p:embed followColorScheme="full"/>
                  <p:pic>
                    <p:nvPicPr>
                      <p:cNvPr id="0" name=""/>
                      <p:cNvPicPr>
                        <a:picLocks noChangeAspect="1" noChangeArrowheads="1"/>
                      </p:cNvPicPr>
                      <p:nvPr/>
                    </p:nvPicPr>
                    <p:blipFill>
                      <a:blip r:embed="rId4"/>
                      <a:srcRect/>
                      <a:stretch>
                        <a:fillRect/>
                      </a:stretch>
                    </p:blipFill>
                    <p:spPr bwMode="auto">
                      <a:xfrm>
                        <a:off x="1295400" y="1606550"/>
                        <a:ext cx="6553200" cy="475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7335556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666750"/>
            <a:ext cx="8285163" cy="762000"/>
          </a:xfrm>
        </p:spPr>
        <p:txBody>
          <a:bodyPr/>
          <a:lstStyle/>
          <a:p>
            <a:pPr algn="l" eaLnBrk="1" hangingPunct="1"/>
            <a:r>
              <a:rPr lang="en-US" sz="3600" dirty="0" smtClean="0"/>
              <a:t>IMPACT OF </a:t>
            </a:r>
            <a:r>
              <a:rPr lang="en-US" sz="3600" dirty="0" smtClean="0"/>
              <a:t>COMMUNICATION</a:t>
            </a:r>
            <a:endParaRPr lang="en-US" sz="3600" dirty="0" smtClean="0"/>
          </a:p>
        </p:txBody>
      </p:sp>
      <p:sp>
        <p:nvSpPr>
          <p:cNvPr id="20483" name="Rectangle 3"/>
          <p:cNvSpPr>
            <a:spLocks noGrp="1" noChangeArrowheads="1"/>
          </p:cNvSpPr>
          <p:nvPr>
            <p:ph type="body" idx="4294967295"/>
          </p:nvPr>
        </p:nvSpPr>
        <p:spPr>
          <a:xfrm>
            <a:off x="533400" y="2133600"/>
            <a:ext cx="8350250" cy="4114800"/>
          </a:xfrm>
          <a:prstGeom prst="rect">
            <a:avLst/>
          </a:prstGeom>
        </p:spPr>
        <p:txBody>
          <a:bodyPr>
            <a:normAutofit lnSpcReduction="10000"/>
          </a:bodyPr>
          <a:lstStyle/>
          <a:p>
            <a:pPr algn="just" eaLnBrk="1" hangingPunct="1">
              <a:lnSpc>
                <a:spcPct val="90000"/>
              </a:lnSpc>
            </a:pPr>
            <a:r>
              <a:rPr lang="en-US" sz="2800" b="1" dirty="0" smtClean="0"/>
              <a:t>7% WORDS</a:t>
            </a:r>
            <a:endParaRPr lang="en-US" sz="2800" dirty="0" smtClean="0"/>
          </a:p>
          <a:p>
            <a:pPr lvl="1" algn="just" eaLnBrk="1" hangingPunct="1">
              <a:lnSpc>
                <a:spcPct val="90000"/>
              </a:lnSpc>
            </a:pPr>
            <a:r>
              <a:rPr lang="en-US" sz="2400" dirty="0" smtClean="0"/>
              <a:t>Words are only labels and the listeners put their own interpretation on speakers words</a:t>
            </a:r>
          </a:p>
          <a:p>
            <a:pPr algn="just" eaLnBrk="1" hangingPunct="1">
              <a:lnSpc>
                <a:spcPct val="90000"/>
              </a:lnSpc>
            </a:pPr>
            <a:r>
              <a:rPr lang="en-US" sz="2800" b="1" dirty="0" smtClean="0"/>
              <a:t>38% PARALINGUISTIC</a:t>
            </a:r>
            <a:endParaRPr lang="en-US" sz="2800" dirty="0" smtClean="0"/>
          </a:p>
          <a:p>
            <a:pPr lvl="1" algn="just" eaLnBrk="1" hangingPunct="1">
              <a:lnSpc>
                <a:spcPct val="90000"/>
              </a:lnSpc>
            </a:pPr>
            <a:r>
              <a:rPr lang="en-US" sz="2400" dirty="0" smtClean="0"/>
              <a:t>The way in which something is said - the accent, tone and voice modulation is important to the listener.</a:t>
            </a:r>
          </a:p>
          <a:p>
            <a:pPr algn="just" eaLnBrk="1" hangingPunct="1">
              <a:lnSpc>
                <a:spcPct val="90000"/>
              </a:lnSpc>
            </a:pPr>
            <a:r>
              <a:rPr lang="en-US" sz="2800" b="1" dirty="0" smtClean="0"/>
              <a:t>55% BODY LANGUAGE</a:t>
            </a:r>
            <a:endParaRPr lang="en-US" sz="2800" dirty="0" smtClean="0"/>
          </a:p>
          <a:p>
            <a:pPr lvl="1" algn="just" eaLnBrk="1" hangingPunct="1">
              <a:lnSpc>
                <a:spcPct val="90000"/>
              </a:lnSpc>
            </a:pPr>
            <a:r>
              <a:rPr lang="en-US" sz="2400" dirty="0" smtClean="0"/>
              <a:t>What a speaker looks like and what is his body language while delivering a message affects the listener’s understanding most.</a:t>
            </a:r>
          </a:p>
        </p:txBody>
      </p:sp>
    </p:spTree>
    <p:extLst>
      <p:ext uri="{BB962C8B-B14F-4D97-AF65-F5344CB8AC3E}">
        <p14:creationId xmlns:p14="http://schemas.microsoft.com/office/powerpoint/2010/main" val="3356577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0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0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315200" cy="5288280"/>
          </a:xfrm>
        </p:spPr>
        <p:txBody>
          <a:bodyPr/>
          <a:lstStyle/>
          <a:p>
            <a:pPr marL="45720" indent="0">
              <a:buNone/>
            </a:pPr>
            <a:r>
              <a:rPr lang="en-US" b="1" u="sng" dirty="0" smtClean="0">
                <a:solidFill>
                  <a:schemeClr val="tx1"/>
                </a:solidFill>
              </a:rPr>
              <a:t>How  to Develop Good Communication Skills</a:t>
            </a:r>
            <a:endParaRPr lang="en-US" b="1" u="sng" dirty="0">
              <a:solidFill>
                <a:schemeClr val="tx1"/>
              </a:solidFill>
            </a:endParaRPr>
          </a:p>
          <a:p>
            <a:r>
              <a:rPr lang="en-US" u="sng" dirty="0">
                <a:hlinkClick r:id="rId2"/>
              </a:rPr>
              <a:t>Understanding the Basics of Communication </a:t>
            </a:r>
            <a:r>
              <a:rPr lang="en-US" u="sng" dirty="0" smtClean="0">
                <a:hlinkClick r:id="rId2"/>
              </a:rPr>
              <a:t>Skills</a:t>
            </a:r>
            <a:endParaRPr lang="en-US" u="sng" dirty="0"/>
          </a:p>
          <a:p>
            <a:r>
              <a:rPr lang="en-US" u="sng" dirty="0" smtClean="0">
                <a:hlinkClick r:id="rId3"/>
              </a:rPr>
              <a:t>Engaging </a:t>
            </a:r>
            <a:r>
              <a:rPr lang="en-US" u="sng" dirty="0">
                <a:hlinkClick r:id="rId3"/>
              </a:rPr>
              <a:t>Your </a:t>
            </a:r>
            <a:r>
              <a:rPr lang="en-US" u="sng" dirty="0" smtClean="0">
                <a:hlinkClick r:id="rId3"/>
              </a:rPr>
              <a:t>Audience</a:t>
            </a:r>
            <a:r>
              <a:rPr lang="en-US" u="sng" dirty="0" smtClean="0"/>
              <a:t> </a:t>
            </a:r>
          </a:p>
          <a:p>
            <a:r>
              <a:rPr lang="en-US" u="sng" dirty="0" smtClean="0">
                <a:hlinkClick r:id="rId4"/>
              </a:rPr>
              <a:t>Using </a:t>
            </a:r>
            <a:r>
              <a:rPr lang="en-US" u="sng" dirty="0">
                <a:hlinkClick r:id="rId4"/>
              </a:rPr>
              <a:t>Your </a:t>
            </a:r>
            <a:r>
              <a:rPr lang="en-US" u="sng" dirty="0" smtClean="0">
                <a:hlinkClick r:id="rId4"/>
              </a:rPr>
              <a:t>Words</a:t>
            </a:r>
            <a:endParaRPr lang="en-US" u="sng" dirty="0" smtClean="0"/>
          </a:p>
          <a:p>
            <a:r>
              <a:rPr lang="en-US" u="sng" dirty="0" smtClean="0">
                <a:hlinkClick r:id="rId5"/>
              </a:rPr>
              <a:t>Using </a:t>
            </a:r>
            <a:r>
              <a:rPr lang="en-US" u="sng" dirty="0">
                <a:hlinkClick r:id="rId5"/>
              </a:rPr>
              <a:t>Your Voice</a:t>
            </a:r>
            <a:endParaRPr lang="en-US" u="sng" dirty="0"/>
          </a:p>
          <a:p>
            <a:pPr marL="45720" indent="0" algn="just">
              <a:buNone/>
            </a:pPr>
            <a:r>
              <a:rPr lang="en-US" dirty="0"/>
              <a:t>The ability to communicate effectively is important in relationships, education and work. Here are some steps and tips to help you develop good communication skills.</a:t>
            </a:r>
          </a:p>
          <a:p>
            <a:pPr marL="45720" indent="0">
              <a:buNone/>
            </a:pPr>
            <a:endParaRPr lang="en-US" dirty="0"/>
          </a:p>
        </p:txBody>
      </p:sp>
    </p:spTree>
    <p:extLst>
      <p:ext uri="{BB962C8B-B14F-4D97-AF65-F5344CB8AC3E}">
        <p14:creationId xmlns:p14="http://schemas.microsoft.com/office/powerpoint/2010/main" val="310447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5721" y="1524001"/>
            <a:ext cx="4648200" cy="2895599"/>
          </a:xfrm>
        </p:spPr>
        <p:txBody>
          <a:bodyPr>
            <a:normAutofit fontScale="92500" lnSpcReduction="10000"/>
          </a:bodyPr>
          <a:lstStyle/>
          <a:p>
            <a:pPr marL="45720" indent="0">
              <a:buNone/>
            </a:pPr>
            <a:r>
              <a:rPr lang="en-US" sz="2800" b="1" dirty="0" smtClean="0"/>
              <a:t>1</a:t>
            </a:r>
            <a:r>
              <a:rPr lang="en-US" sz="2800" b="1" dirty="0" smtClean="0"/>
              <a:t>.Have </a:t>
            </a:r>
            <a:r>
              <a:rPr lang="en-US" sz="2800" b="1" dirty="0"/>
              <a:t>courage to say what you think</a:t>
            </a:r>
            <a:r>
              <a:rPr lang="en-US" sz="2800" b="1" dirty="0" smtClean="0"/>
              <a:t>.</a:t>
            </a:r>
          </a:p>
          <a:p>
            <a:pPr marL="45720" indent="0" algn="just">
              <a:buNone/>
            </a:pPr>
            <a:r>
              <a:rPr lang="en-US" sz="2400" dirty="0" smtClean="0"/>
              <a:t>Be confident in </a:t>
            </a:r>
            <a:r>
              <a:rPr lang="en-US" sz="2400" dirty="0"/>
              <a:t>knowing that you can make worthwhile contributions to conversation. Take time each day to be aware of your opinions and feelings so you can adequately convey them to </a:t>
            </a:r>
            <a:r>
              <a:rPr lang="en-US" sz="2400" dirty="0" smtClean="0"/>
              <a:t>others.</a:t>
            </a:r>
            <a:endParaRPr lang="en-US" sz="2400" dirty="0" smtClean="0"/>
          </a:p>
          <a:p>
            <a:pPr marL="45720" indent="0">
              <a:buNone/>
            </a:pPr>
            <a:endParaRPr lang="en-US" dirty="0"/>
          </a:p>
        </p:txBody>
      </p:sp>
      <p:pic>
        <p:nvPicPr>
          <p:cNvPr id="2050" name="Picture 2" descr="C:\Users\Administrator\Desktop\670px-Navy-admiral-talks-to-USS-Sterett-Sailo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74673" y="945573"/>
            <a:ext cx="4124294" cy="3276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4800" y="4384964"/>
            <a:ext cx="8540158" cy="1569660"/>
          </a:xfrm>
          <a:prstGeom prst="rect">
            <a:avLst/>
          </a:prstGeom>
          <a:noFill/>
        </p:spPr>
        <p:txBody>
          <a:bodyPr wrap="none" rtlCol="0">
            <a:spAutoFit/>
          </a:bodyPr>
          <a:lstStyle/>
          <a:p>
            <a:pPr algn="just"/>
            <a:r>
              <a:rPr lang="en-US" sz="2400" dirty="0" smtClean="0"/>
              <a:t>Individuals </a:t>
            </a:r>
            <a:r>
              <a:rPr lang="en-US" sz="2400" dirty="0"/>
              <a:t>who are hesitant to speak because they do not </a:t>
            </a:r>
            <a:endParaRPr lang="en-US" sz="2400" dirty="0" smtClean="0"/>
          </a:p>
          <a:p>
            <a:pPr algn="just"/>
            <a:r>
              <a:rPr lang="en-US" sz="2400" dirty="0" smtClean="0"/>
              <a:t>feel </a:t>
            </a:r>
            <a:r>
              <a:rPr lang="en-US" sz="2400" dirty="0"/>
              <a:t>their input would be </a:t>
            </a:r>
            <a:r>
              <a:rPr lang="en-US" sz="2400" dirty="0" smtClean="0"/>
              <a:t>worthwhile, so they need </a:t>
            </a:r>
            <a:r>
              <a:rPr lang="en-US" sz="2400" dirty="0"/>
              <a:t>not fear</a:t>
            </a:r>
            <a:r>
              <a:rPr lang="en-US" sz="2400" dirty="0" smtClean="0"/>
              <a:t>.</a:t>
            </a:r>
          </a:p>
          <a:p>
            <a:pPr algn="just"/>
            <a:r>
              <a:rPr lang="en-US" sz="2400" dirty="0" smtClean="0"/>
              <a:t>What </a:t>
            </a:r>
            <a:r>
              <a:rPr lang="en-US" sz="2400" dirty="0"/>
              <a:t>is important or worthwhile to one person </a:t>
            </a:r>
            <a:r>
              <a:rPr lang="en-US" sz="2400" dirty="0" smtClean="0"/>
              <a:t>may</a:t>
            </a:r>
          </a:p>
          <a:p>
            <a:pPr algn="just"/>
            <a:r>
              <a:rPr lang="en-US" sz="2400" dirty="0" smtClean="0"/>
              <a:t>not </a:t>
            </a:r>
            <a:r>
              <a:rPr lang="en-US" sz="2400" dirty="0"/>
              <a:t>be to another and may be more so to someone else</a:t>
            </a:r>
          </a:p>
        </p:txBody>
      </p:sp>
      <p:sp>
        <p:nvSpPr>
          <p:cNvPr id="6" name="Rectangle 2"/>
          <p:cNvSpPr>
            <a:spLocks noGrp="1" noChangeArrowheads="1"/>
          </p:cNvSpPr>
          <p:nvPr>
            <p:ph type="title"/>
          </p:nvPr>
        </p:nvSpPr>
        <p:spPr>
          <a:xfrm>
            <a:off x="570560" y="371702"/>
            <a:ext cx="8370451" cy="1152298"/>
          </a:xfrm>
        </p:spPr>
        <p:txBody>
          <a:bodyPr/>
          <a:lstStyle/>
          <a:p>
            <a:pPr algn="l"/>
            <a:r>
              <a:rPr lang="en-US" sz="3200" dirty="0"/>
              <a:t>Understanding the Basics of </a:t>
            </a:r>
            <a:r>
              <a:rPr lang="en-US" sz="3200" dirty="0" smtClean="0"/>
              <a:t/>
            </a:r>
            <a:br>
              <a:rPr lang="en-US" sz="3200" dirty="0" smtClean="0"/>
            </a:br>
            <a:r>
              <a:rPr lang="en-US" sz="3200" dirty="0" smtClean="0"/>
              <a:t>Communication </a:t>
            </a:r>
            <a:r>
              <a:rPr lang="en-US" sz="3200" dirty="0"/>
              <a:t>Skills</a:t>
            </a:r>
            <a:endParaRPr lang="en-US" sz="3200" dirty="0"/>
          </a:p>
        </p:txBody>
      </p:sp>
    </p:spTree>
    <p:extLst>
      <p:ext uri="{BB962C8B-B14F-4D97-AF65-F5344CB8AC3E}">
        <p14:creationId xmlns:p14="http://schemas.microsoft.com/office/powerpoint/2010/main" val="1800558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187</TotalTime>
  <Words>1528</Words>
  <Application>Microsoft Office PowerPoint</Application>
  <PresentationFormat>On-screen Show (4:3)</PresentationFormat>
  <Paragraphs>116</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28" baseType="lpstr">
      <vt:lpstr>Slipstream</vt:lpstr>
      <vt:lpstr>Clip</vt:lpstr>
      <vt:lpstr>Chart</vt:lpstr>
      <vt:lpstr>COMMUNIATION SKILLS</vt:lpstr>
      <vt:lpstr>PowerPoint Presentation</vt:lpstr>
      <vt:lpstr>Basic Communication Skills Profile</vt:lpstr>
      <vt:lpstr>PowerPoint Presentation</vt:lpstr>
      <vt:lpstr>Communication is a Series of Experiences of</vt:lpstr>
      <vt:lpstr>TOTAL COMMUNICATION PROCESS</vt:lpstr>
      <vt:lpstr>IMPACT OF COMMUNICATION</vt:lpstr>
      <vt:lpstr>PowerPoint Presentation</vt:lpstr>
      <vt:lpstr>Understanding the Basics of  Communication Skills</vt:lpstr>
      <vt:lpstr>PowerPoint Presentation</vt:lpstr>
      <vt:lpstr>2. Engaging Your Audience </vt:lpstr>
      <vt:lpstr>PowerPoint Presentation</vt:lpstr>
      <vt:lpstr>PowerPoint Presentation</vt:lpstr>
      <vt:lpstr>PowerPoint Presentation</vt:lpstr>
      <vt:lpstr>PowerPoint Presentation</vt:lpstr>
      <vt:lpstr>PowerPoint Presentation</vt:lpstr>
      <vt:lpstr>3. Using Your Words  </vt:lpstr>
      <vt:lpstr>PowerPoint Presentation</vt:lpstr>
      <vt:lpstr>4. Using Your Voice  </vt:lpstr>
      <vt:lpstr>PowerPoint Presentation</vt:lpstr>
      <vt:lpstr>PowerPoint Presentation</vt:lpstr>
      <vt:lpstr>PowerPoint Presentation</vt:lpstr>
      <vt:lpstr>PowerPoint Presentation</vt:lpstr>
      <vt:lpstr>PowerPoint Presentation</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COMMUNIATION SKILLS</dc:title>
  <dc:creator>pc</dc:creator>
  <cp:lastModifiedBy>pc</cp:lastModifiedBy>
  <cp:revision>47</cp:revision>
  <dcterms:created xsi:type="dcterms:W3CDTF">2014-07-17T10:57:50Z</dcterms:created>
  <dcterms:modified xsi:type="dcterms:W3CDTF">2014-07-18T10:57:35Z</dcterms:modified>
</cp:coreProperties>
</file>