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9"/>
  </p:notesMasterIdLst>
  <p:sldIdLst>
    <p:sldId id="256" r:id="rId2"/>
    <p:sldId id="267" r:id="rId3"/>
    <p:sldId id="259" r:id="rId4"/>
    <p:sldId id="268" r:id="rId5"/>
    <p:sldId id="261" r:id="rId6"/>
    <p:sldId id="269" r:id="rId7"/>
    <p:sldId id="263" r:id="rId8"/>
    <p:sldId id="270" r:id="rId9"/>
    <p:sldId id="258" r:id="rId10"/>
    <p:sldId id="271" r:id="rId11"/>
    <p:sldId id="262" r:id="rId12"/>
    <p:sldId id="274" r:id="rId13"/>
    <p:sldId id="264" r:id="rId14"/>
    <p:sldId id="265" r:id="rId15"/>
    <p:sldId id="266" r:id="rId16"/>
    <p:sldId id="276" r:id="rId17"/>
    <p:sldId id="277" r:id="rId18"/>
    <p:sldId id="278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4" r:id="rId27"/>
    <p:sldId id="293" r:id="rId28"/>
  </p:sldIdLst>
  <p:sldSz cx="17738725" cy="10058400"/>
  <p:notesSz cx="6858000" cy="9144000"/>
  <p:custDataLst>
    <p:tags r:id="rId30"/>
  </p:custDataLst>
  <p:defaultTextStyle>
    <a:defPPr>
      <a:defRPr lang="en-US"/>
    </a:defPPr>
    <a:lvl1pPr marL="0" algn="l" defTabSz="91394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970" algn="l" defTabSz="91394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3942" algn="l" defTabSz="91394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70912" algn="l" defTabSz="91394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7883" algn="l" defTabSz="91394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4855" algn="l" defTabSz="91394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41825" algn="l" defTabSz="91394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8795" algn="l" defTabSz="91394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5769" algn="l" defTabSz="91394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7F7"/>
    <a:srgbClr val="5E3BF3"/>
    <a:srgbClr val="85ACFB"/>
    <a:srgbClr val="7FBBFD"/>
    <a:srgbClr val="65ACFB"/>
    <a:srgbClr val="80D7E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34" autoAdjust="0"/>
    <p:restoredTop sz="94660" autoAdjust="0"/>
  </p:normalViewPr>
  <p:slideViewPr>
    <p:cSldViewPr>
      <p:cViewPr>
        <p:scale>
          <a:sx n="44" d="100"/>
          <a:sy n="44" d="100"/>
        </p:scale>
        <p:origin x="-936" y="-198"/>
      </p:cViewPr>
      <p:guideLst>
        <p:guide orient="horz" pos="3168"/>
        <p:guide pos="55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228"/>
    </p:cViewPr>
  </p:sorterViewPr>
  <p:notesViewPr>
    <p:cSldViewPr>
      <p:cViewPr varScale="1">
        <p:scale>
          <a:sx n="80" d="100"/>
          <a:sy n="80" d="100"/>
        </p:scale>
        <p:origin x="-1974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7A5C3-2F95-40DA-98E3-E8FDD33C55A0}" type="datetimeFigureOut">
              <a:rPr lang="en-US" smtClean="0"/>
              <a:pPr/>
              <a:t>6/27/2014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85800"/>
            <a:ext cx="6045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81AA9-ADCD-4DED-B94B-28204D9682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112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9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70" algn="l" defTabSz="9139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942" algn="l" defTabSz="9139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912" algn="l" defTabSz="9139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883" algn="l" defTabSz="9139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855" algn="l" defTabSz="9139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825" algn="l" defTabSz="9139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795" algn="l" defTabSz="9139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769" algn="l" defTabSz="9139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85800"/>
            <a:ext cx="60452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81AA9-ADCD-4DED-B94B-28204D96825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6C3F37-3AD2-46C7-9BB5-B59285093AE8}" type="datetimeFigureOut">
              <a:rPr lang="en-US" smtClean="0"/>
              <a:pPr/>
              <a:t>6/27/2014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141DDD-8A91-4693-AA02-72772DCAF3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709549" cy="10053202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58840" tIns="79420" rIns="158840" bIns="7942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00521" y="998033"/>
            <a:ext cx="88694" cy="536448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58840" tIns="79420" rIns="158840" bIns="7942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21983" y="998033"/>
            <a:ext cx="53216" cy="536448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58840" tIns="79420" rIns="158840" bIns="7942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85021" y="998033"/>
            <a:ext cx="17739" cy="536448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58840" tIns="79420" rIns="158840" bIns="7942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2" name="Rectangle 41"/>
          <p:cNvSpPr/>
          <p:nvPr/>
        </p:nvSpPr>
        <p:spPr>
          <a:xfrm>
            <a:off x="430214" y="998033"/>
            <a:ext cx="17739" cy="536448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58840" tIns="79420" rIns="158840" bIns="7942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773873" y="6370320"/>
            <a:ext cx="15077916" cy="2896819"/>
          </a:xfrm>
        </p:spPr>
        <p:txBody>
          <a:bodyPr/>
          <a:lstStyle>
            <a:lvl1pPr marR="15884" algn="l">
              <a:defRPr sz="69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73873" y="4157472"/>
            <a:ext cx="15077916" cy="2212848"/>
          </a:xfrm>
        </p:spPr>
        <p:txBody>
          <a:bodyPr lIns="174724" tIns="79420" anchor="b"/>
          <a:lstStyle>
            <a:lvl1pPr marL="0" indent="0" algn="l">
              <a:spcBef>
                <a:spcPts val="0"/>
              </a:spcBef>
              <a:buNone/>
              <a:defRPr sz="3500">
                <a:solidFill>
                  <a:schemeClr val="tx1"/>
                </a:solidFill>
              </a:defRPr>
            </a:lvl1pPr>
            <a:lvl2pPr marL="794202" indent="0" algn="ctr">
              <a:buNone/>
            </a:lvl2pPr>
            <a:lvl3pPr marL="1588404" indent="0" algn="ctr">
              <a:buNone/>
            </a:lvl3pPr>
            <a:lvl4pPr marL="2382606" indent="0" algn="ctr">
              <a:buNone/>
            </a:lvl4pPr>
            <a:lvl5pPr marL="3176808" indent="0" algn="ctr">
              <a:buNone/>
            </a:lvl5pPr>
            <a:lvl6pPr marL="3971011" indent="0" algn="ctr">
              <a:buNone/>
            </a:lvl6pPr>
            <a:lvl7pPr marL="4765213" indent="0" algn="ctr">
              <a:buNone/>
            </a:lvl7pPr>
            <a:lvl8pPr marL="5559415" indent="0" algn="ctr">
              <a:buNone/>
            </a:lvl8pPr>
            <a:lvl9pPr marL="6353617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495247" y="7402845"/>
            <a:ext cx="141910" cy="248107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58840" tIns="79420" rIns="158840" bIns="7942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95247" y="7035335"/>
            <a:ext cx="141910" cy="33528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58840" tIns="79420" rIns="158840" bIns="7942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6" name="Rectangle 65"/>
          <p:cNvSpPr/>
          <p:nvPr/>
        </p:nvSpPr>
        <p:spPr>
          <a:xfrm>
            <a:off x="495247" y="6801938"/>
            <a:ext cx="141910" cy="201168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58840" tIns="79420" rIns="158840" bIns="7942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7" name="Rectangle 66"/>
          <p:cNvSpPr/>
          <p:nvPr/>
        </p:nvSpPr>
        <p:spPr>
          <a:xfrm>
            <a:off x="495247" y="6662420"/>
            <a:ext cx="141910" cy="10729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58840" tIns="79420" rIns="158840" bIns="7942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6C3F37-3AD2-46C7-9BB5-B59285093AE8}" type="datetimeFigureOut">
              <a:rPr lang="en-US" smtClean="0"/>
              <a:pPr/>
              <a:t>6/27/2014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141DDD-8A91-4693-AA02-72772DCAF3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60576" y="402804"/>
            <a:ext cx="3843390" cy="8582237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2581" y="402804"/>
            <a:ext cx="11382349" cy="8582237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6C3F37-3AD2-46C7-9BB5-B59285093AE8}" type="datetimeFigureOut">
              <a:rPr lang="en-US" smtClean="0"/>
              <a:pPr/>
              <a:t>6/27/2014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141DDD-8A91-4693-AA02-72772DCAF3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6C3F37-3AD2-46C7-9BB5-B59285093AE8}" type="datetimeFigureOut">
              <a:rPr lang="en-US" smtClean="0"/>
              <a:pPr/>
              <a:t>6/27/2014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141DDD-8A91-4693-AA02-72772DCAF3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9367831" y="1575036"/>
            <a:ext cx="8384644" cy="84937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58840" tIns="79420" rIns="158840" bIns="794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725468" y="0"/>
            <a:ext cx="10697817" cy="970248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58840" tIns="79420" rIns="158840" bIns="794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9629912" y="1894658"/>
            <a:ext cx="6035040" cy="230603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58840" tIns="79420" rIns="158840" bIns="794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11530171" y="0"/>
            <a:ext cx="5321618" cy="62585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58840" tIns="79420" rIns="158840" bIns="794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11530171" y="6258560"/>
            <a:ext cx="6208554" cy="1676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58840" tIns="79420" rIns="158840" bIns="794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11530171" y="0"/>
            <a:ext cx="2660809" cy="62585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58840" tIns="79420" rIns="158840" bIns="794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11539412" y="6228293"/>
            <a:ext cx="4055885" cy="383010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58840" tIns="79420" rIns="158840" bIns="794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11530171" y="6258560"/>
            <a:ext cx="3104277" cy="379984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58840" tIns="79420" rIns="158840" bIns="794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11530171" y="2011680"/>
            <a:ext cx="6208554" cy="424688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58840" tIns="79420" rIns="158840" bIns="794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11530171" y="2570480"/>
            <a:ext cx="6208554" cy="368808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58840" tIns="79420" rIns="158840" bIns="794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1921695" y="6258560"/>
            <a:ext cx="9608476" cy="379984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58840" tIns="79420" rIns="158840" bIns="794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1034759" y="6258560"/>
            <a:ext cx="10347590" cy="379984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58840" tIns="79420" rIns="158840" bIns="794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711613" y="3576320"/>
            <a:ext cx="10938880" cy="268224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58840" tIns="79420" rIns="158840" bIns="794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711613" y="3129280"/>
            <a:ext cx="10938880" cy="312928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58840" tIns="79420" rIns="158840" bIns="794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8869362" y="6258560"/>
            <a:ext cx="2660809" cy="379984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58840" tIns="79420" rIns="158840" bIns="794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341" y="1982452"/>
            <a:ext cx="11092616" cy="1433646"/>
          </a:xfrm>
        </p:spPr>
        <p:txBody>
          <a:bodyPr lIns="142956" tIns="79420" bIns="0" anchor="t"/>
          <a:lstStyle>
            <a:lvl1pPr marL="95304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6C3F37-3AD2-46C7-9BB5-B59285093AE8}" type="datetimeFigureOut">
              <a:rPr lang="en-US" smtClean="0"/>
              <a:pPr/>
              <a:t>6/27/2014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141DDD-8A91-4693-AA02-72772DCAF3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4505" y="589988"/>
            <a:ext cx="16497014" cy="129985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58840" tIns="79420" rIns="158840" bIns="7942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341" y="751027"/>
            <a:ext cx="15822943" cy="1139952"/>
          </a:xfrm>
        </p:spPr>
        <p:txBody>
          <a:bodyPr tIns="111188"/>
          <a:lstStyle>
            <a:lvl1pPr algn="l">
              <a:buNone/>
              <a:defRPr sz="6600" b="0" cap="none" spc="-261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720758" y="998033"/>
            <a:ext cx="53216" cy="536448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58840" tIns="79420" rIns="158840" bIns="7942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797523" y="998033"/>
            <a:ext cx="53216" cy="536448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58840" tIns="79420" rIns="158840" bIns="7942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869962" y="998033"/>
            <a:ext cx="17739" cy="536448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58840" tIns="79420" rIns="158840" bIns="7942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H="1">
            <a:off x="924769" y="998033"/>
            <a:ext cx="17739" cy="536448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58840" tIns="79420" rIns="158840" bIns="7942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70893" y="998033"/>
            <a:ext cx="70955" cy="536448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58840" tIns="79420" rIns="158840" bIns="7942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936" y="751027"/>
            <a:ext cx="15964853" cy="134112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795" y="2596736"/>
            <a:ext cx="7834604" cy="6638079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044" y="2596736"/>
            <a:ext cx="7834604" cy="6638079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6C3F37-3AD2-46C7-9BB5-B59285093AE8}" type="datetimeFigureOut">
              <a:rPr lang="en-US" smtClean="0"/>
              <a:pPr/>
              <a:t>6/27/2014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141DDD-8A91-4693-AA02-72772DCAF3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589990"/>
            <a:ext cx="17201519" cy="129985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58840" tIns="79420" rIns="158840" bIns="7942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324" y="751027"/>
            <a:ext cx="15077916" cy="1341120"/>
          </a:xfrm>
        </p:spPr>
        <p:txBody>
          <a:bodyPr anchor="t"/>
          <a:lstStyle>
            <a:lvl1pPr>
              <a:defRPr sz="69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936" y="2654300"/>
            <a:ext cx="7837684" cy="938318"/>
          </a:xfrm>
        </p:spPr>
        <p:txBody>
          <a:bodyPr anchor="ctr"/>
          <a:lstStyle>
            <a:lvl1pPr marL="127072" indent="0" algn="l">
              <a:buNone/>
              <a:defRPr sz="4200" b="1">
                <a:solidFill>
                  <a:schemeClr val="accent2"/>
                </a:solidFill>
              </a:defRPr>
            </a:lvl1pPr>
            <a:lvl2pPr>
              <a:buNone/>
              <a:defRPr sz="3500" b="1"/>
            </a:lvl2pPr>
            <a:lvl3pPr>
              <a:buNone/>
              <a:defRPr sz="3100" b="1"/>
            </a:lvl3pPr>
            <a:lvl4pPr>
              <a:buNone/>
              <a:defRPr sz="2800" b="1"/>
            </a:lvl4pPr>
            <a:lvl5pPr>
              <a:buNone/>
              <a:defRPr sz="28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9011027" y="2654300"/>
            <a:ext cx="7840763" cy="938318"/>
          </a:xfrm>
        </p:spPr>
        <p:txBody>
          <a:bodyPr anchor="ctr"/>
          <a:lstStyle>
            <a:lvl1pPr marL="127072" indent="0">
              <a:buNone/>
              <a:defRPr sz="4200" b="1">
                <a:solidFill>
                  <a:schemeClr val="accent2"/>
                </a:solidFill>
              </a:defRPr>
            </a:lvl1pPr>
            <a:lvl2pPr>
              <a:buNone/>
              <a:defRPr sz="3500" b="1"/>
            </a:lvl2pPr>
            <a:lvl3pPr>
              <a:buNone/>
              <a:defRPr sz="3100" b="1"/>
            </a:lvl3pPr>
            <a:lvl4pPr>
              <a:buNone/>
              <a:defRPr sz="2800" b="1"/>
            </a:lvl4pPr>
            <a:lvl5pPr>
              <a:buNone/>
              <a:defRPr sz="28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886936" y="3606587"/>
            <a:ext cx="7837684" cy="5807050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011027" y="3606587"/>
            <a:ext cx="7840763" cy="5807050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6C3F37-3AD2-46C7-9BB5-B59285093AE8}" type="datetimeFigureOut">
              <a:rPr lang="en-US" smtClean="0"/>
              <a:pPr/>
              <a:t>6/27/2014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141DDD-8A91-4693-AA02-72772DCAF3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70306" y="998033"/>
            <a:ext cx="88694" cy="536448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58840" tIns="79420" rIns="158840" bIns="7942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1769" y="998033"/>
            <a:ext cx="53216" cy="536448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58840" tIns="79420" rIns="158840" bIns="7942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4807" y="998033"/>
            <a:ext cx="17739" cy="536448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58840" tIns="79420" rIns="158840" bIns="7942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998033"/>
            <a:ext cx="17739" cy="536448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58840" tIns="79420" rIns="158840" bIns="7942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290543" y="998033"/>
            <a:ext cx="53216" cy="536448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58840" tIns="79420" rIns="158840" bIns="7942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367308" y="998033"/>
            <a:ext cx="53216" cy="536448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58840" tIns="79420" rIns="158840" bIns="7942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439747" y="998033"/>
            <a:ext cx="17739" cy="536448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58840" tIns="79420" rIns="158840" bIns="7942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 flipH="1">
            <a:off x="494554" y="998033"/>
            <a:ext cx="17739" cy="536448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58840" tIns="79420" rIns="158840" bIns="7942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40678" y="998033"/>
            <a:ext cx="70955" cy="536448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58840" tIns="79420" rIns="158840" bIns="7942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3873" y="751027"/>
            <a:ext cx="15077916" cy="1341120"/>
          </a:xfrm>
        </p:spPr>
        <p:txBody>
          <a:bodyPr/>
          <a:lstStyle>
            <a:lvl1pPr>
              <a:defRPr sz="69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6C3F37-3AD2-46C7-9BB5-B59285093AE8}" type="datetimeFigureOut">
              <a:rPr lang="en-US" smtClean="0"/>
              <a:pPr/>
              <a:t>6/27/2014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141DDD-8A91-4693-AA02-72772DCAF3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6C3F37-3AD2-46C7-9BB5-B59285093AE8}" type="datetimeFigureOut">
              <a:rPr lang="en-US" smtClean="0"/>
              <a:pPr/>
              <a:t>6/27/2014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141DDD-8A91-4693-AA02-72772DCAF3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404" y="400473"/>
            <a:ext cx="15964853" cy="1704340"/>
          </a:xfrm>
        </p:spPr>
        <p:txBody>
          <a:bodyPr anchor="ctr"/>
          <a:lstStyle>
            <a:lvl1pPr algn="l">
              <a:buNone/>
              <a:defRPr sz="63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330405" y="2104813"/>
            <a:ext cx="4878149" cy="6705600"/>
          </a:xfrm>
        </p:spPr>
        <p:txBody>
          <a:bodyPr/>
          <a:lstStyle>
            <a:lvl1pPr marL="95304" indent="0">
              <a:buNone/>
              <a:defRPr sz="3100"/>
            </a:lvl1pPr>
            <a:lvl2pPr>
              <a:buNone/>
              <a:defRPr sz="2100"/>
            </a:lvl2pPr>
            <a:lvl3pPr>
              <a:buNone/>
              <a:defRPr sz="1700"/>
            </a:lvl3pPr>
            <a:lvl4pPr>
              <a:buNone/>
              <a:defRPr sz="1600"/>
            </a:lvl4pPr>
            <a:lvl5pPr>
              <a:buNone/>
              <a:defRPr sz="16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652022" y="2104813"/>
            <a:ext cx="10643235" cy="6705600"/>
          </a:xfrm>
        </p:spPr>
        <p:txBody>
          <a:bodyPr/>
          <a:lstStyle>
            <a:lvl1pPr>
              <a:defRPr sz="5600"/>
            </a:lvl1pPr>
            <a:lvl2pPr>
              <a:defRPr sz="4900"/>
            </a:lvl2pPr>
            <a:lvl3pPr>
              <a:defRPr sz="4200"/>
            </a:lvl3pPr>
            <a:lvl4pPr>
              <a:defRPr sz="3500"/>
            </a:lvl4pPr>
            <a:lvl5pPr>
              <a:defRPr sz="35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6C3F37-3AD2-46C7-9BB5-B59285093AE8}" type="datetimeFigureOut">
              <a:rPr lang="en-US" smtClean="0"/>
              <a:pPr/>
              <a:t>6/27/2014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141DDD-8A91-4693-AA02-72772DCAF3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13957" y="1"/>
            <a:ext cx="17029176" cy="2754454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58840" tIns="79420" rIns="158840" bIns="7942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04573" y="2764708"/>
            <a:ext cx="17037677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16549113" y="1757761"/>
            <a:ext cx="194719" cy="249215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773872" y="647169"/>
            <a:ext cx="13304044" cy="1029232"/>
          </a:xfrm>
        </p:spPr>
        <p:txBody>
          <a:bodyPr anchor="b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3957" y="2777545"/>
            <a:ext cx="17029176" cy="727487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56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773872" y="1686878"/>
            <a:ext cx="13304044" cy="1005840"/>
          </a:xfrm>
        </p:spPr>
        <p:txBody>
          <a:bodyPr/>
          <a:lstStyle>
            <a:lvl1pPr marL="47652" indent="0">
              <a:spcBef>
                <a:spcPts val="0"/>
              </a:spcBef>
              <a:buNone/>
              <a:defRPr sz="2400">
                <a:solidFill>
                  <a:srgbClr val="FFFFFF"/>
                </a:solidFill>
              </a:defRPr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16844758" y="1981281"/>
            <a:ext cx="194719" cy="249215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16171810" y="2132587"/>
            <a:ext cx="194719" cy="249215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564930" y="81399"/>
            <a:ext cx="4139036" cy="535517"/>
          </a:xfrm>
        </p:spPr>
        <p:txBody>
          <a:bodyPr/>
          <a:lstStyle>
            <a:extLst/>
          </a:lstStyle>
          <a:p>
            <a:fld id="{0A6C3F37-3AD2-46C7-9BB5-B59285093AE8}" type="datetimeFigureOut">
              <a:rPr lang="en-US" smtClean="0"/>
              <a:pPr/>
              <a:t>6/27/2014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73872" y="81399"/>
            <a:ext cx="10791058" cy="535517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703966" y="81399"/>
            <a:ext cx="886936" cy="535517"/>
          </a:xfrm>
        </p:spPr>
        <p:txBody>
          <a:bodyPr/>
          <a:lstStyle>
            <a:extLst/>
          </a:lstStyle>
          <a:p>
            <a:fld id="{63141DDD-8A91-4693-AA02-72772DCAF3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709549" cy="10053202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58840" tIns="79420" rIns="158840" bIns="7942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495247" y="7402845"/>
            <a:ext cx="141910" cy="248107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58840" tIns="79420" rIns="158840" bIns="7942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495247" y="7035335"/>
            <a:ext cx="141910" cy="33528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58840" tIns="79420" rIns="158840" bIns="7942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5247" y="6801938"/>
            <a:ext cx="141910" cy="201168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58840" tIns="79420" rIns="158840" bIns="7942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5247" y="6662420"/>
            <a:ext cx="141910" cy="10729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58840" tIns="79420" rIns="158840" bIns="7942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0521" y="998033"/>
            <a:ext cx="88694" cy="536448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58840" tIns="79420" rIns="158840" bIns="7942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21983" y="998033"/>
            <a:ext cx="53216" cy="536448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58840" tIns="79420" rIns="158840" bIns="7942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85021" y="998033"/>
            <a:ext cx="17739" cy="536448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58840" tIns="79420" rIns="158840" bIns="7942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30214" y="998033"/>
            <a:ext cx="17739" cy="536448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58840" tIns="79420" rIns="158840" bIns="7942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773873" y="751027"/>
            <a:ext cx="15077916" cy="1341120"/>
          </a:xfrm>
          <a:prstGeom prst="rect">
            <a:avLst/>
          </a:prstGeom>
        </p:spPr>
        <p:txBody>
          <a:bodyPr vert="horz" lIns="158840" tIns="79420" rIns="158840" bIns="79420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773873" y="2615888"/>
            <a:ext cx="15077916" cy="6705600"/>
          </a:xfrm>
          <a:prstGeom prst="rect">
            <a:avLst/>
          </a:prstGeom>
        </p:spPr>
        <p:txBody>
          <a:bodyPr vert="horz" lIns="158840" tIns="79420" rIns="158840" bIns="7942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12564930" y="9411124"/>
            <a:ext cx="4139036" cy="535517"/>
          </a:xfrm>
          <a:prstGeom prst="rect">
            <a:avLst/>
          </a:prstGeom>
        </p:spPr>
        <p:txBody>
          <a:bodyPr vert="horz" lIns="158840" tIns="79420" rIns="158840" bIns="79420" anchor="b"/>
          <a:lstStyle>
            <a:lvl1pPr algn="l" eaLnBrk="1" latinLnBrk="0" hangingPunct="1">
              <a:defRPr kumimoji="0" sz="1900">
                <a:solidFill>
                  <a:schemeClr val="tx2"/>
                </a:solidFill>
              </a:defRPr>
            </a:lvl1pPr>
            <a:extLst/>
          </a:lstStyle>
          <a:p>
            <a:fld id="{0A6C3F37-3AD2-46C7-9BB5-B59285093AE8}" type="datetimeFigureOut">
              <a:rPr lang="en-US" smtClean="0"/>
              <a:pPr/>
              <a:t>6/27/2014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773872" y="9411124"/>
            <a:ext cx="10791058" cy="535517"/>
          </a:xfrm>
          <a:prstGeom prst="rect">
            <a:avLst/>
          </a:prstGeom>
        </p:spPr>
        <p:txBody>
          <a:bodyPr vert="horz" lIns="158840" tIns="79420" rIns="158840" bIns="79420" anchor="b"/>
          <a:lstStyle>
            <a:lvl1pPr algn="r" eaLnBrk="1" latinLnBrk="0" hangingPunct="1">
              <a:defRPr kumimoji="0" sz="19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6703966" y="9411124"/>
            <a:ext cx="886936" cy="535517"/>
          </a:xfrm>
          <a:prstGeom prst="rect">
            <a:avLst/>
          </a:prstGeom>
        </p:spPr>
        <p:txBody>
          <a:bodyPr vert="horz" lIns="158840" tIns="79420" rIns="158840" bIns="79420" anchor="b"/>
          <a:lstStyle>
            <a:lvl1pPr algn="l" eaLnBrk="1" latinLnBrk="0" hangingPunct="1">
              <a:defRPr kumimoji="0" sz="2100">
                <a:solidFill>
                  <a:schemeClr val="tx2"/>
                </a:solidFill>
              </a:defRPr>
            </a:lvl1pPr>
            <a:extLst/>
          </a:lstStyle>
          <a:p>
            <a:fld id="{63141DDD-8A91-4693-AA02-72772DCAF3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6900" kern="1200" spc="-174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714782" indent="-595652" algn="l" rtl="0" eaLnBrk="1" latinLnBrk="0" hangingPunct="1">
        <a:spcBef>
          <a:spcPts val="1216"/>
        </a:spcBef>
        <a:buClr>
          <a:schemeClr val="tx2"/>
        </a:buClr>
        <a:buSzPct val="95000"/>
        <a:buFont typeface="Wingdings"/>
        <a:buChar char=""/>
        <a:defRPr kumimoji="0" sz="5200" kern="1200">
          <a:solidFill>
            <a:schemeClr val="tx1"/>
          </a:solidFill>
          <a:latin typeface="+mn-lt"/>
          <a:ea typeface="+mn-ea"/>
          <a:cs typeface="+mn-cs"/>
        </a:defRPr>
      </a:lvl1pPr>
      <a:lvl2pPr marL="1286607" indent="-496376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731361" indent="-397101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2191998" indent="-397101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3800" kern="1200">
          <a:solidFill>
            <a:schemeClr val="tx1"/>
          </a:solidFill>
          <a:latin typeface="+mn-lt"/>
          <a:ea typeface="+mn-ea"/>
          <a:cs typeface="+mn-cs"/>
        </a:defRPr>
      </a:lvl4pPr>
      <a:lvl5pPr marL="2573215" indent="-365333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2970316" indent="-365333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3303881" indent="-317681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637446" indent="-317681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971011" indent="-317681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79420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58840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238260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317680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97101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476521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55594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635361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189031" y="457203"/>
            <a:ext cx="16828709" cy="1107951"/>
          </a:xfrm>
          <a:prstGeom prst="rect">
            <a:avLst/>
          </a:prstGeom>
          <a:noFill/>
        </p:spPr>
        <p:txBody>
          <a:bodyPr wrap="square" lIns="91394" tIns="45698" rIns="91394" bIns="45698">
            <a:spAutoFit/>
            <a:scene3d>
              <a:camera prst="perspectiveLef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6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WELCOME TO POWER POINT PRESENTAION</a:t>
            </a:r>
            <a:endParaRPr lang="en-US" sz="6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6961" y="1981202"/>
            <a:ext cx="15773401" cy="2662223"/>
          </a:xfrm>
          <a:prstGeom prst="rect">
            <a:avLst/>
          </a:prstGeom>
          <a:noFill/>
        </p:spPr>
        <p:txBody>
          <a:bodyPr wrap="square" lIns="91394" tIns="45698" rIns="91394" bIns="45698" rtlCol="0">
            <a:spAutoFit/>
          </a:bodyPr>
          <a:lstStyle/>
          <a:p>
            <a:r>
              <a:rPr lang="en-US" sz="16700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Algerian" pitchFamily="82" charset="0"/>
              </a:rPr>
              <a:t>CLASS  :   ‘V’ A</a:t>
            </a:r>
            <a:endParaRPr lang="en-US" sz="16700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Algerian" pitchFamily="8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22238" y="4320376"/>
            <a:ext cx="19765961" cy="2385224"/>
          </a:xfrm>
          <a:prstGeom prst="rect">
            <a:avLst/>
          </a:prstGeom>
          <a:noFill/>
        </p:spPr>
        <p:txBody>
          <a:bodyPr wrap="square" lIns="91394" tIns="45698" rIns="91394" bIns="45698" rtlCol="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149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6">
                      <a:alpha val="60000"/>
                    </a:schemeClr>
                  </a:glow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BancoDi" pitchFamily="82" charset="0"/>
              </a:rPr>
              <a:t>   SUB :  ENGLISH</a:t>
            </a:r>
            <a:endParaRPr lang="en-US" sz="149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glow rad="101600">
                  <a:schemeClr val="accent6">
                    <a:alpha val="60000"/>
                  </a:schemeClr>
                </a:glow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BancoDi" pitchFamily="8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4962" y="7239002"/>
            <a:ext cx="17098963" cy="2385268"/>
          </a:xfrm>
          <a:prstGeom prst="rect">
            <a:avLst/>
          </a:prstGeom>
          <a:noFill/>
        </p:spPr>
        <p:txBody>
          <a:bodyPr wrap="square" lIns="91394" tIns="45698" rIns="91394" bIns="45698" rtlCol="0">
            <a:prstTxWarp prst="textTriangleInverted">
              <a:avLst/>
            </a:prstTxWarp>
            <a:spAutoFit/>
          </a:bodyPr>
          <a:lstStyle/>
          <a:p>
            <a:r>
              <a:rPr lang="en-US" sz="10900" dirty="0" smtClean="0">
                <a:solidFill>
                  <a:srgbClr val="FFFF00"/>
                </a:solidFill>
              </a:rPr>
              <a:t>TOPIC :RIP VAN WINKLE</a:t>
            </a:r>
          </a:p>
          <a:p>
            <a:r>
              <a:rPr lang="en-US" sz="4000" dirty="0" smtClean="0"/>
              <a:t> </a:t>
            </a:r>
            <a:endParaRPr lang="en-US" sz="40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75000"/>
            <a:alpha val="5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8762" y="609600"/>
            <a:ext cx="868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u="sng" dirty="0" smtClean="0">
                <a:solidFill>
                  <a:srgbClr val="FFFF00"/>
                </a:solidFill>
                <a:latin typeface="Algerian" pitchFamily="82" charset="0"/>
              </a:rPr>
              <a:t>WORD  MEANING</a:t>
            </a:r>
            <a:endParaRPr lang="en-IN" sz="6000" b="1" u="sng" dirty="0">
              <a:solidFill>
                <a:srgbClr val="FFFF00"/>
              </a:solidFill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46038" y="2133600"/>
            <a:ext cx="1795645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DAY  DREAMING   -  TO HAVE A DREAM DURING DAY TIME </a:t>
            </a:r>
          </a:p>
          <a:p>
            <a:endParaRPr lang="en-US" sz="2800" dirty="0" smtClean="0"/>
          </a:p>
          <a:p>
            <a:r>
              <a:rPr lang="en-US" sz="2800" dirty="0" smtClean="0"/>
              <a:t>  </a:t>
            </a:r>
            <a:endParaRPr lang="en-IN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4191000"/>
            <a:ext cx="17738725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554162" y="4876800"/>
            <a:ext cx="43813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 smtClean="0">
                <a:solidFill>
                  <a:srgbClr val="FFFF00"/>
                </a:solidFill>
                <a:latin typeface="Algerian" pitchFamily="82" charset="0"/>
              </a:rPr>
              <a:t>present tense</a:t>
            </a:r>
            <a:endParaRPr lang="en-IN" sz="4400" b="1" u="sng" dirty="0">
              <a:solidFill>
                <a:srgbClr val="FFFF00"/>
              </a:solidFill>
              <a:latin typeface="Algerian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212762" y="5029200"/>
            <a:ext cx="3429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>
                <a:solidFill>
                  <a:srgbClr val="FFFF00"/>
                </a:solidFill>
                <a:latin typeface="Algerian" pitchFamily="82" charset="0"/>
              </a:rPr>
              <a:t>past tense</a:t>
            </a:r>
            <a:endParaRPr lang="en-IN" sz="4400" b="1" u="sng" dirty="0">
              <a:solidFill>
                <a:srgbClr val="FFFF00"/>
              </a:solidFill>
              <a:latin typeface="Algerian" pitchFamily="8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25562" y="6477000"/>
            <a:ext cx="4648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               </a:t>
            </a:r>
            <a:r>
              <a:rPr lang="en-US" sz="5400" b="1" dirty="0" smtClean="0"/>
              <a:t>wake up</a:t>
            </a:r>
          </a:p>
          <a:p>
            <a:r>
              <a:rPr lang="en-US" sz="5400" b="1" dirty="0" smtClean="0"/>
              <a:t>           </a:t>
            </a:r>
            <a:r>
              <a:rPr lang="en-US" sz="5400" b="1" dirty="0" smtClean="0"/>
              <a:t>carry</a:t>
            </a:r>
            <a:r>
              <a:rPr lang="en-US" sz="2000" b="1" dirty="0" smtClean="0"/>
              <a:t>8</a:t>
            </a:r>
            <a:endParaRPr lang="en-US" sz="5400" b="1" dirty="0" smtClean="0"/>
          </a:p>
          <a:p>
            <a:r>
              <a:rPr lang="en-US" sz="5400" b="1" dirty="0" smtClean="0"/>
              <a:t>           make</a:t>
            </a:r>
            <a:endParaRPr lang="en-IN" sz="5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3365162" y="6248400"/>
            <a:ext cx="3733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woke up</a:t>
            </a:r>
          </a:p>
          <a:p>
            <a:r>
              <a:rPr lang="en-US" sz="6000" b="1" dirty="0" smtClean="0"/>
              <a:t>carried</a:t>
            </a:r>
          </a:p>
          <a:p>
            <a:r>
              <a:rPr lang="en-US" sz="6000" b="1" dirty="0" smtClean="0"/>
              <a:t>made</a:t>
            </a:r>
            <a:endParaRPr lang="en-IN" sz="6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8" grpId="0"/>
      <p:bldP spid="9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962" y="1823383"/>
            <a:ext cx="96012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While he was day dreaming </a:t>
            </a:r>
          </a:p>
          <a:p>
            <a:r>
              <a:rPr lang="en-US" sz="4800" b="1" dirty="0" smtClean="0"/>
              <a:t>suddenly he woke up and he heard </a:t>
            </a:r>
          </a:p>
          <a:p>
            <a:r>
              <a:rPr lang="en-US" sz="4800" b="1" dirty="0" smtClean="0"/>
              <a:t>a voice calling Rip Van Winkle,</a:t>
            </a:r>
          </a:p>
          <a:p>
            <a:r>
              <a:rPr lang="en-US" sz="4800" b="1" dirty="0" smtClean="0"/>
              <a:t>He saw a short old man</a:t>
            </a:r>
          </a:p>
          <a:p>
            <a:r>
              <a:rPr lang="en-US" sz="4800" b="1" dirty="0" smtClean="0"/>
              <a:t> with thick hair and beard </a:t>
            </a:r>
          </a:p>
          <a:p>
            <a:r>
              <a:rPr lang="en-US" sz="4800" b="1" dirty="0" smtClean="0"/>
              <a:t>walking with a </a:t>
            </a:r>
            <a:r>
              <a:rPr lang="en-US" sz="4800" b="1" dirty="0" smtClean="0"/>
              <a:t>barrel</a:t>
            </a:r>
            <a:r>
              <a:rPr lang="en-US" sz="2000" b="1" dirty="0" smtClean="0"/>
              <a:t>9</a:t>
            </a:r>
            <a:endParaRPr lang="en-US" sz="4800" b="1" dirty="0" smtClean="0"/>
          </a:p>
          <a:p>
            <a:r>
              <a:rPr lang="en-US" sz="4800" b="1" dirty="0" smtClean="0"/>
              <a:t>he made signs to carry</a:t>
            </a:r>
          </a:p>
          <a:p>
            <a:r>
              <a:rPr lang="en-US" sz="4800" b="1" dirty="0" smtClean="0"/>
              <a:t>The barrel for him.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64762" y="533400"/>
            <a:ext cx="7010400" cy="9074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3399FF"/>
            </a:gs>
            <a:gs pos="16000">
              <a:srgbClr val="00CCCC"/>
            </a:gs>
            <a:gs pos="47000">
              <a:srgbClr val="9999FF"/>
            </a:gs>
            <a:gs pos="60001">
              <a:srgbClr val="2E6792"/>
            </a:gs>
            <a:gs pos="71001">
              <a:srgbClr val="3333CC"/>
            </a:gs>
            <a:gs pos="81000">
              <a:srgbClr val="1170FF"/>
            </a:gs>
            <a:gs pos="100000">
              <a:srgbClr val="006699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4962" y="2443877"/>
            <a:ext cx="213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Hear</a:t>
            </a:r>
          </a:p>
          <a:p>
            <a:r>
              <a:rPr lang="en-US" sz="5400" b="1" dirty="0" smtClean="0"/>
              <a:t>sign</a:t>
            </a:r>
          </a:p>
          <a:p>
            <a:r>
              <a:rPr lang="en-US" sz="5400" b="1" dirty="0" smtClean="0"/>
              <a:t>carry</a:t>
            </a:r>
            <a:endParaRPr lang="en-IN" sz="5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25962" y="5181600"/>
            <a:ext cx="906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            </a:t>
            </a:r>
            <a:r>
              <a:rPr lang="en-US" sz="6000" b="1" u="sng" dirty="0" smtClean="0">
                <a:latin typeface="Algerian" pitchFamily="82" charset="0"/>
              </a:rPr>
              <a:t>opposite   words</a:t>
            </a:r>
            <a:endParaRPr lang="en-IN" sz="6000" b="1" u="sng" dirty="0">
              <a:latin typeface="Algerian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7762" y="6858000"/>
            <a:ext cx="1051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highest                               -                          lowest</a:t>
            </a:r>
            <a:endParaRPr lang="en-IN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001962" y="1364159"/>
            <a:ext cx="594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>
                <a:latin typeface="Algerian" pitchFamily="82" charset="0"/>
              </a:rPr>
              <a:t>PRESENT   TENSE</a:t>
            </a:r>
            <a:endParaRPr lang="en-IN" sz="4400" b="1" u="sng" dirty="0">
              <a:latin typeface="Algerian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21962" y="1371600"/>
            <a:ext cx="365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>
                <a:latin typeface="Algerian" pitchFamily="82" charset="0"/>
              </a:rPr>
              <a:t>PAST  TENSE</a:t>
            </a:r>
            <a:endParaRPr lang="en-IN" sz="4400" b="1" u="sng" dirty="0">
              <a:latin typeface="Algerian" pitchFamily="8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98162" y="2438400"/>
            <a:ext cx="4343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Heard</a:t>
            </a:r>
          </a:p>
          <a:p>
            <a:r>
              <a:rPr lang="en-US" sz="5400" b="1" dirty="0" smtClean="0"/>
              <a:t>Signed</a:t>
            </a:r>
          </a:p>
          <a:p>
            <a:r>
              <a:rPr lang="en-US" sz="5400" b="1" dirty="0" smtClean="0"/>
              <a:t>carried</a:t>
            </a:r>
            <a:endParaRPr lang="en-IN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6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BE4AE"/>
            </a:gs>
            <a:gs pos="13000">
              <a:srgbClr val="BD922A"/>
            </a:gs>
            <a:gs pos="21001">
              <a:srgbClr val="BD922A"/>
            </a:gs>
            <a:gs pos="63000">
              <a:srgbClr val="FBE4AE"/>
            </a:gs>
            <a:gs pos="67000">
              <a:srgbClr val="BD922A"/>
            </a:gs>
            <a:gs pos="69000">
              <a:srgbClr val="835E17"/>
            </a:gs>
            <a:gs pos="82001">
              <a:srgbClr val="A28949"/>
            </a:gs>
            <a:gs pos="100000">
              <a:srgbClr val="FAE3B7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962" y="1143000"/>
            <a:ext cx="11430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Rip and the old man walked </a:t>
            </a:r>
          </a:p>
          <a:p>
            <a:r>
              <a:rPr lang="en-US" sz="6000" b="1" dirty="0" smtClean="0">
                <a:solidFill>
                  <a:schemeClr val="bg1"/>
                </a:solidFill>
              </a:rPr>
              <a:t>together . They reached </a:t>
            </a:r>
          </a:p>
          <a:p>
            <a:r>
              <a:rPr lang="en-US" sz="6000" b="1" dirty="0" smtClean="0">
                <a:solidFill>
                  <a:schemeClr val="bg1"/>
                </a:solidFill>
              </a:rPr>
              <a:t>a place ,where Rip saw some more </a:t>
            </a:r>
          </a:p>
          <a:p>
            <a:r>
              <a:rPr lang="en-US" sz="6000" b="1" dirty="0" smtClean="0">
                <a:solidFill>
                  <a:schemeClr val="bg1"/>
                </a:solidFill>
              </a:rPr>
              <a:t>odd looking  men playing nine </a:t>
            </a:r>
            <a:r>
              <a:rPr lang="en-US" sz="6000" b="1" dirty="0" smtClean="0">
                <a:solidFill>
                  <a:schemeClr val="bg1"/>
                </a:solidFill>
              </a:rPr>
              <a:t>pins</a:t>
            </a:r>
            <a:r>
              <a:rPr lang="en-US" sz="3200" b="1" dirty="0" smtClean="0">
                <a:solidFill>
                  <a:schemeClr val="bg1"/>
                </a:solidFill>
              </a:rPr>
              <a:t>10</a:t>
            </a:r>
            <a:endParaRPr lang="en-US" sz="6000" b="1" dirty="0">
              <a:solidFill>
                <a:schemeClr val="bg1"/>
              </a:solidFill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911" y="5638800"/>
            <a:ext cx="10313451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41162" y="1083567"/>
            <a:ext cx="5124481" cy="7755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21362" y="6096000"/>
            <a:ext cx="10820401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962" y="723836"/>
            <a:ext cx="4876800" cy="8724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4754562" y="1828800"/>
            <a:ext cx="1256786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</a:rPr>
              <a:t>The old people were playing</a:t>
            </a:r>
          </a:p>
          <a:p>
            <a:r>
              <a:rPr lang="en-US" sz="8000" b="1" dirty="0" smtClean="0">
                <a:solidFill>
                  <a:schemeClr val="bg1"/>
                </a:solidFill>
              </a:rPr>
              <a:t>nine pins very seriously</a:t>
            </a:r>
            <a:r>
              <a:rPr lang="en-US" sz="5400" b="1" dirty="0" smtClean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3162" y="-228600"/>
            <a:ext cx="137160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</a:rPr>
              <a:t>Rip’s companion emptied </a:t>
            </a:r>
          </a:p>
          <a:p>
            <a:r>
              <a:rPr lang="en-US" sz="8000" b="1" dirty="0" smtClean="0">
                <a:solidFill>
                  <a:schemeClr val="bg1"/>
                </a:solidFill>
              </a:rPr>
              <a:t>the barrel into glasses and made Rip to drink </a:t>
            </a:r>
            <a:r>
              <a:rPr lang="en-US" sz="8000" b="1" dirty="0" smtClean="0">
                <a:solidFill>
                  <a:schemeClr val="bg1"/>
                </a:solidFill>
              </a:rPr>
              <a:t>it</a:t>
            </a:r>
            <a:r>
              <a:rPr lang="en-US" sz="3600" b="1" dirty="0" smtClean="0">
                <a:solidFill>
                  <a:schemeClr val="bg1"/>
                </a:solidFill>
              </a:rPr>
              <a:t>11</a:t>
            </a:r>
            <a:endParaRPr lang="en-US" sz="8000" b="1" dirty="0" smtClean="0">
              <a:solidFill>
                <a:schemeClr val="bg1"/>
              </a:solidFill>
            </a:endParaRPr>
          </a:p>
          <a:p>
            <a:r>
              <a:rPr lang="en-US" sz="8000" b="1" dirty="0" smtClean="0">
                <a:solidFill>
                  <a:schemeClr val="bg1"/>
                </a:solidFill>
              </a:rPr>
              <a:t>Rip was afraid and obeyed.</a:t>
            </a:r>
          </a:p>
          <a:p>
            <a:r>
              <a:rPr lang="en-US" sz="8000" b="1" dirty="0" smtClean="0">
                <a:solidFill>
                  <a:schemeClr val="bg1"/>
                </a:solidFill>
              </a:rPr>
              <a:t>He drank few more glasses</a:t>
            </a:r>
          </a:p>
          <a:p>
            <a:r>
              <a:rPr lang="en-US" sz="8000" b="1" dirty="0" smtClean="0">
                <a:solidFill>
                  <a:schemeClr val="bg1"/>
                </a:solidFill>
              </a:rPr>
              <a:t>and fell asleep  </a:t>
            </a:r>
            <a:endParaRPr lang="en-US" sz="80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362" y="304800"/>
            <a:ext cx="4800600" cy="927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 cstate="print"/>
          <a:srcRect r="62801"/>
          <a:stretch>
            <a:fillRect/>
          </a:stretch>
        </p:blipFill>
        <p:spPr bwMode="auto">
          <a:xfrm rot="10800000" flipV="1">
            <a:off x="13186311" y="5943600"/>
            <a:ext cx="3836451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CCCCFF"/>
            </a:gs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073" y="751027"/>
            <a:ext cx="7019289" cy="1341120"/>
          </a:xfrm>
        </p:spPr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Algerian" pitchFamily="82" charset="0"/>
              </a:rPr>
              <a:t>word meanings</a:t>
            </a:r>
            <a:endParaRPr lang="en-IN" b="1" u="sng" dirty="0">
              <a:solidFill>
                <a:srgbClr val="FF00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562" y="2615888"/>
            <a:ext cx="16288227" cy="7061512"/>
          </a:xfrm>
        </p:spPr>
        <p:txBody>
          <a:bodyPr/>
          <a:lstStyle/>
          <a:p>
            <a:endParaRPr lang="en-US" sz="7200" b="1" dirty="0" smtClean="0">
              <a:solidFill>
                <a:schemeClr val="bg1"/>
              </a:solidFill>
            </a:endParaRPr>
          </a:p>
          <a:p>
            <a:r>
              <a:rPr lang="en-US" sz="7200" b="1" dirty="0" smtClean="0">
                <a:solidFill>
                  <a:schemeClr val="bg1"/>
                </a:solidFill>
              </a:rPr>
              <a:t>Companion – a friend, or a pet </a:t>
            </a:r>
          </a:p>
          <a:p>
            <a:pPr>
              <a:buNone/>
            </a:pPr>
            <a:r>
              <a:rPr lang="en-US" sz="7200" b="1" dirty="0" smtClean="0">
                <a:solidFill>
                  <a:schemeClr val="bg1"/>
                </a:solidFill>
              </a:rPr>
              <a:t>with whom we spend time</a:t>
            </a:r>
          </a:p>
          <a:p>
            <a:r>
              <a:rPr lang="en-US" sz="7200" b="1" dirty="0" smtClean="0">
                <a:solidFill>
                  <a:schemeClr val="bg1"/>
                </a:solidFill>
              </a:rPr>
              <a:t>Descending- to  climb down</a:t>
            </a:r>
            <a:endParaRPr lang="en-IN" sz="7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3873" y="1219200"/>
            <a:ext cx="15077916" cy="67056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When Rip woke up, it was </a:t>
            </a:r>
            <a:r>
              <a:rPr lang="en-US" b="1" dirty="0" smtClean="0"/>
              <a:t>morning</a:t>
            </a:r>
            <a:r>
              <a:rPr lang="en-US" sz="2400" b="1" dirty="0" smtClean="0"/>
              <a:t>12</a:t>
            </a:r>
            <a:r>
              <a:rPr lang="en-US" b="1" dirty="0" smtClean="0"/>
              <a:t>. </a:t>
            </a:r>
            <a:r>
              <a:rPr lang="en-US" b="1" dirty="0" smtClean="0"/>
              <a:t>He could not find his </a:t>
            </a:r>
            <a:r>
              <a:rPr lang="en-US" b="1" dirty="0" err="1" smtClean="0"/>
              <a:t>dog.He</a:t>
            </a:r>
            <a:r>
              <a:rPr lang="en-US" b="1" dirty="0" smtClean="0"/>
              <a:t> started descending the mountain to go back to his village.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alphaModFix amt="97000"/>
            <a:lum/>
          </a:blip>
          <a:srcRect/>
          <a:tile tx="0" ty="0" sx="100000" sy="100000" flip="y" algn="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Descend  -   to climb down</a:t>
            </a:r>
          </a:p>
          <a:p>
            <a:endParaRPr lang="en-US" b="1" dirty="0" smtClean="0"/>
          </a:p>
          <a:p>
            <a:pPr lvl="8"/>
            <a:r>
              <a:rPr lang="en-US" b="1" dirty="0" smtClean="0"/>
              <a:t>        </a:t>
            </a:r>
          </a:p>
          <a:p>
            <a:endParaRPr lang="en-US" b="1" dirty="0" smtClean="0"/>
          </a:p>
          <a:p>
            <a:r>
              <a:rPr lang="en-US" b="1" dirty="0" smtClean="0"/>
              <a:t>   Descend   X  ascend</a:t>
            </a: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135562" y="990600"/>
            <a:ext cx="7315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u="sng" dirty="0" smtClean="0">
                <a:solidFill>
                  <a:schemeClr val="accent6"/>
                </a:solidFill>
                <a:latin typeface="Algerian" pitchFamily="82" charset="0"/>
              </a:rPr>
              <a:t>WORD MEANINGS</a:t>
            </a:r>
            <a:endParaRPr lang="en-IN" sz="6600" b="1" u="sng" dirty="0">
              <a:solidFill>
                <a:schemeClr val="accent6"/>
              </a:solidFill>
              <a:latin typeface="Algerian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07162" y="5105400"/>
            <a:ext cx="289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lgerian" pitchFamily="82" charset="0"/>
              </a:rPr>
              <a:t>OPPOSITE</a:t>
            </a:r>
            <a:endParaRPr lang="en-IN" sz="4400" b="1" u="sng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rgbClr val="FC9FCB"/>
            </a:gs>
            <a:gs pos="13000">
              <a:srgbClr val="F8B049"/>
            </a:gs>
            <a:gs pos="21001">
              <a:srgbClr val="F8B049"/>
            </a:gs>
            <a:gs pos="63000">
              <a:srgbClr val="FEE7F2"/>
            </a:gs>
            <a:gs pos="67000">
              <a:srgbClr val="F952A0"/>
            </a:gs>
            <a:gs pos="69000">
              <a:srgbClr val="C50849"/>
            </a:gs>
            <a:gs pos="82001">
              <a:srgbClr val="B43E85"/>
            </a:gs>
            <a:gs pos="100000">
              <a:srgbClr val="F8B049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02162" y="1066800"/>
            <a:ext cx="10753089" cy="4190999"/>
          </a:xfrm>
        </p:spPr>
        <p:txBody>
          <a:bodyPr/>
          <a:lstStyle/>
          <a:p>
            <a:r>
              <a:rPr lang="en-US" sz="4800" dirty="0" smtClean="0">
                <a:solidFill>
                  <a:schemeClr val="bg1"/>
                </a:solidFill>
              </a:rPr>
              <a:t>When he reached the village, the villagers stared at him. They could not </a:t>
            </a:r>
            <a:r>
              <a:rPr lang="en-US" sz="4800" dirty="0" err="1" smtClean="0">
                <a:solidFill>
                  <a:schemeClr val="bg1"/>
                </a:solidFill>
              </a:rPr>
              <a:t>recognise</a:t>
            </a:r>
            <a:r>
              <a:rPr lang="en-US" sz="4800" dirty="0" smtClean="0">
                <a:solidFill>
                  <a:schemeClr val="bg1"/>
                </a:solidFill>
              </a:rPr>
              <a:t> him. He had a long white beard and a </a:t>
            </a:r>
            <a:r>
              <a:rPr lang="en-US" sz="4800" dirty="0" err="1" smtClean="0">
                <a:solidFill>
                  <a:schemeClr val="bg1"/>
                </a:solidFill>
              </a:rPr>
              <a:t>rinkled</a:t>
            </a:r>
            <a:r>
              <a:rPr lang="en-US" sz="4800" dirty="0" smtClean="0">
                <a:solidFill>
                  <a:schemeClr val="bg1"/>
                </a:solidFill>
              </a:rPr>
              <a:t> </a:t>
            </a:r>
            <a:r>
              <a:rPr lang="en-US" sz="4800" dirty="0" smtClean="0">
                <a:solidFill>
                  <a:schemeClr val="bg1"/>
                </a:solidFill>
              </a:rPr>
              <a:t>face</a:t>
            </a:r>
            <a:r>
              <a:rPr lang="en-US" sz="2000" dirty="0" smtClean="0">
                <a:solidFill>
                  <a:schemeClr val="bg1"/>
                </a:solidFill>
              </a:rPr>
              <a:t>13</a:t>
            </a:r>
            <a:r>
              <a:rPr lang="en-US" sz="4800" dirty="0" smtClean="0">
                <a:solidFill>
                  <a:schemeClr val="bg1"/>
                </a:solidFill>
              </a:rPr>
              <a:t>.</a:t>
            </a:r>
            <a:endParaRPr lang="en-IN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13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54996" t="11843"/>
          <a:stretch>
            <a:fillRect/>
          </a:stretch>
        </p:blipFill>
        <p:spPr bwMode="auto">
          <a:xfrm>
            <a:off x="487362" y="3505200"/>
            <a:ext cx="3962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60362" y="5105400"/>
            <a:ext cx="4238625" cy="469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799" y="152400"/>
            <a:ext cx="17327563" cy="975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992562" y="533400"/>
            <a:ext cx="10210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b="1" dirty="0" smtClean="0">
                <a:solidFill>
                  <a:srgbClr val="FF0000"/>
                </a:solidFill>
              </a:rPr>
              <a:t>PEAK OF A HILL</a:t>
            </a:r>
          </a:p>
        </p:txBody>
      </p:sp>
      <p:sp>
        <p:nvSpPr>
          <p:cNvPr id="6" name="Rectangle 5"/>
          <p:cNvSpPr/>
          <p:nvPr/>
        </p:nvSpPr>
        <p:spPr>
          <a:xfrm>
            <a:off x="4754562" y="8458200"/>
            <a:ext cx="909492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dirty="0" smtClean="0"/>
              <a:t>FOOT OF A HILL </a:t>
            </a:r>
            <a:endParaRPr lang="en-US" sz="9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3399FF"/>
            </a:gs>
            <a:gs pos="16000">
              <a:srgbClr val="00CCCC"/>
            </a:gs>
            <a:gs pos="47000">
              <a:srgbClr val="9999FF"/>
            </a:gs>
            <a:gs pos="60001">
              <a:srgbClr val="2E6792"/>
            </a:gs>
            <a:gs pos="71001">
              <a:srgbClr val="3333CC"/>
            </a:gs>
            <a:gs pos="81000">
              <a:srgbClr val="1170FF"/>
            </a:gs>
            <a:gs pos="100000">
              <a:srgbClr val="006699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3873" y="1066800"/>
            <a:ext cx="15077916" cy="8200339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IN" dirty="0" smtClean="0">
                <a:solidFill>
                  <a:srgbClr val="FF0000"/>
                </a:solidFill>
              </a:rPr>
              <a:t>      </a:t>
            </a:r>
            <a:r>
              <a:rPr lang="en-IN" dirty="0" smtClean="0">
                <a:solidFill>
                  <a:srgbClr val="FF0000"/>
                </a:solidFill>
                <a:effectLst>
                  <a:reflection blurRad="6350" stA="60000" endA="900" endPos="60000" dist="60007" dir="5400000" sy="-100000" algn="bl" rotWithShape="0"/>
                </a:effectLst>
              </a:rPr>
              <a:t> </a:t>
            </a:r>
            <a:r>
              <a:rPr lang="en-IN" u="sng" dirty="0" smtClean="0">
                <a:solidFill>
                  <a:srgbClr val="FF0000"/>
                </a:solidFill>
                <a:effectLst>
                  <a:reflection blurRad="6350" stA="60000" endA="900" endPos="60000" dist="60007" dir="5400000" sy="-100000" algn="bl" rotWithShape="0"/>
                </a:effectLst>
                <a:latin typeface="Algerian" pitchFamily="82" charset="0"/>
              </a:rPr>
              <a:t>WORD MEANINGS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     STARED– TO LOOK AT CONSTANTLY</a:t>
            </a:r>
            <a:br>
              <a:rPr lang="en-IN" dirty="0" smtClean="0"/>
            </a:br>
            <a:r>
              <a:rPr lang="en-IN" dirty="0" smtClean="0"/>
              <a:t>  Wrinkle  - to have </a:t>
            </a:r>
            <a:r>
              <a:rPr lang="en-IN" dirty="0" err="1" smtClean="0"/>
              <a:t>foldings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5035" y="8534400"/>
            <a:ext cx="15553690" cy="427939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8362" y="381000"/>
            <a:ext cx="14401800" cy="3581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r>
              <a:rPr lang="en-US" sz="6600" b="1" dirty="0" smtClean="0">
                <a:solidFill>
                  <a:schemeClr val="tx2">
                    <a:lumMod val="10000"/>
                  </a:schemeClr>
                </a:solidFill>
              </a:rPr>
              <a:t>When Rip touched </a:t>
            </a:r>
          </a:p>
          <a:p>
            <a:r>
              <a:rPr lang="en-US" sz="6600" b="1" dirty="0" smtClean="0">
                <a:solidFill>
                  <a:schemeClr val="tx2">
                    <a:lumMod val="10000"/>
                  </a:schemeClr>
                </a:solidFill>
              </a:rPr>
              <a:t>his chin he was astonished. </a:t>
            </a:r>
          </a:p>
          <a:p>
            <a:r>
              <a:rPr lang="en-US" sz="6600" b="1" dirty="0" smtClean="0">
                <a:solidFill>
                  <a:schemeClr val="tx2">
                    <a:lumMod val="10000"/>
                  </a:schemeClr>
                </a:solidFill>
              </a:rPr>
              <a:t>He found his beard grown a foot  long </a:t>
            </a:r>
          </a:p>
          <a:p>
            <a:r>
              <a:rPr lang="en-US" sz="6600" b="1" dirty="0" smtClean="0">
                <a:solidFill>
                  <a:schemeClr val="tx2">
                    <a:lumMod val="10000"/>
                  </a:schemeClr>
                </a:solidFill>
              </a:rPr>
              <a:t>and it was all  white in </a:t>
            </a:r>
            <a:r>
              <a:rPr lang="en-US" sz="6600" b="1" dirty="0" smtClean="0">
                <a:solidFill>
                  <a:schemeClr val="tx2">
                    <a:lumMod val="10000"/>
                  </a:schemeClr>
                </a:solidFill>
              </a:rPr>
              <a:t>colour</a:t>
            </a:r>
            <a:r>
              <a:rPr lang="en-US" sz="3000" b="1" dirty="0" smtClean="0">
                <a:solidFill>
                  <a:schemeClr val="tx2">
                    <a:lumMod val="10000"/>
                  </a:schemeClr>
                </a:solidFill>
              </a:rPr>
              <a:t>14</a:t>
            </a:r>
            <a:r>
              <a:rPr lang="en-US" sz="6600" b="1" dirty="0" smtClean="0"/>
              <a:t>.</a:t>
            </a:r>
            <a:endParaRPr lang="en-IN" sz="66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54996" t="11843"/>
          <a:stretch>
            <a:fillRect/>
          </a:stretch>
        </p:blipFill>
        <p:spPr bwMode="auto">
          <a:xfrm>
            <a:off x="1325562" y="3810000"/>
            <a:ext cx="4568391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362" y="0"/>
            <a:ext cx="15077916" cy="7895539"/>
          </a:xfrm>
        </p:spPr>
        <p:txBody>
          <a:bodyPr/>
          <a:lstStyle/>
          <a:p>
            <a:r>
              <a:rPr lang="en-US" dirty="0" smtClean="0"/>
              <a:t>AN OLD MAN LOOKED AT HIS FACE AND EXCLAIMED, “ It is Rip van winkle”. He asked him, “ Rip where have you been all these twenty long years?”</a:t>
            </a:r>
            <a:endParaRPr lang="en-IN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592762" y="6038850"/>
            <a:ext cx="3629025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 l="54996" t="11843"/>
          <a:stretch>
            <a:fillRect/>
          </a:stretch>
        </p:blipFill>
        <p:spPr bwMode="auto">
          <a:xfrm flipH="1">
            <a:off x="13822362" y="5105400"/>
            <a:ext cx="311987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tile tx="635000" ty="-565150" sx="42000" sy="2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3873" y="3200400"/>
            <a:ext cx="15077916" cy="2896819"/>
          </a:xfrm>
        </p:spPr>
        <p:txBody>
          <a:bodyPr/>
          <a:lstStyle/>
          <a:p>
            <a:r>
              <a:rPr lang="en-US" dirty="0" smtClean="0"/>
              <a:t>Astonished-surprise</a:t>
            </a:r>
            <a:br>
              <a:rPr lang="en-US" dirty="0" smtClean="0"/>
            </a:br>
            <a:r>
              <a:rPr lang="en-US" dirty="0" smtClean="0"/>
              <a:t>exclaim- asking with surprise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830762" y="838200"/>
            <a:ext cx="8229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u="sng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lgerian" pitchFamily="82" charset="0"/>
              </a:rPr>
              <a:t>WORD MEANINGS</a:t>
            </a:r>
            <a:endParaRPr lang="en-IN" sz="6600" b="1" u="sng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9362" y="760781"/>
            <a:ext cx="15077916" cy="2896819"/>
          </a:xfrm>
        </p:spPr>
        <p:txBody>
          <a:bodyPr/>
          <a:lstStyle/>
          <a:p>
            <a:r>
              <a:rPr lang="en-US" sz="6500" dirty="0" smtClean="0">
                <a:solidFill>
                  <a:schemeClr val="bg1"/>
                </a:solidFill>
              </a:rPr>
              <a:t>1. Where did rip van live?</a:t>
            </a:r>
            <a:br>
              <a:rPr lang="en-US" sz="6500" dirty="0" smtClean="0">
                <a:solidFill>
                  <a:schemeClr val="bg1"/>
                </a:solidFill>
              </a:rPr>
            </a:br>
            <a:r>
              <a:rPr lang="en-US" sz="6500" dirty="0" smtClean="0">
                <a:solidFill>
                  <a:schemeClr val="bg1"/>
                </a:solidFill>
              </a:rPr>
              <a:t/>
            </a:r>
            <a:br>
              <a:rPr lang="en-US" sz="6500" dirty="0" smtClean="0">
                <a:solidFill>
                  <a:schemeClr val="bg1"/>
                </a:solidFill>
              </a:rPr>
            </a:br>
            <a:r>
              <a:rPr lang="en-US" sz="6500" dirty="0" smtClean="0">
                <a:solidFill>
                  <a:schemeClr val="bg1"/>
                </a:solidFill>
              </a:rPr>
              <a:t>2.What kind of man was rip?</a:t>
            </a:r>
            <a:br>
              <a:rPr lang="en-US" sz="6500" dirty="0" smtClean="0">
                <a:solidFill>
                  <a:schemeClr val="bg1"/>
                </a:solidFill>
              </a:rPr>
            </a:br>
            <a:r>
              <a:rPr lang="en-US" sz="6500" dirty="0" smtClean="0">
                <a:solidFill>
                  <a:schemeClr val="bg1"/>
                </a:solidFill>
              </a:rPr>
              <a:t/>
            </a:r>
            <a:br>
              <a:rPr lang="en-US" sz="6500" dirty="0" smtClean="0">
                <a:solidFill>
                  <a:schemeClr val="bg1"/>
                </a:solidFill>
              </a:rPr>
            </a:br>
            <a:r>
              <a:rPr lang="en-US" sz="6500" dirty="0" smtClean="0">
                <a:solidFill>
                  <a:schemeClr val="bg1"/>
                </a:solidFill>
              </a:rPr>
              <a:t>3.Why did children love rip?</a:t>
            </a:r>
            <a:br>
              <a:rPr lang="en-US" sz="6500" dirty="0" smtClean="0">
                <a:solidFill>
                  <a:schemeClr val="bg1"/>
                </a:solidFill>
              </a:rPr>
            </a:br>
            <a:r>
              <a:rPr lang="en-US" sz="6500" dirty="0" smtClean="0">
                <a:solidFill>
                  <a:schemeClr val="bg1"/>
                </a:solidFill>
              </a:rPr>
              <a:t/>
            </a:r>
            <a:br>
              <a:rPr lang="en-US" sz="6500" dirty="0" smtClean="0">
                <a:solidFill>
                  <a:schemeClr val="bg1"/>
                </a:solidFill>
              </a:rPr>
            </a:br>
            <a:r>
              <a:rPr lang="en-US" sz="6500" dirty="0" smtClean="0">
                <a:solidFill>
                  <a:schemeClr val="bg1"/>
                </a:solidFill>
              </a:rPr>
              <a:t>4.Who was </a:t>
            </a:r>
            <a:r>
              <a:rPr lang="en-US" sz="6500" dirty="0" err="1" smtClean="0">
                <a:solidFill>
                  <a:schemeClr val="bg1"/>
                </a:solidFill>
              </a:rPr>
              <a:t>rip`S</a:t>
            </a:r>
            <a:r>
              <a:rPr lang="en-US" sz="6500" dirty="0" smtClean="0">
                <a:solidFill>
                  <a:schemeClr val="bg1"/>
                </a:solidFill>
              </a:rPr>
              <a:t> COMPANION?</a:t>
            </a:r>
            <a:br>
              <a:rPr lang="en-US" sz="6500" dirty="0" smtClean="0">
                <a:solidFill>
                  <a:schemeClr val="bg1"/>
                </a:solidFill>
              </a:rPr>
            </a:br>
            <a:r>
              <a:rPr lang="en-US" sz="6500" dirty="0" smtClean="0">
                <a:solidFill>
                  <a:schemeClr val="bg1"/>
                </a:solidFill>
              </a:rPr>
              <a:t/>
            </a:r>
            <a:br>
              <a:rPr lang="en-US" sz="6500" dirty="0" smtClean="0">
                <a:solidFill>
                  <a:schemeClr val="bg1"/>
                </a:solidFill>
              </a:rPr>
            </a:br>
            <a:r>
              <a:rPr lang="en-US" sz="6500" dirty="0" smtClean="0">
                <a:solidFill>
                  <a:schemeClr val="bg1"/>
                </a:solidFill>
              </a:rPr>
              <a:t>5.WHERE DID RIP GO ONE DAY? </a:t>
            </a:r>
            <a:endParaRPr lang="en-IN" sz="65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83162" y="0"/>
            <a:ext cx="7239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lgerian" pitchFamily="82" charset="0"/>
              </a:rPr>
              <a:t>ANSWER</a:t>
            </a:r>
            <a:r>
              <a:rPr lang="en-US" sz="4400" b="1" u="sng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lgerian" pitchFamily="82" charset="0"/>
              </a:rPr>
              <a:t>  </a:t>
            </a:r>
            <a:r>
              <a:rPr lang="en-US" sz="4400" b="1" u="sng" dirty="0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lgerian" pitchFamily="82" charset="0"/>
              </a:rPr>
              <a:t>THE FOLLOWING</a:t>
            </a:r>
            <a:endParaRPr lang="en-IN" sz="4400" b="1" u="sng" dirty="0"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bg2">
                <a:tint val="88000"/>
                <a:satMod val="4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6562" y="685800"/>
            <a:ext cx="15077916" cy="3688080"/>
          </a:xfrm>
        </p:spPr>
        <p:txBody>
          <a:bodyPr/>
          <a:lstStyle/>
          <a:p>
            <a:r>
              <a:rPr lang="en-US" u="sng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reflection blurRad="12700" stA="34000" endA="740" endPos="53000" dir="5400000" sy="-100000" algn="bl" rotWithShape="0"/>
                </a:effectLst>
                <a:latin typeface="Algerian" pitchFamily="82" charset="0"/>
              </a:rPr>
              <a:t>Find the word meanings of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  companion,2. astonishment</a:t>
            </a:r>
            <a:br>
              <a:rPr lang="en-US" dirty="0" smtClean="0"/>
            </a:br>
            <a:r>
              <a:rPr lang="en-US" dirty="0" smtClean="0"/>
              <a:t>3. STARE , 4.EXCLAIM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354762" y="4953000"/>
            <a:ext cx="320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lgerian" pitchFamily="82" charset="0"/>
              </a:rPr>
              <a:t>OPPOSITES</a:t>
            </a:r>
            <a:endParaRPr lang="en-IN" sz="4400" b="1" u="sng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Algerian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0562" y="5867400"/>
            <a:ext cx="10668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DESCEND                    X</a:t>
            </a:r>
          </a:p>
          <a:p>
            <a:r>
              <a:rPr lang="en-US" sz="4400" dirty="0" smtClean="0"/>
              <a:t>SIMPLE                          X</a:t>
            </a:r>
          </a:p>
          <a:p>
            <a:r>
              <a:rPr lang="en-US" sz="4400" dirty="0" smtClean="0"/>
              <a:t>LIKE                                  X</a:t>
            </a:r>
            <a:endParaRPr lang="en-IN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4162" y="609600"/>
            <a:ext cx="464820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B w="38100" h="38100" prst="relaxedInset"/>
              <a:extrusionClr>
                <a:srgbClr val="FF0000"/>
              </a:extrusionClr>
            </a:sp3d>
          </a:bodyPr>
          <a:lstStyle/>
          <a:p>
            <a:r>
              <a:rPr lang="en-US" sz="7200" b="1" u="sng" dirty="0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SINGULAR</a:t>
            </a:r>
            <a:endParaRPr lang="en-IN" sz="7200" b="1" u="sng" dirty="0"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31562" y="685800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u="sng" dirty="0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PLURAL</a:t>
            </a:r>
            <a:endParaRPr lang="en-IN" sz="7200" b="1" u="sng" dirty="0"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7962" y="2057400"/>
            <a:ext cx="579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COMPANION</a:t>
            </a:r>
            <a:endParaRPr lang="en-IN" sz="4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54162" y="3048000"/>
            <a:ext cx="472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BARREL</a:t>
            </a:r>
            <a:endParaRPr lang="en-IN" sz="44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4419600"/>
            <a:ext cx="17479962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1706562" y="5105400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u="sng" dirty="0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PRSENT</a:t>
            </a:r>
            <a:endParaRPr lang="en-IN" sz="7200" b="1" u="sng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298362" y="5105400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u="sng" dirty="0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PAST</a:t>
            </a:r>
            <a:endParaRPr lang="en-IN" sz="7200" b="1" u="sng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82762" y="6705600"/>
            <a:ext cx="3657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HURRY</a:t>
            </a:r>
          </a:p>
          <a:p>
            <a:r>
              <a:rPr lang="en-US" sz="4400" b="1" dirty="0" smtClean="0">
                <a:solidFill>
                  <a:schemeClr val="bg1"/>
                </a:solidFill>
              </a:rPr>
              <a:t>OBEY</a:t>
            </a:r>
          </a:p>
          <a:p>
            <a:r>
              <a:rPr lang="en-US" sz="4400" b="1" dirty="0" smtClean="0">
                <a:solidFill>
                  <a:schemeClr val="bg1"/>
                </a:solidFill>
              </a:rPr>
              <a:t>SLEEP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 l="12584" t="9282" r="10653" b="12751"/>
          <a:stretch>
            <a:fillRect/>
          </a:stretch>
        </p:blipFill>
        <p:spPr bwMode="auto">
          <a:xfrm>
            <a:off x="3306762" y="381000"/>
            <a:ext cx="12496800" cy="960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773362" y="1752600"/>
            <a:ext cx="13182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solidFill>
                  <a:srgbClr val="FF0000"/>
                </a:solidFill>
                <a:latin typeface="Arial Black" pitchFamily="34" charset="0"/>
              </a:rPr>
              <a:t>THANK  YOU</a:t>
            </a:r>
          </a:p>
          <a:p>
            <a:pPr algn="ctr"/>
            <a:r>
              <a:rPr lang="en-US" sz="9600" b="1" dirty="0" smtClean="0">
                <a:solidFill>
                  <a:srgbClr val="FF0000"/>
                </a:solidFill>
                <a:latin typeface="Arial Black" pitchFamily="34" charset="0"/>
              </a:rPr>
              <a:t>&amp;</a:t>
            </a:r>
          </a:p>
          <a:p>
            <a:pPr algn="ctr"/>
            <a:r>
              <a:rPr lang="en-US" sz="9600" b="1" dirty="0" smtClean="0">
                <a:solidFill>
                  <a:srgbClr val="FF0000"/>
                </a:solidFill>
                <a:latin typeface="Arial Black" pitchFamily="34" charset="0"/>
              </a:rPr>
              <a:t> HAVE A NICE DAY</a:t>
            </a:r>
            <a:r>
              <a:rPr lang="en-US" sz="15000" dirty="0" smtClean="0">
                <a:solidFill>
                  <a:srgbClr val="FF0000"/>
                </a:solidFill>
              </a:rPr>
              <a:t>   </a:t>
            </a:r>
            <a:endParaRPr lang="en-IN" sz="15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FF200"/>
            </a:gs>
            <a:gs pos="45000">
              <a:srgbClr val="FF7A00"/>
            </a:gs>
            <a:gs pos="70000">
              <a:srgbClr val="FF0300"/>
            </a:gs>
            <a:gs pos="100000">
              <a:srgbClr val="4D0808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8763" y="2286000"/>
            <a:ext cx="155447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Many years ago at the foot hills</a:t>
            </a:r>
          </a:p>
          <a:p>
            <a:r>
              <a:rPr lang="en-US" sz="4800" b="1" dirty="0" smtClean="0"/>
              <a:t>of </a:t>
            </a:r>
            <a:r>
              <a:rPr lang="en-US" sz="4800" b="1" dirty="0" err="1" smtClean="0"/>
              <a:t>kaat</a:t>
            </a:r>
            <a:r>
              <a:rPr lang="en-US" sz="4800" b="1" dirty="0" smtClean="0"/>
              <a:t> – skill  mountains</a:t>
            </a:r>
          </a:p>
          <a:p>
            <a:r>
              <a:rPr lang="en-US" sz="4800" b="1" dirty="0" smtClean="0"/>
              <a:t>was a little </a:t>
            </a:r>
            <a:r>
              <a:rPr lang="en-US" sz="4800" b="1" dirty="0" smtClean="0"/>
              <a:t>village</a:t>
            </a:r>
            <a:r>
              <a:rPr lang="en-US" sz="2400" b="1" dirty="0" smtClean="0"/>
              <a:t>2</a:t>
            </a:r>
            <a:r>
              <a:rPr lang="en-US" sz="4800" b="1" dirty="0" smtClean="0"/>
              <a:t>. </a:t>
            </a:r>
            <a:r>
              <a:rPr lang="en-US" sz="4800" b="1" dirty="0" smtClean="0"/>
              <a:t>In the village lived </a:t>
            </a:r>
          </a:p>
          <a:p>
            <a:r>
              <a:rPr lang="en-US" sz="4800" b="1" dirty="0" smtClean="0"/>
              <a:t>a simple good natured fellow</a:t>
            </a:r>
          </a:p>
          <a:p>
            <a:r>
              <a:rPr lang="en-US" sz="4800" b="1" dirty="0" smtClean="0"/>
              <a:t>named Rip Van Winkle.</a:t>
            </a:r>
          </a:p>
          <a:p>
            <a:r>
              <a:rPr lang="en-US" sz="4800" b="1" dirty="0" smtClean="0"/>
              <a:t>He was a kind </a:t>
            </a:r>
            <a:r>
              <a:rPr lang="en-US" sz="4800" b="1" dirty="0" err="1" smtClean="0"/>
              <a:t>neighbour</a:t>
            </a:r>
            <a:r>
              <a:rPr lang="en-US" sz="4800" b="1" dirty="0" smtClean="0"/>
              <a:t> ready to help </a:t>
            </a:r>
          </a:p>
          <a:p>
            <a:r>
              <a:rPr lang="en-US" sz="4800" b="1" dirty="0" smtClean="0"/>
              <a:t>anyone. Everyone in the village liked him.</a:t>
            </a:r>
            <a:endParaRPr lang="en-US" sz="2800" b="1" dirty="0" smtClean="0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 cstate="print"/>
          <a:srcRect l="4573" r="7561" b="9066"/>
          <a:stretch>
            <a:fillRect/>
          </a:stretch>
        </p:blipFill>
        <p:spPr bwMode="auto">
          <a:xfrm>
            <a:off x="11231562" y="685800"/>
            <a:ext cx="5836700" cy="800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000082"/>
            </a:gs>
            <a:gs pos="13000">
              <a:srgbClr val="0047FF"/>
            </a:gs>
            <a:gs pos="28000">
              <a:srgbClr val="000082"/>
            </a:gs>
            <a:gs pos="42999">
              <a:srgbClr val="0047FF"/>
            </a:gs>
            <a:gs pos="58000">
              <a:srgbClr val="000082"/>
            </a:gs>
            <a:gs pos="72000">
              <a:srgbClr val="0047FF"/>
            </a:gs>
            <a:gs pos="87000">
              <a:srgbClr val="000082"/>
            </a:gs>
            <a:gs pos="100000">
              <a:srgbClr val="0047F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4162" y="0"/>
            <a:ext cx="83487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u="sng" dirty="0" smtClean="0">
                <a:solidFill>
                  <a:srgbClr val="FFC000"/>
                </a:solidFill>
                <a:latin typeface="Algerian" pitchFamily="82" charset="0"/>
              </a:rPr>
              <a:t>Opposite Words</a:t>
            </a:r>
            <a:endParaRPr lang="en-IN" sz="8000" b="1" u="sng" dirty="0">
              <a:solidFill>
                <a:srgbClr val="FFC000"/>
              </a:solidFill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6962" y="1447800"/>
            <a:ext cx="14706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/>
              <a:t>Foot hills – peak of the hills</a:t>
            </a:r>
          </a:p>
          <a:p>
            <a:r>
              <a:rPr lang="en-US" sz="6600" b="1" dirty="0" smtClean="0"/>
              <a:t>Simple – complex</a:t>
            </a:r>
          </a:p>
          <a:p>
            <a:r>
              <a:rPr lang="en-US" sz="6600" b="1" dirty="0" smtClean="0"/>
              <a:t>Like - dislike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648200"/>
            <a:ext cx="17738725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592762" y="51054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u="sng" dirty="0" smtClean="0">
                <a:solidFill>
                  <a:srgbClr val="FFFF00"/>
                </a:solidFill>
                <a:latin typeface="Algerian" pitchFamily="82" charset="0"/>
              </a:rPr>
              <a:t>Word meanings</a:t>
            </a:r>
            <a:endParaRPr lang="en-IN" sz="7200" b="1" u="sng" dirty="0">
              <a:solidFill>
                <a:srgbClr val="FFFF00"/>
              </a:solidFill>
              <a:latin typeface="Algerian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9629" y="6629400"/>
            <a:ext cx="131385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err="1" smtClean="0"/>
              <a:t>Neighbour</a:t>
            </a:r>
            <a:r>
              <a:rPr lang="en-US" sz="7200" b="1" dirty="0" smtClean="0"/>
              <a:t>  =  a person who lives </a:t>
            </a:r>
          </a:p>
          <a:p>
            <a:r>
              <a:rPr lang="en-US" sz="7200" b="1" dirty="0" smtClean="0"/>
              <a:t>next to us </a:t>
            </a:r>
            <a:endParaRPr lang="en-IN" sz="7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3562" y="2971800"/>
            <a:ext cx="7239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Rip Van Winkle taught </a:t>
            </a:r>
          </a:p>
          <a:p>
            <a:r>
              <a:rPr lang="en-US" sz="4800" b="1" dirty="0" smtClean="0"/>
              <a:t>the children, how to fly </a:t>
            </a:r>
            <a:r>
              <a:rPr lang="en-US" sz="4800" b="1" dirty="0" smtClean="0"/>
              <a:t>kites</a:t>
            </a:r>
            <a:r>
              <a:rPr lang="en-US" sz="2000" b="1" dirty="0" smtClean="0"/>
              <a:t>3</a:t>
            </a:r>
            <a:r>
              <a:rPr lang="en-US" sz="4800" b="1" dirty="0" smtClean="0"/>
              <a:t> </a:t>
            </a:r>
            <a:r>
              <a:rPr lang="en-US" sz="4800" b="1" dirty="0" smtClean="0"/>
              <a:t>playing marbles </a:t>
            </a:r>
          </a:p>
          <a:p>
            <a:r>
              <a:rPr lang="en-US" sz="4800" b="1" dirty="0" smtClean="0"/>
              <a:t>and told them many stories. </a:t>
            </a:r>
          </a:p>
          <a:p>
            <a:r>
              <a:rPr lang="en-US" sz="4800" b="1" dirty="0" smtClean="0"/>
              <a:t>So children loved him.</a:t>
            </a:r>
            <a:endParaRPr lang="en-US" sz="4800" b="1" dirty="0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 cstate="print"/>
          <a:srcRect l="4573" r="7561" b="9066"/>
          <a:stretch>
            <a:fillRect/>
          </a:stretch>
        </p:blipFill>
        <p:spPr bwMode="auto">
          <a:xfrm>
            <a:off x="8107362" y="609600"/>
            <a:ext cx="6629400" cy="8838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4563" y="304800"/>
            <a:ext cx="16794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Present tense                                                       Past tense</a:t>
            </a:r>
            <a:endParaRPr lang="en-IN" sz="4800" b="1" u="sng" dirty="0">
              <a:solidFill>
                <a:schemeClr val="accent2">
                  <a:lumMod val="50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0962" y="1605677"/>
            <a:ext cx="3581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TEACH</a:t>
            </a:r>
          </a:p>
          <a:p>
            <a:r>
              <a:rPr lang="en-US" sz="5400" b="1" dirty="0" smtClean="0"/>
              <a:t>FLY</a:t>
            </a:r>
          </a:p>
          <a:p>
            <a:r>
              <a:rPr lang="en-US" sz="5400" b="1" dirty="0" smtClean="0"/>
              <a:t>TELL</a:t>
            </a:r>
            <a:endParaRPr lang="en-IN" sz="5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746162" y="1524000"/>
            <a:ext cx="312008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TAUGHT</a:t>
            </a:r>
          </a:p>
          <a:p>
            <a:r>
              <a:rPr lang="en-US" sz="6000" b="1" dirty="0" smtClean="0"/>
              <a:t>FLEW</a:t>
            </a:r>
          </a:p>
          <a:p>
            <a:r>
              <a:rPr lang="en-US" sz="6000" b="1" dirty="0" smtClean="0"/>
              <a:t>TOLD</a:t>
            </a:r>
            <a:endParaRPr lang="en-IN" sz="6000" b="1" dirty="0"/>
          </a:p>
        </p:txBody>
      </p:sp>
      <p:sp>
        <p:nvSpPr>
          <p:cNvPr id="6" name="Rectangle 5"/>
          <p:cNvSpPr/>
          <p:nvPr/>
        </p:nvSpPr>
        <p:spPr>
          <a:xfrm>
            <a:off x="0" y="4648200"/>
            <a:ext cx="17738725" cy="1524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020762" y="5064204"/>
            <a:ext cx="166330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 smtClean="0">
                <a:latin typeface="Algerian" pitchFamily="82" charset="0"/>
              </a:rPr>
              <a:t>SINGULAR</a:t>
            </a:r>
            <a:r>
              <a:rPr lang="en-US" sz="6600" b="1" u="sng" dirty="0" smtClean="0">
                <a:latin typeface="Algerian" pitchFamily="82" charset="0"/>
              </a:rPr>
              <a:t>                                                 </a:t>
            </a:r>
            <a:r>
              <a:rPr lang="en-US" sz="4800" b="1" u="sng" dirty="0" smtClean="0">
                <a:latin typeface="Algerian" pitchFamily="82" charset="0"/>
              </a:rPr>
              <a:t> PLURAL     </a:t>
            </a:r>
            <a:endParaRPr lang="en-IN" sz="4800" b="1" u="sng" dirty="0">
              <a:latin typeface="Algerian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73162" y="6172200"/>
            <a:ext cx="4267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CHILD</a:t>
            </a:r>
          </a:p>
          <a:p>
            <a:r>
              <a:rPr lang="en-US" sz="6000" b="1" dirty="0" smtClean="0"/>
              <a:t>MARBLE</a:t>
            </a:r>
            <a:r>
              <a:rPr lang="en-US" sz="2400" b="1" dirty="0" smtClean="0"/>
              <a:t>4</a:t>
            </a:r>
            <a:endParaRPr lang="en-US" sz="6000" b="1" dirty="0" smtClean="0"/>
          </a:p>
          <a:p>
            <a:r>
              <a:rPr lang="en-US" sz="6000" b="1" dirty="0" smtClean="0"/>
              <a:t>STORY</a:t>
            </a:r>
            <a:endParaRPr lang="en-IN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593762" y="6324600"/>
            <a:ext cx="41449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CHILDREN</a:t>
            </a:r>
          </a:p>
          <a:p>
            <a:r>
              <a:rPr lang="en-US" sz="6000" b="1" dirty="0" smtClean="0"/>
              <a:t>MARBLES</a:t>
            </a:r>
          </a:p>
          <a:p>
            <a:r>
              <a:rPr lang="en-US" sz="6000" b="1" dirty="0" smtClean="0"/>
              <a:t>STORIES</a:t>
            </a:r>
            <a:endParaRPr lang="en-IN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5999" y="1905000"/>
            <a:ext cx="1146016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But the problem was</a:t>
            </a:r>
          </a:p>
          <a:p>
            <a:r>
              <a:rPr lang="en-US" sz="6000" b="1" dirty="0" smtClean="0"/>
              <a:t>Rip was very </a:t>
            </a:r>
            <a:r>
              <a:rPr lang="en-US" sz="6000" b="1" dirty="0" smtClean="0"/>
              <a:t>lazy</a:t>
            </a:r>
            <a:r>
              <a:rPr lang="en-US" sz="2400" b="1" dirty="0" smtClean="0"/>
              <a:t>5</a:t>
            </a:r>
            <a:r>
              <a:rPr lang="en-US" sz="6000" b="1" dirty="0" smtClean="0"/>
              <a:t>. </a:t>
            </a:r>
            <a:r>
              <a:rPr lang="en-US" sz="6000" b="1" dirty="0" smtClean="0"/>
              <a:t>He never worked</a:t>
            </a:r>
          </a:p>
          <a:p>
            <a:r>
              <a:rPr lang="en-US" sz="6000" b="1" dirty="0" smtClean="0"/>
              <a:t> in his farm and idled away his time.</a:t>
            </a:r>
          </a:p>
          <a:p>
            <a:r>
              <a:rPr lang="en-US" sz="6000" b="1" dirty="0" smtClean="0"/>
              <a:t>Rip’s constant companion was his dog called WOLF </a:t>
            </a:r>
            <a:endParaRPr lang="en-US" sz="6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562" y="457200"/>
            <a:ext cx="4953000" cy="927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35562" y="1143000"/>
            <a:ext cx="7315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u="sng" dirty="0" smtClean="0">
                <a:solidFill>
                  <a:srgbClr val="FFC000"/>
                </a:solidFill>
                <a:latin typeface="Algerian" pitchFamily="82" charset="0"/>
              </a:rPr>
              <a:t>WORD   MEANINGS</a:t>
            </a:r>
            <a:endParaRPr lang="en-IN" sz="6600" b="1" u="sng" dirty="0">
              <a:solidFill>
                <a:srgbClr val="FFC000"/>
              </a:solidFill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162" y="3200400"/>
            <a:ext cx="1879873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CONSTANT -  CONTINUOUSLY</a:t>
            </a:r>
          </a:p>
          <a:p>
            <a:endParaRPr lang="en-US" sz="6000" b="1" dirty="0" smtClean="0"/>
          </a:p>
          <a:p>
            <a:r>
              <a:rPr lang="en-US" sz="6000" b="1" dirty="0" smtClean="0"/>
              <a:t>COMPANION </a:t>
            </a:r>
            <a:r>
              <a:rPr lang="en-US" sz="2000" b="1" dirty="0" smtClean="0"/>
              <a:t>6</a:t>
            </a:r>
            <a:r>
              <a:rPr lang="en-US" sz="6000" b="1" dirty="0" smtClean="0"/>
              <a:t>-  </a:t>
            </a:r>
            <a:r>
              <a:rPr lang="en-US" sz="6000" b="1" dirty="0" smtClean="0"/>
              <a:t>A PERSON   WITH WHOM  YOU  SPEND</a:t>
            </a:r>
          </a:p>
          <a:p>
            <a:r>
              <a:rPr lang="en-US" sz="6000" b="1" dirty="0" smtClean="0"/>
              <a:t>  TIME   </a:t>
            </a:r>
            <a:r>
              <a:rPr lang="en-US" sz="6000" b="1" dirty="0" smtClean="0"/>
              <a:t>WITH</a:t>
            </a:r>
            <a:endParaRPr lang="en-IN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8600"/>
            <a:ext cx="17738725" cy="10058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4" tIns="45698" rIns="91394" bIns="45698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 hidden="1"/>
          <p:cNvSpPr txBox="1"/>
          <p:nvPr/>
        </p:nvSpPr>
        <p:spPr>
          <a:xfrm>
            <a:off x="7650163" y="1676402"/>
            <a:ext cx="8793162" cy="6263209"/>
          </a:xfrm>
          <a:prstGeom prst="rect">
            <a:avLst/>
          </a:prstGeom>
          <a:noFill/>
        </p:spPr>
        <p:txBody>
          <a:bodyPr wrap="square" lIns="91394" tIns="45698" rIns="91394" bIns="45698" rtlCol="0">
            <a:spAutoFit/>
          </a:bodyPr>
          <a:lstStyle/>
          <a:p>
            <a:r>
              <a:rPr lang="en-US" sz="9600" dirty="0" smtClean="0">
                <a:solidFill>
                  <a:schemeClr val="accent2">
                    <a:lumMod val="50000"/>
                  </a:schemeClr>
                </a:solidFill>
                <a:latin typeface="Cooper Black" pitchFamily="18" charset="0"/>
              </a:rPr>
              <a:t>EVERYBODY IN  THE  VILLAGE LIKED   HIM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68562" y="609600"/>
            <a:ext cx="13335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O</a:t>
            </a:r>
            <a:r>
              <a:rPr lang="en-US" sz="5400" b="1" dirty="0" smtClean="0">
                <a:solidFill>
                  <a:srgbClr val="FF0000"/>
                </a:solidFill>
              </a:rPr>
              <a:t>ne day Rip walked on and on </a:t>
            </a:r>
          </a:p>
          <a:p>
            <a:r>
              <a:rPr lang="en-US" sz="5400" b="1" dirty="0" smtClean="0">
                <a:solidFill>
                  <a:srgbClr val="FF0000"/>
                </a:solidFill>
              </a:rPr>
              <a:t>and reached the highest part of the </a:t>
            </a:r>
            <a:r>
              <a:rPr lang="en-US" sz="5400" b="1" dirty="0" smtClean="0">
                <a:solidFill>
                  <a:srgbClr val="FF0000"/>
                </a:solidFill>
              </a:rPr>
              <a:t>mountains</a:t>
            </a:r>
            <a:r>
              <a:rPr lang="en-US" sz="2000" b="1" dirty="0" smtClean="0">
                <a:solidFill>
                  <a:srgbClr val="FF0000"/>
                </a:solidFill>
              </a:rPr>
              <a:t>7</a:t>
            </a:r>
            <a:r>
              <a:rPr lang="en-US" sz="5400" b="1" dirty="0" smtClean="0">
                <a:solidFill>
                  <a:srgbClr val="FF0000"/>
                </a:solidFill>
              </a:rPr>
              <a:t>.He </a:t>
            </a:r>
            <a:r>
              <a:rPr lang="en-US" sz="5400" b="1" dirty="0" smtClean="0">
                <a:solidFill>
                  <a:srgbClr val="FF0000"/>
                </a:solidFill>
              </a:rPr>
              <a:t>was tired after his long climb </a:t>
            </a:r>
          </a:p>
          <a:p>
            <a:r>
              <a:rPr lang="en-US" sz="5400" b="1" dirty="0" smtClean="0">
                <a:solidFill>
                  <a:srgbClr val="FF0000"/>
                </a:solidFill>
              </a:rPr>
              <a:t>and he lay down and started day dreaming</a:t>
            </a:r>
            <a:endParaRPr lang="en-US" sz="5400" b="1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6962" y="4495801"/>
            <a:ext cx="14782906" cy="502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8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56&quot;/&gt;&lt;/object&gt;&lt;object type=&quot;3&quot; unique_id=&quot;10004&quot;&gt;&lt;property id=&quot;20148&quot; value=&quot;5&quot;/&gt;&lt;property id=&quot;20300&quot; value=&quot;Slide 2&quot;/&gt;&lt;property id=&quot;20307&quot; value=&quot;267&quot;/&gt;&lt;/object&gt;&lt;object type=&quot;3&quot; unique_id=&quot;10005&quot;&gt;&lt;property id=&quot;20148&quot; value=&quot;5&quot;/&gt;&lt;property id=&quot;20300&quot; value=&quot;Slide 3&quot;/&gt;&lt;property id=&quot;20307&quot; value=&quot;259&quot;/&gt;&lt;/object&gt;&lt;object type=&quot;3&quot; unique_id=&quot;10006&quot;&gt;&lt;property id=&quot;20148&quot; value=&quot;5&quot;/&gt;&lt;property id=&quot;20300&quot; value=&quot;Slide 4&quot;/&gt;&lt;property id=&quot;20307&quot; value=&quot;268&quot;/&gt;&lt;/object&gt;&lt;object type=&quot;3&quot; unique_id=&quot;10007&quot;&gt;&lt;property id=&quot;20148&quot; value=&quot;5&quot;/&gt;&lt;property id=&quot;20300&quot; value=&quot;Slide 5&quot;/&gt;&lt;property id=&quot;20307&quot; value=&quot;261&quot;/&gt;&lt;/object&gt;&lt;object type=&quot;3&quot; unique_id=&quot;10008&quot;&gt;&lt;property id=&quot;20148&quot; value=&quot;5&quot;/&gt;&lt;property id=&quot;20300&quot; value=&quot;Slide 6&quot;/&gt;&lt;property id=&quot;20307&quot; value=&quot;269&quot;/&gt;&lt;/object&gt;&lt;object type=&quot;3&quot; unique_id=&quot;10009&quot;&gt;&lt;property id=&quot;20148&quot; value=&quot;5&quot;/&gt;&lt;property id=&quot;20300&quot; value=&quot;Slide 7&quot;/&gt;&lt;property id=&quot;20307&quot; value=&quot;263&quot;/&gt;&lt;/object&gt;&lt;object type=&quot;3&quot; unique_id=&quot;10010&quot;&gt;&lt;property id=&quot;20148&quot; value=&quot;5&quot;/&gt;&lt;property id=&quot;20300&quot; value=&quot;Slide 8&quot;/&gt;&lt;property id=&quot;20307&quot; value=&quot;270&quot;/&gt;&lt;/object&gt;&lt;object type=&quot;3&quot; unique_id=&quot;10011&quot;&gt;&lt;property id=&quot;20148&quot; value=&quot;5&quot;/&gt;&lt;property id=&quot;20300&quot; value=&quot;Slide 9&quot;/&gt;&lt;property id=&quot;20307&quot; value=&quot;258&quot;/&gt;&lt;/object&gt;&lt;object type=&quot;3&quot; unique_id=&quot;10012&quot;&gt;&lt;property id=&quot;20148&quot; value=&quot;5&quot;/&gt;&lt;property id=&quot;20300&quot; value=&quot;Slide 10&quot;/&gt;&lt;property id=&quot;20307&quot; value=&quot;271&quot;/&gt;&lt;/object&gt;&lt;object type=&quot;3&quot; unique_id=&quot;10013&quot;&gt;&lt;property id=&quot;20148&quot; value=&quot;5&quot;/&gt;&lt;property id=&quot;20300&quot; value=&quot;Slide 11&quot;/&gt;&lt;property id=&quot;20307&quot; value=&quot;262&quot;/&gt;&lt;/object&gt;&lt;object type=&quot;3&quot; unique_id=&quot;10014&quot;&gt;&lt;property id=&quot;20148&quot; value=&quot;5&quot;/&gt;&lt;property id=&quot;20300&quot; value=&quot;Slide 12&quot;/&gt;&lt;property id=&quot;20307&quot; value=&quot;274&quot;/&gt;&lt;/object&gt;&lt;object type=&quot;3&quot; unique_id=&quot;10015&quot;&gt;&lt;property id=&quot;20148&quot; value=&quot;5&quot;/&gt;&lt;property id=&quot;20300&quot; value=&quot;Slide 13&quot;/&gt;&lt;property id=&quot;20307&quot; value=&quot;264&quot;/&gt;&lt;/object&gt;&lt;object type=&quot;3&quot; unique_id=&quot;10016&quot;&gt;&lt;property id=&quot;20148&quot; value=&quot;5&quot;/&gt;&lt;property id=&quot;20300&quot; value=&quot;Slide 14&quot;/&gt;&lt;property id=&quot;20307&quot; value=&quot;265&quot;/&gt;&lt;/object&gt;&lt;object type=&quot;3&quot; unique_id=&quot;10017&quot;&gt;&lt;property id=&quot;20148&quot; value=&quot;5&quot;/&gt;&lt;property id=&quot;20300&quot; value=&quot;Slide 15&quot;/&gt;&lt;property id=&quot;20307&quot; value=&quot;266&quot;/&gt;&lt;/object&gt;&lt;object type=&quot;3&quot; unique_id=&quot;10018&quot;&gt;&lt;property id=&quot;20148&quot; value=&quot;5&quot;/&gt;&lt;property id=&quot;20300&quot; value=&quot;Slide 16 - &amp;quot;word meanings&amp;quot;&quot;/&gt;&lt;property id=&quot;20307&quot; value=&quot;276&quot;/&gt;&lt;/object&gt;&lt;object type=&quot;3&quot; unique_id=&quot;10019&quot;&gt;&lt;property id=&quot;20148&quot; value=&quot;5&quot;/&gt;&lt;property id=&quot;20300&quot; value=&quot;Slide 17 - &amp;quot;  &amp;quot;&quot;/&gt;&lt;property id=&quot;20307&quot; value=&quot;277&quot;/&gt;&lt;/object&gt;&lt;object type=&quot;3&quot; unique_id=&quot;10020&quot;&gt;&lt;property id=&quot;20148&quot; value=&quot;5&quot;/&gt;&lt;property id=&quot;20300&quot; value=&quot;Slide 18&quot;/&gt;&lt;property id=&quot;20307&quot; value=&quot;278&quot;/&gt;&lt;/object&gt;&lt;object type=&quot;3&quot; unique_id=&quot;10021&quot;&gt;&lt;property id=&quot;20148&quot; value=&quot;5&quot;/&gt;&lt;property id=&quot;20300&quot; value=&quot;Slide 19 - &amp;quot;When he reached the village, the villagers stared at him. They could not recognise him. He had a long white beard &quot;/&gt;&lt;property id=&quot;20307&quot; value=&quot;286&quot;/&gt;&lt;/object&gt;&lt;object type=&quot;3&quot; unique_id=&quot;10022&quot;&gt;&lt;property id=&quot;20148&quot; value=&quot;5&quot;/&gt;&lt;property id=&quot;20300&quot; value=&quot;Slide 20 - &amp;quot;        WORD MEANINGS        STARED– TO LOOK AT CONSTANTLY   Wrinkle  - to have foldings &amp;quot;&quot;/&gt;&lt;property id=&quot;20307&quot; value=&quot;287&quot;/&gt;&lt;/object&gt;&lt;object type=&quot;3&quot; unique_id=&quot;10023&quot;&gt;&lt;property id=&quot;20148&quot; value=&quot;5&quot;/&gt;&lt;property id=&quot;20300&quot; value=&quot;Slide 21 - &amp;quot; &amp;quot;&quot;/&gt;&lt;property id=&quot;20307&quot; value=&quot;288&quot;/&gt;&lt;/object&gt;&lt;object type=&quot;3&quot; unique_id=&quot;10024&quot;&gt;&lt;property id=&quot;20148&quot; value=&quot;5&quot;/&gt;&lt;property id=&quot;20300&quot; value=&quot;Slide 22 - &amp;quot;AN OLD MAN LOOKED AT HIS FACE AND EXCLAIMED, “ It is Rip van winkle”. He asked him, “ Rip where have you been all &quot;/&gt;&lt;property id=&quot;20307&quot; value=&quot;289&quot;/&gt;&lt;/object&gt;&lt;object type=&quot;3&quot; unique_id=&quot;10025&quot;&gt;&lt;property id=&quot;20148&quot; value=&quot;5&quot;/&gt;&lt;property id=&quot;20300&quot; value=&quot;Slide 23 - &amp;quot;Astonished-surprise exclaim- asking with surprise&amp;quot;&quot;/&gt;&lt;property id=&quot;20307&quot; value=&quot;290&quot;/&gt;&lt;/object&gt;&lt;object type=&quot;3&quot; unique_id=&quot;10026&quot;&gt;&lt;property id=&quot;20148&quot; value=&quot;5&quot;/&gt;&lt;property id=&quot;20300&quot; value=&quot;Slide 24 - &amp;quot;1. Where did rip van live?  2.What kind of man was rip?  3.Why did children love rip?  4.Who was rip`S COMPANION? &quot;/&gt;&lt;property id=&quot;20307&quot; value=&quot;291&quot;/&gt;&lt;/object&gt;&lt;object type=&quot;3&quot; unique_id=&quot;10027&quot;&gt;&lt;property id=&quot;20148&quot; value=&quot;5&quot;/&gt;&lt;property id=&quot;20300&quot; value=&quot;Slide 25 - &amp;quot;Find the word meanings of 1  companion,2. astonishment 3. STARE , 4.EXCLAIM&amp;quot;&quot;/&gt;&lt;property id=&quot;20307&quot; value=&quot;292&quot;/&gt;&lt;/object&gt;&lt;object type=&quot;3&quot; unique_id=&quot;10028&quot;&gt;&lt;property id=&quot;20148&quot; value=&quot;5&quot;/&gt;&lt;property id=&quot;20300&quot; value=&quot;Slide 26&quot;/&gt;&lt;property id=&quot;20307&quot; value=&quot;294&quot;/&gt;&lt;/object&gt;&lt;object type=&quot;3&quot; unique_id=&quot;10029&quot;&gt;&lt;property id=&quot;20148&quot; value=&quot;5&quot;/&gt;&lt;property id=&quot;20300&quot; value=&quot;Slide 27&quot;/&gt;&lt;property id=&quot;20307&quot; value=&quot;293&quot;/&gt;&lt;/object&gt;&lt;/object&gt;&lt;object type=&quot;8&quot; unique_id=&quot;10058&quot;&gt;&lt;/object&gt;&lt;/object&gt;&lt;/database&gt;"/>
  <p:tag name="MMPROD_NEXTUNIQUEID" val="10009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990</TotalTime>
  <Words>570</Words>
  <Application>Microsoft Office PowerPoint</Application>
  <PresentationFormat>Custom</PresentationFormat>
  <Paragraphs>142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Metro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word meanings</vt:lpstr>
      <vt:lpstr>  </vt:lpstr>
      <vt:lpstr>Slide 18</vt:lpstr>
      <vt:lpstr>When he reached the village, the villagers stared at him. They could not recognise him. He had a long white beard and a rinkled face13.</vt:lpstr>
      <vt:lpstr>        WORD MEANINGS        STARED– TO LOOK AT CONSTANTLY   Wrinkle  - to have foldings </vt:lpstr>
      <vt:lpstr> </vt:lpstr>
      <vt:lpstr>AN OLD MAN LOOKED AT HIS FACE AND EXCLAIMED, “ It is Rip van winkle”. He asked him, “ Rip where have you been all these twenty long years?”</vt:lpstr>
      <vt:lpstr>Astonished-surprise exclaim- asking with surprise</vt:lpstr>
      <vt:lpstr>1. Where did rip van live?  2.What kind of man was rip?  3.Why did children love rip?  4.Who was rip`S COMPANION?  5.WHERE DID RIP GO ONE DAY? </vt:lpstr>
      <vt:lpstr>Find the word meanings of 1  companion,2. astonishment 3. STARE , 4.EXCLAIM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SAIM</dc:creator>
  <cp:lastModifiedBy>soujanya</cp:lastModifiedBy>
  <cp:revision>122</cp:revision>
  <dcterms:created xsi:type="dcterms:W3CDTF">2011-09-06T08:48:10Z</dcterms:created>
  <dcterms:modified xsi:type="dcterms:W3CDTF">2014-06-27T19:09:55Z</dcterms:modified>
</cp:coreProperties>
</file>