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4" r:id="rId2"/>
    <p:sldId id="275" r:id="rId3"/>
    <p:sldId id="257" r:id="rId4"/>
    <p:sldId id="278" r:id="rId5"/>
    <p:sldId id="258" r:id="rId6"/>
    <p:sldId id="259" r:id="rId7"/>
    <p:sldId id="260" r:id="rId8"/>
    <p:sldId id="289" r:id="rId9"/>
    <p:sldId id="261" r:id="rId10"/>
    <p:sldId id="279" r:id="rId11"/>
    <p:sldId id="283" r:id="rId12"/>
    <p:sldId id="280" r:id="rId13"/>
    <p:sldId id="284" r:id="rId14"/>
    <p:sldId id="281" r:id="rId15"/>
    <p:sldId id="285" r:id="rId16"/>
    <p:sldId id="282" r:id="rId17"/>
    <p:sldId id="286" r:id="rId18"/>
    <p:sldId id="263" r:id="rId19"/>
    <p:sldId id="287" r:id="rId20"/>
    <p:sldId id="264" r:id="rId21"/>
    <p:sldId id="290" r:id="rId22"/>
    <p:sldId id="291" r:id="rId23"/>
    <p:sldId id="266" r:id="rId24"/>
    <p:sldId id="288" r:id="rId25"/>
    <p:sldId id="268"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47736157-0DCC-4EAC-81ED-4533A739A9D1}" type="datetimeFigureOut">
              <a:rPr lang="en-US" smtClean="0"/>
              <a:pPr/>
              <a:t>25-Apr-14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C701BB94-CCF4-4C66-A465-93D188CF3735}"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pull dir="d"/>
    <p:sndAc>
      <p:stSnd>
        <p:snd r:embed="rId1" name="chimes.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736157-0DCC-4EAC-81ED-4533A739A9D1}" type="datetimeFigureOut">
              <a:rPr lang="en-US" smtClean="0"/>
              <a:pPr/>
              <a:t>25-Apr-14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01BB94-CCF4-4C66-A465-93D188CF3735}" type="slidenum">
              <a:rPr lang="en-US" smtClean="0"/>
              <a:pPr/>
              <a:t>‹#›</a:t>
            </a:fld>
            <a:endParaRPr lang="en-US"/>
          </a:p>
        </p:txBody>
      </p:sp>
    </p:spTree>
  </p:cSld>
  <p:clrMapOvr>
    <a:masterClrMapping/>
  </p:clrMapOvr>
  <p:transition>
    <p:pull dir="d"/>
    <p:sndAc>
      <p:stSnd>
        <p:snd r:embed="rId1" name="chimes.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736157-0DCC-4EAC-81ED-4533A739A9D1}" type="datetimeFigureOut">
              <a:rPr lang="en-US" smtClean="0"/>
              <a:pPr/>
              <a:t>25-Apr-14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01BB94-CCF4-4C66-A465-93D188CF3735}" type="slidenum">
              <a:rPr lang="en-US" smtClean="0"/>
              <a:pPr/>
              <a:t>‹#›</a:t>
            </a:fld>
            <a:endParaRPr lang="en-US"/>
          </a:p>
        </p:txBody>
      </p:sp>
    </p:spTree>
  </p:cSld>
  <p:clrMapOvr>
    <a:masterClrMapping/>
  </p:clrMapOvr>
  <p:transition>
    <p:pull dir="d"/>
    <p:sndAc>
      <p:stSnd>
        <p:snd r:embed="rId1" name="chimes.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736157-0DCC-4EAC-81ED-4533A739A9D1}" type="datetimeFigureOut">
              <a:rPr lang="en-US" smtClean="0"/>
              <a:pPr/>
              <a:t>25-Apr-14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01BB94-CCF4-4C66-A465-93D188CF3735}" type="slidenum">
              <a:rPr lang="en-US" smtClean="0"/>
              <a:pPr/>
              <a:t>‹#›</a:t>
            </a:fld>
            <a:endParaRPr lang="en-US"/>
          </a:p>
        </p:txBody>
      </p:sp>
    </p:spTree>
  </p:cSld>
  <p:clrMapOvr>
    <a:masterClrMapping/>
  </p:clrMapOvr>
  <p:transition>
    <p:pull dir="d"/>
    <p:sndAc>
      <p:stSnd>
        <p:snd r:embed="rId1" name="chimes.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736157-0DCC-4EAC-81ED-4533A739A9D1}" type="datetimeFigureOut">
              <a:rPr lang="en-US" smtClean="0"/>
              <a:pPr/>
              <a:t>25-Apr-14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01BB94-CCF4-4C66-A465-93D188CF3735}"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pull dir="d"/>
    <p:sndAc>
      <p:stSnd>
        <p:snd r:embed="rId1" name="chimes.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736157-0DCC-4EAC-81ED-4533A739A9D1}" type="datetimeFigureOut">
              <a:rPr lang="en-US" smtClean="0"/>
              <a:pPr/>
              <a:t>25-Apr-14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701BB94-CCF4-4C66-A465-93D188CF3735}" type="slidenum">
              <a:rPr lang="en-US" smtClean="0"/>
              <a:pPr/>
              <a:t>‹#›</a:t>
            </a:fld>
            <a:endParaRPr lang="en-US"/>
          </a:p>
        </p:txBody>
      </p:sp>
    </p:spTree>
  </p:cSld>
  <p:clrMapOvr>
    <a:masterClrMapping/>
  </p:clrMapOvr>
  <p:transition>
    <p:pull dir="d"/>
    <p:sndAc>
      <p:stSnd>
        <p:snd r:embed="rId1" name="chimes.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736157-0DCC-4EAC-81ED-4533A739A9D1}" type="datetimeFigureOut">
              <a:rPr lang="en-US" smtClean="0"/>
              <a:pPr/>
              <a:t>25-Apr-14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701BB94-CCF4-4C66-A465-93D188CF3735}"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pull dir="d"/>
    <p:sndAc>
      <p:stSnd>
        <p:snd r:embed="rId1" name="chimes.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7736157-0DCC-4EAC-81ED-4533A739A9D1}" type="datetimeFigureOut">
              <a:rPr lang="en-US" smtClean="0"/>
              <a:pPr/>
              <a:t>25-Apr-14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701BB94-CCF4-4C66-A465-93D188CF3735}" type="slidenum">
              <a:rPr lang="en-US" smtClean="0"/>
              <a:pPr/>
              <a:t>‹#›</a:t>
            </a:fld>
            <a:endParaRPr lang="en-US"/>
          </a:p>
        </p:txBody>
      </p:sp>
    </p:spTree>
  </p:cSld>
  <p:clrMapOvr>
    <a:masterClrMapping/>
  </p:clrMapOvr>
  <p:transition>
    <p:pull dir="d"/>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7736157-0DCC-4EAC-81ED-4533A739A9D1}" type="datetimeFigureOut">
              <a:rPr lang="en-US" smtClean="0"/>
              <a:pPr/>
              <a:t>25-Apr-14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701BB94-CCF4-4C66-A465-93D188CF3735}" type="slidenum">
              <a:rPr lang="en-US" smtClean="0"/>
              <a:pPr/>
              <a:t>‹#›</a:t>
            </a:fld>
            <a:endParaRPr lang="en-US"/>
          </a:p>
        </p:txBody>
      </p:sp>
    </p:spTree>
  </p:cSld>
  <p:clrMapOvr>
    <a:masterClrMapping/>
  </p:clrMapOvr>
  <p:transition>
    <p:pull dir="d"/>
    <p:sndAc>
      <p:stSnd>
        <p:snd r:embed="rId1" name="chimes.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736157-0DCC-4EAC-81ED-4533A739A9D1}" type="datetimeFigureOut">
              <a:rPr lang="en-US" smtClean="0"/>
              <a:pPr/>
              <a:t>25-Apr-14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701BB94-CCF4-4C66-A465-93D188CF3735}" type="slidenum">
              <a:rPr lang="en-US" smtClean="0"/>
              <a:pPr/>
              <a:t>‹#›</a:t>
            </a:fld>
            <a:endParaRPr lang="en-US"/>
          </a:p>
        </p:txBody>
      </p:sp>
    </p:spTree>
  </p:cSld>
  <p:clrMapOvr>
    <a:masterClrMapping/>
  </p:clrMapOvr>
  <p:transition>
    <p:pull dir="d"/>
    <p:sndAc>
      <p:stSnd>
        <p:snd r:embed="rId1" name="chimes.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47736157-0DCC-4EAC-81ED-4533A739A9D1}" type="datetimeFigureOut">
              <a:rPr lang="en-US" smtClean="0"/>
              <a:pPr/>
              <a:t>25-Apr-14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C701BB94-CCF4-4C66-A465-93D188CF3735}" type="slidenum">
              <a:rPr lang="en-US" smtClean="0"/>
              <a:pPr/>
              <a:t>‹#›</a:t>
            </a:fld>
            <a:endParaRPr lang="en-US"/>
          </a:p>
        </p:txBody>
      </p:sp>
    </p:spTree>
  </p:cSld>
  <p:clrMapOvr>
    <a:masterClrMapping/>
  </p:clrMapOvr>
  <p:transition>
    <p:pull dir="d"/>
    <p:sndAc>
      <p:stSnd>
        <p:snd r:embed="rId1" name="chimes.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7736157-0DCC-4EAC-81ED-4533A739A9D1}" type="datetimeFigureOut">
              <a:rPr lang="en-US" smtClean="0"/>
              <a:pPr/>
              <a:t>25-Apr-14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701BB94-CCF4-4C66-A465-93D188CF373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pull dir="d"/>
    <p:sndAc>
      <p:stSnd>
        <p:snd r:embed="rId13" name="chimes.wav"/>
      </p:stSnd>
    </p:sndAc>
  </p:transition>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983163"/>
          </a:xfrm>
          <a:ln>
            <a:solidFill>
              <a:schemeClr val="accent2"/>
            </a:solidFill>
          </a:ln>
        </p:spPr>
        <p:txBody>
          <a:bodyPr>
            <a:normAutofit/>
          </a:bodyPr>
          <a:lstStyle/>
          <a:p>
            <a:pPr marL="514350" indent="-514350" algn="just">
              <a:buNone/>
            </a:pPr>
            <a:r>
              <a:rPr lang="en-US" dirty="0" smtClean="0">
                <a:solidFill>
                  <a:srgbClr val="FF0000"/>
                </a:solidFill>
                <a:latin typeface="Algerian" pitchFamily="82" charset="0"/>
              </a:rPr>
              <a:t>   SLOW ACHIEVERS</a:t>
            </a:r>
          </a:p>
          <a:p>
            <a:pPr marL="514350" indent="-514350" algn="just">
              <a:buNone/>
            </a:pPr>
            <a:r>
              <a:rPr lang="en-US" dirty="0" smtClean="0">
                <a:solidFill>
                  <a:srgbClr val="00B0F0"/>
                </a:solidFill>
                <a:latin typeface="Algerian" pitchFamily="82" charset="0"/>
              </a:rPr>
              <a:t>                           </a:t>
            </a:r>
            <a:r>
              <a:rPr lang="en-US" dirty="0" smtClean="0">
                <a:solidFill>
                  <a:srgbClr val="00B050"/>
                </a:solidFill>
                <a:latin typeface="Algerian" pitchFamily="82" charset="0"/>
              </a:rPr>
              <a:t>by</a:t>
            </a:r>
          </a:p>
          <a:p>
            <a:pPr marL="514350" indent="-514350" algn="just">
              <a:buNone/>
            </a:pPr>
            <a:r>
              <a:rPr lang="en-US" dirty="0" smtClean="0">
                <a:solidFill>
                  <a:srgbClr val="FF0000"/>
                </a:solidFill>
              </a:rPr>
              <a:t>                                    </a:t>
            </a:r>
            <a:r>
              <a:rPr lang="en-US" dirty="0" smtClean="0">
                <a:solidFill>
                  <a:srgbClr val="0070C0"/>
                </a:solidFill>
                <a:latin typeface="Bernard MT Condensed" pitchFamily="18" charset="0"/>
              </a:rPr>
              <a:t>NARESH CHANDRA BASTRAY</a:t>
            </a:r>
            <a:r>
              <a:rPr lang="en-US" dirty="0" smtClean="0">
                <a:solidFill>
                  <a:schemeClr val="tx2">
                    <a:lumMod val="75000"/>
                  </a:schemeClr>
                </a:solidFill>
                <a:latin typeface="Bernard MT Condensed" pitchFamily="18" charset="0"/>
              </a:rPr>
              <a:t>,</a:t>
            </a:r>
            <a:endParaRPr lang="en-US" dirty="0" smtClean="0">
              <a:solidFill>
                <a:srgbClr val="FF0000"/>
              </a:solidFill>
              <a:latin typeface="Bernard MT Condensed" pitchFamily="18" charset="0"/>
            </a:endParaRPr>
          </a:p>
          <a:p>
            <a:pPr marL="514350" indent="-514350" algn="just">
              <a:buNone/>
            </a:pPr>
            <a:r>
              <a:rPr lang="en-US" dirty="0" smtClean="0">
                <a:solidFill>
                  <a:srgbClr val="FF0000"/>
                </a:solidFill>
              </a:rPr>
              <a:t>                                    </a:t>
            </a:r>
            <a:r>
              <a:rPr lang="en-US" dirty="0" smtClean="0">
                <a:latin typeface="Agency FB" pitchFamily="34" charset="0"/>
              </a:rPr>
              <a:t>HEAD MASTER,</a:t>
            </a:r>
          </a:p>
          <a:p>
            <a:pPr marL="514350" indent="-514350" algn="just">
              <a:buNone/>
            </a:pPr>
            <a:endParaRPr lang="en-US" dirty="0" smtClean="0">
              <a:latin typeface="Agency FB" pitchFamily="34" charset="0"/>
            </a:endParaRPr>
          </a:p>
          <a:p>
            <a:pPr marL="514350" indent="-514350" algn="just">
              <a:buNone/>
            </a:pPr>
            <a:r>
              <a:rPr lang="en-US" dirty="0" smtClean="0">
                <a:solidFill>
                  <a:srgbClr val="7030A0"/>
                </a:solidFill>
                <a:latin typeface="Agency FB" pitchFamily="34" charset="0"/>
              </a:rPr>
              <a:t>                                                                K.V.No.2,SVN.</a:t>
            </a:r>
          </a:p>
          <a:p>
            <a:pPr marL="514350" indent="-514350" algn="just">
              <a:buNone/>
            </a:pPr>
            <a:r>
              <a:rPr lang="en-US" dirty="0" smtClean="0">
                <a:solidFill>
                  <a:srgbClr val="7030A0"/>
                </a:solidFill>
                <a:latin typeface="Agency FB" pitchFamily="34" charset="0"/>
              </a:rPr>
              <a:t>                                                                VISAKHAPATNAM-7</a:t>
            </a:r>
            <a:endParaRPr lang="en-US" dirty="0">
              <a:solidFill>
                <a:srgbClr val="7030A0"/>
              </a:solidFill>
              <a:latin typeface="Agency FB" pitchFamily="34" charset="0"/>
            </a:endParaRPr>
          </a:p>
        </p:txBody>
      </p:sp>
      <p:pic>
        <p:nvPicPr>
          <p:cNvPr id="1026" name="Picture 2" descr="C:\Program Files\Microsoft Office\MEDIA\CAGCAT10\j0284916.jpg"/>
          <p:cNvPicPr>
            <a:picLocks noChangeAspect="1" noChangeArrowheads="1"/>
          </p:cNvPicPr>
          <p:nvPr/>
        </p:nvPicPr>
        <p:blipFill>
          <a:blip r:embed="rId3"/>
          <a:srcRect/>
          <a:stretch>
            <a:fillRect/>
          </a:stretch>
        </p:blipFill>
        <p:spPr bwMode="auto">
          <a:xfrm>
            <a:off x="849313" y="3581400"/>
            <a:ext cx="3657600" cy="2438400"/>
          </a:xfrm>
          <a:prstGeom prst="rect">
            <a:avLst/>
          </a:prstGeom>
          <a:noFill/>
        </p:spPr>
      </p:pic>
    </p:spTree>
  </p:cSld>
  <p:clrMapOvr>
    <a:masterClrMapping/>
  </p:clrMapOvr>
  <p:transition>
    <p:pull dir="d"/>
    <p:sndAc>
      <p:stSnd>
        <p:snd r:embed="rId2" name="chimes.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018" y="1025236"/>
            <a:ext cx="8229600" cy="5668963"/>
          </a:xfrm>
          <a:ln>
            <a:solidFill>
              <a:schemeClr val="accent2"/>
            </a:solidFill>
          </a:ln>
        </p:spPr>
        <p:txBody>
          <a:bodyPr>
            <a:normAutofit/>
          </a:bodyPr>
          <a:lstStyle/>
          <a:p>
            <a:pPr>
              <a:buNone/>
            </a:pPr>
            <a:r>
              <a:rPr lang="en-US" b="1" u="sng" dirty="0" smtClean="0">
                <a:solidFill>
                  <a:srgbClr val="00B0F0"/>
                </a:solidFill>
              </a:rPr>
              <a:t>d).Affect Of Different Cultures </a:t>
            </a:r>
            <a:r>
              <a:rPr lang="en-US" b="1" dirty="0" smtClean="0">
                <a:solidFill>
                  <a:srgbClr val="00B0F0"/>
                </a:solidFill>
              </a:rPr>
              <a:t>: </a:t>
            </a:r>
          </a:p>
          <a:p>
            <a:pPr algn="just">
              <a:buNone/>
            </a:pPr>
            <a:r>
              <a:rPr lang="en-US" dirty="0" smtClean="0"/>
              <a:t>     As India has so many cultures ,customs and traditions the parents give importance on them and neglect the education system . In such case the flow of learning gets damage and children are forced to keep away them selves from the main stream  of the learning  procedure .</a:t>
            </a:r>
          </a:p>
        </p:txBody>
      </p:sp>
    </p:spTree>
  </p:cSld>
  <p:clrMapOvr>
    <a:masterClrMapping/>
  </p:clrMapOvr>
  <p:transition>
    <p:pull dir="d"/>
    <p:sndAc>
      <p:stSnd>
        <p:snd r:embed="rId2" name="chimes.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772400" cy="4572000"/>
          </a:xfrm>
        </p:spPr>
        <p:txBody>
          <a:bodyPr/>
          <a:lstStyle/>
          <a:p>
            <a:pPr>
              <a:buNone/>
            </a:pPr>
            <a:r>
              <a:rPr lang="en-US" b="1" u="sng" dirty="0">
                <a:solidFill>
                  <a:srgbClr val="00B0F0"/>
                </a:solidFill>
              </a:rPr>
              <a:t>e).Poverty :</a:t>
            </a:r>
          </a:p>
          <a:p>
            <a:pPr algn="just">
              <a:buNone/>
            </a:pPr>
            <a:r>
              <a:rPr lang="en-US" dirty="0">
                <a:solidFill>
                  <a:srgbClr val="FF0000"/>
                </a:solidFill>
              </a:rPr>
              <a:t>    </a:t>
            </a:r>
            <a:r>
              <a:rPr lang="en-US" dirty="0"/>
              <a:t>As money is the most important area to get better education , the poor people who are not able to manage two times meals in a day, the education becomes a dream for them .so the RTE  is implemented for such economically weaker section. .</a:t>
            </a:r>
            <a:endParaRPr lang="en-US" u="sng" dirty="0"/>
          </a:p>
          <a:p>
            <a:endParaRPr lang="en-US" dirty="0"/>
          </a:p>
        </p:txBody>
      </p:sp>
    </p:spTree>
    <p:extLst>
      <p:ext uri="{BB962C8B-B14F-4D97-AF65-F5344CB8AC3E}">
        <p14:creationId xmlns:p14="http://schemas.microsoft.com/office/powerpoint/2010/main" xmlns="" val="2017240717"/>
      </p:ext>
    </p:extLst>
  </p:cSld>
  <p:clrMapOvr>
    <a:masterClrMapping/>
  </p:clrMapOvr>
  <p:transition>
    <p:pull dir="d"/>
    <p:sndAc>
      <p:stSnd>
        <p:snd r:embed="rId2" name="chimes.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a:ln>
            <a:solidFill>
              <a:schemeClr val="accent2"/>
            </a:solidFill>
          </a:ln>
        </p:spPr>
        <p:txBody>
          <a:bodyPr>
            <a:normAutofit/>
          </a:bodyPr>
          <a:lstStyle/>
          <a:p>
            <a:pPr>
              <a:buNone/>
            </a:pPr>
            <a:r>
              <a:rPr lang="en-US" b="1" u="sng" dirty="0" smtClean="0">
                <a:solidFill>
                  <a:srgbClr val="00B0F0"/>
                </a:solidFill>
              </a:rPr>
              <a:t>f). Environment: </a:t>
            </a:r>
          </a:p>
          <a:p>
            <a:pPr>
              <a:buNone/>
            </a:pPr>
            <a:r>
              <a:rPr lang="en-US" dirty="0" smtClean="0"/>
              <a:t>     Some times the situation of the child does not support him to read well  and automatically she or he becomes slow achiever. It may happen either in school or in home and in his </a:t>
            </a:r>
            <a:r>
              <a:rPr lang="en-US" dirty="0" err="1" smtClean="0"/>
              <a:t>neighbouring</a:t>
            </a:r>
            <a:r>
              <a:rPr lang="en-US" dirty="0" smtClean="0"/>
              <a:t>  locality. But the Studies show that the children with good environment get better support and success in life. So the rich learning environment makes the learning system easy and simple.</a:t>
            </a:r>
          </a:p>
        </p:txBody>
      </p:sp>
    </p:spTree>
  </p:cSld>
  <p:clrMapOvr>
    <a:masterClrMapping/>
  </p:clrMapOvr>
  <p:transition>
    <p:pull dir="d"/>
    <p:sndAc>
      <p:stSnd>
        <p:snd r:embed="rId2" name="chimes.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772400" cy="4572000"/>
          </a:xfrm>
        </p:spPr>
        <p:txBody>
          <a:bodyPr>
            <a:normAutofit lnSpcReduction="10000"/>
          </a:bodyPr>
          <a:lstStyle/>
          <a:p>
            <a:pPr>
              <a:buNone/>
            </a:pPr>
            <a:r>
              <a:rPr lang="en-US" b="1" u="sng" dirty="0">
                <a:solidFill>
                  <a:srgbClr val="00B0F0"/>
                </a:solidFill>
              </a:rPr>
              <a:t>g).Defective System Of Education : </a:t>
            </a:r>
          </a:p>
          <a:p>
            <a:pPr algn="just">
              <a:buNone/>
            </a:pPr>
            <a:r>
              <a:rPr lang="en-US" dirty="0">
                <a:solidFill>
                  <a:srgbClr val="C00000"/>
                </a:solidFill>
              </a:rPr>
              <a:t>     </a:t>
            </a:r>
            <a:r>
              <a:rPr lang="en-US" dirty="0"/>
              <a:t>Specially  in KVS a lay man’s child gets admission directly to class -1, where he has to study through English medium  with the subjects English , </a:t>
            </a:r>
            <a:r>
              <a:rPr lang="en-US" dirty="0" err="1"/>
              <a:t>Maths</a:t>
            </a:r>
            <a:r>
              <a:rPr lang="en-US" dirty="0"/>
              <a:t>. and </a:t>
            </a:r>
            <a:r>
              <a:rPr lang="en-US" dirty="0" err="1"/>
              <a:t>Evs</a:t>
            </a:r>
            <a:r>
              <a:rPr lang="en-US" dirty="0"/>
              <a:t> in English and a non Hindi child has to learn Hindi as his first language . Even the syllabi are of very high standard. Apart from this the class size , availability of infrastructure , appropriate TLM etc. are some other drawbacks.</a:t>
            </a:r>
          </a:p>
          <a:p>
            <a:endParaRPr lang="en-US" dirty="0"/>
          </a:p>
        </p:txBody>
      </p:sp>
    </p:spTree>
    <p:extLst>
      <p:ext uri="{BB962C8B-B14F-4D97-AF65-F5344CB8AC3E}">
        <p14:creationId xmlns:p14="http://schemas.microsoft.com/office/powerpoint/2010/main" xmlns="" val="3041645409"/>
      </p:ext>
    </p:extLst>
  </p:cSld>
  <p:clrMapOvr>
    <a:masterClrMapping/>
  </p:clrMapOvr>
  <p:transition>
    <p:pull dir="d"/>
    <p:sndAc>
      <p:stSnd>
        <p:snd r:embed="rId2" name="chimes.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76400"/>
            <a:ext cx="8229600" cy="4114800"/>
          </a:xfrm>
          <a:ln>
            <a:solidFill>
              <a:schemeClr val="accent2"/>
            </a:solidFill>
          </a:ln>
        </p:spPr>
        <p:txBody>
          <a:bodyPr>
            <a:normAutofit/>
          </a:bodyPr>
          <a:lstStyle/>
          <a:p>
            <a:pPr>
              <a:buNone/>
            </a:pPr>
            <a:r>
              <a:rPr lang="en-US" b="1" u="sng" dirty="0" smtClean="0">
                <a:solidFill>
                  <a:srgbClr val="00B0F0"/>
                </a:solidFill>
              </a:rPr>
              <a:t>h).Geographical Conditions : </a:t>
            </a:r>
          </a:p>
          <a:p>
            <a:pPr algn="just">
              <a:buNone/>
            </a:pPr>
            <a:r>
              <a:rPr lang="en-US" dirty="0" smtClean="0"/>
              <a:t>     Though in city areas it has not much affect but  the children in hilly and jungle areas suffer a lot in it . Even the places with extreme cold and hot weather affects the regular attendance of the school  and the children are deprived of the flow of learning system .</a:t>
            </a:r>
          </a:p>
        </p:txBody>
      </p:sp>
    </p:spTree>
  </p:cSld>
  <p:clrMapOvr>
    <a:masterClrMapping/>
  </p:clrMapOvr>
  <p:transition>
    <p:pull dir="d"/>
    <p:sndAc>
      <p:stSnd>
        <p:snd r:embed="rId2" name="chimes.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19200"/>
            <a:ext cx="7772400" cy="4572000"/>
          </a:xfrm>
        </p:spPr>
        <p:txBody>
          <a:bodyPr>
            <a:normAutofit fontScale="92500" lnSpcReduction="10000"/>
          </a:bodyPr>
          <a:lstStyle/>
          <a:p>
            <a:pPr>
              <a:buNone/>
            </a:pPr>
            <a:r>
              <a:rPr lang="en-US" b="1" u="sng" dirty="0" err="1">
                <a:solidFill>
                  <a:srgbClr val="00B0F0"/>
                </a:solidFill>
              </a:rPr>
              <a:t>i</a:t>
            </a:r>
            <a:r>
              <a:rPr lang="en-US" b="1" u="sng" dirty="0">
                <a:solidFill>
                  <a:srgbClr val="00B0F0"/>
                </a:solidFill>
              </a:rPr>
              <a:t>).Lack of  Awareness: </a:t>
            </a:r>
          </a:p>
          <a:p>
            <a:pPr algn="just">
              <a:buNone/>
            </a:pPr>
            <a:r>
              <a:rPr lang="en-US" dirty="0">
                <a:solidFill>
                  <a:srgbClr val="C00000"/>
                </a:solidFill>
              </a:rPr>
              <a:t>    </a:t>
            </a:r>
            <a:r>
              <a:rPr lang="en-US" dirty="0"/>
              <a:t>Many parents do not have the awareness about the rules and regulations of the </a:t>
            </a:r>
            <a:r>
              <a:rPr lang="en-US" dirty="0" err="1"/>
              <a:t>vidyalaya</a:t>
            </a:r>
            <a:r>
              <a:rPr lang="en-US" dirty="0"/>
              <a:t> . So they plan their domestic  needs  as they  like  and  keep the  children  absent  from the </a:t>
            </a:r>
            <a:r>
              <a:rPr lang="en-US" dirty="0" err="1"/>
              <a:t>vidyalaya</a:t>
            </a:r>
            <a:r>
              <a:rPr lang="en-US" dirty="0"/>
              <a:t>  without  knowing  the  importance  of  the completion  of  syllabus  or  the writing of examinations. It also makes them unable to monitor the child in home. So the parents should be given awareness about the rules of the </a:t>
            </a:r>
            <a:r>
              <a:rPr lang="en-US" dirty="0" err="1"/>
              <a:t>vidyalaya</a:t>
            </a:r>
            <a:r>
              <a:rPr lang="en-US" dirty="0"/>
              <a:t> .</a:t>
            </a:r>
            <a:endParaRPr lang="en-US" u="sng" dirty="0"/>
          </a:p>
          <a:p>
            <a:endParaRPr lang="en-US" dirty="0"/>
          </a:p>
        </p:txBody>
      </p:sp>
    </p:spTree>
    <p:extLst>
      <p:ext uri="{BB962C8B-B14F-4D97-AF65-F5344CB8AC3E}">
        <p14:creationId xmlns:p14="http://schemas.microsoft.com/office/powerpoint/2010/main" xmlns="" val="2926817885"/>
      </p:ext>
    </p:extLst>
  </p:cSld>
  <p:clrMapOvr>
    <a:masterClrMapping/>
  </p:clrMapOvr>
  <p:transition>
    <p:pull dir="d"/>
    <p:sndAc>
      <p:stSnd>
        <p:snd r:embed="rId2" name="chimes.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5974560"/>
          </a:xfrm>
          <a:ln>
            <a:solidFill>
              <a:schemeClr val="accent2"/>
            </a:solidFill>
          </a:ln>
        </p:spPr>
        <p:txBody>
          <a:bodyPr>
            <a:normAutofit/>
          </a:bodyPr>
          <a:lstStyle/>
          <a:p>
            <a:pPr>
              <a:buNone/>
            </a:pPr>
            <a:r>
              <a:rPr lang="en-US" b="1" u="sng" dirty="0" smtClean="0">
                <a:solidFill>
                  <a:srgbClr val="00B0F0"/>
                </a:solidFill>
              </a:rPr>
              <a:t>j).Importance of Break- fast : </a:t>
            </a:r>
          </a:p>
          <a:p>
            <a:pPr algn="just">
              <a:buNone/>
            </a:pPr>
            <a:r>
              <a:rPr lang="en-US" dirty="0" smtClean="0"/>
              <a:t>    Different research and studies  say that the breakfast has a very important role in education specially for  students . The children those who do not take their breakfast  in general become weak in studies  and in particular they will be weak in Arithmetic / Mathematics . So parents should be educated accordingly .</a:t>
            </a:r>
          </a:p>
          <a:p>
            <a:pPr marL="0" indent="0" algn="just">
              <a:buNone/>
            </a:pPr>
            <a:endParaRPr lang="en-US" dirty="0" smtClean="0"/>
          </a:p>
          <a:p>
            <a:pPr>
              <a:buNone/>
            </a:pPr>
            <a:endParaRPr lang="en-US" dirty="0"/>
          </a:p>
        </p:txBody>
      </p:sp>
    </p:spTree>
  </p:cSld>
  <p:clrMapOvr>
    <a:masterClrMapping/>
  </p:clrMapOvr>
  <p:transition>
    <p:pull dir="d"/>
    <p:sndAc>
      <p:stSnd>
        <p:snd r:embed="rId2" name="chimes.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sz="2800" b="1" u="sng" dirty="0">
                <a:solidFill>
                  <a:srgbClr val="00B0F0"/>
                </a:solidFill>
              </a:rPr>
              <a:t>k).Emotional Growth:</a:t>
            </a:r>
            <a:r>
              <a:rPr lang="en-US" sz="2800" dirty="0">
                <a:solidFill>
                  <a:srgbClr val="00B0F0"/>
                </a:solidFill>
              </a:rPr>
              <a:t> </a:t>
            </a:r>
          </a:p>
          <a:p>
            <a:pPr marL="0" indent="0" algn="just">
              <a:buNone/>
            </a:pPr>
            <a:r>
              <a:rPr lang="en-US" sz="2800" dirty="0"/>
              <a:t>The development of positive or negative feeling about oneself and about the others in the childhood according to the situation is called emotional growth which gives a very stringent effect in child’s life.</a:t>
            </a:r>
          </a:p>
          <a:p>
            <a:endParaRPr lang="en-US" dirty="0"/>
          </a:p>
        </p:txBody>
      </p:sp>
    </p:spTree>
    <p:extLst>
      <p:ext uri="{BB962C8B-B14F-4D97-AF65-F5344CB8AC3E}">
        <p14:creationId xmlns:p14="http://schemas.microsoft.com/office/powerpoint/2010/main" xmlns="" val="3075600922"/>
      </p:ext>
    </p:extLst>
  </p:cSld>
  <p:clrMapOvr>
    <a:masterClrMapping/>
  </p:clrMapOvr>
  <p:transition>
    <p:pull dir="d"/>
    <p:sndAc>
      <p:stSnd>
        <p:snd r:embed="rId2" name="chimes.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592763"/>
          </a:xfrm>
          <a:ln>
            <a:solidFill>
              <a:schemeClr val="accent2"/>
            </a:solidFill>
          </a:ln>
        </p:spPr>
        <p:txBody>
          <a:bodyPr>
            <a:normAutofit/>
          </a:bodyPr>
          <a:lstStyle/>
          <a:p>
            <a:pPr marL="0" indent="0" algn="just">
              <a:buNone/>
            </a:pPr>
            <a:r>
              <a:rPr lang="en-US" b="1" u="sng" dirty="0">
                <a:solidFill>
                  <a:srgbClr val="00B0F0"/>
                </a:solidFill>
              </a:rPr>
              <a:t>l</a:t>
            </a:r>
            <a:r>
              <a:rPr lang="en-US" b="1" u="sng" dirty="0" smtClean="0">
                <a:solidFill>
                  <a:srgbClr val="00B0F0"/>
                </a:solidFill>
              </a:rPr>
              <a:t>).Absenteeism</a:t>
            </a:r>
            <a:r>
              <a:rPr lang="en-US" b="1" u="sng" dirty="0">
                <a:solidFill>
                  <a:srgbClr val="00B0F0"/>
                </a:solidFill>
              </a:rPr>
              <a:t>:</a:t>
            </a:r>
            <a:r>
              <a:rPr lang="en-US" dirty="0">
                <a:solidFill>
                  <a:srgbClr val="00B0F0"/>
                </a:solidFill>
              </a:rPr>
              <a:t> </a:t>
            </a:r>
            <a:endParaRPr lang="en-US" dirty="0" smtClean="0">
              <a:solidFill>
                <a:srgbClr val="00B0F0"/>
              </a:solidFill>
            </a:endParaRPr>
          </a:p>
          <a:p>
            <a:pPr marL="0" indent="0" algn="just">
              <a:buNone/>
            </a:pPr>
            <a:r>
              <a:rPr lang="en-US" dirty="0" smtClean="0"/>
              <a:t>Absenteeism </a:t>
            </a:r>
            <a:r>
              <a:rPr lang="en-US" dirty="0"/>
              <a:t>is an another main drawback that brings hazards in the learning process of a child. When a child is often absent from </a:t>
            </a:r>
            <a:r>
              <a:rPr lang="en-US" dirty="0" smtClean="0"/>
              <a:t>his </a:t>
            </a:r>
            <a:r>
              <a:rPr lang="en-US" dirty="0"/>
              <a:t>class, it makes him difficult to catch the concept of a topic. So he needs extra attention to cover his short coming. Otherwise </a:t>
            </a:r>
            <a:r>
              <a:rPr lang="en-US" dirty="0" smtClean="0"/>
              <a:t>he </a:t>
            </a:r>
            <a:r>
              <a:rPr lang="en-US" dirty="0"/>
              <a:t>loses self confidence, isolates </a:t>
            </a:r>
            <a:r>
              <a:rPr lang="en-US" dirty="0" smtClean="0"/>
              <a:t>himself </a:t>
            </a:r>
            <a:r>
              <a:rPr lang="en-US" dirty="0"/>
              <a:t>and becomes a slow achiever</a:t>
            </a:r>
            <a:r>
              <a:rPr lang="en-US" dirty="0" smtClean="0"/>
              <a:t>.</a:t>
            </a:r>
          </a:p>
          <a:p>
            <a:pPr marL="0" indent="0" algn="just">
              <a:buNone/>
            </a:pPr>
            <a:endParaRPr lang="en-US" b="1" u="sng" dirty="0"/>
          </a:p>
          <a:p>
            <a:pPr marL="0" indent="0" algn="just">
              <a:buNone/>
            </a:pPr>
            <a:endParaRPr lang="en-US" dirty="0" smtClean="0">
              <a:solidFill>
                <a:srgbClr val="002060"/>
              </a:solidFill>
            </a:endParaRPr>
          </a:p>
        </p:txBody>
      </p:sp>
    </p:spTree>
    <p:extLst>
      <p:ext uri="{BB962C8B-B14F-4D97-AF65-F5344CB8AC3E}">
        <p14:creationId xmlns:p14="http://schemas.microsoft.com/office/powerpoint/2010/main" xmlns="" val="395907139"/>
      </p:ext>
    </p:extLst>
  </p:cSld>
  <p:clrMapOvr>
    <a:masterClrMapping/>
  </p:clrMapOvr>
  <p:transition>
    <p:pull dir="d"/>
    <p:sndAc>
      <p:stSnd>
        <p:snd r:embed="rId2" name="chimes.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b="1" u="sng" dirty="0">
                <a:solidFill>
                  <a:srgbClr val="00B0F0"/>
                </a:solidFill>
              </a:rPr>
              <a:t>m).Defective vision and Other Physical Defects:</a:t>
            </a:r>
          </a:p>
          <a:p>
            <a:pPr marL="0" indent="0" algn="just">
              <a:buNone/>
            </a:pPr>
            <a:r>
              <a:rPr lang="en-US" dirty="0"/>
              <a:t>Defect in vision, hearing impairment, defect in speech and other health and physical problems also affect much in the learning process. So such defects should be attended to the maximum possible extent. </a:t>
            </a:r>
          </a:p>
          <a:p>
            <a:endParaRPr lang="en-US" dirty="0"/>
          </a:p>
        </p:txBody>
      </p:sp>
    </p:spTree>
    <p:extLst>
      <p:ext uri="{BB962C8B-B14F-4D97-AF65-F5344CB8AC3E}">
        <p14:creationId xmlns:p14="http://schemas.microsoft.com/office/powerpoint/2010/main" xmlns="" val="1931145589"/>
      </p:ext>
    </p:extLst>
  </p:cSld>
  <p:clrMapOvr>
    <a:masterClrMapping/>
  </p:clrMapOvr>
  <p:transition>
    <p:pull dir="d"/>
    <p:sndAc>
      <p:stSnd>
        <p:snd r:embed="rId2" name="chimes.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a:ln>
            <a:solidFill>
              <a:schemeClr val="accent2"/>
            </a:solidFill>
          </a:ln>
        </p:spPr>
        <p:txBody>
          <a:bodyPr>
            <a:normAutofit fontScale="92500" lnSpcReduction="20000"/>
          </a:bodyPr>
          <a:lstStyle/>
          <a:p>
            <a:pPr marL="514350" indent="-514350" algn="just">
              <a:buNone/>
            </a:pPr>
            <a:r>
              <a:rPr lang="en-US" b="1" u="sng" dirty="0" smtClean="0">
                <a:solidFill>
                  <a:srgbClr val="FF0000"/>
                </a:solidFill>
              </a:rPr>
              <a:t>1.Definition</a:t>
            </a:r>
            <a:r>
              <a:rPr lang="en-US" b="1" dirty="0" smtClean="0">
                <a:solidFill>
                  <a:srgbClr val="FF0000"/>
                </a:solidFill>
              </a:rPr>
              <a:t>:</a:t>
            </a:r>
          </a:p>
          <a:p>
            <a:pPr marL="514350" indent="-514350" algn="just">
              <a:buNone/>
            </a:pPr>
            <a:r>
              <a:rPr lang="en-US" dirty="0" smtClean="0"/>
              <a:t>      Slow achievers are those people who have limited abilities in their  learning process due to different reasons, fall behind in their school work and require special attention to bring them up to the main stream, such as: </a:t>
            </a:r>
          </a:p>
          <a:p>
            <a:pPr marL="514350" indent="-514350" algn="just">
              <a:buAutoNum type="alphaLcParenR"/>
            </a:pPr>
            <a:r>
              <a:rPr lang="en-US" dirty="0" smtClean="0"/>
              <a:t>A group of children who are not able to perform well in the classroom.</a:t>
            </a:r>
          </a:p>
          <a:p>
            <a:pPr marL="514350" indent="-514350" algn="just">
              <a:buAutoNum type="alphaLcParenR"/>
            </a:pPr>
            <a:r>
              <a:rPr lang="en-US" dirty="0" smtClean="0"/>
              <a:t>Who have a great amount of difficulty to meet the educational standard.</a:t>
            </a:r>
          </a:p>
          <a:p>
            <a:pPr marL="514350" indent="-514350" algn="just">
              <a:buAutoNum type="alphaLcParenR"/>
            </a:pPr>
            <a:r>
              <a:rPr lang="en-US" dirty="0" smtClean="0"/>
              <a:t>The children those who are very slow to progress in their learning process.</a:t>
            </a:r>
          </a:p>
          <a:p>
            <a:pPr marL="514350" indent="-514350" algn="r">
              <a:buNone/>
            </a:pPr>
            <a:r>
              <a:rPr lang="en-US" dirty="0" smtClean="0">
                <a:solidFill>
                  <a:srgbClr val="00B050"/>
                </a:solidFill>
              </a:rPr>
              <a:t>Continue</a:t>
            </a:r>
            <a:r>
              <a:rPr lang="en-US" dirty="0" smtClean="0"/>
              <a:t>…..</a:t>
            </a:r>
          </a:p>
          <a:p>
            <a:pPr marL="514350" indent="-514350" algn="just">
              <a:buAutoNum type="alphaLcParenR"/>
            </a:pPr>
            <a:endParaRPr lang="en-US" dirty="0" smtClean="0">
              <a:solidFill>
                <a:srgbClr val="002060"/>
              </a:solidFill>
            </a:endParaRPr>
          </a:p>
        </p:txBody>
      </p:sp>
    </p:spTree>
  </p:cSld>
  <p:clrMapOvr>
    <a:masterClrMapping/>
  </p:clrMapOvr>
  <p:transition>
    <p:pull dir="d"/>
    <p:sndAc>
      <p:stSnd>
        <p:snd r:embed="rId2" name="chimes.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76400"/>
            <a:ext cx="8229600" cy="3124200"/>
          </a:xfrm>
          <a:ln>
            <a:solidFill>
              <a:schemeClr val="accent2"/>
            </a:solidFill>
          </a:ln>
        </p:spPr>
        <p:txBody>
          <a:bodyPr>
            <a:normAutofit/>
          </a:bodyPr>
          <a:lstStyle/>
          <a:p>
            <a:pPr marL="0" indent="0" algn="just">
              <a:buNone/>
            </a:pPr>
            <a:r>
              <a:rPr lang="en-US" b="1" u="sng" dirty="0">
                <a:solidFill>
                  <a:srgbClr val="00B0F0"/>
                </a:solidFill>
              </a:rPr>
              <a:t>n</a:t>
            </a:r>
            <a:r>
              <a:rPr lang="en-US" b="1" u="sng" dirty="0" smtClean="0">
                <a:solidFill>
                  <a:srgbClr val="00B0F0"/>
                </a:solidFill>
              </a:rPr>
              <a:t>).Resources</a:t>
            </a:r>
            <a:r>
              <a:rPr lang="en-US" b="1" u="sng" dirty="0">
                <a:solidFill>
                  <a:srgbClr val="00B0F0"/>
                </a:solidFill>
              </a:rPr>
              <a:t>:</a:t>
            </a:r>
            <a:r>
              <a:rPr lang="en-US" b="1" dirty="0"/>
              <a:t> </a:t>
            </a:r>
            <a:endParaRPr lang="en-US" b="1" dirty="0" smtClean="0"/>
          </a:p>
          <a:p>
            <a:pPr marL="0" indent="0" algn="just">
              <a:buNone/>
            </a:pPr>
            <a:r>
              <a:rPr lang="en-US" dirty="0" smtClean="0"/>
              <a:t>Necessary </a:t>
            </a:r>
            <a:r>
              <a:rPr lang="en-US" dirty="0"/>
              <a:t>resources are very much essential for a student to maintain </a:t>
            </a:r>
            <a:r>
              <a:rPr lang="en-US" dirty="0" smtClean="0"/>
              <a:t>his </a:t>
            </a:r>
            <a:r>
              <a:rPr lang="en-US" dirty="0"/>
              <a:t>self esteem. Such negligence may divert the mind of the child and </a:t>
            </a:r>
            <a:r>
              <a:rPr lang="en-US" dirty="0" smtClean="0"/>
              <a:t>he </a:t>
            </a:r>
            <a:r>
              <a:rPr lang="en-US" dirty="0"/>
              <a:t>cannot pay proper attention towards </a:t>
            </a:r>
            <a:r>
              <a:rPr lang="en-US" dirty="0" smtClean="0"/>
              <a:t>his </a:t>
            </a:r>
            <a:r>
              <a:rPr lang="en-US" dirty="0"/>
              <a:t>studies. </a:t>
            </a:r>
            <a:endParaRPr lang="en-US" dirty="0" smtClean="0"/>
          </a:p>
          <a:p>
            <a:pPr marL="0" indent="0" algn="just">
              <a:buNone/>
            </a:pPr>
            <a:endParaRPr lang="en-US" b="1" u="sng" dirty="0"/>
          </a:p>
          <a:p>
            <a:pPr marL="0" indent="0">
              <a:buNone/>
            </a:pPr>
            <a:endParaRPr lang="en-US" dirty="0"/>
          </a:p>
        </p:txBody>
      </p:sp>
    </p:spTree>
    <p:extLst>
      <p:ext uri="{BB962C8B-B14F-4D97-AF65-F5344CB8AC3E}">
        <p14:creationId xmlns:p14="http://schemas.microsoft.com/office/powerpoint/2010/main" xmlns="" val="1388985398"/>
      </p:ext>
    </p:extLst>
  </p:cSld>
  <p:clrMapOvr>
    <a:masterClrMapping/>
  </p:clrMapOvr>
  <p:transition>
    <p:pull dir="d"/>
    <p:sndAc>
      <p:stSnd>
        <p:snd r:embed="rId2" name="chimes.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772400" cy="4572000"/>
          </a:xfrm>
        </p:spPr>
        <p:txBody>
          <a:bodyPr/>
          <a:lstStyle/>
          <a:p>
            <a:pPr marL="68580" indent="0">
              <a:buNone/>
            </a:pPr>
            <a:r>
              <a:rPr lang="en-US" u="sng" dirty="0" smtClean="0">
                <a:solidFill>
                  <a:schemeClr val="tx2">
                    <a:lumMod val="75000"/>
                  </a:schemeClr>
                </a:solidFill>
              </a:rPr>
              <a:t>o).Freedom of  games, TV, Computer and other entertainment things</a:t>
            </a:r>
            <a:r>
              <a:rPr lang="en-US" dirty="0" smtClean="0">
                <a:solidFill>
                  <a:schemeClr val="tx2">
                    <a:lumMod val="75000"/>
                  </a:schemeClr>
                </a:solidFill>
              </a:rPr>
              <a:t>: </a:t>
            </a:r>
          </a:p>
          <a:p>
            <a:pPr marL="68580" indent="0" algn="just">
              <a:buNone/>
            </a:pPr>
            <a:r>
              <a:rPr lang="en-US" dirty="0" smtClean="0"/>
              <a:t>Though games and entertainments refresh the brain they should not be given so much freedom that the child gets divert from  his main  path. So the parents must know the use of limitation for the above mentioned areas.</a:t>
            </a:r>
            <a:endParaRPr lang="en-US" dirty="0"/>
          </a:p>
        </p:txBody>
      </p:sp>
    </p:spTree>
    <p:extLst>
      <p:ext uri="{BB962C8B-B14F-4D97-AF65-F5344CB8AC3E}">
        <p14:creationId xmlns:p14="http://schemas.microsoft.com/office/powerpoint/2010/main" xmlns="" val="747742126"/>
      </p:ext>
    </p:extLst>
  </p:cSld>
  <p:clrMapOvr>
    <a:masterClrMapping/>
  </p:clrMapOvr>
  <p:transition>
    <p:pull dir="d"/>
    <p:sndAc>
      <p:stSnd>
        <p:snd r:embed="rId2" name="chimes.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6800"/>
            <a:ext cx="7772400" cy="4572000"/>
          </a:xfrm>
        </p:spPr>
        <p:txBody>
          <a:bodyPr/>
          <a:lstStyle/>
          <a:p>
            <a:pPr marL="68580" indent="0">
              <a:buNone/>
            </a:pPr>
            <a:r>
              <a:rPr lang="en-US" u="sng" dirty="0" smtClean="0">
                <a:solidFill>
                  <a:schemeClr val="tx2">
                    <a:lumMod val="75000"/>
                  </a:schemeClr>
                </a:solidFill>
              </a:rPr>
              <a:t>p).Positive Encouragement: </a:t>
            </a:r>
          </a:p>
          <a:p>
            <a:pPr marL="68580" indent="0" algn="just">
              <a:buNone/>
            </a:pPr>
            <a:r>
              <a:rPr lang="en-US" dirty="0" smtClean="0"/>
              <a:t>Many times we encourage the children  with positive attitude. But sometimes too much of pampering leads to an unhealthy confidence and the child faces a difficult situation when he knows the right thing. So such encouragement may be taken a very serious attention.</a:t>
            </a:r>
            <a:endParaRPr lang="en-US" dirty="0"/>
          </a:p>
        </p:txBody>
      </p:sp>
    </p:spTree>
    <p:extLst>
      <p:ext uri="{BB962C8B-B14F-4D97-AF65-F5344CB8AC3E}">
        <p14:creationId xmlns:p14="http://schemas.microsoft.com/office/powerpoint/2010/main" xmlns="" val="2834316245"/>
      </p:ext>
    </p:extLst>
  </p:cSld>
  <p:clrMapOvr>
    <a:masterClrMapping/>
  </p:clrMapOvr>
  <p:transition>
    <p:pull dir="d"/>
    <p:sndAc>
      <p:stSnd>
        <p:snd r:embed="rId2" name="chimes.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8229600" cy="3810000"/>
          </a:xfrm>
          <a:ln>
            <a:solidFill>
              <a:schemeClr val="accent2"/>
            </a:solidFill>
          </a:ln>
        </p:spPr>
        <p:txBody>
          <a:bodyPr>
            <a:normAutofit/>
          </a:bodyPr>
          <a:lstStyle/>
          <a:p>
            <a:pPr marL="0" indent="0" algn="just">
              <a:buNone/>
            </a:pPr>
            <a:r>
              <a:rPr lang="en-US" b="1" u="sng" dirty="0" smtClean="0">
                <a:solidFill>
                  <a:srgbClr val="00B0F0"/>
                </a:solidFill>
              </a:rPr>
              <a:t>q).Family Size:</a:t>
            </a:r>
            <a:r>
              <a:rPr lang="en-US" b="1" dirty="0" smtClean="0">
                <a:solidFill>
                  <a:srgbClr val="00B0F0"/>
                </a:solidFill>
              </a:rPr>
              <a:t> </a:t>
            </a:r>
          </a:p>
          <a:p>
            <a:pPr marL="0" indent="0" algn="just">
              <a:buNone/>
            </a:pPr>
            <a:r>
              <a:rPr lang="en-US" dirty="0" smtClean="0"/>
              <a:t>Size of a family plays a very major role in the development of the child. In a small family a child can be paid better attention and enough resources can be provided, but in a large family children have to face many problems which affect their studies in all the ways.</a:t>
            </a:r>
          </a:p>
          <a:p>
            <a:pPr marL="0" indent="0" algn="just">
              <a:buNone/>
            </a:pPr>
            <a:endParaRPr lang="en-US" b="1" u="sng" dirty="0"/>
          </a:p>
        </p:txBody>
      </p:sp>
    </p:spTree>
    <p:extLst>
      <p:ext uri="{BB962C8B-B14F-4D97-AF65-F5344CB8AC3E}">
        <p14:creationId xmlns:p14="http://schemas.microsoft.com/office/powerpoint/2010/main" xmlns="" val="451390291"/>
      </p:ext>
    </p:extLst>
  </p:cSld>
  <p:clrMapOvr>
    <a:masterClrMapping/>
  </p:clrMapOvr>
  <p:transition>
    <p:pull dir="d"/>
    <p:sndAc>
      <p:stSnd>
        <p:snd r:embed="rId2" name="chimes.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b="1" u="sng" dirty="0" smtClean="0">
                <a:solidFill>
                  <a:srgbClr val="00B0F0"/>
                </a:solidFill>
              </a:rPr>
              <a:t>r).</a:t>
            </a:r>
            <a:r>
              <a:rPr lang="en-US" b="1" u="sng" dirty="0">
                <a:solidFill>
                  <a:srgbClr val="00B0F0"/>
                </a:solidFill>
              </a:rPr>
              <a:t>Class Size: </a:t>
            </a:r>
          </a:p>
          <a:p>
            <a:pPr marL="0" indent="0" algn="just">
              <a:buNone/>
            </a:pPr>
            <a:r>
              <a:rPr lang="en-US" dirty="0"/>
              <a:t>Standard class size should be from 20 to 30 students per class. The over crowded class creates several problems including the increase of slow achievers, where the teacher is not able to pay separate attention to the students who need help.</a:t>
            </a:r>
            <a:endParaRPr lang="en-US" b="1" u="sng" dirty="0"/>
          </a:p>
          <a:p>
            <a:endParaRPr lang="en-US" dirty="0"/>
          </a:p>
        </p:txBody>
      </p:sp>
    </p:spTree>
    <p:extLst>
      <p:ext uri="{BB962C8B-B14F-4D97-AF65-F5344CB8AC3E}">
        <p14:creationId xmlns:p14="http://schemas.microsoft.com/office/powerpoint/2010/main" xmlns="" val="1628684188"/>
      </p:ext>
    </p:extLst>
  </p:cSld>
  <p:clrMapOvr>
    <a:masterClrMapping/>
  </p:clrMapOvr>
  <p:transition>
    <p:pull dir="d"/>
    <p:sndAc>
      <p:stSnd>
        <p:snd r:embed="rId2" name="chimes.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5638800"/>
          </a:xfrm>
          <a:ln>
            <a:solidFill>
              <a:schemeClr val="accent2"/>
            </a:solidFill>
          </a:ln>
        </p:spPr>
        <p:txBody>
          <a:bodyPr/>
          <a:lstStyle/>
          <a:p>
            <a:pPr marL="0" indent="0">
              <a:buNone/>
            </a:pPr>
            <a:r>
              <a:rPr lang="en-US" b="1" u="sng" dirty="0">
                <a:solidFill>
                  <a:srgbClr val="00B0F0"/>
                </a:solidFill>
              </a:rPr>
              <a:t>s</a:t>
            </a:r>
            <a:r>
              <a:rPr lang="en-US" b="1" u="sng" dirty="0" smtClean="0">
                <a:solidFill>
                  <a:srgbClr val="00B0F0"/>
                </a:solidFill>
              </a:rPr>
              <a:t>).High Expectations: </a:t>
            </a:r>
          </a:p>
          <a:p>
            <a:pPr marL="0" indent="0" algn="just">
              <a:buNone/>
            </a:pPr>
            <a:r>
              <a:rPr lang="en-US" dirty="0" smtClean="0"/>
              <a:t>Sometimes parents / teachers expect very high achievement without knowing the reality of the student and the necessary co-operation that they have to extend for him. So the child gets upset over the pressure and slowly loses interest towards studies.</a:t>
            </a:r>
          </a:p>
          <a:p>
            <a:pPr marL="0" indent="0" algn="just">
              <a:buNone/>
            </a:pPr>
            <a:endParaRPr lang="en-US" dirty="0"/>
          </a:p>
          <a:p>
            <a:pPr marL="0" indent="0" algn="just">
              <a:buNone/>
            </a:pPr>
            <a:endParaRPr lang="en-US" dirty="0" smtClean="0"/>
          </a:p>
          <a:p>
            <a:pPr marL="0" indent="0" algn="just">
              <a:buNone/>
            </a:pPr>
            <a:r>
              <a:rPr lang="en-US" dirty="0"/>
              <a:t>	</a:t>
            </a:r>
            <a:r>
              <a:rPr lang="en-US" dirty="0" smtClean="0"/>
              <a:t>			          </a:t>
            </a:r>
            <a:r>
              <a:rPr lang="en-US" sz="4400" b="1" dirty="0" smtClean="0">
                <a:solidFill>
                  <a:schemeClr val="accent2">
                    <a:lumMod val="60000"/>
                    <a:lumOff val="40000"/>
                  </a:schemeClr>
                </a:solidFill>
              </a:rPr>
              <a:t>Thank you</a:t>
            </a:r>
          </a:p>
          <a:p>
            <a:pPr marL="0" indent="0" algn="just">
              <a:buNone/>
            </a:pPr>
            <a:endParaRPr lang="en-US" b="1" u="sng" dirty="0"/>
          </a:p>
          <a:p>
            <a:pPr marL="0" indent="0" algn="just">
              <a:buNone/>
            </a:pPr>
            <a:endParaRPr lang="en-US" b="1" u="sng" dirty="0"/>
          </a:p>
        </p:txBody>
      </p:sp>
    </p:spTree>
    <p:extLst>
      <p:ext uri="{BB962C8B-B14F-4D97-AF65-F5344CB8AC3E}">
        <p14:creationId xmlns:p14="http://schemas.microsoft.com/office/powerpoint/2010/main" xmlns="" val="1636306156"/>
      </p:ext>
    </p:extLst>
  </p:cSld>
  <p:clrMapOvr>
    <a:masterClrMapping/>
  </p:clrMapOvr>
  <p:transition>
    <p:pull dir="d"/>
    <p:sndAc>
      <p:stSnd>
        <p:snd r:embed="rId2" name="chimes.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a:ln>
            <a:solidFill>
              <a:schemeClr val="accent2"/>
            </a:solidFill>
          </a:ln>
        </p:spPr>
        <p:txBody>
          <a:bodyPr>
            <a:normAutofit/>
          </a:bodyPr>
          <a:lstStyle/>
          <a:p>
            <a:pPr marL="0" indent="0" algn="just">
              <a:buNone/>
            </a:pPr>
            <a:r>
              <a:rPr lang="en-US" dirty="0" smtClean="0"/>
              <a:t>d) Children having very low level of IQ according to their age and unable to grasp the concept. </a:t>
            </a:r>
          </a:p>
          <a:p>
            <a:pPr marL="0" indent="0" algn="just">
              <a:buNone/>
            </a:pPr>
            <a:r>
              <a:rPr lang="en-US" dirty="0" smtClean="0"/>
              <a:t>            </a:t>
            </a:r>
          </a:p>
          <a:p>
            <a:pPr marL="0" indent="0" algn="just">
              <a:buNone/>
            </a:pPr>
            <a:r>
              <a:rPr lang="en-US" dirty="0" smtClean="0"/>
              <a:t>e)Those who do not do well as they are expected according to their level are called slow achievers.</a:t>
            </a:r>
          </a:p>
          <a:p>
            <a:pPr marL="0" indent="0" algn="just">
              <a:buNone/>
            </a:pPr>
            <a:endParaRPr lang="en-US" dirty="0" smtClean="0"/>
          </a:p>
          <a:p>
            <a:pPr marL="0" indent="0" algn="just">
              <a:buNone/>
            </a:pPr>
            <a:r>
              <a:rPr lang="en-US" dirty="0" smtClean="0"/>
              <a:t>f) Though the children with the above mentioned difficulties are identified as  slow achievers, but they should not be put a permanent stamp for their low performance for all the areas and for all the time.</a:t>
            </a:r>
          </a:p>
        </p:txBody>
      </p:sp>
    </p:spTree>
    <p:extLst>
      <p:ext uri="{BB962C8B-B14F-4D97-AF65-F5344CB8AC3E}">
        <p14:creationId xmlns:p14="http://schemas.microsoft.com/office/powerpoint/2010/main" xmlns="" val="74524582"/>
      </p:ext>
    </p:extLst>
  </p:cSld>
  <p:clrMapOvr>
    <a:masterClrMapping/>
  </p:clrMapOvr>
  <p:transition>
    <p:pull dir="d"/>
    <p:sndAc>
      <p:stSnd>
        <p:snd r:embed="rId2" name="chimes.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a:ln>
            <a:solidFill>
              <a:schemeClr val="accent2"/>
            </a:solidFill>
          </a:ln>
        </p:spPr>
        <p:txBody>
          <a:bodyPr/>
          <a:lstStyle/>
          <a:p>
            <a:pPr>
              <a:buNone/>
            </a:pPr>
            <a:r>
              <a:rPr lang="en-US" b="1" u="sng" dirty="0" smtClean="0">
                <a:solidFill>
                  <a:srgbClr val="FF0000"/>
                </a:solidFill>
              </a:rPr>
              <a:t>2.Perception:</a:t>
            </a:r>
          </a:p>
          <a:p>
            <a:r>
              <a:rPr lang="en-US" dirty="0" smtClean="0">
                <a:solidFill>
                  <a:srgbClr val="002060"/>
                </a:solidFill>
              </a:rPr>
              <a:t> </a:t>
            </a:r>
            <a:r>
              <a:rPr lang="en-US" dirty="0" smtClean="0"/>
              <a:t>Some parents and teachers have a perception  for some children that they cannot improve further and they need not work any more for their progress . With such wrong notions they never try to know the reasons behind the weakness of the children.  They feel that their weakness is a permanent inability in them .</a:t>
            </a:r>
          </a:p>
          <a:p>
            <a:endParaRPr lang="en-US" dirty="0" smtClean="0">
              <a:solidFill>
                <a:srgbClr val="00206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a:solidFill>
                <a:srgbClr val="FF0000"/>
              </a:solidFill>
            </a:endParaRPr>
          </a:p>
        </p:txBody>
      </p:sp>
    </p:spTree>
  </p:cSld>
  <p:clrMapOvr>
    <a:masterClrMapping/>
  </p:clrMapOvr>
  <p:transition>
    <p:pull dir="d"/>
    <p:sndAc>
      <p:stSnd>
        <p:snd r:embed="rId2" name="chimes.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05800" cy="5745163"/>
          </a:xfrm>
          <a:ln>
            <a:solidFill>
              <a:schemeClr val="accent2"/>
            </a:solidFill>
          </a:ln>
        </p:spPr>
        <p:txBody>
          <a:bodyPr/>
          <a:lstStyle/>
          <a:p>
            <a:pPr marL="0" indent="0" algn="just">
              <a:buNone/>
            </a:pPr>
            <a:r>
              <a:rPr lang="en-US" b="1" u="sng" dirty="0" smtClean="0">
                <a:solidFill>
                  <a:srgbClr val="FF0000"/>
                </a:solidFill>
              </a:rPr>
              <a:t>3.Objective:</a:t>
            </a:r>
          </a:p>
          <a:p>
            <a:pPr marL="571500" indent="-571500" algn="just">
              <a:buFont typeface="+mj-lt"/>
              <a:buAutoNum type="romanUcPeriod"/>
            </a:pPr>
            <a:r>
              <a:rPr lang="en-US" dirty="0" smtClean="0"/>
              <a:t>Identification of slow achievers.</a:t>
            </a:r>
          </a:p>
          <a:p>
            <a:pPr marL="571500" indent="-571500" algn="just">
              <a:buFont typeface="+mj-lt"/>
              <a:buAutoNum type="romanUcPeriod"/>
            </a:pPr>
            <a:r>
              <a:rPr lang="en-US" dirty="0" smtClean="0"/>
              <a:t>Search of cause &amp; reasons of every slow achiever.</a:t>
            </a:r>
          </a:p>
          <a:p>
            <a:pPr marL="571500" indent="-571500" algn="just">
              <a:buFont typeface="+mj-lt"/>
              <a:buAutoNum type="romanUcPeriod"/>
            </a:pPr>
            <a:r>
              <a:rPr lang="en-US" dirty="0" smtClean="0"/>
              <a:t>An effective plan to attend the slow achiever</a:t>
            </a:r>
          </a:p>
          <a:p>
            <a:pPr marL="571500" indent="-571500" algn="just">
              <a:buFont typeface="+mj-lt"/>
              <a:buAutoNum type="romanUcPeriod"/>
            </a:pPr>
            <a:r>
              <a:rPr lang="en-US" dirty="0" smtClean="0"/>
              <a:t>Remedial classes for slow achievers.</a:t>
            </a:r>
            <a:endParaRPr lang="en-US" dirty="0"/>
          </a:p>
        </p:txBody>
      </p:sp>
    </p:spTree>
    <p:extLst>
      <p:ext uri="{BB962C8B-B14F-4D97-AF65-F5344CB8AC3E}">
        <p14:creationId xmlns:p14="http://schemas.microsoft.com/office/powerpoint/2010/main" xmlns="" val="1936144987"/>
      </p:ext>
    </p:extLst>
  </p:cSld>
  <p:clrMapOvr>
    <a:masterClrMapping/>
  </p:clrMapOvr>
  <p:transition>
    <p:pull dir="d"/>
    <p:sndAc>
      <p:stSnd>
        <p:snd r:embed="rId2" name="chimes.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68963"/>
          </a:xfrm>
          <a:ln>
            <a:solidFill>
              <a:schemeClr val="accent2"/>
            </a:solidFill>
          </a:ln>
        </p:spPr>
        <p:txBody>
          <a:bodyPr>
            <a:normAutofit/>
          </a:bodyPr>
          <a:lstStyle/>
          <a:p>
            <a:pPr marL="0" indent="0" algn="just">
              <a:buNone/>
            </a:pPr>
            <a:r>
              <a:rPr lang="en-US" b="1" u="sng" dirty="0" smtClean="0">
                <a:solidFill>
                  <a:srgbClr val="FF0000"/>
                </a:solidFill>
              </a:rPr>
              <a:t>4. Cause &amp; Reasons for Low Achievement/Slow Achievers:</a:t>
            </a:r>
          </a:p>
          <a:p>
            <a:pPr marL="0" indent="0" algn="just">
              <a:buNone/>
            </a:pPr>
            <a:r>
              <a:rPr lang="en-US" dirty="0" smtClean="0"/>
              <a:t>There are several reasons and backgrounds for a child to become a low achiever. Some of them are negligence of the  parents from the early childhood, the illiterate parents, the affect of different cultures, poverty, unsupportable environment, geographical conditions, Defective system of education, Inadequate teachers, lack of co-ordination , lack of awareness and even the ignorance of the importance of  taking break-fast etc.</a:t>
            </a:r>
            <a:endParaRPr lang="en-US" dirty="0"/>
          </a:p>
        </p:txBody>
      </p:sp>
    </p:spTree>
    <p:extLst>
      <p:ext uri="{BB962C8B-B14F-4D97-AF65-F5344CB8AC3E}">
        <p14:creationId xmlns:p14="http://schemas.microsoft.com/office/powerpoint/2010/main" xmlns="" val="824354474"/>
      </p:ext>
    </p:extLst>
  </p:cSld>
  <p:clrMapOvr>
    <a:masterClrMapping/>
  </p:clrMapOvr>
  <p:transition>
    <p:pull dir="d"/>
    <p:sndAc>
      <p:stSnd>
        <p:snd r:embed="rId2" name="chimes.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52600"/>
            <a:ext cx="8229600" cy="3276600"/>
          </a:xfrm>
          <a:ln>
            <a:solidFill>
              <a:schemeClr val="accent2"/>
            </a:solidFill>
          </a:ln>
        </p:spPr>
        <p:txBody>
          <a:bodyPr>
            <a:normAutofit/>
          </a:bodyPr>
          <a:lstStyle/>
          <a:p>
            <a:pPr marL="0" indent="0" algn="just">
              <a:buNone/>
            </a:pPr>
            <a:r>
              <a:rPr lang="en-US" b="1" u="sng" dirty="0" smtClean="0">
                <a:solidFill>
                  <a:srgbClr val="00B0F0"/>
                </a:solidFill>
              </a:rPr>
              <a:t>a)Negligence of the parents:</a:t>
            </a:r>
            <a:r>
              <a:rPr lang="en-US" b="1" dirty="0" smtClean="0">
                <a:solidFill>
                  <a:srgbClr val="00B0F0"/>
                </a:solidFill>
              </a:rPr>
              <a:t> </a:t>
            </a:r>
          </a:p>
          <a:p>
            <a:pPr marL="0" indent="0" algn="just">
              <a:buNone/>
            </a:pPr>
            <a:r>
              <a:rPr lang="en-US" dirty="0" smtClean="0"/>
              <a:t>The initial 6 years are very important and crucial periods for a child. In this stage brain development takes place and the parents must nourish the child in a very healthy and positive atmosphere to develop his future.  nurture</a:t>
            </a:r>
          </a:p>
        </p:txBody>
      </p:sp>
    </p:spTree>
    <p:extLst>
      <p:ext uri="{BB962C8B-B14F-4D97-AF65-F5344CB8AC3E}">
        <p14:creationId xmlns:p14="http://schemas.microsoft.com/office/powerpoint/2010/main" xmlns="" val="555034659"/>
      </p:ext>
    </p:extLst>
  </p:cSld>
  <p:clrMapOvr>
    <a:masterClrMapping/>
  </p:clrMapOvr>
  <p:transition>
    <p:pull dir="d"/>
    <p:sndAc>
      <p:stSnd>
        <p:snd r:embed="rId2" name="chimes.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b="1" u="sng" dirty="0">
                <a:solidFill>
                  <a:srgbClr val="00B0F0"/>
                </a:solidFill>
              </a:rPr>
              <a:t>b)The illiterate parents:</a:t>
            </a:r>
            <a:r>
              <a:rPr lang="en-US" b="1" dirty="0">
                <a:solidFill>
                  <a:srgbClr val="00B0F0"/>
                </a:solidFill>
              </a:rPr>
              <a:t> </a:t>
            </a:r>
            <a:endParaRPr lang="en-US" dirty="0">
              <a:solidFill>
                <a:srgbClr val="00B0F0"/>
              </a:solidFill>
            </a:endParaRPr>
          </a:p>
          <a:p>
            <a:pPr marL="0" indent="0" algn="just">
              <a:buNone/>
            </a:pPr>
            <a:r>
              <a:rPr lang="en-US" dirty="0"/>
              <a:t>The illiterate parents do not know how to nurture the child and the importance of education. So, sometimes they are helpless to help their children for the better growth of education</a:t>
            </a:r>
            <a:r>
              <a:rPr lang="en-US" dirty="0">
                <a:solidFill>
                  <a:srgbClr val="002060"/>
                </a:solidFill>
              </a:rPr>
              <a:t>.</a:t>
            </a:r>
          </a:p>
          <a:p>
            <a:endParaRPr lang="en-US" dirty="0"/>
          </a:p>
        </p:txBody>
      </p:sp>
    </p:spTree>
    <p:extLst>
      <p:ext uri="{BB962C8B-B14F-4D97-AF65-F5344CB8AC3E}">
        <p14:creationId xmlns:p14="http://schemas.microsoft.com/office/powerpoint/2010/main" xmlns="" val="1381577980"/>
      </p:ext>
    </p:extLst>
  </p:cSld>
  <p:clrMapOvr>
    <a:masterClrMapping/>
  </p:clrMapOvr>
  <p:transition>
    <p:pull dir="d"/>
    <p:sndAc>
      <p:stSnd>
        <p:snd r:embed="rId2" name="chimes.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a:ln>
            <a:solidFill>
              <a:schemeClr val="accent2"/>
            </a:solidFill>
          </a:ln>
        </p:spPr>
        <p:txBody>
          <a:bodyPr>
            <a:normAutofit fontScale="85000" lnSpcReduction="20000"/>
          </a:bodyPr>
          <a:lstStyle/>
          <a:p>
            <a:pPr marL="0" indent="0" algn="just">
              <a:buNone/>
            </a:pPr>
            <a:r>
              <a:rPr lang="en-US" sz="4500" b="1" u="sng" dirty="0" smtClean="0">
                <a:solidFill>
                  <a:srgbClr val="00B0F0"/>
                </a:solidFill>
              </a:rPr>
              <a:t>c)Busy Presents: </a:t>
            </a:r>
          </a:p>
          <a:p>
            <a:pPr marL="0" indent="0" algn="just">
              <a:buNone/>
            </a:pPr>
            <a:r>
              <a:rPr lang="en-US" sz="4500" dirty="0" smtClean="0"/>
              <a:t>As parents are the first teachers and  teachers are the second parents of a child</a:t>
            </a:r>
            <a:r>
              <a:rPr lang="en-US" sz="4500" dirty="0"/>
              <a:t>,</a:t>
            </a:r>
            <a:r>
              <a:rPr lang="en-US" sz="4500" dirty="0" smtClean="0"/>
              <a:t> the parents have a vital role for the holistic development of their ward. But now a days they hardly get time even to greet their children. So such children sometimes go astray because children need to share their problems and wish the complete attention of the parents.</a:t>
            </a:r>
          </a:p>
          <a:p>
            <a:pPr marL="0" indent="0" algn="just">
              <a:buNone/>
            </a:pPr>
            <a:endParaRPr lang="en-US" sz="4500" b="1" u="sng" dirty="0" smtClean="0"/>
          </a:p>
          <a:p>
            <a:pPr marL="0" indent="0" algn="just">
              <a:buNone/>
            </a:pPr>
            <a:endParaRPr lang="en-US" dirty="0" smtClean="0"/>
          </a:p>
        </p:txBody>
      </p:sp>
    </p:spTree>
    <p:extLst>
      <p:ext uri="{BB962C8B-B14F-4D97-AF65-F5344CB8AC3E}">
        <p14:creationId xmlns:p14="http://schemas.microsoft.com/office/powerpoint/2010/main" xmlns="" val="2919001069"/>
      </p:ext>
    </p:extLst>
  </p:cSld>
  <p:clrMapOvr>
    <a:masterClrMapping/>
  </p:clrMapOvr>
  <p:transition>
    <p:pull dir="d"/>
    <p:sndAc>
      <p:stSnd>
        <p:snd r:embed="rId2" name="chimes.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924</TotalTime>
  <Words>1429</Words>
  <Application>Microsoft Office PowerPoint</Application>
  <PresentationFormat>On-screen Show (4:3)</PresentationFormat>
  <Paragraphs>74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Metro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Slow Achievers</dc:title>
  <dc:creator>pc</dc:creator>
  <cp:lastModifiedBy>sai</cp:lastModifiedBy>
  <cp:revision>311</cp:revision>
  <dcterms:created xsi:type="dcterms:W3CDTF">2013-12-21T04:50:39Z</dcterms:created>
  <dcterms:modified xsi:type="dcterms:W3CDTF">2014-04-25T10:36:51Z</dcterms:modified>
</cp:coreProperties>
</file>