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3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etnagadia/applestock-price-from-198020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des on papers">
            <a:extLst>
              <a:ext uri="{FF2B5EF4-FFF2-40B4-BE49-F238E27FC236}">
                <a16:creationId xmlns:a16="http://schemas.microsoft.com/office/drawing/2014/main" id="{65605D9C-6F38-72C4-E167-2EA6E2A64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8" b="1212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B97E-EFBC-E284-2F9F-4108C846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IN" dirty="0"/>
              <a:t>Apple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54D30-04F6-FF83-B671-234551D9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966080" cy="113507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ARAVIND CHINNARI</a:t>
            </a:r>
          </a:p>
        </p:txBody>
      </p:sp>
    </p:spTree>
    <p:extLst>
      <p:ext uri="{BB962C8B-B14F-4D97-AF65-F5344CB8AC3E}">
        <p14:creationId xmlns:p14="http://schemas.microsoft.com/office/powerpoint/2010/main" val="14877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6F7-C39F-523A-7036-672C10A3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14400"/>
            <a:ext cx="5181601" cy="1451035"/>
          </a:xfrm>
        </p:spPr>
        <p:txBody>
          <a:bodyPr anchor="b">
            <a:normAutofit/>
          </a:bodyPr>
          <a:lstStyle/>
          <a:p>
            <a:r>
              <a:rPr lang="en-US"/>
              <a:t>Holt-Winters Method</a:t>
            </a:r>
            <a:endParaRPr lang="en-IN" dirty="0"/>
          </a:p>
        </p:txBody>
      </p:sp>
      <p:pic>
        <p:nvPicPr>
          <p:cNvPr id="5" name="Content Placeholder 4" descr="A graph of a graph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A3FB106-3289-450C-0B4A-F19135987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44008"/>
            <a:ext cx="4759978" cy="3569983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61187"/>
            <a:ext cx="5181600" cy="308241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We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can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observe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that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Holt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winter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method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did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not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give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good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predictions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as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it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is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not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following the test results.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9685E2DE-C367-4196-9494-7803215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5D50BD-7FAD-4208-A604-F83E692E6FF8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9BCD8E1D-7F29-48BA-A1EB-E1916492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9137F78D-732D-4CB5-869F-966A92C9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FA13-22B8-A879-A037-98409C26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4868" y="1417017"/>
            <a:ext cx="4462732" cy="3345481"/>
          </a:xfrm>
        </p:spPr>
        <p:txBody>
          <a:bodyPr>
            <a:normAutofit/>
          </a:bodyPr>
          <a:lstStyle/>
          <a:p>
            <a:r>
              <a:rPr lang="en-IN" dirty="0"/>
              <a:t>Feature selection:</a:t>
            </a:r>
            <a:br>
              <a:rPr lang="en-IN" dirty="0"/>
            </a:b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721122-89F8-4D30-96AD-AD3C42036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4868" y="5075227"/>
            <a:ext cx="4462732" cy="868374"/>
          </a:xfrm>
        </p:spPr>
        <p:txBody>
          <a:bodyPr/>
          <a:lstStyle/>
          <a:p>
            <a:r>
              <a:rPr lang="en-US" dirty="0"/>
              <a:t>Initial summary of Ols regression model.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7D2B2B-B2CD-5758-4BEB-D64CCE465F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7700" y="1290543"/>
            <a:ext cx="5448300" cy="4276915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E68-6091-C37A-DC7D-E6610F79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Removing of volume and </a:t>
            </a:r>
            <a:r>
              <a:rPr lang="en-IN" dirty="0" err="1"/>
              <a:t>adj</a:t>
            </a:r>
            <a:r>
              <a:rPr lang="en-IN" dirty="0"/>
              <a:t> close due to high p-value: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6A51-95CF-D14B-F072-ECB07509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0E11D2-ABB8-2CB4-BC05-416116AF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2" y="2133600"/>
            <a:ext cx="5043578" cy="38481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86228F-72BC-8104-A3E1-946A5CF4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78" y="2093644"/>
            <a:ext cx="5313045" cy="38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C6FB-DBF2-719F-F43D-BA35AB1F3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150" y="1571811"/>
            <a:ext cx="3981450" cy="2539251"/>
          </a:xfrm>
        </p:spPr>
        <p:txBody>
          <a:bodyPr>
            <a:normAutofit/>
          </a:bodyPr>
          <a:lstStyle/>
          <a:p>
            <a:r>
              <a:rPr lang="en-IN" dirty="0"/>
              <a:t>Final result of feature selection: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721122-89F8-4D30-96AD-AD3C42036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150" y="4423790"/>
            <a:ext cx="3981449" cy="996119"/>
          </a:xfrm>
        </p:spPr>
        <p:txBody>
          <a:bodyPr/>
          <a:lstStyle/>
          <a:p>
            <a:r>
              <a:rPr lang="en-US" dirty="0"/>
              <a:t>This is the final result after removing volume and adj close features.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F91A34-2368-497C-6599-685062CD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7252"/>
            <a:ext cx="5577234" cy="4043495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36CA-77EE-64B4-A4F7-2E5D743A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4246744"/>
            <a:ext cx="4883124" cy="1696856"/>
          </a:xfrm>
        </p:spPr>
        <p:txBody>
          <a:bodyPr anchor="t">
            <a:normAutofit/>
          </a:bodyPr>
          <a:lstStyle/>
          <a:p>
            <a:r>
              <a:rPr lang="en-IN" dirty="0"/>
              <a:t>Base models: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C3B93-21A7-1E9E-3657-C8B150BB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42" y="742747"/>
            <a:ext cx="4242312" cy="3181734"/>
          </a:xfrm>
          <a:prstGeom prst="rect">
            <a:avLst/>
          </a:prstGeom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6A87B-83E8-6D00-CA14-D769312C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78" y="676072"/>
            <a:ext cx="4242312" cy="3181734"/>
          </a:xfr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036441-BB63-4137-B993-3BA2018C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577" y="4246744"/>
            <a:ext cx="4995448" cy="19635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 MT"/>
              </a:rPr>
              <a:t>The above plots are for Average and Naïve method models.</a:t>
            </a:r>
          </a:p>
          <a:p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 graph demonstrates that the average method's forecast, covering the length of the test dataset, mirrors the average value derived from the train dataset.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r>
              <a:rPr lang="en-US" dirty="0"/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 graph illustrates that the naive method's forecast for the duration of the test dataset corresponds to the final value observed in the train dataset.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271B72E-48E2-4D6E-B6AC-C1C92CE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F1F6508-8D2F-4662-8850-16A22CAB7D68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3C5F4D0F-7AF9-465B-83D3-617FF63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09159-186A-4254-9BA6-627F6C0D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00D74D2-B7B2-40DD-BC19-5A39A9D0D7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8FDD-972F-FB85-25C8-CA3E48BA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73" y="4495799"/>
            <a:ext cx="10617627" cy="94789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500"/>
              <a:t>Base models:</a:t>
            </a:r>
            <a:br>
              <a:rPr lang="en-IN" sz="2500"/>
            </a:br>
            <a:endParaRPr lang="en-IN" sz="25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19869"/>
            <a:ext cx="10629900" cy="119043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The graph demonstrates that the drift method's forecast over the test dataset length extrapolates from the line connecting the initial and final values observed in the train dataset.</a:t>
            </a:r>
          </a:p>
          <a:p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graph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we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can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see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that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forecast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of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SES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method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for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length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of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the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test</a:t>
            </a:r>
            <a:r>
              <a:rPr lang="en-US" sz="1800" spc="-15" dirty="0">
                <a:effectLst/>
                <a:latin typeface="Arial MT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Arial MT"/>
                <a:ea typeface="Courier New" panose="02070309020205020404" pitchFamily="49" charset="0"/>
              </a:rPr>
              <a:t>dataset follows the SES equation. The results are similar to the Holt winter model forecast.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algn="l"/>
            <a:endParaRPr lang="en-US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5D73B74-2FA4-9E44-FA88-4406359074D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92009" y="914401"/>
            <a:ext cx="4443125" cy="3332344"/>
          </a:xfrm>
          <a:noFill/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410181E-1A65-2973-2037-549F61F8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914401"/>
            <a:ext cx="4443124" cy="3332343"/>
          </a:xfrm>
          <a:prstGeom prst="rect">
            <a:avLst/>
          </a:prstGeom>
          <a:noFill/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1AC1DDB-5907-484C-A2BE-246DA73D82B1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218A-2151-5FE7-D141-A1A130EB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IN"/>
              <a:t>Gpac</a:t>
            </a:r>
            <a:r>
              <a:rPr lang="en-IN" dirty="0"/>
              <a:t> table: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r>
              <a:rPr lang="en-US" sz="2000" dirty="0"/>
              <a:t>This is the GPAC table  used to find the order to build a model.</a:t>
            </a:r>
          </a:p>
          <a:p>
            <a:r>
              <a:rPr lang="en-US" dirty="0"/>
              <a:t>But I didn’t seen any pattern using </a:t>
            </a:r>
            <a:r>
              <a:rPr lang="en-US" dirty="0" err="1"/>
              <a:t>gpac</a:t>
            </a:r>
            <a:r>
              <a:rPr lang="en-US" dirty="0"/>
              <a:t> table.</a:t>
            </a:r>
          </a:p>
          <a:p>
            <a:r>
              <a:rPr lang="en-US" sz="2000" dirty="0"/>
              <a:t>To find the order , in coming steps I use</a:t>
            </a:r>
            <a:r>
              <a:rPr lang="en-US" dirty="0"/>
              <a:t>d </a:t>
            </a:r>
            <a:r>
              <a:rPr lang="en-US" dirty="0" err="1"/>
              <a:t>AutoArima</a:t>
            </a:r>
            <a:r>
              <a:rPr lang="en-US" dirty="0"/>
              <a:t> to find the best order for our dataset to build model.</a:t>
            </a:r>
            <a:endParaRPr lang="en-US" sz="20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E5AC5FD-C658-E0CE-E932-C42F5B09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1339795"/>
            <a:ext cx="5223013" cy="4178409"/>
          </a:xfrm>
          <a:prstGeom prst="rect">
            <a:avLst/>
          </a:prstGeom>
          <a:noFill/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285-1001-74D2-7C94-E88F3D12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IN" dirty="0"/>
              <a:t>Auto </a:t>
            </a:r>
            <a:r>
              <a:rPr lang="en-IN"/>
              <a:t>arima</a:t>
            </a:r>
            <a:r>
              <a:rPr lang="en-IN" dirty="0"/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r>
              <a:rPr lang="en-US" sz="2000" dirty="0"/>
              <a:t>This is the </a:t>
            </a:r>
            <a:r>
              <a:rPr lang="en-US" sz="2000" dirty="0" err="1"/>
              <a:t>AutoArim</a:t>
            </a:r>
            <a:r>
              <a:rPr lang="en-US" dirty="0" err="1"/>
              <a:t>a</a:t>
            </a:r>
            <a:r>
              <a:rPr lang="en-US" dirty="0"/>
              <a:t> function I used to find order of my dataset.</a:t>
            </a:r>
          </a:p>
          <a:p>
            <a:r>
              <a:rPr lang="en-US" sz="2000" dirty="0"/>
              <a:t>After making many trails the </a:t>
            </a:r>
            <a:r>
              <a:rPr lang="en-US" sz="2000" dirty="0" err="1"/>
              <a:t>autoarima</a:t>
            </a:r>
            <a:r>
              <a:rPr lang="en-US" sz="2000" dirty="0"/>
              <a:t> suggests me that the best order is ARIMA(5,0,0)</a:t>
            </a:r>
          </a:p>
          <a:p>
            <a:r>
              <a:rPr lang="en-US" dirty="0"/>
              <a:t>Which means </a:t>
            </a:r>
            <a:r>
              <a:rPr lang="en-US" dirty="0" err="1"/>
              <a:t>na</a:t>
            </a:r>
            <a:r>
              <a:rPr lang="en-US" dirty="0"/>
              <a:t> = 5 and </a:t>
            </a:r>
            <a:r>
              <a:rPr lang="en-US" dirty="0" err="1"/>
              <a:t>nb</a:t>
            </a:r>
            <a:r>
              <a:rPr lang="en-US" dirty="0"/>
              <a:t> = 0</a:t>
            </a:r>
            <a:endParaRPr lang="en-US" sz="2000" dirty="0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4FB6033-571D-2D7B-2B8C-EC905AC37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287" y="1568302"/>
            <a:ext cx="5223013" cy="3721396"/>
          </a:xfrm>
          <a:prstGeom prst="rect">
            <a:avLst/>
          </a:prstGeom>
          <a:noFill/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9D4-E139-5C12-0643-881276A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IN"/>
              <a:t>Arma</a:t>
            </a:r>
            <a:r>
              <a:rPr lang="en-IN" dirty="0"/>
              <a:t> </a:t>
            </a:r>
            <a:r>
              <a:rPr lang="en-IN"/>
              <a:t>model:arma</a:t>
            </a:r>
            <a:r>
              <a:rPr lang="en-IN" dirty="0"/>
              <a:t>(5,0)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Grandview Display (Body)"/>
              </a:rPr>
              <a:t>Key metrics showcase a high Log Likelihood of 5676.105, favorably low AIC (-11338.210), and BIC (-11288.981), indicating a superior model fit. The </a:t>
            </a:r>
            <a:r>
              <a:rPr lang="en-US" sz="2000" dirty="0" err="1">
                <a:latin typeface="Grandview Display (Body)"/>
              </a:rPr>
              <a:t>Ljung</a:t>
            </a:r>
            <a:r>
              <a:rPr lang="en-US" sz="2000" dirty="0">
                <a:latin typeface="Grandview Display (Body)"/>
              </a:rPr>
              <a:t>-Box test (Q-statistic) indicates non-significant autocorrelation in residuals, suggesting a lack of residual patterns. However, the Jarque-Bera test (JB) reflects potential deviation from normality, given its non-zero p-value</a:t>
            </a:r>
          </a:p>
          <a:p>
            <a:r>
              <a:rPr lang="en-US" sz="2000" dirty="0">
                <a:latin typeface="Grandview Display (Body)"/>
              </a:rPr>
              <a:t>The ARIMA(5, 0, 0) model depicts a robust fit to the dataset capturing intricate temporal dependencies within the Apple stock </a:t>
            </a:r>
            <a:r>
              <a:rPr lang="en-US" sz="2000" dirty="0" err="1">
                <a:latin typeface="Grandview Display (Body)"/>
              </a:rPr>
              <a:t>prices.e</a:t>
            </a:r>
            <a:r>
              <a:rPr lang="en-US" sz="2000" dirty="0">
                <a:latin typeface="Grandview Display (Body)"/>
              </a:rPr>
              <a:t>.</a:t>
            </a:r>
          </a:p>
          <a:p>
            <a:endParaRPr lang="en-US" sz="2000" dirty="0">
              <a:latin typeface="Grandview Display (Body)"/>
            </a:endParaRPr>
          </a:p>
          <a:p>
            <a:endParaRPr lang="en-US" sz="2000" dirty="0">
              <a:latin typeface="Grandview Display (Body)"/>
            </a:endParaRPr>
          </a:p>
          <a:p>
            <a:endParaRPr lang="en-US" sz="2000" dirty="0">
              <a:latin typeface="Grandview Display (Body)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7242E7-E15F-50B3-FF06-941EA40F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287" y="1372439"/>
            <a:ext cx="5223013" cy="4113122"/>
          </a:xfrm>
          <a:prstGeom prst="rect">
            <a:avLst/>
          </a:prstGeom>
          <a:noFill/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455-4830-BFB6-71C6-C363B7F0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Diagnosis testing: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78B14-524B-CED1-9444-507E56D95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8" y="2238375"/>
            <a:ext cx="7202993" cy="3236595"/>
          </a:xfr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798DAB8-2089-A554-2142-6B651079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2" y="5631246"/>
            <a:ext cx="5455298" cy="5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3D41-0C0B-F27E-366E-44F90E23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5029200"/>
          </a:xfrm>
        </p:spPr>
        <p:txBody>
          <a:bodyPr anchor="t">
            <a:normAutofit/>
          </a:bodyPr>
          <a:lstStyle/>
          <a:p>
            <a:r>
              <a:rPr lang="en-US" sz="3000"/>
              <a:t>Introduction</a:t>
            </a:r>
            <a:endParaRPr lang="en-IN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7DC1-A5BC-60E7-27CD-D45A23FD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847725"/>
            <a:ext cx="6724650" cy="5095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start by filling missing values with column means and then proceed to check for data stationarity using ACF Plots, ADF, and KPSS Tests.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the data suitable for modeling, we apply differencing to achieve stationarity.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Models: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establish a baseline with models like Average, Naive, Drift, SES, and Holt-Winter methods for initial test value predictions.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OLS method is utilized to select essential features for our base models.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Models: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ARMA and ARIMA models, we determine model parameters (</a:t>
            </a:r>
            <a:r>
              <a:rPr lang="en-US" sz="16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using the GPAC table and conduct diagnostic tests.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choose the best model based on metrics like mean, residual variance, and forecast error.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Visualization: 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clarity, we present forecasted values with clear differentiation.</a:t>
            </a:r>
          </a:p>
          <a:p>
            <a:pPr>
              <a:lnSpc>
                <a:spcPct val="110000"/>
              </a:lnSpc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dots and blue lines&#10;&#10;Description automatically generated">
            <a:extLst>
              <a:ext uri="{FF2B5EF4-FFF2-40B4-BE49-F238E27FC236}">
                <a16:creationId xmlns:a16="http://schemas.microsoft.com/office/drawing/2014/main" id="{3BA70C15-9511-EE8D-088E-DD38054F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03263"/>
            <a:ext cx="5448300" cy="3382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FD729-E4D3-A8B3-7182-F62D61C7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152900"/>
            <a:ext cx="2692400" cy="2003425"/>
          </a:xfrm>
          <a:prstGeom prst="rect">
            <a:avLst/>
          </a:prstGeom>
        </p:spPr>
      </p:pic>
      <p:pic>
        <p:nvPicPr>
          <p:cNvPr id="4" name="Content Placeholder 3" descr="A graph of an orange and blue line&#10;&#10;Description automatically generated">
            <a:extLst>
              <a:ext uri="{FF2B5EF4-FFF2-40B4-BE49-F238E27FC236}">
                <a16:creationId xmlns:a16="http://schemas.microsoft.com/office/drawing/2014/main" id="{5D476CCF-B804-2AC1-7C7F-FC462912AD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3408363" y="4152900"/>
            <a:ext cx="2689225" cy="200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BA1C7-BD43-2757-D2B6-7235628DA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150" y="1571811"/>
            <a:ext cx="3981450" cy="2539251"/>
          </a:xfrm>
        </p:spPr>
        <p:txBody>
          <a:bodyPr>
            <a:normAutofit/>
          </a:bodyPr>
          <a:lstStyle/>
          <a:p>
            <a:r>
              <a:rPr lang="en-IN" dirty="0" err="1"/>
              <a:t>Arma</a:t>
            </a:r>
            <a:r>
              <a:rPr lang="en-IN" dirty="0"/>
              <a:t>(5,0) plot:</a:t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150" y="4423790"/>
            <a:ext cx="3981449" cy="996119"/>
          </a:xfrm>
        </p:spPr>
        <p:txBody>
          <a:bodyPr>
            <a:normAutofit/>
          </a:bodyPr>
          <a:lstStyle/>
          <a:p>
            <a:r>
              <a:rPr lang="en-US" sz="1700" dirty="0"/>
              <a:t>From ACF Plot, we can observe that residuals are white, and we can confirm this with additional chi-square results.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AC1DDB-5907-484C-A2BE-246DA73D82B1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2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8ADC-AB22-CD5A-D88A-AE4DD586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914400"/>
            <a:ext cx="3428999" cy="3501957"/>
          </a:xfrm>
        </p:spPr>
        <p:txBody>
          <a:bodyPr anchor="t">
            <a:normAutofit/>
          </a:bodyPr>
          <a:lstStyle/>
          <a:p>
            <a:r>
              <a:rPr lang="en-IN" sz="3200"/>
              <a:t>Arima model: arima(5,2,0)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3153748"/>
            <a:ext cx="3429000" cy="299413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The ARIMA(5, 2, 0) model portrays a strong fit to the Apple stock price dataset, effectively capturing complex temporal relationships.</a:t>
            </a:r>
          </a:p>
          <a:p>
            <a:pPr algn="l"/>
            <a:r>
              <a:rPr lang="en-US" dirty="0"/>
              <a:t>Key model metrics indicate a Log Likelihood of 1758.995, reflecting a reasonable fit. The AIC (-3505.989) and BIC (-3463.795) scores reinforce the model's appropriateness. However, the </a:t>
            </a:r>
            <a:r>
              <a:rPr lang="en-US" dirty="0" err="1"/>
              <a:t>Ljung</a:t>
            </a:r>
            <a:r>
              <a:rPr lang="en-US" dirty="0"/>
              <a:t>-Box test highlights potential autocorrelation in residuals at lag 1, warranting further investigation or possible model refinement.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ED582A-B502-C9CB-62BE-61AC863D08D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83972" y="928731"/>
            <a:ext cx="6660328" cy="5011897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37AF376-7774-4C75-A52B-B4A7225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9011B6C-87A0-460D-AD51-2D320AB89063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screen with numbers and numbers&#10;&#10;Description automatically generated">
            <a:extLst>
              <a:ext uri="{FF2B5EF4-FFF2-40B4-BE49-F238E27FC236}">
                <a16:creationId xmlns:a16="http://schemas.microsoft.com/office/drawing/2014/main" id="{D7AEF4E3-9BD5-5400-AF9F-43CDDD1E45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83150" y="1300163"/>
            <a:ext cx="6659563" cy="225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CE9C1-42F2-0654-7895-71495FB0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0" y="3608388"/>
            <a:ext cx="6659563" cy="828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5818C-CD61-3284-7847-835CD0BDB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4729432" cy="3581399"/>
          </a:xfrm>
        </p:spPr>
        <p:txBody>
          <a:bodyPr>
            <a:normAutofit/>
          </a:bodyPr>
          <a:lstStyle/>
          <a:p>
            <a:r>
              <a:rPr lang="en-IN" dirty="0"/>
              <a:t>Diagnosis testing:</a:t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729432" cy="86837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37AF376-7774-4C75-A52B-B4A7225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23065F-902F-4D70-80AD-10EF326E6C65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8E7A754-D16A-C535-7F27-07F06729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50" y="4697886"/>
            <a:ext cx="6656478" cy="9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D39DF29-D465-46F0-88D7-64EF1D7B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4381266"/>
            <a:ext cx="5443628" cy="1562334"/>
          </a:xfrm>
        </p:spPr>
        <p:txBody>
          <a:bodyPr anchor="t">
            <a:normAutofit/>
          </a:bodyPr>
          <a:lstStyle/>
          <a:p>
            <a:r>
              <a:rPr lang="en-IN" dirty="0"/>
              <a:t>Arima(5,2,0) plot:</a:t>
            </a:r>
            <a:br>
              <a:rPr lang="en-IN" dirty="0"/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graph of an orange and blue line&#10;&#10;Description automatically generated">
            <a:extLst>
              <a:ext uri="{FF2B5EF4-FFF2-40B4-BE49-F238E27FC236}">
                <a16:creationId xmlns:a16="http://schemas.microsoft.com/office/drawing/2014/main" id="{FCEFB8EC-0CBB-C5AB-61C3-AF6C343F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24" y="987839"/>
            <a:ext cx="3436317" cy="2577237"/>
          </a:xfrm>
          <a:prstGeom prst="rect">
            <a:avLst/>
          </a:prstGeom>
          <a:noFill/>
        </p:spPr>
      </p:pic>
      <p:pic>
        <p:nvPicPr>
          <p:cNvPr id="4" name="Content Placeholder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C871869-A1D2-0D20-3678-8D9DCE6D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489" y="1202608"/>
            <a:ext cx="3436318" cy="2147698"/>
          </a:xfrm>
          <a:prstGeom prst="rect">
            <a:avLst/>
          </a:prstGeom>
          <a:noFill/>
        </p:spPr>
      </p:pic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A1C10CD-1922-AE25-4E03-5A542FAA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02" y="1033207"/>
            <a:ext cx="3375826" cy="2531869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036441-BB63-4137-B993-3BA2018C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0" y="4381266"/>
            <a:ext cx="4157959" cy="1562334"/>
          </a:xfrm>
        </p:spPr>
        <p:txBody>
          <a:bodyPr>
            <a:normAutofit/>
          </a:bodyPr>
          <a:lstStyle/>
          <a:p>
            <a:r>
              <a:rPr lang="en-US" sz="2000" dirty="0"/>
              <a:t>From ACF Plot, we can observe that residuals are white, and we can confirm this with additional chi-square results.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71B72E-48E2-4D6E-B6AC-C1C92CE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F1F6508-8D2F-4662-8850-16A22CAB7D68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C5F4D0F-7AF9-465B-83D3-617FF63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09159-186A-4254-9BA6-627F6C0D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00D74D2-B7B2-40DD-BC19-5A39A9D0D743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7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599-05E2-1559-87F5-20EABD52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397329"/>
          </a:xfrm>
        </p:spPr>
        <p:txBody>
          <a:bodyPr>
            <a:normAutofit fontScale="90000"/>
          </a:bodyPr>
          <a:lstStyle/>
          <a:p>
            <a:r>
              <a:rPr lang="en-IN" dirty="0"/>
              <a:t>Summary and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07E5-52E8-6E1D-6D91-AF529288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222310"/>
            <a:ext cx="10620855" cy="4721290"/>
          </a:xfrm>
        </p:spPr>
        <p:txBody>
          <a:bodyPr>
            <a:noAutofit/>
          </a:bodyPr>
          <a:lstStyle/>
          <a:p>
            <a:r>
              <a:rPr lang="en-US" sz="1200" b="1" dirty="0"/>
              <a:t>Data Pre-processing: </a:t>
            </a:r>
            <a:r>
              <a:rPr lang="en-US" sz="1200" dirty="0"/>
              <a:t>The initial dataset underwent preprocessing to handle missing values, followed by segmentation for Chennai-specific data analysis.</a:t>
            </a:r>
          </a:p>
          <a:p>
            <a:r>
              <a:rPr lang="en-US" sz="1200" b="1" dirty="0"/>
              <a:t>Stationarity Testing:</a:t>
            </a:r>
          </a:p>
          <a:p>
            <a:r>
              <a:rPr lang="en-US" sz="1200" dirty="0"/>
              <a:t>Stationarity checks were performed, necessitating a 1st order differentiation step to achieve stationarity within the data.</a:t>
            </a:r>
          </a:p>
          <a:p>
            <a:r>
              <a:rPr lang="en-US" sz="1200" b="1" dirty="0"/>
              <a:t>Base Models Evaluation:</a:t>
            </a:r>
          </a:p>
          <a:p>
            <a:r>
              <a:rPr lang="en-US" sz="1200" dirty="0"/>
              <a:t>Base models (Average, Naive, Drift, SES, Holt-Winters) were initially employed, but their performance fell short of expectations due to the dataset's complexity.</a:t>
            </a:r>
          </a:p>
          <a:p>
            <a:r>
              <a:rPr lang="en-US" sz="1200" b="1" dirty="0"/>
              <a:t>ARMA and ARIMA Model Selection:</a:t>
            </a:r>
          </a:p>
          <a:p>
            <a:r>
              <a:rPr lang="en-US" sz="1200" dirty="0"/>
              <a:t>GPAC table and auto ARIMA techniques were employed to determine the appropriate parameters for the ARMA and ARIMA models.</a:t>
            </a:r>
          </a:p>
          <a:p>
            <a:r>
              <a:rPr lang="en-US" sz="1200" b="1" dirty="0"/>
              <a:t>Model Construction and Comparison:</a:t>
            </a:r>
          </a:p>
          <a:p>
            <a:r>
              <a:rPr lang="en-US" sz="1200" dirty="0"/>
              <a:t>ARMA(5,0) and ARIMA(5,2,0) models were constructed and tested. Upon comparison, ARMA(5,0) exhibited superior performance.</a:t>
            </a:r>
          </a:p>
          <a:p>
            <a:r>
              <a:rPr lang="en-US" sz="1200" b="1" dirty="0"/>
              <a:t>Model Comparison Metrics:</a:t>
            </a:r>
          </a:p>
          <a:p>
            <a:r>
              <a:rPr lang="en-US" sz="1200" dirty="0"/>
              <a:t>ARMA(5,0) was deemed the better model due to its lower variance in both residual and forecast errors, showcasing its stronger predictive ability.</a:t>
            </a:r>
          </a:p>
          <a:p>
            <a:r>
              <a:rPr lang="en-US" sz="1200" b="1" dirty="0"/>
              <a:t>Conclusion:</a:t>
            </a:r>
          </a:p>
          <a:p>
            <a:r>
              <a:rPr lang="en-US" sz="1200" dirty="0"/>
              <a:t>The ARMA(5,0) model emerges as the preferred choice, demonstrating its capability to provide more accurate predictions for the dataset, with lower error variance and enhanced forecast reliability.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664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BE8A-5531-0511-8EE2-3262DF61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F8BC-3E3D-19DF-5B50-367A3676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and Videos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Labs, Assignments and Exam codes</a:t>
            </a:r>
          </a:p>
          <a:p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hlinkClick r:id="rId2"/>
              </a:rPr>
              <a:t>https://www.kaggle.com/datasets/meetnagadia/applestock-price-from-19802021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3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0E5-AD71-486A-E887-D1A24C86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5029200"/>
          </a:xfrm>
        </p:spPr>
        <p:txBody>
          <a:bodyPr anchor="t">
            <a:normAutofit/>
          </a:bodyPr>
          <a:lstStyle/>
          <a:p>
            <a:r>
              <a:rPr lang="en-US" sz="3200"/>
              <a:t>Dataset Description	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A855-7885-0F2B-696B-838663EB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475" y="914400"/>
            <a:ext cx="7096125" cy="5029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Overview: The dataset consists of 10,468 rows and 7 columns, providing a substantial amount of data.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is collected between       1980-2022.</a:t>
            </a:r>
            <a:endParaRPr lang="en-US" sz="17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Range: The dataset covers a wide date range with unique values for each date, spanning from the earliest recorded data to the most recent.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Metrics: Essential financial metrics such as Open, High, Low, Close, Adjusted Close, and Volume are included.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Statistics: The statistical summary shows key metrics' characteristics, including mean, standard deviation, minimum, maximum, and quartile values.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Completeness: The count of non-missing values in each column indicates data completeness.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Range: The dataset contains price data with a minimum of approximately $0.05 and a maximum of approximately $182.63.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 : Open Price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Kaggale</a:t>
            </a: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:</a:t>
            </a:r>
          </a:p>
          <a:p>
            <a:pPr>
              <a:lnSpc>
                <a:spcPct val="110000"/>
              </a:lnSpc>
            </a:pPr>
            <a:endParaRPr lang="en-IN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CD7-A36E-97FE-89C6-53CF62FE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2067859"/>
          </a:xfrm>
        </p:spPr>
        <p:txBody>
          <a:bodyPr anchor="t">
            <a:normAutofit/>
          </a:bodyPr>
          <a:lstStyle/>
          <a:p>
            <a:r>
              <a:rPr lang="en-IN" sz="320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18D67-12FD-2ACE-609A-142E513F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1" y="3288432"/>
            <a:ext cx="2023869" cy="265516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BF0B-F9A2-E36C-EC78-0465931D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44" y="914400"/>
            <a:ext cx="6361355" cy="5029200"/>
          </a:xfrm>
        </p:spPr>
        <p:txBody>
          <a:bodyPr>
            <a:normAutofit/>
          </a:bodyPr>
          <a:lstStyle/>
          <a:p>
            <a:r>
              <a:rPr lang="en-US" dirty="0"/>
              <a:t>Firstly, checked if there are any missing values in the dataset.</a:t>
            </a:r>
          </a:p>
          <a:p>
            <a:r>
              <a:rPr lang="en-US" dirty="0"/>
              <a:t>There are zero missing values in every column and we can say we have each and every data from 1980 to 2022.</a:t>
            </a:r>
          </a:p>
          <a:p>
            <a:r>
              <a:rPr lang="en-US" dirty="0"/>
              <a:t>Transformed the date column to a datetime format by using </a:t>
            </a:r>
            <a:r>
              <a:rPr lang="en-US" dirty="0" err="1"/>
              <a:t>pd.to_datetime</a:t>
            </a:r>
            <a:r>
              <a:rPr lang="en-US" dirty="0"/>
              <a:t>(data[‘Date’])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FD2CF0-26F8-4AFC-AF86-A70CEE15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9512110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Plot for open price Vs date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4C57A9-731E-47F5-8948-023B8357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9"/>
            <a:ext cx="4801998" cy="30587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line plot plotted between open price vs Date .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plot shows the change in a variable over time. The horizontal axis (x-axis) shows the time periods, and the vertical axis (y-axis) shows the values of the variable. In this case, the y-axis might be showing the temperature, and the x-axis might be showing the time of day. The line plot shows that the open price is increasing over time.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2DAB6-FC71-0B7A-DEAE-EAE04E83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47" y="2327118"/>
            <a:ext cx="6734175" cy="4040503"/>
          </a:xfrm>
          <a:prstGeom prst="rect">
            <a:avLst/>
          </a:prstGeom>
          <a:noFill/>
        </p:spPr>
      </p:pic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F829-F138-DEBE-BBC6-719DB29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/>
          </a:bodyPr>
          <a:lstStyle/>
          <a:p>
            <a:r>
              <a:rPr lang="en-US"/>
              <a:t>Stationarity Check: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B965-CE03-5324-B4F3-5798606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>
            <a:normAutofit/>
          </a:bodyPr>
          <a:lstStyle/>
          <a:p>
            <a:r>
              <a:rPr lang="en-IN" dirty="0"/>
              <a:t>Here we plotted rolling mean and rolling variance to check </a:t>
            </a:r>
            <a:r>
              <a:rPr lang="en-IN" dirty="0" err="1"/>
              <a:t>wether</a:t>
            </a:r>
            <a:r>
              <a:rPr lang="en-IN" dirty="0"/>
              <a:t> the data is stationary or not.</a:t>
            </a:r>
          </a:p>
          <a:p>
            <a:r>
              <a:rPr lang="en-IN" dirty="0"/>
              <a:t>Also we perform ADF and KPSS test to know the stationarity of the data, as per test statistics we getting the data is non-stationary.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DDAEF-1056-55FD-0ED8-96EC8A55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3343276"/>
            <a:ext cx="3990170" cy="260032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D4F59-8DD7-78FC-0C7A-A67EFFFB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52" y="561975"/>
            <a:ext cx="4936643" cy="2495023"/>
          </a:xfrm>
          <a:prstGeom prst="rect">
            <a:avLst/>
          </a:prstGeo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DDAFCF-4003-48B7-863E-C01A690D7E00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F829-F138-DEBE-BBC6-719DB29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Stationarity Check After 1</a:t>
            </a:r>
            <a:r>
              <a:rPr lang="en-US" baseline="30000" dirty="0"/>
              <a:t>st</a:t>
            </a:r>
            <a:r>
              <a:rPr lang="en-US" dirty="0"/>
              <a:t>  order differencing: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B965-CE03-5324-B4F3-5798606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Here we plotted rolling mean and rolling variance as per plot we can see the mean is constant  and constant variance now.</a:t>
            </a:r>
          </a:p>
          <a:p>
            <a:r>
              <a:rPr lang="en-IN" dirty="0"/>
              <a:t>Also we perform ADF and KPSS test after 1</a:t>
            </a:r>
            <a:r>
              <a:rPr lang="en-IN" baseline="30000" dirty="0"/>
              <a:t>st</a:t>
            </a:r>
            <a:r>
              <a:rPr lang="en-IN" dirty="0"/>
              <a:t>  order differencing and test statistics  still not satisfies the data is stationary.</a:t>
            </a:r>
          </a:p>
          <a:p>
            <a:endParaRPr lang="en-IN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DDAFCF-4003-48B7-863E-C01A690D7E00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34CC2C84-2F2C-3A2F-F0F3-F90A3DD7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872" y="318854"/>
            <a:ext cx="4967475" cy="298048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0F5FB9-1628-3AB3-0D0D-D23CA0F2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469341"/>
            <a:ext cx="4591050" cy="3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F829-F138-DEBE-BBC6-719DB29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Stationarity Check After 2</a:t>
            </a:r>
            <a:r>
              <a:rPr lang="en-US" baseline="30000" dirty="0"/>
              <a:t>nd</a:t>
            </a:r>
            <a:r>
              <a:rPr lang="en-US" dirty="0"/>
              <a:t> order differencing: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B965-CE03-5324-B4F3-5798606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Here we plotted rolling mean and rolling variance as per plot we can see the mean is constant  and constant variance now.</a:t>
            </a:r>
          </a:p>
          <a:p>
            <a:r>
              <a:rPr lang="en-IN" dirty="0"/>
              <a:t>Also we perform ADF and KPSS test after 2</a:t>
            </a:r>
            <a:r>
              <a:rPr lang="en-IN" baseline="30000" dirty="0"/>
              <a:t>nd</a:t>
            </a:r>
            <a:r>
              <a:rPr lang="en-IN" dirty="0"/>
              <a:t> order differencing and test statistics satisfies the data is stationary.</a:t>
            </a:r>
          </a:p>
          <a:p>
            <a:endParaRPr lang="en-IN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DDAFCF-4003-48B7-863E-C01A690D7E00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74F5B-50D4-31E6-769F-C5AC0368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95" y="83390"/>
            <a:ext cx="5183033" cy="3109820"/>
          </a:xfrm>
          <a:prstGeom prst="rect">
            <a:avLst/>
          </a:prstGeom>
        </p:spPr>
      </p:pic>
      <p:pic>
        <p:nvPicPr>
          <p:cNvPr id="4" name="Picture 3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B04A3E1D-A972-37F3-0B60-C705DB46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54" y="3228537"/>
            <a:ext cx="4592755" cy="34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F744-4C9F-4AD1-DAD9-CB6DDB11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59" y="914399"/>
            <a:ext cx="6312340" cy="1447802"/>
          </a:xfrm>
        </p:spPr>
        <p:txBody>
          <a:bodyPr anchor="b">
            <a:normAutofit/>
          </a:bodyPr>
          <a:lstStyle/>
          <a:p>
            <a:r>
              <a:rPr lang="en-US" dirty="0"/>
              <a:t>Time Series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ABAC-C0C6-033F-57D5-C10A1983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6312340" cy="3082412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the provided values, the data set appears to have a strong trend component (99.976%) and a moderate seasonality component (30.018%). Therefore, the data set is more strongly trended than it is seasonally affected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DC534-852A-EDC8-CA44-94514503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447675"/>
            <a:ext cx="4320047" cy="2809873"/>
          </a:xfrm>
          <a:prstGeom prst="rect">
            <a:avLst/>
          </a:prstGeom>
          <a:noFill/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D16F5F2-E2F4-FF70-1CF1-D24AACC2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8" y="3756535"/>
            <a:ext cx="4124327" cy="996439"/>
          </a:xfrm>
          <a:prstGeom prst="rect">
            <a:avLst/>
          </a:prstGeom>
          <a:noFill/>
        </p:spPr>
      </p:pic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DDAFCF-4003-48B7-863E-C01A690D7E00}" type="datetime1">
              <a:rPr lang="en-US" smtClean="0"/>
              <a:pPr>
                <a:spcAft>
                  <a:spcPts val="600"/>
                </a:spcAft>
              </a:pPr>
              <a:t>12/11/2023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8209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28428</TotalTime>
  <Words>1528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Courier New</vt:lpstr>
      <vt:lpstr>Grandview</vt:lpstr>
      <vt:lpstr>Grandview Display</vt:lpstr>
      <vt:lpstr>Grandview Display (Body)</vt:lpstr>
      <vt:lpstr>Times New Roman</vt:lpstr>
      <vt:lpstr>CitationVTI</vt:lpstr>
      <vt:lpstr>Apple Stock price Prediction</vt:lpstr>
      <vt:lpstr>Introduction</vt:lpstr>
      <vt:lpstr>Dataset Description </vt:lpstr>
      <vt:lpstr>Data cleaning</vt:lpstr>
      <vt:lpstr>Plot for open price Vs date</vt:lpstr>
      <vt:lpstr>Stationarity Check:</vt:lpstr>
      <vt:lpstr>Stationarity Check After 1st  order differencing:</vt:lpstr>
      <vt:lpstr>Stationarity Check After 2nd order differencing:</vt:lpstr>
      <vt:lpstr>Time Series Decomposition</vt:lpstr>
      <vt:lpstr>Holt-Winters Method</vt:lpstr>
      <vt:lpstr>Feature selection: </vt:lpstr>
      <vt:lpstr>Removing of volume and adj close due to high p-value:</vt:lpstr>
      <vt:lpstr>Final result of feature selection:</vt:lpstr>
      <vt:lpstr>Base models:</vt:lpstr>
      <vt:lpstr>Base models: </vt:lpstr>
      <vt:lpstr>Gpac table:</vt:lpstr>
      <vt:lpstr>Auto arima:</vt:lpstr>
      <vt:lpstr>Arma model:arma(5,0)</vt:lpstr>
      <vt:lpstr>Diagnosis testing:</vt:lpstr>
      <vt:lpstr>Arma(5,0) plot: </vt:lpstr>
      <vt:lpstr>Arima model: arima(5,2,0)</vt:lpstr>
      <vt:lpstr>Diagnosis testing: </vt:lpstr>
      <vt:lpstr>Arima(5,2,0) plot: </vt:lpstr>
      <vt:lpstr>Summary and 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Stock price Prediction</dc:title>
  <dc:creator>Pavan Anakapalli</dc:creator>
  <cp:lastModifiedBy>Pavan Anakapalli</cp:lastModifiedBy>
  <cp:revision>5</cp:revision>
  <dcterms:created xsi:type="dcterms:W3CDTF">2023-11-08T03:44:21Z</dcterms:created>
  <dcterms:modified xsi:type="dcterms:W3CDTF">2023-12-12T02:31:28Z</dcterms:modified>
</cp:coreProperties>
</file>