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66" r:id="rId19"/>
    <p:sldId id="291" r:id="rId20"/>
    <p:sldId id="267" r:id="rId21"/>
    <p:sldId id="268" r:id="rId22"/>
    <p:sldId id="269" r:id="rId23"/>
    <p:sldId id="270" r:id="rId24"/>
    <p:sldId id="271" r:id="rId25"/>
    <p:sldId id="272" r:id="rId26"/>
    <p:sldId id="292" r:id="rId27"/>
    <p:sldId id="273" r:id="rId28"/>
    <p:sldId id="274" r:id="rId29"/>
    <p:sldId id="294" r:id="rId30"/>
    <p:sldId id="295" r:id="rId31"/>
    <p:sldId id="296" r:id="rId32"/>
    <p:sldId id="275" r:id="rId33"/>
    <p:sldId id="297" r:id="rId34"/>
    <p:sldId id="276" r:id="rId35"/>
    <p:sldId id="277" r:id="rId36"/>
    <p:sldId id="278" r:id="rId37"/>
    <p:sldId id="282" r:id="rId38"/>
    <p:sldId id="28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86215" autoAdjust="0"/>
  </p:normalViewPr>
  <p:slideViewPr>
    <p:cSldViewPr snapToGrid="0">
      <p:cViewPr varScale="1">
        <p:scale>
          <a:sx n="82" d="100"/>
          <a:sy n="82" d="100"/>
        </p:scale>
        <p:origin x="114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393C6-23AC-4760-A991-9273C8837F43}" type="datetimeFigureOut">
              <a:rPr lang="en-IN" smtClean="0"/>
              <a:pPr/>
              <a:t>15-11-2023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D9D98C6-2C5D-41B5-8802-93E1D2BD273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4499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393C6-23AC-4760-A991-9273C8837F43}" type="datetimeFigureOut">
              <a:rPr lang="en-IN" smtClean="0"/>
              <a:pPr/>
              <a:t>15-11-2023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9D98C6-2C5D-41B5-8802-93E1D2BD273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381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393C6-23AC-4760-A991-9273C8837F43}" type="datetimeFigureOut">
              <a:rPr lang="en-IN" smtClean="0"/>
              <a:pPr/>
              <a:t>15-11-2023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9D98C6-2C5D-41B5-8802-93E1D2BD273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4135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393C6-23AC-4760-A991-9273C8837F43}" type="datetimeFigureOut">
              <a:rPr lang="en-IN" smtClean="0"/>
              <a:pPr/>
              <a:t>15-11-2023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9D98C6-2C5D-41B5-8802-93E1D2BD273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777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393C6-23AC-4760-A991-9273C8837F43}" type="datetimeFigureOut">
              <a:rPr lang="en-IN" smtClean="0"/>
              <a:pPr/>
              <a:t>15-11-2023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9D98C6-2C5D-41B5-8802-93E1D2BD273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37678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393C6-23AC-4760-A991-9273C8837F43}" type="datetimeFigureOut">
              <a:rPr lang="en-IN" smtClean="0"/>
              <a:pPr/>
              <a:t>15-11-2023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9D98C6-2C5D-41B5-8802-93E1D2BD273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5413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393C6-23AC-4760-A991-9273C8837F43}" type="datetimeFigureOut">
              <a:rPr lang="en-IN" smtClean="0"/>
              <a:pPr/>
              <a:t>15-11-2023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98C6-2C5D-41B5-8802-93E1D2BD273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7005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393C6-23AC-4760-A991-9273C8837F43}" type="datetimeFigureOut">
              <a:rPr lang="en-IN" smtClean="0"/>
              <a:pPr/>
              <a:t>15-11-2023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98C6-2C5D-41B5-8802-93E1D2BD273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163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393C6-23AC-4760-A991-9273C8837F43}" type="datetimeFigureOut">
              <a:rPr lang="en-IN" smtClean="0"/>
              <a:pPr/>
              <a:t>15-11-2023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98C6-2C5D-41B5-8802-93E1D2BD273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29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393C6-23AC-4760-A991-9273C8837F43}" type="datetimeFigureOut">
              <a:rPr lang="en-IN" smtClean="0"/>
              <a:pPr/>
              <a:t>15-11-2023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9D98C6-2C5D-41B5-8802-93E1D2BD273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975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393C6-23AC-4760-A991-9273C8837F43}" type="datetimeFigureOut">
              <a:rPr lang="en-IN" smtClean="0"/>
              <a:pPr/>
              <a:t>15-11-2023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D9D98C6-2C5D-41B5-8802-93E1D2BD273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3060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393C6-23AC-4760-A991-9273C8837F43}" type="datetimeFigureOut">
              <a:rPr lang="en-IN" smtClean="0"/>
              <a:pPr/>
              <a:t>15-11-2023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D9D98C6-2C5D-41B5-8802-93E1D2BD273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814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393C6-23AC-4760-A991-9273C8837F43}" type="datetimeFigureOut">
              <a:rPr lang="en-IN" smtClean="0"/>
              <a:pPr/>
              <a:t>15-11-2023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98C6-2C5D-41B5-8802-93E1D2BD273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901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393C6-23AC-4760-A991-9273C8837F43}" type="datetimeFigureOut">
              <a:rPr lang="en-IN" smtClean="0"/>
              <a:pPr/>
              <a:t>15-11-2023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98C6-2C5D-41B5-8802-93E1D2BD273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900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393C6-23AC-4760-A991-9273C8837F43}" type="datetimeFigureOut">
              <a:rPr lang="en-IN" smtClean="0"/>
              <a:pPr/>
              <a:t>15-11-2023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98C6-2C5D-41B5-8802-93E1D2BD273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463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393C6-23AC-4760-A991-9273C8837F43}" type="datetimeFigureOut">
              <a:rPr lang="en-IN" smtClean="0"/>
              <a:pPr/>
              <a:t>15-11-2023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9D98C6-2C5D-41B5-8802-93E1D2BD273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505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393C6-23AC-4760-A991-9273C8837F43}" type="datetimeFigureOut">
              <a:rPr lang="en-IN" smtClean="0"/>
              <a:pPr/>
              <a:t>15-11-2023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D9D98C6-2C5D-41B5-8802-93E1D2BD273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982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  <p:sldLayoutId id="2147483796" r:id="rId14"/>
    <p:sldLayoutId id="2147483797" r:id="rId15"/>
    <p:sldLayoutId id="214748379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42492" y="1043354"/>
            <a:ext cx="9441349" cy="1676400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Algerian" panose="04020705040A02060702" pitchFamily="82" charset="0"/>
              </a:rPr>
              <a:t>   </a:t>
            </a:r>
            <a:r>
              <a:rPr lang="en-US" sz="60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lgerian" panose="04020705040A02060702" pitchFamily="82" charset="0"/>
              </a:rPr>
              <a:t>EDA CASE STUDY</a:t>
            </a:r>
            <a:endParaRPr lang="en-IN" sz="6000" b="1" dirty="0">
              <a:latin typeface="Algerian" panose="04020705040A02060702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5289" y="4565062"/>
            <a:ext cx="84168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BY ARAVIND GHOSH </a:t>
            </a:r>
            <a:r>
              <a:rPr lang="en-US" sz="3000"/>
              <a:t>A R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4010702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733" y="708074"/>
            <a:ext cx="4882073" cy="6896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spc="145" dirty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en-IN" sz="2400" spc="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spc="-165" dirty="0">
                <a:latin typeface="Arial" panose="020B0604020202020204" pitchFamily="34" charset="0"/>
                <a:cs typeface="Arial" panose="020B0604020202020204" pitchFamily="34" charset="0"/>
              </a:rPr>
              <a:t>OCCUPATION_TYPE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458" name="Picture 2" descr="C:\Users\User\Desktop\download (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38797" y="1201058"/>
            <a:ext cx="5105400" cy="45466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153885" y="5650412"/>
            <a:ext cx="108247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will leave it as it is ,because it is a categorical column, and will not do any missing value treatment here. Even though it has almost 31% missing values, we cannot replace the values with the mean.</a:t>
            </a:r>
          </a:p>
        </p:txBody>
      </p:sp>
    </p:spTree>
    <p:extLst>
      <p:ext uri="{BB962C8B-B14F-4D97-AF65-F5344CB8AC3E}">
        <p14:creationId xmlns:p14="http://schemas.microsoft.com/office/powerpoint/2010/main" val="2355816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22181" y="801579"/>
            <a:ext cx="33115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spc="145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en-IN" sz="2400" spc="9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EXT_SOURCE_3</a:t>
            </a: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7106" name="Picture 2" descr="C:\Users\User\Desktop\download (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60420" y="1880325"/>
            <a:ext cx="5105400" cy="314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2180" y="801579"/>
            <a:ext cx="55844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spc="145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3.</a:t>
            </a:r>
            <a:r>
              <a:rPr lang="en-IN" sz="2400" spc="9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AMT_REQ_CREDIT_BUREAU_QRT</a:t>
            </a:r>
          </a:p>
          <a:p>
            <a:endParaRPr lang="en-IN" sz="2400" dirty="0">
              <a:latin typeface="Arial" pitchFamily="34" charset="0"/>
              <a:cs typeface="Arial" pitchFamily="34" charset="0"/>
            </a:endParaRP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8130" name="Picture 2" descr="C:\Users\User\Desktop\download (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1854200"/>
            <a:ext cx="5181600" cy="314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84551" y="749329"/>
            <a:ext cx="66977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spc="145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4.</a:t>
            </a:r>
            <a:r>
              <a:rPr lang="en-IN" sz="2400" spc="9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AMT_REQ_CREDIT_BUREAU_YEAR</a:t>
            </a:r>
          </a:p>
        </p:txBody>
      </p:sp>
      <p:pic>
        <p:nvPicPr>
          <p:cNvPr id="49154" name="Picture 2" descr="C:\Users\User\Desktop\download (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43300" y="1854200"/>
            <a:ext cx="5105400" cy="314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78141" y="775453"/>
            <a:ext cx="67217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spc="145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5.</a:t>
            </a:r>
            <a:r>
              <a:rPr lang="en-IN" sz="2400" spc="9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AMT_REQ_CREDIT_BUREAU_WEEK</a:t>
            </a:r>
          </a:p>
        </p:txBody>
      </p:sp>
      <p:pic>
        <p:nvPicPr>
          <p:cNvPr id="50178" name="Picture 2" descr="C:\Users\User\Desktop\download (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1854200"/>
            <a:ext cx="5181600" cy="314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61308" y="775453"/>
            <a:ext cx="79403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spc="145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6.</a:t>
            </a:r>
            <a:r>
              <a:rPr lang="en-IN" sz="2400" spc="9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AMT_REQ_CREDIT_BUREAU_MON</a:t>
            </a:r>
          </a:p>
        </p:txBody>
      </p:sp>
      <p:pic>
        <p:nvPicPr>
          <p:cNvPr id="51202" name="Picture 2" descr="C:\Users\User\Desktop\download (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1854200"/>
            <a:ext cx="5181600" cy="314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15419" y="788517"/>
            <a:ext cx="79299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spc="145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7.</a:t>
            </a:r>
            <a:r>
              <a:rPr lang="en-IN" sz="2400" spc="9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AMT_REQ_CREDIT_BUREAU_DAY</a:t>
            </a:r>
          </a:p>
        </p:txBody>
      </p:sp>
      <p:pic>
        <p:nvPicPr>
          <p:cNvPr id="52226" name="Picture 2" descr="C:\Users\User\Desktop\download (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1854200"/>
            <a:ext cx="5181600" cy="314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4790" y="788517"/>
            <a:ext cx="73812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spc="145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8.</a:t>
            </a:r>
            <a:r>
              <a:rPr lang="en-IN" sz="2400" spc="9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AMT_REQ_CREDIT_BUREAU_HOUR</a:t>
            </a:r>
          </a:p>
        </p:txBody>
      </p:sp>
      <p:pic>
        <p:nvPicPr>
          <p:cNvPr id="53250" name="Picture 2" descr="C:\Users\User\Desktop\download (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1854200"/>
            <a:ext cx="5181600" cy="314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7428" y="2452909"/>
            <a:ext cx="9141875" cy="1650167"/>
          </a:xfrm>
        </p:spPr>
        <p:txBody>
          <a:bodyPr>
            <a:noAutofit/>
          </a:bodyPr>
          <a:lstStyle/>
          <a:p>
            <a:r>
              <a:rPr lang="en-US" sz="4000" b="1" dirty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UNIVARIATE ANAYLSIS </a:t>
            </a:r>
            <a:br>
              <a:rPr lang="en-US" sz="4000" b="1" dirty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r>
              <a:rPr lang="en-US" sz="4000" b="1" dirty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FOR </a:t>
            </a:r>
            <a:br>
              <a:rPr lang="en-US" sz="4000" b="1" dirty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r>
              <a:rPr lang="en-US" sz="4000" b="1" dirty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CATEGORIAL ANAYLSIS</a:t>
            </a:r>
            <a:endParaRPr lang="en-IN" sz="4000" b="1" dirty="0">
              <a:ln w="13462">
                <a:solidFill>
                  <a:schemeClr val="bg1"/>
                </a:solidFill>
                <a:prstDash val="solid"/>
              </a:ln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5638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64781" y="788516"/>
            <a:ext cx="44053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spc="-15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AMT_INCOME_TOTAL_BIN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4276" name="Picture 4" descr="C:\Users\User\Desktop\download (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9429" y="1231490"/>
            <a:ext cx="3409406" cy="3180587"/>
          </a:xfrm>
          <a:prstGeom prst="rect">
            <a:avLst/>
          </a:prstGeom>
          <a:noFill/>
        </p:spPr>
      </p:pic>
      <p:pic>
        <p:nvPicPr>
          <p:cNvPr id="54277" name="Picture 5" descr="C:\Users\User\Desktop\downloa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4777" y="1358536"/>
            <a:ext cx="3291840" cy="3112692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1815737" y="4681083"/>
            <a:ext cx="998002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the above graph, its is clear that:</a:t>
            </a:r>
          </a:p>
          <a:p>
            <a:endParaRPr lang="en-IN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1.The most defaulters are female.</a:t>
            </a:r>
          </a:p>
          <a:p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2.Most of the defaulter's income range is between 80000 and 180000.</a:t>
            </a:r>
          </a:p>
          <a:p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3.There are only a few defaulters in the income range of 360000 500000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</a:t>
            </a:r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PROBLEM STATEMENT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711568"/>
            <a:ext cx="8915400" cy="4513385"/>
          </a:xfrm>
        </p:spPr>
        <p:txBody>
          <a:bodyPr>
            <a:normAutofit/>
          </a:bodyPr>
          <a:lstStyle/>
          <a:p>
            <a:pPr marL="354965" marR="473709">
              <a:lnSpc>
                <a:spcPct val="100000"/>
              </a:lnSpc>
              <a:spcBef>
                <a:spcPts val="95"/>
              </a:spcBef>
              <a:buClr>
                <a:srgbClr val="2DA1BF"/>
              </a:buClr>
              <a:buSzPct val="68000"/>
              <a:buFont typeface="Wingdings" panose="05000000000000000000" pitchFamily="2" charset="2"/>
              <a:buChar char="Ø"/>
              <a:tabLst>
                <a:tab pos="268605" algn="l"/>
                <a:tab pos="269240" algn="l"/>
              </a:tabLst>
            </a:pPr>
            <a:r>
              <a:rPr lang="en-US" sz="2400" spc="15" dirty="0">
                <a:latin typeface="Arial"/>
                <a:cs typeface="Arial"/>
              </a:rPr>
              <a:t>When </a:t>
            </a:r>
            <a:r>
              <a:rPr lang="en-US" sz="2400" spc="125" dirty="0">
                <a:latin typeface="Arial"/>
                <a:cs typeface="Arial"/>
              </a:rPr>
              <a:t>the </a:t>
            </a:r>
            <a:r>
              <a:rPr lang="en-US" sz="2400" spc="110" dirty="0">
                <a:latin typeface="Arial"/>
                <a:cs typeface="Arial"/>
              </a:rPr>
              <a:t>company </a:t>
            </a:r>
            <a:r>
              <a:rPr lang="en-US" sz="2400" spc="55" dirty="0">
                <a:latin typeface="Arial"/>
                <a:cs typeface="Arial"/>
              </a:rPr>
              <a:t>receives </a:t>
            </a:r>
            <a:r>
              <a:rPr lang="en-US" sz="2400" spc="-15" dirty="0">
                <a:latin typeface="Arial"/>
                <a:cs typeface="Arial"/>
              </a:rPr>
              <a:t>a </a:t>
            </a:r>
            <a:r>
              <a:rPr lang="en-US" sz="2400" spc="110" dirty="0">
                <a:latin typeface="Arial"/>
                <a:cs typeface="Arial"/>
              </a:rPr>
              <a:t>loan </a:t>
            </a:r>
            <a:r>
              <a:rPr lang="en-US" sz="2400" spc="120" dirty="0">
                <a:latin typeface="Arial"/>
                <a:cs typeface="Arial"/>
              </a:rPr>
              <a:t>application,  </a:t>
            </a:r>
            <a:r>
              <a:rPr lang="en-US" sz="2400" spc="130" dirty="0">
                <a:latin typeface="Arial"/>
                <a:cs typeface="Arial"/>
              </a:rPr>
              <a:t>the </a:t>
            </a:r>
            <a:r>
              <a:rPr lang="en-US" sz="2400" spc="110" dirty="0">
                <a:latin typeface="Arial"/>
                <a:cs typeface="Arial"/>
              </a:rPr>
              <a:t>company </a:t>
            </a:r>
            <a:r>
              <a:rPr lang="en-US" sz="2400" spc="50" dirty="0">
                <a:latin typeface="Arial"/>
                <a:cs typeface="Arial"/>
              </a:rPr>
              <a:t>has </a:t>
            </a:r>
            <a:r>
              <a:rPr lang="en-US" sz="2400" spc="195" dirty="0">
                <a:latin typeface="Arial"/>
                <a:cs typeface="Arial"/>
              </a:rPr>
              <a:t>to </a:t>
            </a:r>
            <a:r>
              <a:rPr lang="en-US" sz="2400" spc="90" dirty="0">
                <a:latin typeface="Arial"/>
                <a:cs typeface="Arial"/>
              </a:rPr>
              <a:t>decide </a:t>
            </a:r>
            <a:r>
              <a:rPr lang="en-US" sz="2400" spc="180" dirty="0">
                <a:latin typeface="Arial"/>
                <a:cs typeface="Arial"/>
              </a:rPr>
              <a:t>for </a:t>
            </a:r>
            <a:r>
              <a:rPr lang="en-US" sz="2400" spc="110" dirty="0">
                <a:latin typeface="Arial"/>
                <a:cs typeface="Arial"/>
              </a:rPr>
              <a:t>loan </a:t>
            </a:r>
            <a:r>
              <a:rPr lang="en-US" sz="2400" spc="105" dirty="0">
                <a:latin typeface="Arial"/>
                <a:cs typeface="Arial"/>
              </a:rPr>
              <a:t>approval  </a:t>
            </a:r>
            <a:r>
              <a:rPr lang="en-US" sz="2400" spc="70" dirty="0">
                <a:latin typeface="Arial"/>
                <a:cs typeface="Arial"/>
              </a:rPr>
              <a:t>based </a:t>
            </a:r>
            <a:r>
              <a:rPr lang="en-US" sz="2400" spc="155" dirty="0">
                <a:latin typeface="Arial"/>
                <a:cs typeface="Arial"/>
              </a:rPr>
              <a:t>on </a:t>
            </a:r>
            <a:r>
              <a:rPr lang="en-US" sz="2400" spc="130" dirty="0">
                <a:latin typeface="Arial"/>
                <a:cs typeface="Arial"/>
              </a:rPr>
              <a:t>the </a:t>
            </a:r>
            <a:r>
              <a:rPr lang="en-US" sz="2400" spc="120" dirty="0">
                <a:latin typeface="Arial"/>
                <a:cs typeface="Arial"/>
              </a:rPr>
              <a:t>applicant’s </a:t>
            </a:r>
            <a:r>
              <a:rPr lang="en-US" sz="2400" spc="140" dirty="0">
                <a:latin typeface="Arial"/>
                <a:cs typeface="Arial"/>
              </a:rPr>
              <a:t>profile. </a:t>
            </a:r>
            <a:r>
              <a:rPr lang="en-US" sz="2400" spc="95" dirty="0">
                <a:latin typeface="Arial"/>
                <a:cs typeface="Arial"/>
              </a:rPr>
              <a:t>Two types </a:t>
            </a:r>
            <a:r>
              <a:rPr lang="en-US" sz="2400" spc="175" dirty="0">
                <a:latin typeface="Arial"/>
                <a:cs typeface="Arial"/>
              </a:rPr>
              <a:t>of  </a:t>
            </a:r>
            <a:r>
              <a:rPr lang="en-US" sz="2400" spc="114" dirty="0">
                <a:latin typeface="Arial"/>
                <a:cs typeface="Arial"/>
              </a:rPr>
              <a:t>risks </a:t>
            </a:r>
            <a:r>
              <a:rPr lang="en-US" sz="2400" spc="55" dirty="0">
                <a:latin typeface="Arial"/>
                <a:cs typeface="Arial"/>
              </a:rPr>
              <a:t>are </a:t>
            </a:r>
            <a:r>
              <a:rPr lang="en-US" sz="2400" spc="75" dirty="0">
                <a:latin typeface="Arial"/>
                <a:cs typeface="Arial"/>
              </a:rPr>
              <a:t>associated </a:t>
            </a:r>
            <a:r>
              <a:rPr lang="en-US" sz="2400" spc="165" dirty="0">
                <a:latin typeface="Arial"/>
                <a:cs typeface="Arial"/>
              </a:rPr>
              <a:t>with </a:t>
            </a:r>
            <a:r>
              <a:rPr lang="en-US" sz="2400" spc="125" dirty="0">
                <a:latin typeface="Arial"/>
                <a:cs typeface="Arial"/>
              </a:rPr>
              <a:t>the </a:t>
            </a:r>
            <a:r>
              <a:rPr lang="en-US" sz="2400" spc="130" dirty="0">
                <a:latin typeface="Arial"/>
                <a:cs typeface="Arial"/>
              </a:rPr>
              <a:t>bank’s</a:t>
            </a:r>
            <a:r>
              <a:rPr lang="en-US" sz="2400" spc="5" dirty="0">
                <a:latin typeface="Arial"/>
                <a:cs typeface="Arial"/>
              </a:rPr>
              <a:t> </a:t>
            </a:r>
            <a:r>
              <a:rPr lang="en-US" sz="2400" spc="105" dirty="0">
                <a:latin typeface="Arial"/>
                <a:cs typeface="Arial"/>
              </a:rPr>
              <a:t>decision:</a:t>
            </a:r>
            <a:endParaRPr lang="en-US" sz="2400" dirty="0">
              <a:latin typeface="Arial"/>
              <a:cs typeface="Arial"/>
            </a:endParaRPr>
          </a:p>
          <a:p>
            <a:pPr marL="354965" marR="497840">
              <a:lnSpc>
                <a:spcPct val="100000"/>
              </a:lnSpc>
              <a:spcBef>
                <a:spcPts val="409"/>
              </a:spcBef>
              <a:buClr>
                <a:srgbClr val="2DA1BF"/>
              </a:buClr>
              <a:buSzPct val="68000"/>
              <a:buFont typeface="Wingdings" panose="05000000000000000000" pitchFamily="2" charset="2"/>
              <a:buChar char="Ø"/>
              <a:tabLst>
                <a:tab pos="268605" algn="l"/>
                <a:tab pos="269240" algn="l"/>
              </a:tabLst>
            </a:pPr>
            <a:r>
              <a:rPr lang="en-US" sz="2400" spc="120" dirty="0">
                <a:latin typeface="Arial"/>
                <a:cs typeface="Arial"/>
              </a:rPr>
              <a:t>If </a:t>
            </a:r>
            <a:r>
              <a:rPr lang="en-US" sz="2400" spc="130" dirty="0">
                <a:latin typeface="Arial"/>
                <a:cs typeface="Arial"/>
              </a:rPr>
              <a:t>the </a:t>
            </a:r>
            <a:r>
              <a:rPr lang="en-US" sz="2400" spc="120" dirty="0">
                <a:latin typeface="Arial"/>
                <a:cs typeface="Arial"/>
              </a:rPr>
              <a:t>applicant </a:t>
            </a:r>
            <a:r>
              <a:rPr lang="en-US" sz="2400" spc="80" dirty="0">
                <a:latin typeface="Arial"/>
                <a:cs typeface="Arial"/>
              </a:rPr>
              <a:t>is </a:t>
            </a:r>
            <a:r>
              <a:rPr lang="en-US" sz="2400" spc="125" dirty="0">
                <a:latin typeface="Arial"/>
                <a:cs typeface="Arial"/>
              </a:rPr>
              <a:t>likely </a:t>
            </a:r>
            <a:r>
              <a:rPr lang="en-US" sz="2400" spc="195" dirty="0">
                <a:latin typeface="Arial"/>
                <a:cs typeface="Arial"/>
              </a:rPr>
              <a:t>to </a:t>
            </a:r>
            <a:r>
              <a:rPr lang="en-US" sz="2400" spc="80" dirty="0">
                <a:latin typeface="Arial"/>
                <a:cs typeface="Arial"/>
              </a:rPr>
              <a:t>repay </a:t>
            </a:r>
            <a:r>
              <a:rPr lang="en-US" sz="2400" spc="125" dirty="0">
                <a:latin typeface="Arial"/>
                <a:cs typeface="Arial"/>
              </a:rPr>
              <a:t>the </a:t>
            </a:r>
            <a:r>
              <a:rPr lang="en-US" sz="2400" spc="100" dirty="0">
                <a:latin typeface="Arial"/>
                <a:cs typeface="Arial"/>
              </a:rPr>
              <a:t>loan,</a:t>
            </a:r>
            <a:r>
              <a:rPr lang="en-US" sz="2400" spc="-165" dirty="0">
                <a:latin typeface="Arial"/>
                <a:cs typeface="Arial"/>
              </a:rPr>
              <a:t> </a:t>
            </a:r>
            <a:r>
              <a:rPr lang="en-US" sz="2400" spc="140" dirty="0">
                <a:latin typeface="Arial"/>
                <a:cs typeface="Arial"/>
              </a:rPr>
              <a:t>then  </a:t>
            </a:r>
            <a:r>
              <a:rPr lang="en-US" sz="2400" spc="180" dirty="0">
                <a:latin typeface="Arial"/>
                <a:cs typeface="Arial"/>
              </a:rPr>
              <a:t>not </a:t>
            </a:r>
            <a:r>
              <a:rPr lang="en-US" sz="2400" spc="130" dirty="0">
                <a:latin typeface="Arial"/>
                <a:cs typeface="Arial"/>
              </a:rPr>
              <a:t>approving the </a:t>
            </a:r>
            <a:r>
              <a:rPr lang="en-US" sz="2400" spc="110" dirty="0">
                <a:latin typeface="Arial"/>
                <a:cs typeface="Arial"/>
              </a:rPr>
              <a:t>loan results </a:t>
            </a:r>
            <a:r>
              <a:rPr lang="en-US" sz="2400" spc="160" dirty="0">
                <a:latin typeface="Arial"/>
                <a:cs typeface="Arial"/>
              </a:rPr>
              <a:t>in </a:t>
            </a:r>
            <a:r>
              <a:rPr lang="en-US" sz="2400" spc="-15" dirty="0">
                <a:latin typeface="Arial"/>
                <a:cs typeface="Arial"/>
              </a:rPr>
              <a:t>a </a:t>
            </a:r>
            <a:r>
              <a:rPr lang="en-US" sz="2400" spc="90" dirty="0">
                <a:latin typeface="Arial"/>
                <a:cs typeface="Arial"/>
              </a:rPr>
              <a:t>loss </a:t>
            </a:r>
            <a:r>
              <a:rPr lang="en-US" sz="2400" spc="175" dirty="0">
                <a:latin typeface="Arial"/>
                <a:cs typeface="Arial"/>
              </a:rPr>
              <a:t>of  </a:t>
            </a:r>
            <a:r>
              <a:rPr lang="en-US" sz="2400" spc="90" dirty="0">
                <a:latin typeface="Arial"/>
                <a:cs typeface="Arial"/>
              </a:rPr>
              <a:t>business </a:t>
            </a:r>
            <a:r>
              <a:rPr lang="en-US" sz="2400" spc="195" dirty="0">
                <a:latin typeface="Arial"/>
                <a:cs typeface="Arial"/>
              </a:rPr>
              <a:t>to </a:t>
            </a:r>
            <a:r>
              <a:rPr lang="en-US" sz="2400" spc="130" dirty="0">
                <a:latin typeface="Arial"/>
                <a:cs typeface="Arial"/>
              </a:rPr>
              <a:t>the</a:t>
            </a:r>
            <a:r>
              <a:rPr lang="en-US" sz="2400" spc="-45" dirty="0">
                <a:latin typeface="Arial"/>
                <a:cs typeface="Arial"/>
              </a:rPr>
              <a:t> </a:t>
            </a:r>
            <a:r>
              <a:rPr lang="en-US" sz="2400" spc="110" dirty="0">
                <a:latin typeface="Arial"/>
                <a:cs typeface="Arial"/>
              </a:rPr>
              <a:t>company</a:t>
            </a:r>
            <a:endParaRPr lang="en-US" sz="2400" dirty="0">
              <a:latin typeface="Arial"/>
              <a:cs typeface="Arial"/>
            </a:endParaRPr>
          </a:p>
          <a:p>
            <a:pPr marL="354965" marR="5080">
              <a:lnSpc>
                <a:spcPct val="100000"/>
              </a:lnSpc>
              <a:spcBef>
                <a:spcPts val="395"/>
              </a:spcBef>
              <a:buClr>
                <a:srgbClr val="2DA1BF"/>
              </a:buClr>
              <a:buSzPct val="68000"/>
              <a:buFont typeface="Wingdings" panose="05000000000000000000" pitchFamily="2" charset="2"/>
              <a:buChar char="Ø"/>
              <a:tabLst>
                <a:tab pos="268605" algn="l"/>
                <a:tab pos="269240" algn="l"/>
              </a:tabLst>
            </a:pPr>
            <a:r>
              <a:rPr lang="en-US" sz="2400" spc="120" dirty="0">
                <a:latin typeface="Arial"/>
                <a:cs typeface="Arial"/>
              </a:rPr>
              <a:t>If </a:t>
            </a:r>
            <a:r>
              <a:rPr lang="en-US" sz="2400" spc="130" dirty="0">
                <a:latin typeface="Arial"/>
                <a:cs typeface="Arial"/>
              </a:rPr>
              <a:t>the </a:t>
            </a:r>
            <a:r>
              <a:rPr lang="en-US" sz="2400" spc="120" dirty="0">
                <a:latin typeface="Arial"/>
                <a:cs typeface="Arial"/>
              </a:rPr>
              <a:t>applicant </a:t>
            </a:r>
            <a:r>
              <a:rPr lang="en-US" sz="2400" spc="80" dirty="0">
                <a:latin typeface="Arial"/>
                <a:cs typeface="Arial"/>
              </a:rPr>
              <a:t>is </a:t>
            </a:r>
            <a:r>
              <a:rPr lang="en-US" sz="2400" spc="170" dirty="0">
                <a:latin typeface="Arial"/>
                <a:cs typeface="Arial"/>
              </a:rPr>
              <a:t>not </a:t>
            </a:r>
            <a:r>
              <a:rPr lang="en-US" sz="2400" spc="125" dirty="0">
                <a:latin typeface="Arial"/>
                <a:cs typeface="Arial"/>
              </a:rPr>
              <a:t>likely </a:t>
            </a:r>
            <a:r>
              <a:rPr lang="en-US" sz="2400" spc="195" dirty="0">
                <a:latin typeface="Arial"/>
                <a:cs typeface="Arial"/>
              </a:rPr>
              <a:t>to </a:t>
            </a:r>
            <a:r>
              <a:rPr lang="en-US" sz="2400" spc="80" dirty="0">
                <a:latin typeface="Arial"/>
                <a:cs typeface="Arial"/>
              </a:rPr>
              <a:t>repay </a:t>
            </a:r>
            <a:r>
              <a:rPr lang="en-US" sz="2400" spc="130" dirty="0">
                <a:latin typeface="Arial"/>
                <a:cs typeface="Arial"/>
              </a:rPr>
              <a:t>the </a:t>
            </a:r>
            <a:r>
              <a:rPr lang="en-US" sz="2400" spc="105" dirty="0">
                <a:latin typeface="Arial"/>
                <a:cs typeface="Arial"/>
              </a:rPr>
              <a:t>loan, </a:t>
            </a:r>
            <a:r>
              <a:rPr lang="en-US" sz="2400" spc="85" dirty="0">
                <a:latin typeface="Arial"/>
                <a:cs typeface="Arial"/>
              </a:rPr>
              <a:t>i.e.  </a:t>
            </a:r>
            <a:r>
              <a:rPr lang="en-US" sz="2400" spc="155" dirty="0">
                <a:latin typeface="Arial"/>
                <a:cs typeface="Arial"/>
              </a:rPr>
              <a:t>he/she </a:t>
            </a:r>
            <a:r>
              <a:rPr lang="en-US" sz="2400" spc="90" dirty="0">
                <a:latin typeface="Arial"/>
                <a:cs typeface="Arial"/>
              </a:rPr>
              <a:t>is </a:t>
            </a:r>
            <a:r>
              <a:rPr lang="en-US" sz="2400" spc="125" dirty="0">
                <a:latin typeface="Arial"/>
                <a:cs typeface="Arial"/>
              </a:rPr>
              <a:t>likely </a:t>
            </a:r>
            <a:r>
              <a:rPr lang="en-US" sz="2400" spc="185" dirty="0">
                <a:latin typeface="Arial"/>
                <a:cs typeface="Arial"/>
              </a:rPr>
              <a:t>to </a:t>
            </a:r>
            <a:r>
              <a:rPr lang="en-US" sz="2400" spc="125" dirty="0">
                <a:latin typeface="Arial"/>
                <a:cs typeface="Arial"/>
              </a:rPr>
              <a:t>default, </a:t>
            </a:r>
            <a:r>
              <a:rPr lang="en-US" sz="2400" spc="135" dirty="0">
                <a:latin typeface="Arial"/>
                <a:cs typeface="Arial"/>
              </a:rPr>
              <a:t>then </a:t>
            </a:r>
            <a:r>
              <a:rPr lang="en-US" sz="2400" spc="130" dirty="0">
                <a:latin typeface="Arial"/>
                <a:cs typeface="Arial"/>
              </a:rPr>
              <a:t>approving the  </a:t>
            </a:r>
            <a:r>
              <a:rPr lang="en-US" sz="2400" spc="110" dirty="0">
                <a:latin typeface="Arial"/>
                <a:cs typeface="Arial"/>
              </a:rPr>
              <a:t>loan </a:t>
            </a:r>
            <a:r>
              <a:rPr lang="en-US" sz="2400" spc="95" dirty="0">
                <a:latin typeface="Arial"/>
                <a:cs typeface="Arial"/>
              </a:rPr>
              <a:t>may </a:t>
            </a:r>
            <a:r>
              <a:rPr lang="en-US" sz="2400" spc="80" dirty="0">
                <a:latin typeface="Arial"/>
                <a:cs typeface="Arial"/>
              </a:rPr>
              <a:t>lead </a:t>
            </a:r>
            <a:r>
              <a:rPr lang="en-US" sz="2400" spc="185" dirty="0">
                <a:latin typeface="Arial"/>
                <a:cs typeface="Arial"/>
              </a:rPr>
              <a:t>to </a:t>
            </a:r>
            <a:r>
              <a:rPr lang="en-US" sz="2400" spc="-15" dirty="0">
                <a:latin typeface="Arial"/>
                <a:cs typeface="Arial"/>
              </a:rPr>
              <a:t>a </a:t>
            </a:r>
            <a:r>
              <a:rPr lang="en-US" sz="2400" spc="110" dirty="0">
                <a:latin typeface="Arial"/>
                <a:cs typeface="Arial"/>
              </a:rPr>
              <a:t>financial </a:t>
            </a:r>
            <a:r>
              <a:rPr lang="en-US" sz="2400" spc="90" dirty="0">
                <a:latin typeface="Arial"/>
                <a:cs typeface="Arial"/>
              </a:rPr>
              <a:t>loss </a:t>
            </a:r>
            <a:r>
              <a:rPr lang="en-US" sz="2400" spc="185" dirty="0">
                <a:latin typeface="Arial"/>
                <a:cs typeface="Arial"/>
              </a:rPr>
              <a:t>for </a:t>
            </a:r>
            <a:r>
              <a:rPr lang="en-US" sz="2400" spc="125" dirty="0">
                <a:latin typeface="Arial"/>
                <a:cs typeface="Arial"/>
              </a:rPr>
              <a:t>the</a:t>
            </a:r>
            <a:r>
              <a:rPr lang="en-US" sz="2400" spc="-20" dirty="0">
                <a:latin typeface="Arial"/>
                <a:cs typeface="Arial"/>
              </a:rPr>
              <a:t> </a:t>
            </a:r>
            <a:r>
              <a:rPr lang="en-US" sz="2400" spc="110" dirty="0">
                <a:latin typeface="Arial"/>
                <a:cs typeface="Arial"/>
              </a:rPr>
              <a:t>company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794005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7455" y="681278"/>
            <a:ext cx="3151746" cy="5727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spc="145" dirty="0"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en-IN" sz="24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spc="-60" dirty="0">
                <a:latin typeface="Arial" panose="020B0604020202020204" pitchFamily="34" charset="0"/>
                <a:cs typeface="Arial" panose="020B0604020202020204" pitchFamily="34" charset="0"/>
              </a:rPr>
              <a:t>AMT_CREDIT_BIN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409" name="Picture 1" descr="C:\Users\User\Desktop\download (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4559" y="1201943"/>
            <a:ext cx="3004457" cy="2802815"/>
          </a:xfrm>
          <a:prstGeom prst="rect">
            <a:avLst/>
          </a:prstGeom>
          <a:noFill/>
        </p:spPr>
      </p:pic>
      <p:pic>
        <p:nvPicPr>
          <p:cNvPr id="17410" name="Picture 2" descr="C:\Users\User\Desktop\downloa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06502" y="1254033"/>
            <a:ext cx="2959219" cy="2798173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689462" y="4926763"/>
            <a:ext cx="94400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the above graph, its is clear that :</a:t>
            </a:r>
          </a:p>
          <a:p>
            <a:endParaRPr lang="en-IN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The highest credit amount lies in the range of 900000 and above</a:t>
            </a:r>
          </a:p>
        </p:txBody>
      </p:sp>
    </p:spTree>
    <p:extLst>
      <p:ext uri="{BB962C8B-B14F-4D97-AF65-F5344CB8AC3E}">
        <p14:creationId xmlns:p14="http://schemas.microsoft.com/office/powerpoint/2010/main" val="1636469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5824" y="647449"/>
            <a:ext cx="4193091" cy="684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spc="145" dirty="0"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lang="en-IN" sz="2400" spc="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spc="-95" dirty="0">
                <a:latin typeface="Arial" panose="020B0604020202020204" pitchFamily="34" charset="0"/>
                <a:cs typeface="Arial" panose="020B0604020202020204" pitchFamily="34" charset="0"/>
              </a:rPr>
              <a:t>NAME_INCOME_TYPE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385" name="Picture 1" descr="C:\Users\User\Desktop\download (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8370" y="1175839"/>
            <a:ext cx="3353344" cy="3292512"/>
          </a:xfrm>
          <a:prstGeom prst="rect">
            <a:avLst/>
          </a:prstGeom>
          <a:noFill/>
        </p:spPr>
      </p:pic>
      <p:pic>
        <p:nvPicPr>
          <p:cNvPr id="16386" name="Picture 2" descr="C:\Users\User\Desktop\downloa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91904" y="1188901"/>
            <a:ext cx="3033985" cy="2938961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467394" y="4498203"/>
            <a:ext cx="1005404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the above graph, its is clear that :</a:t>
            </a:r>
          </a:p>
          <a:p>
            <a:endParaRPr lang="en-IN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1.Majority of the defaulters are under the category 'working' , followed by 'commercial associate' and 'pensioner'.</a:t>
            </a:r>
          </a:p>
          <a:p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2.'State Servants' and 'Unemployed' category have very few defaulters.</a:t>
            </a:r>
          </a:p>
        </p:txBody>
      </p:sp>
    </p:spTree>
    <p:extLst>
      <p:ext uri="{BB962C8B-B14F-4D97-AF65-F5344CB8AC3E}">
        <p14:creationId xmlns:p14="http://schemas.microsoft.com/office/powerpoint/2010/main" val="7696574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8460" y="664196"/>
            <a:ext cx="4613781" cy="6420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spc="145" dirty="0"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r>
              <a:rPr lang="en-IN" sz="24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spc="-80" dirty="0">
                <a:latin typeface="Arial" panose="020B0604020202020204" pitchFamily="34" charset="0"/>
                <a:cs typeface="Arial" panose="020B0604020202020204" pitchFamily="34" charset="0"/>
              </a:rPr>
              <a:t>NAME_CONTRACT_TYPE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361" name="Picture 1" descr="C:\Users\User\Desktop\download (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4679" y="1241152"/>
            <a:ext cx="3235778" cy="3177079"/>
          </a:xfrm>
          <a:prstGeom prst="rect">
            <a:avLst/>
          </a:prstGeom>
          <a:noFill/>
        </p:spPr>
      </p:pic>
      <p:pic>
        <p:nvPicPr>
          <p:cNvPr id="15362" name="Picture 2" descr="C:\Users\User\Desktop\downloa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12526" y="1186026"/>
            <a:ext cx="3239044" cy="3137597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519644" y="4937148"/>
            <a:ext cx="94009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the above graph, its is clear that :</a:t>
            </a:r>
          </a:p>
          <a:p>
            <a:endParaRPr lang="en-IN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1.The type 'cash loans' have the most number of cases.</a:t>
            </a:r>
          </a:p>
          <a:p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2.There are only a few cases for the type 'revolving loans'.</a:t>
            </a:r>
          </a:p>
        </p:txBody>
      </p:sp>
    </p:spTree>
    <p:extLst>
      <p:ext uri="{BB962C8B-B14F-4D97-AF65-F5344CB8AC3E}">
        <p14:creationId xmlns:p14="http://schemas.microsoft.com/office/powerpoint/2010/main" val="2533923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2906" y="645774"/>
            <a:ext cx="4398077" cy="5951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spc="145" dirty="0">
                <a:latin typeface="Arial" panose="020B0604020202020204" pitchFamily="34" charset="0"/>
                <a:cs typeface="Arial" panose="020B0604020202020204" pitchFamily="34" charset="0"/>
              </a:rPr>
              <a:t>5.</a:t>
            </a:r>
            <a:r>
              <a:rPr lang="en-IN" sz="24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spc="-75" dirty="0">
                <a:latin typeface="Arial" panose="020B0604020202020204" pitchFamily="34" charset="0"/>
                <a:cs typeface="Arial" panose="020B0604020202020204" pitchFamily="34" charset="0"/>
              </a:rPr>
              <a:t>NAME_FAMILY_STATUS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337" name="Picture 1" descr="C:\Users\User\Desktop\download (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93751" y="1226275"/>
            <a:ext cx="3644900" cy="3396019"/>
          </a:xfrm>
          <a:prstGeom prst="rect">
            <a:avLst/>
          </a:prstGeom>
          <a:noFill/>
        </p:spPr>
      </p:pic>
      <p:pic>
        <p:nvPicPr>
          <p:cNvPr id="14338" name="Picture 2" descr="C:\Users\User\Desktop\downloa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8730" y="1291135"/>
            <a:ext cx="3122567" cy="2995115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532708" y="4754268"/>
            <a:ext cx="97405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the above graph, its is clear that :</a:t>
            </a:r>
          </a:p>
          <a:p>
            <a:endParaRPr lang="en-IN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'Married' category has the most number of defaulters.</a:t>
            </a:r>
          </a:p>
          <a:p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Least defaulters comes from the category 'widowed' and '</a:t>
            </a:r>
            <a:r>
              <a:rPr lang="en-IN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seperated</a:t>
            </a:r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'.</a:t>
            </a:r>
          </a:p>
        </p:txBody>
      </p:sp>
    </p:spTree>
    <p:extLst>
      <p:ext uri="{BB962C8B-B14F-4D97-AF65-F5344CB8AC3E}">
        <p14:creationId xmlns:p14="http://schemas.microsoft.com/office/powerpoint/2010/main" val="3136258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2285" y="695345"/>
            <a:ext cx="4284195" cy="624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spc="145" dirty="0">
                <a:latin typeface="Arial" panose="020B0604020202020204" pitchFamily="34" charset="0"/>
                <a:cs typeface="Arial" panose="020B0604020202020204" pitchFamily="34" charset="0"/>
              </a:rPr>
              <a:t>6.</a:t>
            </a:r>
            <a:r>
              <a:rPr lang="en-IN" sz="2400" spc="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spc="-80" dirty="0">
                <a:latin typeface="Arial" panose="020B0604020202020204" pitchFamily="34" charset="0"/>
                <a:cs typeface="Arial" panose="020B0604020202020204" pitchFamily="34" charset="0"/>
              </a:rPr>
              <a:t>NAME_EDUCATION_TYPE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313" name="Picture 1" descr="C:\Users\User\Desktop\download (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5032" y="1227908"/>
            <a:ext cx="3538488" cy="3709956"/>
          </a:xfrm>
          <a:prstGeom prst="rect">
            <a:avLst/>
          </a:prstGeom>
          <a:noFill/>
        </p:spPr>
      </p:pic>
      <p:pic>
        <p:nvPicPr>
          <p:cNvPr id="13314" name="Picture 2" descr="C:\Users\User\Desktop\downloa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82789" y="1325577"/>
            <a:ext cx="3108960" cy="331066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506583" y="4989399"/>
            <a:ext cx="97013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the above graph, its is clear that :</a:t>
            </a:r>
          </a:p>
          <a:p>
            <a:endParaRPr lang="en-IN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Most defaulters are of the category 'Secondary/secondary special‘.</a:t>
            </a:r>
          </a:p>
          <a:p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People with academic degree have not become defaulters.</a:t>
            </a:r>
          </a:p>
        </p:txBody>
      </p:sp>
    </p:spTree>
    <p:extLst>
      <p:ext uri="{BB962C8B-B14F-4D97-AF65-F5344CB8AC3E}">
        <p14:creationId xmlns:p14="http://schemas.microsoft.com/office/powerpoint/2010/main" val="536524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0491" y="2217778"/>
            <a:ext cx="8911687" cy="2602415"/>
          </a:xfrm>
        </p:spPr>
        <p:txBody>
          <a:bodyPr>
            <a:normAutofit/>
          </a:bodyPr>
          <a:lstStyle/>
          <a:p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UNIVARIATE ANAYLSIS</a:t>
            </a:r>
            <a:b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 FOR </a:t>
            </a:r>
            <a:b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CONTINUOUS ANAYLSIS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40644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89610" y="736264"/>
            <a:ext cx="36229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spc="145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en-IN" sz="2400" spc="4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AMT_CREDIT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5298" name="Picture 2" descr="C:\Users\User\Desktop\downlo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3178" y="1123404"/>
            <a:ext cx="3891514" cy="3084467"/>
          </a:xfrm>
          <a:prstGeom prst="rect">
            <a:avLst/>
          </a:prstGeom>
          <a:noFill/>
        </p:spPr>
      </p:pic>
      <p:pic>
        <p:nvPicPr>
          <p:cNvPr id="55299" name="Picture 3" descr="C:\Users\User\Desktop\download (1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40829" y="1162593"/>
            <a:ext cx="3875034" cy="3071405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1519646" y="4662827"/>
            <a:ext cx="94270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1.We can observe that there are some outliers in the credit amount</a:t>
            </a:r>
          </a:p>
          <a:p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2.Most of the credit amount are present between the 50th percentile and 75th percentile for non-defaulters.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9177" y="706063"/>
            <a:ext cx="3858480" cy="639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spc="145" dirty="0"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en-IN" sz="2400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spc="-20" dirty="0">
                <a:latin typeface="Arial" panose="020B0604020202020204" pitchFamily="34" charset="0"/>
                <a:cs typeface="Arial" panose="020B0604020202020204" pitchFamily="34" charset="0"/>
              </a:rPr>
              <a:t>AMT_INCOME_TOTAL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265" name="Picture 1" descr="C:\Users\User\Desktop\downlo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8675" y="1188719"/>
            <a:ext cx="3973917" cy="3149781"/>
          </a:xfrm>
          <a:prstGeom prst="rect">
            <a:avLst/>
          </a:prstGeom>
          <a:noFill/>
        </p:spPr>
      </p:pic>
      <p:pic>
        <p:nvPicPr>
          <p:cNvPr id="11266" name="Picture 2" descr="C:\Users\User\Desktop\download (1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18383" y="1123406"/>
            <a:ext cx="4108834" cy="3247492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389017" y="4939827"/>
            <a:ext cx="95445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Even though there are some outliers in both of the target variables, the income range for both defaulters and non defaulters appear to be very thin</a:t>
            </a:r>
          </a:p>
        </p:txBody>
      </p:sp>
    </p:spTree>
    <p:extLst>
      <p:ext uri="{BB962C8B-B14F-4D97-AF65-F5344CB8AC3E}">
        <p14:creationId xmlns:p14="http://schemas.microsoft.com/office/powerpoint/2010/main" val="8644940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3815" y="706400"/>
            <a:ext cx="3581146" cy="6129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spc="145" dirty="0"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lang="en-IN" sz="24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AMT_ANNUITY</a:t>
            </a:r>
          </a:p>
        </p:txBody>
      </p:sp>
      <p:pic>
        <p:nvPicPr>
          <p:cNvPr id="10241" name="Picture 1" descr="C:\Users\User\Desktop\download (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14435" y="1160961"/>
            <a:ext cx="3519714" cy="2789773"/>
          </a:xfrm>
          <a:prstGeom prst="rect">
            <a:avLst/>
          </a:prstGeom>
          <a:noFill/>
        </p:spPr>
      </p:pic>
      <p:pic>
        <p:nvPicPr>
          <p:cNvPr id="10242" name="Picture 2" descr="C:\Users\User\Desktop\downloa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86378" y="1149533"/>
            <a:ext cx="3592800" cy="2847702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637210" y="4561004"/>
            <a:ext cx="89437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There are some outliers.</a:t>
            </a:r>
          </a:p>
          <a:p>
            <a:pPr marL="342900" indent="-342900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  The first quartile is bigger than the third quartile for the defaulters.</a:t>
            </a:r>
          </a:p>
        </p:txBody>
      </p:sp>
    </p:spTree>
    <p:extLst>
      <p:ext uri="{BB962C8B-B14F-4D97-AF65-F5344CB8AC3E}">
        <p14:creationId xmlns:p14="http://schemas.microsoft.com/office/powerpoint/2010/main" val="7077819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4365" y="1891206"/>
            <a:ext cx="8911687" cy="3751947"/>
          </a:xfrm>
        </p:spPr>
        <p:txBody>
          <a:bodyPr>
            <a:normAutofit/>
          </a:bodyPr>
          <a:lstStyle/>
          <a:p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CORRELATRION</a:t>
            </a:r>
            <a:b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 FOR </a:t>
            </a:r>
            <a:b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TARGET VARIABLES</a:t>
            </a:r>
            <a:endParaRPr lang="en-IN" b="1" dirty="0">
              <a:ln w="13462">
                <a:solidFill>
                  <a:schemeClr val="bg1"/>
                </a:solidFill>
                <a:prstDash val="solid"/>
              </a:ln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55101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6135" y="890954"/>
            <a:ext cx="8915400" cy="5591908"/>
          </a:xfrm>
        </p:spPr>
        <p:txBody>
          <a:bodyPr/>
          <a:lstStyle/>
          <a:p>
            <a:r>
              <a:rPr lang="en-US" sz="2400" spc="70" dirty="0"/>
              <a:t>The </a:t>
            </a:r>
            <a:r>
              <a:rPr lang="en-US" sz="2400" spc="110" dirty="0"/>
              <a:t>data given </a:t>
            </a:r>
            <a:r>
              <a:rPr lang="en-US" sz="2400" spc="130" dirty="0"/>
              <a:t>below </a:t>
            </a:r>
            <a:r>
              <a:rPr lang="en-US" sz="2400" spc="120" dirty="0"/>
              <a:t>contains </a:t>
            </a:r>
            <a:r>
              <a:rPr lang="en-US" sz="2400" spc="145" dirty="0"/>
              <a:t>the  </a:t>
            </a:r>
            <a:r>
              <a:rPr lang="en-US" sz="2400" spc="175" dirty="0"/>
              <a:t>information </a:t>
            </a:r>
            <a:r>
              <a:rPr lang="en-US" sz="2400" spc="155" dirty="0"/>
              <a:t>about </a:t>
            </a:r>
            <a:r>
              <a:rPr lang="en-US" sz="2400" spc="135" dirty="0"/>
              <a:t>the </a:t>
            </a:r>
            <a:r>
              <a:rPr lang="en-US" sz="2400" spc="125" dirty="0"/>
              <a:t>loan </a:t>
            </a:r>
            <a:r>
              <a:rPr lang="en-US" sz="2400" spc="135" dirty="0"/>
              <a:t>application </a:t>
            </a:r>
            <a:r>
              <a:rPr lang="en-US" sz="2400" spc="114" dirty="0"/>
              <a:t>at</a:t>
            </a:r>
            <a:r>
              <a:rPr lang="en-US" sz="2400" spc="-190" dirty="0"/>
              <a:t> </a:t>
            </a:r>
            <a:r>
              <a:rPr lang="en-US" sz="2400" spc="145" dirty="0"/>
              <a:t>the  </a:t>
            </a:r>
            <a:r>
              <a:rPr lang="en-US" sz="2400" spc="175" dirty="0"/>
              <a:t>time </a:t>
            </a:r>
            <a:r>
              <a:rPr lang="en-US" sz="2400" spc="204" dirty="0"/>
              <a:t>of </a:t>
            </a:r>
            <a:r>
              <a:rPr lang="en-US" sz="2400" spc="145" dirty="0"/>
              <a:t>applying </a:t>
            </a:r>
            <a:r>
              <a:rPr lang="en-US" sz="2400" spc="195" dirty="0"/>
              <a:t>for </a:t>
            </a:r>
            <a:r>
              <a:rPr lang="en-US" sz="2400" spc="135" dirty="0"/>
              <a:t>the </a:t>
            </a:r>
            <a:r>
              <a:rPr lang="en-US" sz="2400" spc="114" dirty="0"/>
              <a:t>loan. </a:t>
            </a:r>
            <a:r>
              <a:rPr lang="en-US" sz="2400" spc="145" dirty="0"/>
              <a:t>It </a:t>
            </a:r>
            <a:r>
              <a:rPr lang="en-US" sz="2400" spc="120" dirty="0"/>
              <a:t>contains</a:t>
            </a:r>
            <a:r>
              <a:rPr lang="en-US" sz="2400" spc="-440" dirty="0"/>
              <a:t> </a:t>
            </a:r>
            <a:r>
              <a:rPr lang="en-US" sz="2400" spc="185" dirty="0"/>
              <a:t>two  </a:t>
            </a:r>
            <a:r>
              <a:rPr lang="en-US" sz="2400" spc="105" dirty="0"/>
              <a:t>types </a:t>
            </a:r>
            <a:r>
              <a:rPr lang="en-US" sz="2400" spc="204" dirty="0"/>
              <a:t>of</a:t>
            </a:r>
            <a:r>
              <a:rPr lang="en-US" sz="2400" spc="65" dirty="0"/>
              <a:t> </a:t>
            </a:r>
            <a:r>
              <a:rPr lang="en-US" sz="2400" spc="85" dirty="0"/>
              <a:t>scenarios</a:t>
            </a:r>
            <a:r>
              <a:rPr lang="en-US" spc="85" dirty="0"/>
              <a:t>:</a:t>
            </a:r>
          </a:p>
          <a:p>
            <a:pPr marL="0" indent="0">
              <a:buNone/>
            </a:pPr>
            <a:endParaRPr lang="en-US" spc="85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spc="114" dirty="0">
                <a:latin typeface="Arial"/>
                <a:cs typeface="Arial"/>
              </a:rPr>
              <a:t>Had </a:t>
            </a:r>
            <a:r>
              <a:rPr lang="en-US" sz="2200" spc="100" dirty="0">
                <a:latin typeface="Arial"/>
                <a:cs typeface="Arial"/>
              </a:rPr>
              <a:t>late </a:t>
            </a:r>
            <a:r>
              <a:rPr lang="en-US" sz="2200" spc="130" dirty="0">
                <a:latin typeface="Arial"/>
                <a:cs typeface="Arial"/>
              </a:rPr>
              <a:t>payment </a:t>
            </a:r>
            <a:r>
              <a:rPr lang="en-US" sz="2200" spc="150" dirty="0">
                <a:latin typeface="Arial"/>
                <a:cs typeface="Arial"/>
              </a:rPr>
              <a:t>more </a:t>
            </a:r>
            <a:r>
              <a:rPr lang="en-US" sz="2200" spc="145" dirty="0">
                <a:latin typeface="Arial"/>
                <a:cs typeface="Arial"/>
              </a:rPr>
              <a:t>than </a:t>
            </a:r>
            <a:r>
              <a:rPr lang="en-US" sz="2200" spc="-114" dirty="0">
                <a:latin typeface="Arial"/>
                <a:cs typeface="Arial"/>
              </a:rPr>
              <a:t>X </a:t>
            </a:r>
            <a:r>
              <a:rPr lang="en-US" sz="2200" spc="70" dirty="0">
                <a:latin typeface="Arial"/>
                <a:cs typeface="Arial"/>
              </a:rPr>
              <a:t>days </a:t>
            </a:r>
            <a:r>
              <a:rPr lang="en-US" sz="2200" spc="155" dirty="0">
                <a:latin typeface="Arial"/>
                <a:cs typeface="Arial"/>
              </a:rPr>
              <a:t>on </a:t>
            </a:r>
            <a:r>
              <a:rPr lang="en-US" sz="2200" spc="114" dirty="0">
                <a:latin typeface="Arial"/>
                <a:cs typeface="Arial"/>
              </a:rPr>
              <a:t>at  </a:t>
            </a:r>
            <a:r>
              <a:rPr lang="en-US" sz="2200" spc="90" dirty="0">
                <a:latin typeface="Arial"/>
                <a:cs typeface="Arial"/>
              </a:rPr>
              <a:t>least </a:t>
            </a:r>
            <a:r>
              <a:rPr lang="en-US" sz="2200" spc="100" dirty="0">
                <a:latin typeface="Arial"/>
                <a:cs typeface="Arial"/>
              </a:rPr>
              <a:t>one </a:t>
            </a:r>
            <a:r>
              <a:rPr lang="en-US" sz="2200" spc="204" dirty="0">
                <a:latin typeface="Arial"/>
                <a:cs typeface="Arial"/>
              </a:rPr>
              <a:t>of </a:t>
            </a:r>
            <a:r>
              <a:rPr lang="en-US" sz="2200" spc="145" dirty="0">
                <a:latin typeface="Arial"/>
                <a:cs typeface="Arial"/>
              </a:rPr>
              <a:t>the </a:t>
            </a:r>
            <a:r>
              <a:rPr lang="en-US" sz="2200" spc="180" dirty="0">
                <a:latin typeface="Arial"/>
                <a:cs typeface="Arial"/>
              </a:rPr>
              <a:t>first </a:t>
            </a:r>
            <a:r>
              <a:rPr lang="en-US" sz="2200" spc="-120" dirty="0">
                <a:latin typeface="Arial"/>
                <a:cs typeface="Arial"/>
              </a:rPr>
              <a:t>Y </a:t>
            </a:r>
            <a:r>
              <a:rPr lang="en-US" sz="2200" spc="135" dirty="0">
                <a:latin typeface="Arial"/>
                <a:cs typeface="Arial"/>
              </a:rPr>
              <a:t>instalments </a:t>
            </a:r>
            <a:r>
              <a:rPr lang="en-US" sz="2200" spc="190" dirty="0">
                <a:latin typeface="Arial"/>
                <a:cs typeface="Arial"/>
              </a:rPr>
              <a:t>of </a:t>
            </a:r>
            <a:r>
              <a:rPr lang="en-US" sz="2200" spc="145" dirty="0">
                <a:latin typeface="Arial"/>
                <a:cs typeface="Arial"/>
              </a:rPr>
              <a:t>the</a:t>
            </a:r>
            <a:r>
              <a:rPr lang="en-US" sz="2200" spc="-125" dirty="0">
                <a:latin typeface="Arial"/>
                <a:cs typeface="Arial"/>
              </a:rPr>
              <a:t> </a:t>
            </a:r>
            <a:r>
              <a:rPr lang="en-US" sz="2200" spc="120" dirty="0">
                <a:latin typeface="Arial"/>
                <a:cs typeface="Arial"/>
              </a:rPr>
              <a:t>loan  </a:t>
            </a:r>
            <a:r>
              <a:rPr lang="en-US" sz="2200" spc="175" dirty="0">
                <a:latin typeface="Arial"/>
                <a:cs typeface="Arial"/>
              </a:rPr>
              <a:t>in </a:t>
            </a:r>
            <a:r>
              <a:rPr lang="en-US" sz="2200" spc="170" dirty="0">
                <a:latin typeface="Arial"/>
                <a:cs typeface="Arial"/>
              </a:rPr>
              <a:t>our</a:t>
            </a:r>
            <a:r>
              <a:rPr lang="en-US" sz="2200" spc="20" dirty="0">
                <a:latin typeface="Arial"/>
                <a:cs typeface="Arial"/>
              </a:rPr>
              <a:t> </a:t>
            </a:r>
            <a:r>
              <a:rPr lang="en-US" sz="2200" spc="105" dirty="0">
                <a:latin typeface="Arial"/>
                <a:cs typeface="Arial"/>
              </a:rPr>
              <a:t>sample.</a:t>
            </a:r>
            <a:endParaRPr lang="en-US" sz="2200" dirty="0">
              <a:latin typeface="Arial"/>
              <a:cs typeface="Arial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spc="140" dirty="0">
                <a:latin typeface="Arial"/>
                <a:cs typeface="Arial"/>
              </a:rPr>
              <a:t>All </a:t>
            </a:r>
            <a:r>
              <a:rPr lang="en-US" sz="2200" spc="150" dirty="0">
                <a:latin typeface="Arial"/>
                <a:cs typeface="Arial"/>
              </a:rPr>
              <a:t>other </a:t>
            </a:r>
            <a:r>
              <a:rPr lang="en-US" sz="2200" spc="10" dirty="0">
                <a:latin typeface="Arial"/>
                <a:cs typeface="Arial"/>
              </a:rPr>
              <a:t>cases </a:t>
            </a:r>
            <a:r>
              <a:rPr lang="en-US" sz="2200" spc="114" dirty="0">
                <a:latin typeface="Arial"/>
                <a:cs typeface="Arial"/>
              </a:rPr>
              <a:t>when </a:t>
            </a:r>
            <a:r>
              <a:rPr lang="en-US" sz="2200" spc="135" dirty="0">
                <a:latin typeface="Arial"/>
                <a:cs typeface="Arial"/>
              </a:rPr>
              <a:t>the  payment </a:t>
            </a:r>
            <a:r>
              <a:rPr lang="en-US" sz="2200" spc="100" dirty="0">
                <a:latin typeface="Arial"/>
                <a:cs typeface="Arial"/>
              </a:rPr>
              <a:t>is </a:t>
            </a:r>
            <a:r>
              <a:rPr lang="en-US" sz="2200" spc="140" dirty="0">
                <a:latin typeface="Arial"/>
                <a:cs typeface="Arial"/>
              </a:rPr>
              <a:t>paid </a:t>
            </a:r>
            <a:r>
              <a:rPr lang="en-US" sz="2200" spc="170" dirty="0">
                <a:latin typeface="Arial"/>
                <a:cs typeface="Arial"/>
              </a:rPr>
              <a:t>on</a:t>
            </a:r>
            <a:r>
              <a:rPr lang="en-US" sz="2200" spc="-60" dirty="0">
                <a:latin typeface="Arial"/>
                <a:cs typeface="Arial"/>
              </a:rPr>
              <a:t> </a:t>
            </a:r>
            <a:r>
              <a:rPr lang="en-US" sz="2200" spc="160" dirty="0">
                <a:latin typeface="Arial"/>
                <a:cs typeface="Arial"/>
              </a:rPr>
              <a:t>time.</a:t>
            </a:r>
            <a:endParaRPr lang="en-US" sz="2200" dirty="0">
              <a:latin typeface="Arial"/>
              <a:cs typeface="Arial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2379785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7531" y="650236"/>
            <a:ext cx="5728115" cy="773616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HEATMAP FOR TARGET 0</a:t>
            </a:r>
          </a:p>
        </p:txBody>
      </p:sp>
      <p:pic>
        <p:nvPicPr>
          <p:cNvPr id="56322" name="Picture 2" descr="C:\Users\User\Desktop\downlo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58390"/>
            <a:ext cx="6675120" cy="5442856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6888479" y="1365630"/>
            <a:ext cx="503791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Observations from the heat map:</a:t>
            </a:r>
          </a:p>
          <a:p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Credit amount is inversely proportional to the date of birth, which means Credit amount is higher for younger age and vice-versa.</a:t>
            </a:r>
          </a:p>
          <a:p>
            <a:pPr>
              <a:buFont typeface="Arial" pitchFamily="34" charset="0"/>
              <a:buChar char="•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Income amount is inversely proportional to the number of children.</a:t>
            </a:r>
          </a:p>
          <a:p>
            <a:pPr>
              <a:buFont typeface="Arial" pitchFamily="34" charset="0"/>
              <a:buChar char="•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Credit amount is higher in densely populated area.</a:t>
            </a:r>
          </a:p>
          <a:p>
            <a:pPr>
              <a:buFont typeface="Arial" pitchFamily="34" charset="0"/>
              <a:buChar char="•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income is higher in densely populated area.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280" y="715550"/>
            <a:ext cx="4931280" cy="773616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HEATMAP FOR TARGET 1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7346" name="Picture 2" descr="C:\Users\User\Desktop\downlo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80012"/>
            <a:ext cx="6888329" cy="5429794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6927668" y="1713136"/>
            <a:ext cx="505097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Heat map of target 1 have also similar observations.</a:t>
            </a:r>
          </a:p>
          <a:p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those clients whose permanent address does not match the contact address are having less children and vice-versa</a:t>
            </a:r>
          </a:p>
          <a:p>
            <a:pPr>
              <a:buFont typeface="Arial" pitchFamily="34" charset="0"/>
              <a:buChar char="•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those clients whose permanent address does not match work address are having less children and vice-versa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2465973"/>
            <a:ext cx="8911687" cy="1280890"/>
          </a:xfrm>
        </p:spPr>
        <p:txBody>
          <a:bodyPr/>
          <a:lstStyle/>
          <a:p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BIVARIATE ANAYLSIS</a:t>
            </a:r>
            <a:endParaRPr lang="en-IN" b="1" dirty="0">
              <a:ln w="13462">
                <a:solidFill>
                  <a:schemeClr val="bg1"/>
                </a:solidFill>
                <a:prstDash val="solid"/>
              </a:ln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551017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525" y="728613"/>
            <a:ext cx="9464092" cy="812804"/>
          </a:xfrm>
        </p:spPr>
        <p:txBody>
          <a:bodyPr>
            <a:normAutofit fontScale="90000"/>
          </a:bodyPr>
          <a:lstStyle/>
          <a:p>
            <a:r>
              <a:rPr lang="en-US" sz="2700" b="1" spc="17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Distribution </a:t>
            </a:r>
            <a:r>
              <a:rPr lang="en-US" sz="2700" b="1" spc="19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2700" b="1" spc="14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Credit </a:t>
            </a:r>
            <a:r>
              <a:rPr lang="en-US" sz="2700" b="1" spc="17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amount </a:t>
            </a:r>
            <a:r>
              <a:rPr lang="en-US" sz="2700" b="1" spc="24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v/s</a:t>
            </a:r>
            <a:r>
              <a:rPr lang="en-US" sz="2700" b="1" spc="-235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b="1" spc="125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Education type</a:t>
            </a: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dirty="0"/>
          </a:p>
        </p:txBody>
      </p:sp>
      <p:pic>
        <p:nvPicPr>
          <p:cNvPr id="4" name="Picture 1" descr="C:\Users\User\Desktop\downlo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7376" y="1171304"/>
            <a:ext cx="3800202" cy="3741738"/>
          </a:xfrm>
          <a:prstGeom prst="rect">
            <a:avLst/>
          </a:prstGeom>
          <a:noFill/>
        </p:spPr>
      </p:pic>
      <p:pic>
        <p:nvPicPr>
          <p:cNvPr id="58370" name="Picture 2" descr="C:\Users\User\Desktop\download (1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7577" y="1121229"/>
            <a:ext cx="3918857" cy="3858567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754776" y="5391835"/>
            <a:ext cx="94270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can see that defaulters with academic degree have higher credit amounts compared to others.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2475" y="705728"/>
            <a:ext cx="6991891" cy="7442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spc="170" dirty="0">
                <a:latin typeface="Arial" panose="020B0604020202020204" pitchFamily="34" charset="0"/>
                <a:cs typeface="Arial" panose="020B0604020202020204" pitchFamily="34" charset="0"/>
              </a:rPr>
              <a:t>Distribution </a:t>
            </a:r>
            <a:r>
              <a:rPr lang="en-US" sz="2400" b="1" spc="19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2400" b="1" spc="130" dirty="0">
                <a:latin typeface="Arial" panose="020B0604020202020204" pitchFamily="34" charset="0"/>
                <a:cs typeface="Arial" panose="020B0604020202020204" pitchFamily="34" charset="0"/>
              </a:rPr>
              <a:t>Income </a:t>
            </a:r>
            <a:r>
              <a:rPr lang="en-US" sz="2400" b="1" spc="35" dirty="0">
                <a:latin typeface="Arial" panose="020B0604020202020204" pitchFamily="34" charset="0"/>
                <a:cs typeface="Arial" panose="020B0604020202020204" pitchFamily="34" charset="0"/>
              </a:rPr>
              <a:t>vs.</a:t>
            </a:r>
            <a:r>
              <a:rPr lang="en-US" sz="2400" b="1" spc="-1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120" dirty="0">
                <a:latin typeface="Arial" panose="020B0604020202020204" pitchFamily="34" charset="0"/>
                <a:cs typeface="Arial" panose="020B0604020202020204" pitchFamily="34" charset="0"/>
              </a:rPr>
              <a:t>Education type.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93" name="Picture 1" descr="C:\Users\User\Desktop\downlo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7819" y="1147354"/>
            <a:ext cx="3930831" cy="3870357"/>
          </a:xfrm>
          <a:prstGeom prst="rect">
            <a:avLst/>
          </a:prstGeom>
          <a:noFill/>
        </p:spPr>
      </p:pic>
      <p:pic>
        <p:nvPicPr>
          <p:cNvPr id="8194" name="Picture 2" descr="C:\Users\User\Desktop\download (1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2858" y="1108166"/>
            <a:ext cx="4219679" cy="4154761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480457" y="5404898"/>
            <a:ext cx="100932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income of defaulters with an academic degree is higher compared to all other categories.</a:t>
            </a:r>
          </a:p>
        </p:txBody>
      </p:sp>
    </p:spTree>
    <p:extLst>
      <p:ext uri="{BB962C8B-B14F-4D97-AF65-F5344CB8AC3E}">
        <p14:creationId xmlns:p14="http://schemas.microsoft.com/office/powerpoint/2010/main" val="23935869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0320" y="773723"/>
            <a:ext cx="7024046" cy="663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spc="170" dirty="0">
                <a:latin typeface="Arial" panose="020B0604020202020204" pitchFamily="34" charset="0"/>
                <a:cs typeface="Arial" panose="020B0604020202020204" pitchFamily="34" charset="0"/>
              </a:rPr>
              <a:t>Distribution </a:t>
            </a:r>
            <a:r>
              <a:rPr lang="en-US" sz="2400" b="1" spc="19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2400" b="1" spc="105" dirty="0">
                <a:latin typeface="Arial" panose="020B0604020202020204" pitchFamily="34" charset="0"/>
                <a:cs typeface="Arial" panose="020B0604020202020204" pitchFamily="34" charset="0"/>
              </a:rPr>
              <a:t>Income </a:t>
            </a:r>
            <a:r>
              <a:rPr lang="en-US" sz="2400" b="1" spc="35" dirty="0">
                <a:latin typeface="Arial" panose="020B0604020202020204" pitchFamily="34" charset="0"/>
                <a:cs typeface="Arial" panose="020B0604020202020204" pitchFamily="34" charset="0"/>
              </a:rPr>
              <a:t>vs.</a:t>
            </a:r>
            <a:r>
              <a:rPr lang="en-US" sz="2400" b="1" spc="-1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65" dirty="0">
                <a:latin typeface="Arial" panose="020B0604020202020204" pitchFamily="34" charset="0"/>
                <a:cs typeface="Arial" panose="020B0604020202020204" pitchFamily="34" charset="0"/>
              </a:rPr>
              <a:t>Gender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69" name="Picture 1" descr="C:\Users\User\Desktop\downlo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8354" y="1120535"/>
            <a:ext cx="4245429" cy="3077663"/>
          </a:xfrm>
          <a:prstGeom prst="rect">
            <a:avLst/>
          </a:prstGeom>
          <a:noFill/>
        </p:spPr>
      </p:pic>
      <p:pic>
        <p:nvPicPr>
          <p:cNvPr id="7170" name="Picture 2" descr="C:\Users\User\Desktop\download (1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72662" y="1102723"/>
            <a:ext cx="4224927" cy="3062801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480456" y="4725630"/>
            <a:ext cx="97013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can observe that the income of female defaulters is lesser compared to that of male</a:t>
            </a:r>
          </a:p>
        </p:txBody>
      </p:sp>
    </p:spTree>
    <p:extLst>
      <p:ext uri="{BB962C8B-B14F-4D97-AF65-F5344CB8AC3E}">
        <p14:creationId xmlns:p14="http://schemas.microsoft.com/office/powerpoint/2010/main" val="32460304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7212" y="773723"/>
            <a:ext cx="6885714" cy="6370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spc="170" dirty="0">
                <a:latin typeface="Arial" panose="020B0604020202020204" pitchFamily="34" charset="0"/>
                <a:cs typeface="Arial" panose="020B0604020202020204" pitchFamily="34" charset="0"/>
              </a:rPr>
              <a:t>Distribution </a:t>
            </a:r>
            <a:r>
              <a:rPr lang="en-US" sz="2400" b="1" spc="19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2400" b="1" spc="125" dirty="0">
                <a:latin typeface="Arial" panose="020B0604020202020204" pitchFamily="34" charset="0"/>
                <a:cs typeface="Arial" panose="020B0604020202020204" pitchFamily="34" charset="0"/>
              </a:rPr>
              <a:t>Credit </a:t>
            </a:r>
            <a:r>
              <a:rPr lang="en-US" sz="2400" b="1" spc="180" dirty="0">
                <a:latin typeface="Arial" panose="020B0604020202020204" pitchFamily="34" charset="0"/>
                <a:cs typeface="Arial" panose="020B0604020202020204" pitchFamily="34" charset="0"/>
              </a:rPr>
              <a:t>Amount </a:t>
            </a:r>
            <a:r>
              <a:rPr lang="en-US" sz="2400" b="1" spc="35" dirty="0">
                <a:latin typeface="Arial" panose="020B0604020202020204" pitchFamily="34" charset="0"/>
                <a:cs typeface="Arial" panose="020B0604020202020204" pitchFamily="34" charset="0"/>
              </a:rPr>
              <a:t>vs.</a:t>
            </a:r>
            <a:r>
              <a:rPr lang="en-US" sz="2400" b="1" spc="-2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70" dirty="0">
                <a:latin typeface="Arial" panose="020B0604020202020204" pitchFamily="34" charset="0"/>
                <a:cs typeface="Arial" panose="020B0604020202020204" pitchFamily="34" charset="0"/>
              </a:rPr>
              <a:t>Gender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5" name="Picture 1" descr="C:\Users\User\Desktop\downlo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0789" y="1272541"/>
            <a:ext cx="4503600" cy="3264820"/>
          </a:xfrm>
          <a:prstGeom prst="rect">
            <a:avLst/>
          </a:prstGeom>
          <a:noFill/>
        </p:spPr>
      </p:pic>
      <p:pic>
        <p:nvPicPr>
          <p:cNvPr id="6146" name="Picture 2" descr="C:\Users\User\Desktop\download (1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55095" y="1259477"/>
            <a:ext cx="4499248" cy="3261666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715587" y="4908509"/>
            <a:ext cx="93094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can observe that the credit amount for female defaulters is slightly higher than that of male.</a:t>
            </a:r>
          </a:p>
        </p:txBody>
      </p:sp>
    </p:spTree>
    <p:extLst>
      <p:ext uri="{BB962C8B-B14F-4D97-AF65-F5344CB8AC3E}">
        <p14:creationId xmlns:p14="http://schemas.microsoft.com/office/powerpoint/2010/main" val="40531924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6402" y="694448"/>
            <a:ext cx="8911687" cy="1280890"/>
          </a:xfrm>
        </p:spPr>
        <p:txBody>
          <a:bodyPr/>
          <a:lstStyle/>
          <a:p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CONCLUSIONS</a:t>
            </a:r>
            <a:endParaRPr lang="en-IN" b="1" dirty="0">
              <a:ln w="13462">
                <a:solidFill>
                  <a:schemeClr val="bg1"/>
                </a:solidFill>
                <a:prstDash val="solid"/>
              </a:ln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6402" y="1641231"/>
            <a:ext cx="8915400" cy="3777622"/>
          </a:xfrm>
        </p:spPr>
        <p:txBody>
          <a:bodyPr/>
          <a:lstStyle/>
          <a:p>
            <a:r>
              <a:rPr lang="en-IN" b="1" dirty="0"/>
              <a:t>Banks should focus more on contract type ‘Student’ ,’Pensioner’ and ‘Businessman’ with housing ‘type other than ‘Co-op apartment’ for successful payments.</a:t>
            </a:r>
          </a:p>
          <a:p>
            <a:r>
              <a:rPr lang="en-IN" b="1" dirty="0"/>
              <a:t>Banks should avoid people from the category of 'working' as they have the highest defaulting rates.</a:t>
            </a:r>
          </a:p>
          <a:p>
            <a:r>
              <a:rPr lang="en-IN" b="1" dirty="0"/>
              <a:t>Banks should focus more on clients from housing type ‘With parents’ as they are having least number of unsuccessful payments.</a:t>
            </a:r>
          </a:p>
          <a:p>
            <a:r>
              <a:rPr lang="en-IN" b="1" dirty="0"/>
              <a:t>Banks should focus more on gender 'male' as they are more likely for successful payments.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36340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0738" y="1995710"/>
            <a:ext cx="6283569" cy="1814290"/>
          </a:xfrm>
        </p:spPr>
        <p:txBody>
          <a:bodyPr>
            <a:noAutofit/>
          </a:bodyPr>
          <a:lstStyle/>
          <a:p>
            <a:r>
              <a:rPr lang="en-US" sz="8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lgerian" panose="04020705040A02060702" pitchFamily="82" charset="0"/>
              </a:rPr>
              <a:t>THANK YOU</a:t>
            </a:r>
            <a:endParaRPr lang="en-IN" sz="8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316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7140" y="776510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spc="20" dirty="0">
                <a:latin typeface="Arial"/>
                <a:cs typeface="Arial"/>
              </a:rPr>
              <a:t>When </a:t>
            </a:r>
            <a:r>
              <a:rPr lang="en-US" spc="-10" dirty="0">
                <a:latin typeface="Arial"/>
                <a:cs typeface="Arial"/>
              </a:rPr>
              <a:t>a </a:t>
            </a:r>
            <a:r>
              <a:rPr lang="en-US" spc="114" dirty="0">
                <a:latin typeface="Arial"/>
                <a:cs typeface="Arial"/>
              </a:rPr>
              <a:t>client </a:t>
            </a:r>
            <a:r>
              <a:rPr lang="en-US" spc="95" dirty="0">
                <a:latin typeface="Arial"/>
                <a:cs typeface="Arial"/>
              </a:rPr>
              <a:t>applies </a:t>
            </a:r>
            <a:r>
              <a:rPr lang="en-US" spc="170" dirty="0">
                <a:latin typeface="Arial"/>
                <a:cs typeface="Arial"/>
              </a:rPr>
              <a:t>for </a:t>
            </a:r>
            <a:r>
              <a:rPr lang="en-US" spc="-10" dirty="0">
                <a:latin typeface="Arial"/>
                <a:cs typeface="Arial"/>
              </a:rPr>
              <a:t>a </a:t>
            </a:r>
            <a:r>
              <a:rPr lang="en-US" spc="100" dirty="0">
                <a:latin typeface="Arial"/>
                <a:cs typeface="Arial"/>
              </a:rPr>
              <a:t>loan, </a:t>
            </a:r>
            <a:r>
              <a:rPr lang="en-US" spc="110" dirty="0">
                <a:latin typeface="Arial"/>
                <a:cs typeface="Arial"/>
              </a:rPr>
              <a:t>there </a:t>
            </a:r>
            <a:r>
              <a:rPr lang="en-US" spc="50" dirty="0">
                <a:latin typeface="Arial"/>
                <a:cs typeface="Arial"/>
              </a:rPr>
              <a:t>are </a:t>
            </a:r>
            <a:r>
              <a:rPr lang="en-US" spc="170" dirty="0">
                <a:latin typeface="Arial"/>
                <a:cs typeface="Arial"/>
              </a:rPr>
              <a:t>four </a:t>
            </a:r>
            <a:r>
              <a:rPr lang="en-US" spc="90" dirty="0">
                <a:latin typeface="Arial"/>
                <a:cs typeface="Arial"/>
              </a:rPr>
              <a:t>types  </a:t>
            </a:r>
            <a:r>
              <a:rPr lang="en-US" spc="165" dirty="0">
                <a:latin typeface="Arial"/>
                <a:cs typeface="Arial"/>
              </a:rPr>
              <a:t>of </a:t>
            </a:r>
            <a:r>
              <a:rPr lang="en-US" spc="90" dirty="0">
                <a:latin typeface="Arial"/>
                <a:cs typeface="Arial"/>
              </a:rPr>
              <a:t>decisions </a:t>
            </a:r>
            <a:r>
              <a:rPr lang="en-US" spc="145" dirty="0">
                <a:latin typeface="Arial"/>
                <a:cs typeface="Arial"/>
              </a:rPr>
              <a:t>that </a:t>
            </a:r>
            <a:r>
              <a:rPr lang="en-US" spc="125" dirty="0">
                <a:latin typeface="Arial"/>
                <a:cs typeface="Arial"/>
              </a:rPr>
              <a:t>could </a:t>
            </a:r>
            <a:r>
              <a:rPr lang="en-US" spc="85" dirty="0">
                <a:latin typeface="Arial"/>
                <a:cs typeface="Arial"/>
              </a:rPr>
              <a:t>be </a:t>
            </a:r>
            <a:r>
              <a:rPr lang="en-US" spc="110" dirty="0">
                <a:latin typeface="Arial"/>
                <a:cs typeface="Arial"/>
              </a:rPr>
              <a:t>taken by </a:t>
            </a:r>
            <a:r>
              <a:rPr lang="en-US" spc="125" dirty="0">
                <a:latin typeface="Arial"/>
                <a:cs typeface="Arial"/>
              </a:rPr>
              <a:t>the  </a:t>
            </a:r>
            <a:r>
              <a:rPr lang="en-US" spc="130" dirty="0">
                <a:latin typeface="Arial"/>
                <a:cs typeface="Arial"/>
              </a:rPr>
              <a:t>client/company :</a:t>
            </a:r>
            <a:br>
              <a:rPr lang="en-US" dirty="0">
                <a:latin typeface="Arial"/>
                <a:cs typeface="Arial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4402" y="2672861"/>
            <a:ext cx="8915400" cy="3777622"/>
          </a:xfrm>
        </p:spPr>
        <p:txBody>
          <a:bodyPr/>
          <a:lstStyle/>
          <a:p>
            <a:r>
              <a:rPr lang="en-US" sz="2000" b="1" dirty="0">
                <a:latin typeface="Arial"/>
                <a:cs typeface="Arial"/>
              </a:rPr>
              <a:t>Approved: </a:t>
            </a:r>
            <a:r>
              <a:rPr lang="en-US" sz="2000" spc="60" dirty="0">
                <a:latin typeface="Arial"/>
                <a:cs typeface="Arial"/>
              </a:rPr>
              <a:t>The </a:t>
            </a:r>
            <a:r>
              <a:rPr lang="en-US" sz="2000" spc="90" dirty="0">
                <a:latin typeface="Arial"/>
                <a:cs typeface="Arial"/>
              </a:rPr>
              <a:t>Company </a:t>
            </a:r>
            <a:r>
              <a:rPr lang="en-US" sz="2000" spc="50" dirty="0">
                <a:latin typeface="Arial"/>
                <a:cs typeface="Arial"/>
              </a:rPr>
              <a:t>has </a:t>
            </a:r>
            <a:r>
              <a:rPr lang="en-US" sz="2000" spc="105" dirty="0">
                <a:latin typeface="Arial"/>
                <a:cs typeface="Arial"/>
              </a:rPr>
              <a:t>approved </a:t>
            </a:r>
            <a:r>
              <a:rPr lang="en-US" sz="2000" spc="110" dirty="0">
                <a:latin typeface="Arial"/>
                <a:cs typeface="Arial"/>
              </a:rPr>
              <a:t>loan  </a:t>
            </a:r>
            <a:r>
              <a:rPr lang="en-US" sz="2000" spc="120" dirty="0">
                <a:latin typeface="Arial"/>
                <a:cs typeface="Arial"/>
              </a:rPr>
              <a:t>Application.</a:t>
            </a:r>
            <a:endParaRPr lang="en-US" sz="2000" dirty="0">
              <a:latin typeface="Arial"/>
              <a:cs typeface="Arial"/>
            </a:endParaRPr>
          </a:p>
          <a:p>
            <a:r>
              <a:rPr lang="en-US" sz="2000" b="1" spc="-10" dirty="0">
                <a:latin typeface="Arial"/>
                <a:cs typeface="Arial"/>
              </a:rPr>
              <a:t>Cancelled: </a:t>
            </a:r>
            <a:r>
              <a:rPr lang="en-US" sz="2000" spc="60" dirty="0">
                <a:latin typeface="Arial"/>
                <a:cs typeface="Arial"/>
              </a:rPr>
              <a:t>The </a:t>
            </a:r>
            <a:r>
              <a:rPr lang="en-US" sz="2000" spc="114" dirty="0">
                <a:latin typeface="Arial"/>
                <a:cs typeface="Arial"/>
              </a:rPr>
              <a:t>client </a:t>
            </a:r>
            <a:r>
              <a:rPr lang="en-US" sz="2000" spc="70" dirty="0">
                <a:latin typeface="Arial"/>
                <a:cs typeface="Arial"/>
              </a:rPr>
              <a:t>cancelled </a:t>
            </a:r>
            <a:r>
              <a:rPr lang="en-US" sz="2000" spc="125" dirty="0">
                <a:latin typeface="Arial"/>
                <a:cs typeface="Arial"/>
              </a:rPr>
              <a:t>the</a:t>
            </a:r>
            <a:r>
              <a:rPr lang="en-US" sz="2000" spc="95" dirty="0">
                <a:latin typeface="Arial"/>
                <a:cs typeface="Arial"/>
              </a:rPr>
              <a:t> </a:t>
            </a:r>
            <a:r>
              <a:rPr lang="en-US" sz="2000" spc="120" dirty="0">
                <a:latin typeface="Arial"/>
                <a:cs typeface="Arial"/>
              </a:rPr>
              <a:t>application</a:t>
            </a:r>
            <a:r>
              <a:rPr lang="en-US" sz="2000" spc="175" dirty="0">
                <a:latin typeface="Arial"/>
                <a:cs typeface="Arial"/>
              </a:rPr>
              <a:t> her/his </a:t>
            </a:r>
            <a:r>
              <a:rPr lang="en-US" sz="2000" spc="170" dirty="0">
                <a:latin typeface="Arial"/>
                <a:cs typeface="Arial"/>
              </a:rPr>
              <a:t>mind </a:t>
            </a:r>
            <a:r>
              <a:rPr lang="en-US" sz="2000" spc="130" dirty="0">
                <a:latin typeface="Arial"/>
                <a:cs typeface="Arial"/>
              </a:rPr>
              <a:t>about </a:t>
            </a:r>
            <a:r>
              <a:rPr lang="en-US" sz="2000" spc="120" dirty="0">
                <a:latin typeface="Arial"/>
                <a:cs typeface="Arial"/>
              </a:rPr>
              <a:t>the </a:t>
            </a:r>
            <a:r>
              <a:rPr lang="en-US" sz="2000" spc="110" dirty="0">
                <a:latin typeface="Arial"/>
                <a:cs typeface="Arial"/>
              </a:rPr>
              <a:t>loan </a:t>
            </a:r>
            <a:r>
              <a:rPr lang="en-US" sz="2000" spc="150" dirty="0">
                <a:latin typeface="Arial"/>
                <a:cs typeface="Arial"/>
              </a:rPr>
              <a:t>or in </a:t>
            </a:r>
            <a:r>
              <a:rPr lang="en-US" sz="2000" spc="95" dirty="0">
                <a:latin typeface="Arial"/>
                <a:cs typeface="Arial"/>
              </a:rPr>
              <a:t>some </a:t>
            </a:r>
            <a:r>
              <a:rPr lang="en-US" sz="2000" spc="10" dirty="0">
                <a:latin typeface="Arial"/>
                <a:cs typeface="Arial"/>
              </a:rPr>
              <a:t>cases </a:t>
            </a:r>
            <a:r>
              <a:rPr lang="en-US" sz="2000" spc="105" dirty="0">
                <a:latin typeface="Arial"/>
                <a:cs typeface="Arial"/>
              </a:rPr>
              <a:t>due</a:t>
            </a:r>
            <a:r>
              <a:rPr lang="en-US" sz="2000" spc="-360" dirty="0">
                <a:latin typeface="Arial"/>
                <a:cs typeface="Arial"/>
              </a:rPr>
              <a:t> </a:t>
            </a:r>
            <a:r>
              <a:rPr lang="en-US" sz="2000" spc="180" dirty="0">
                <a:latin typeface="Arial"/>
                <a:cs typeface="Arial"/>
              </a:rPr>
              <a:t>to  </a:t>
            </a:r>
            <a:r>
              <a:rPr lang="en-US" sz="2000" spc="-10" dirty="0">
                <a:latin typeface="Arial"/>
                <a:cs typeface="Arial"/>
              </a:rPr>
              <a:t>a </a:t>
            </a:r>
            <a:r>
              <a:rPr lang="en-US" sz="2000" spc="130" dirty="0">
                <a:latin typeface="Arial"/>
                <a:cs typeface="Arial"/>
              </a:rPr>
              <a:t>higher </a:t>
            </a:r>
            <a:r>
              <a:rPr lang="en-US" sz="2000" spc="135" dirty="0">
                <a:latin typeface="Arial"/>
                <a:cs typeface="Arial"/>
              </a:rPr>
              <a:t>risk </a:t>
            </a:r>
            <a:r>
              <a:rPr lang="en-US" sz="2000" spc="165" dirty="0">
                <a:latin typeface="Arial"/>
                <a:cs typeface="Arial"/>
              </a:rPr>
              <a:t>of </a:t>
            </a:r>
            <a:r>
              <a:rPr lang="en-US" sz="2000" spc="125" dirty="0">
                <a:latin typeface="Arial"/>
                <a:cs typeface="Arial"/>
              </a:rPr>
              <a:t>the </a:t>
            </a:r>
            <a:r>
              <a:rPr lang="en-US" sz="2000" spc="114" dirty="0">
                <a:latin typeface="Arial"/>
                <a:cs typeface="Arial"/>
              </a:rPr>
              <a:t>client </a:t>
            </a:r>
            <a:r>
              <a:rPr lang="en-US" sz="2000" spc="75" dirty="0">
                <a:latin typeface="Arial"/>
                <a:cs typeface="Arial"/>
              </a:rPr>
              <a:t>he </a:t>
            </a:r>
            <a:r>
              <a:rPr lang="en-US" sz="2000" spc="70" dirty="0">
                <a:latin typeface="Arial"/>
                <a:cs typeface="Arial"/>
              </a:rPr>
              <a:t>received </a:t>
            </a:r>
            <a:r>
              <a:rPr lang="en-US" sz="2000" spc="90" dirty="0">
                <a:latin typeface="Arial"/>
                <a:cs typeface="Arial"/>
              </a:rPr>
              <a:t>worse </a:t>
            </a:r>
            <a:r>
              <a:rPr lang="en-US" sz="2000" spc="140" dirty="0">
                <a:latin typeface="Arial"/>
                <a:cs typeface="Arial"/>
              </a:rPr>
              <a:t>pricing  </a:t>
            </a:r>
            <a:r>
              <a:rPr lang="en-US" sz="2000" spc="114" dirty="0">
                <a:latin typeface="Arial"/>
                <a:cs typeface="Arial"/>
              </a:rPr>
              <a:t>which </a:t>
            </a:r>
            <a:r>
              <a:rPr lang="en-US" sz="2000" spc="75" dirty="0">
                <a:latin typeface="Arial"/>
                <a:cs typeface="Arial"/>
              </a:rPr>
              <a:t>he </a:t>
            </a:r>
            <a:r>
              <a:rPr lang="en-US" sz="2000" spc="170" dirty="0">
                <a:latin typeface="Arial"/>
                <a:cs typeface="Arial"/>
              </a:rPr>
              <a:t>did </a:t>
            </a:r>
            <a:r>
              <a:rPr lang="en-US" sz="2000" spc="160" dirty="0">
                <a:latin typeface="Arial"/>
                <a:cs typeface="Arial"/>
              </a:rPr>
              <a:t>not</a:t>
            </a:r>
            <a:r>
              <a:rPr lang="en-US" sz="2000" spc="-75" dirty="0">
                <a:latin typeface="Arial"/>
                <a:cs typeface="Arial"/>
              </a:rPr>
              <a:t> </a:t>
            </a:r>
            <a:r>
              <a:rPr lang="en-US" sz="2000" spc="105" dirty="0">
                <a:latin typeface="Arial"/>
                <a:cs typeface="Arial"/>
              </a:rPr>
              <a:t>want.</a:t>
            </a:r>
          </a:p>
          <a:p>
            <a:r>
              <a:rPr lang="en-US" sz="2000" b="1" spc="-20" dirty="0">
                <a:latin typeface="Arial"/>
                <a:cs typeface="Arial"/>
              </a:rPr>
              <a:t>Refused: </a:t>
            </a:r>
            <a:r>
              <a:rPr lang="en-US" sz="2000" spc="60" dirty="0">
                <a:latin typeface="Arial"/>
                <a:cs typeface="Arial"/>
              </a:rPr>
              <a:t>The </a:t>
            </a:r>
            <a:r>
              <a:rPr lang="en-US" sz="2000" spc="105" dirty="0">
                <a:latin typeface="Arial"/>
                <a:cs typeface="Arial"/>
              </a:rPr>
              <a:t>company </a:t>
            </a:r>
            <a:r>
              <a:rPr lang="en-US" sz="2000" spc="100" dirty="0">
                <a:latin typeface="Arial"/>
                <a:cs typeface="Arial"/>
              </a:rPr>
              <a:t>had </a:t>
            </a:r>
            <a:r>
              <a:rPr lang="en-US" sz="2000" spc="95" dirty="0">
                <a:latin typeface="Arial"/>
                <a:cs typeface="Arial"/>
              </a:rPr>
              <a:t>rejected </a:t>
            </a:r>
            <a:r>
              <a:rPr lang="en-US" sz="2000" spc="120" dirty="0">
                <a:latin typeface="Arial"/>
                <a:cs typeface="Arial"/>
              </a:rPr>
              <a:t>the </a:t>
            </a:r>
            <a:r>
              <a:rPr lang="en-US" sz="2000" spc="105" dirty="0">
                <a:latin typeface="Arial"/>
                <a:cs typeface="Arial"/>
              </a:rPr>
              <a:t>loan </a:t>
            </a:r>
            <a:r>
              <a:rPr lang="en-US" sz="2000" spc="40" dirty="0">
                <a:latin typeface="Arial"/>
                <a:cs typeface="Arial"/>
              </a:rPr>
              <a:t>(because  </a:t>
            </a:r>
            <a:r>
              <a:rPr lang="en-US" sz="2000" spc="120" dirty="0">
                <a:latin typeface="Arial"/>
                <a:cs typeface="Arial"/>
              </a:rPr>
              <a:t>the </a:t>
            </a:r>
            <a:r>
              <a:rPr lang="en-US" sz="2000" spc="114" dirty="0">
                <a:latin typeface="Arial"/>
                <a:cs typeface="Arial"/>
              </a:rPr>
              <a:t>client </a:t>
            </a:r>
            <a:r>
              <a:rPr lang="en-US" sz="2000" spc="80" dirty="0">
                <a:latin typeface="Arial"/>
                <a:cs typeface="Arial"/>
              </a:rPr>
              <a:t>does </a:t>
            </a:r>
            <a:r>
              <a:rPr lang="en-US" sz="2000" spc="160" dirty="0">
                <a:latin typeface="Arial"/>
                <a:cs typeface="Arial"/>
              </a:rPr>
              <a:t>not </a:t>
            </a:r>
            <a:r>
              <a:rPr lang="en-US" sz="2000" spc="114" dirty="0">
                <a:latin typeface="Arial"/>
                <a:cs typeface="Arial"/>
              </a:rPr>
              <a:t>meet </a:t>
            </a:r>
            <a:r>
              <a:rPr lang="en-US" sz="2000" spc="140" dirty="0">
                <a:latin typeface="Arial"/>
                <a:cs typeface="Arial"/>
              </a:rPr>
              <a:t>their </a:t>
            </a:r>
            <a:r>
              <a:rPr lang="en-US" sz="2000" spc="120" dirty="0">
                <a:latin typeface="Arial"/>
                <a:cs typeface="Arial"/>
              </a:rPr>
              <a:t>requirements</a:t>
            </a:r>
            <a:r>
              <a:rPr lang="en-US" sz="2000" spc="-200" dirty="0">
                <a:latin typeface="Arial"/>
                <a:cs typeface="Arial"/>
              </a:rPr>
              <a:t> </a:t>
            </a:r>
            <a:r>
              <a:rPr lang="en-US" sz="2000" spc="65" dirty="0">
                <a:latin typeface="Arial"/>
                <a:cs typeface="Arial"/>
              </a:rPr>
              <a:t>etc.).</a:t>
            </a:r>
            <a:endParaRPr lang="en-US" sz="2000" dirty="0">
              <a:latin typeface="Arial"/>
              <a:cs typeface="Arial"/>
            </a:endParaRPr>
          </a:p>
          <a:p>
            <a:r>
              <a:rPr lang="en-US" sz="2000" b="1" spc="-10" dirty="0">
                <a:latin typeface="Arial"/>
                <a:cs typeface="Arial"/>
              </a:rPr>
              <a:t>Unused</a:t>
            </a:r>
            <a:r>
              <a:rPr lang="en-US" sz="2000" b="1" spc="85" dirty="0">
                <a:latin typeface="Arial"/>
                <a:cs typeface="Arial"/>
              </a:rPr>
              <a:t> </a:t>
            </a:r>
            <a:r>
              <a:rPr lang="en-US" sz="2000" b="1" spc="35" dirty="0">
                <a:latin typeface="Arial"/>
                <a:cs typeface="Arial"/>
              </a:rPr>
              <a:t>offer:	</a:t>
            </a:r>
            <a:r>
              <a:rPr lang="en-US" sz="2000" spc="50" dirty="0">
                <a:latin typeface="Arial"/>
                <a:cs typeface="Arial"/>
              </a:rPr>
              <a:t>Loan has </a:t>
            </a:r>
            <a:r>
              <a:rPr lang="en-US" sz="2000" spc="75" dirty="0">
                <a:latin typeface="Arial"/>
                <a:cs typeface="Arial"/>
              </a:rPr>
              <a:t>been </a:t>
            </a:r>
            <a:r>
              <a:rPr lang="en-US" sz="2000" spc="70" dirty="0">
                <a:latin typeface="Arial"/>
                <a:cs typeface="Arial"/>
              </a:rPr>
              <a:t>cancelled </a:t>
            </a:r>
            <a:r>
              <a:rPr lang="en-US" sz="2000" spc="110" dirty="0">
                <a:latin typeface="Arial"/>
                <a:cs typeface="Arial"/>
              </a:rPr>
              <a:t>by </a:t>
            </a:r>
            <a:r>
              <a:rPr lang="en-US" sz="2000" spc="120" dirty="0">
                <a:latin typeface="Arial"/>
                <a:cs typeface="Arial"/>
              </a:rPr>
              <a:t>the </a:t>
            </a:r>
            <a:r>
              <a:rPr lang="en-US" sz="2000" spc="114" dirty="0">
                <a:latin typeface="Arial"/>
                <a:cs typeface="Arial"/>
              </a:rPr>
              <a:t>client  </a:t>
            </a:r>
            <a:r>
              <a:rPr lang="en-US" sz="2000" spc="175" dirty="0">
                <a:latin typeface="Arial"/>
                <a:cs typeface="Arial"/>
              </a:rPr>
              <a:t>but </a:t>
            </a:r>
            <a:r>
              <a:rPr lang="en-US" sz="2000" spc="145" dirty="0">
                <a:latin typeface="Arial"/>
                <a:cs typeface="Arial"/>
              </a:rPr>
              <a:t>on different </a:t>
            </a:r>
            <a:r>
              <a:rPr lang="en-US" sz="2000" spc="65" dirty="0">
                <a:latin typeface="Arial"/>
                <a:cs typeface="Arial"/>
              </a:rPr>
              <a:t>stages </a:t>
            </a:r>
            <a:r>
              <a:rPr lang="en-US" sz="2000" spc="175" dirty="0">
                <a:latin typeface="Arial"/>
                <a:cs typeface="Arial"/>
              </a:rPr>
              <a:t>of </a:t>
            </a:r>
            <a:r>
              <a:rPr lang="en-US" sz="2000" spc="120" dirty="0">
                <a:latin typeface="Arial"/>
                <a:cs typeface="Arial"/>
              </a:rPr>
              <a:t>the</a:t>
            </a:r>
            <a:r>
              <a:rPr lang="en-US" sz="2000" spc="-280" dirty="0">
                <a:latin typeface="Arial"/>
                <a:cs typeface="Arial"/>
              </a:rPr>
              <a:t> </a:t>
            </a:r>
            <a:r>
              <a:rPr lang="en-US" sz="2000" spc="80" dirty="0">
                <a:latin typeface="Arial"/>
                <a:cs typeface="Arial"/>
              </a:rPr>
              <a:t>process.</a:t>
            </a:r>
            <a:endParaRPr lang="en-US" sz="2000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7938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7110" y="624110"/>
            <a:ext cx="8911687" cy="1280890"/>
          </a:xfrm>
        </p:spPr>
        <p:txBody>
          <a:bodyPr/>
          <a:lstStyle/>
          <a:p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ANAYLSIS APPROACH</a:t>
            </a:r>
            <a:endParaRPr lang="en-IN" b="1" dirty="0">
              <a:ln w="13462">
                <a:solidFill>
                  <a:schemeClr val="bg1"/>
                </a:solidFill>
                <a:prstDash val="solid"/>
              </a:ln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3397" y="1711569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spc="70" dirty="0"/>
              <a:t>The </a:t>
            </a:r>
            <a:r>
              <a:rPr lang="en-US" sz="2400" spc="110" dirty="0"/>
              <a:t>data </a:t>
            </a:r>
            <a:r>
              <a:rPr lang="en-US" sz="2400" spc="40" dirty="0"/>
              <a:t>was </a:t>
            </a:r>
            <a:r>
              <a:rPr lang="en-US" sz="2400" spc="114" dirty="0"/>
              <a:t>inspected </a:t>
            </a:r>
            <a:r>
              <a:rPr lang="en-US" sz="2400" spc="165" dirty="0"/>
              <a:t>thoroughly </a:t>
            </a:r>
            <a:r>
              <a:rPr lang="en-US" sz="2400" spc="125" dirty="0"/>
              <a:t>and  </a:t>
            </a:r>
            <a:r>
              <a:rPr lang="en-US" sz="2400" spc="175" dirty="0"/>
              <a:t>filtering </a:t>
            </a:r>
            <a:r>
              <a:rPr lang="en-US" sz="2400" spc="80" dirty="0"/>
              <a:t>&amp; </a:t>
            </a:r>
            <a:r>
              <a:rPr lang="en-US" sz="2400" spc="110" dirty="0"/>
              <a:t>cleaning </a:t>
            </a:r>
            <a:r>
              <a:rPr lang="en-US" sz="2400" spc="90" dirty="0"/>
              <a:t>process </a:t>
            </a:r>
            <a:r>
              <a:rPr lang="en-US" sz="2400" spc="40" dirty="0"/>
              <a:t>was</a:t>
            </a:r>
            <a:r>
              <a:rPr lang="en-US" sz="2400" spc="-40" dirty="0"/>
              <a:t> </a:t>
            </a:r>
            <a:r>
              <a:rPr lang="en-US" sz="2400" spc="120" dirty="0"/>
              <a:t>done.</a:t>
            </a:r>
          </a:p>
          <a:p>
            <a:r>
              <a:rPr lang="en-US" sz="2400" spc="125" dirty="0"/>
              <a:t>Outliers </a:t>
            </a:r>
            <a:r>
              <a:rPr lang="en-US" sz="2400" spc="75" dirty="0"/>
              <a:t>were </a:t>
            </a:r>
            <a:r>
              <a:rPr lang="en-US" sz="2400" spc="114" dirty="0"/>
              <a:t>detected </a:t>
            </a:r>
            <a:r>
              <a:rPr lang="en-US" sz="2400" spc="195" dirty="0"/>
              <a:t>for </a:t>
            </a:r>
            <a:r>
              <a:rPr lang="en-US" sz="2400" spc="-15" dirty="0"/>
              <a:t>a </a:t>
            </a:r>
            <a:r>
              <a:rPr lang="en-US" sz="2400" spc="125" dirty="0"/>
              <a:t>few</a:t>
            </a:r>
            <a:r>
              <a:rPr lang="en-US" sz="2400" spc="-5" dirty="0"/>
              <a:t> </a:t>
            </a:r>
            <a:r>
              <a:rPr lang="en-US" sz="2400" spc="130" dirty="0"/>
              <a:t>numerical  </a:t>
            </a:r>
            <a:r>
              <a:rPr lang="en-US" sz="2400" spc="85" dirty="0"/>
              <a:t>variables to gain better insights.</a:t>
            </a:r>
            <a:endParaRPr lang="en-US" sz="2400" spc="150" dirty="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en-US" sz="2400" spc="85" dirty="0"/>
              <a:t>And finally 2 separate data frames are created for understanding the difference between the people with payment difficulties and without payment difficulties.</a:t>
            </a:r>
          </a:p>
        </p:txBody>
      </p:sp>
    </p:spTree>
    <p:extLst>
      <p:ext uri="{BB962C8B-B14F-4D97-AF65-F5344CB8AC3E}">
        <p14:creationId xmlns:p14="http://schemas.microsoft.com/office/powerpoint/2010/main" val="2080796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FINDING OUTLIERS OF A CONTINOUS </a:t>
            </a:r>
            <a:b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VARIABLES</a:t>
            </a:r>
            <a:endParaRPr lang="en-IN" b="1" dirty="0">
              <a:ln w="13462">
                <a:solidFill>
                  <a:schemeClr val="bg1"/>
                </a:solidFill>
                <a:prstDash val="solid"/>
              </a:ln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spc="25" dirty="0">
                <a:latin typeface="Arial" panose="020B0604020202020204" pitchFamily="34" charset="0"/>
                <a:cs typeface="Arial" panose="020B0604020202020204" pitchFamily="34" charset="0"/>
              </a:rPr>
              <a:t>1.AMT_ANNUITY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4" name="AutoShape 2" descr="data:image/png;base64,iVBORw0KGgoAAAANSUhEUgAAAYoAAAD5CAYAAAA5v3LLAAAAOXRFWHRTb2Z0d2FyZQBNYXRwbG90bGliIHZlcnNpb24zLjMuMiwgaHR0cHM6Ly9tYXRwbG90bGliLm9yZy8vihELAAAACXBIWXMAAAsTAAALEwEAmpwYAAAZBElEQVR4nO3df2zc9Z3n8ecrtgkRIcQhAZGEELThtI59u+zGlyI3WjVEBa7HHVQH27ii5A5LWX7U172jV2D9B3uAKSC6nMgWBLvOEdDWwNJW5LalNEe8qiwokFTpkWBYfOVXSEiymAAmwDrO+/6Yj8PYON+M7cyMJ349pNHMvOf7+c57EM5rvt/Pd75fRQRmZmZHMq3cDZiZ2eTmoDAzs0wOCjMzy+SgMDOzTA4KMzPLVF3uBo61uXPnxuLFi8vdhplZRdm6des/R8S80V477oJi8eLFbNmypdxtmJlVFElvHuk173oyM7NMDgozM8vkoDAzs0wOCjMzy+SgMDOzTA4KsxLo7OykoaGBqqoqGhoa6OzsLHdLZgU77g6PNZtsOjs7aWtro6OjgxUrVtDd3U1LSwsAzc3NZe7O7Oh0vJ1mvLGxMfw7CptMGhoaWLduHStXrjxc6+rqorW1le3bt5exM7PPSdoaEY2jvuagMCuuqqoqPv30U2pqag7XBgYGOPHEExkcHCxjZ2afywoKz1GYFVldXR3d3d3Dat3d3dTV1ZWpI7OxcVCYFVlbWxstLS10dXUxMDBAV1cXLS0ttLW1lbs1s4IcNSgknSmpS1KPpB2SvpPqfynpHUnb0u1reWNuktQr6VVJF+bVl0l6Kb12rySl+nRJj6X685IW541ZI+m1dFtzTD+9WQk0NzfT3t5Oa2srJ554Iq2trbS3t3si2yrGUecoJJ0BnBERv5F0MrAVuBT4U6A/Iu4esfxSoBNYDswH/g/wryJiUNILwHeAXwM/B+6NiKckXQv8QURcLWk18PWI+IakOcAWoBGI9N7LIuL9I/XrOQozs7Gb0BxFROyOiN+kxx8BPcCCjCGXAI9GxGcR8TrQCyxPgTMrIp6LXDo9TC5whsZsSI+fAFalrY0LgU0R0ZfCYRNw0dF6NjOzY2dMcxRpl9AfAc+n0rcl/V9J6yXVptoC4O28YTtTbUF6PLI+bExEHAQ+AE7NWJeZmZVIwUEhaSbwY+DPI+JD4H7g94Bzgd3AD4YWHWV4ZNTHOya/t7WStkjasm/fvqyPYWZmY1RQUEiqIRcSfxcRPwGIiD0RMRgRh4C/ITcnAblv/WfmDV8I7Er1haPUh42RVA2cAvRlrGuYiHgwIhojonHevFEv0GRmZuNUyFFPAjqAnoj4q7z6GXmLfR0Y+onpRmB1OpLpbOAc4IWI2A18JOm8tM4rgSfzxgwd0XQZsDnNYzwNXCCpNu3auiDVzMysRAo519OXgW8BL0nalmp/ATRLOpfcrqA3gD8DiIgdkh4HXgYOAtdFxNDPT68BHgJmAE+lG+SC6BFJveS2JFandfVJuhV4MS13S0T0jeeDmpnZ+PgUHmZm5lN4mJnZ+DkozMwsk4PCzMwyOSjMzCyTg8LMzDI5KMzMLJODwszMMjkozEqgs7OThoYGqqqqaGhooLOzs9wtmRWskF9mm9kEdHZ20tbWRkdHBytWrKC7u5uWlhYAX7zIKoJ/mW1WZA0NDaxbt46VK1cernV1ddHa2sr27dszRpqVTtYvsx0UZkVWVVXFp59+Sk1NzeHawMAAJ554IoODgxkjzUonKyi868msyOrq6jjhhBO+UK+vry9DN2Zj58lssyLbsWPH4cc//OEPR62bTWYOCrMSqa+vp7W11VsSVnEcFGYlcNVVV2U+N5vMPEdhVgLr169n8+bNhw+PPf/888vdklnBvEVhViLnn38+69evd0hYxXFQmBXZtGmf/5ldffXVo9bNJjPvejIrsvnz59Pf38/s2bN58803Oeuss9i/fz8zZ84sd2tmBfFXGrMiO3DgAB9++CGtra309/fT2trKhx9+yIEDB8rdmllB/MtssyKTxMyZM+nv7z9cG3p+vP39WeXK+mW2tyjMSqC/v5+mpiZ27dpFU1PTsNAwm+wcFGYlUFNTw2233cbcuXO57bbbhp33yWyy82S2WQnMmjWLq666irfeeotFixYxa9Ys3nvvvXK3ZVYQb1GYlUB1dTW7d+/m0KFD7N69m+pqf0ezyuH/W82KbM6cOezZs+fw888++4w9e/YwZ86cMnZlVjhvUZiZWSYHhVmR9fX1cddddxERh2933XUXfX195W7NrCAOCrMSaGhoyHxuNpk5KMyKrLq6miuuuIKuri4GBgbo6uriiiuu8IS2VYyjBoWkMyV1SeqRtEPSd1J9jqRNkl5L97V5Y26S1CvpVUkX5tWXSXopvXavJKX6dEmPpfrzkhbnjVmT3uM1SWuO6ac3K4Grr76a/fv309zczPTp02lubmb//v3DThBoNpkVskVxELg+IuqA84DrJC0FbgSeiYhzgGfSc9Jrq4F64CLgPklVaV33A2uBc9LtolRvAd6PiCXAPcCdaV1zgJuBLwHLgZvzA8msEqxbt45rr72W/fv3ExHs37+fa6+9lnXr1pW7NbOCHDUoImJ3RPwmPf4I6AEWAJcAG9JiG4BL0+NLgEcj4rOIeB3oBZZLOgOYFRHPRe4ENw+PGDO0rieAVWlr40JgU0T0RcT7wCY+DxezitHU1MSSJUuYNm0aS5YsoampqdwtmRVsTDtJ0y6hPwKeB06PiN2QCxNJp6XFFgC/zhu2M9UG0uOR9aExb6d1HZT0AXBqfn2UMfl9rSW3pcKiRYvG8pHMiq6zs5O2tjY6OjoOX+GupaUFgObm5jJ3Z3Z0BU9mS5oJ/Bj484j4MGvRUWqRUR/vmM8LEQ9GRGNENM6bNy+jNbPSa29vp6Ojg5UrV1JTU8PKlSvp6Oigvb293K2ZFaSgoJBUQy4k/i4ifpLKe9LuJNL93lTfCZyZN3whsCvVF45SHzZGUjVwCtCXsS6zitHT08OKFSuG1VasWEFPT0+ZOjIbm0KOehLQAfRExF/lvbQRGDoKaQ3wZF59dTqS6Wxyk9YvpN1UH0k6L63zyhFjhtZ1GbA5zWM8DVwgqTZNYl+QamYVo66uju7u7mG17u5u6urqytSR2dgUskXxZeBbwPmStqXb14A7gK9Keg34anpOROwAHgdeBn4BXBcRg2ld1wB/S26C+/8BT6V6B3CqpF7gv5GOoIqIPuBW4MV0uyXVzCpGW1sbLS0tw35H0dLSQltbW7lbMyuIr3BnVgKdnZ20t7fT09NDXV0dbW1tnsi2ScVXuDMzs3HzOQTMisyHx1ql864nsyJraGhg3bp1rFy58nCtq6uL1tZWtm/fXsbOzD7nXU9mZdTT08POnTtpaGigqqqKhoYGdu7c6cNjrWJ415NZkc2fP5/vfe97/OhHPzq86+mb3/wm8+fPL3drZgXxFoVZCaQTJR/xudlk5qAwK7Jdu3ZRX1/PqlWrOOGEE1i1ahX19fXs2uWTDFhlcFCYFdns2bPZvHkzd999Nx9//DF33303mzdvZvbs2eVuzawgPurJrMhqamqQxMDAwLBaRAyrmZWTj3oyK6ODBw8yMDBAbW0t06ZNo7a2loGBAQ4ePFju1swK4qAwK4Gmpib6+voYHBykr6/PFy6yiuLDY81K4Nlnn/WRTlaxvEVhZmaZHBRmJTK0ReEtC6s0DgqzEhk6wvB4O9LQjn8OCrMSqKqqYvr06QBMnz6dqqqqMndkVjgHhVkJDA4OUlNTw9atW6mpqWFwcPDog8wmCR/1ZFYi/f39LFu2rNxtmI2ZtyjMSqS2thZJ1NbWlrsVszFxUJgVmSTq6+s5cOAAEcGBAweor6/30U9WMRwUZiXwyiuvcPvtt/Pxxx9z++2388orr5S7JbOCeY7CrMiWLl3KjBkz+O53v8v111+PJJYtW8Ynn3xS7tbMCuItCrMiW7lyJdu2bRt2mvFt27YNu4a22WTmoDArsq6uLm644QbWr1/PySefzPr167nhhhvo6uoqd2tmBXFQmBVZT08PfX199Pb2cujQIXp7e+nr66Onp6fcrZkVxEFhVmSzZ8/mgQceGDaZ/cADD/gKd1YxfIU7syKrqamhqqqKQ4cOMTAwQE1NDdOmTWNwcNBXuLNJw1e4MyujoSvczZkzB0nMmTPHV7iziuKgMCuBiy++mHfffZdDhw7x7rvvcvHFF5e7JbOCHTUoJK2XtFfS9rzaX0p6R9K2dPta3ms3SeqV9KqkC/PqyyS9lF67V+lnqZKmS3os1Z+XtDhvzBpJr6XbmmP2qc1KbOPGjUg6fNu4cWO5WzIrWCFbFA8BF41Svycizk23nwNIWgqsBurTmPskDZ1P+X5gLXBOug2tswV4PyKWAPcAd6Z1zQFuBr4ELAduluST5JiZldhRgyIifgX0Fbi+S4BHI+KziHgd6AWWSzoDmBURz0Vu9vxh4NK8MRvS4yeAVWlr40JgU0T0RcT7wCZGDyyzitDU1MSuXbtoamoqdytmYzKRU3h8W9KVwBbg+vSP+QLg13nL7Ey1gfR4ZJ10/zZARByU9AFwan59lDFmFWXGjBk8++yzzJ8///Bzn8LDKsV4J7PvB34POBfYDfwg1Uc7HWZk1Mc7ZhhJayVtkbRl3759GW2blcfIUHBIWCUZV1BExJ6IGIyIQ8DfkJtDgNy3/jPzFl0I7Er1haPUh42RVA2cQm5X15HWNVo/D0ZEY0Q0zps3bzwfyazoampq6O7upqamptytmI3JuIIizTkM+TowdETURmB1OpLpbHKT1i9ExG7gI0nnpfmHK4En88YMHdF0GbA5zWM8DVwgqTZNYl+QamYVaWBggBUrVvhHdlZxjjpHIakT+AowV9JOckcifUXSueR2Bb0B/BlAROyQ9DjwMnAQuC4ihi4OfA25I6hmAE+lG0AH8IikXnJbEqvTuvok3Qq8mJa7JSIKnVQ3m1ROP/109u7dS0QgidNOO409e/aUuy2zgvgUHmZFNnQlu2uuuYbvf//73HTTTdx///0AHG9/f1a5sk7h4aAwK7KZM2fy8ccff6F+0kkn0d/fX4aOzL7I53oyK6P+/n6qq4fv5a2urnZIWMVwUJgVWWtrK4ODg8Nqg4ODtLa2lqkjs7HxriezIps2bdqocxGSOHToUBk6Mvsi73oyK6MjfRk73r6k2fHLQWFmZpkcFGZmlslBYWZmmRwUZmaWyUFhZmaZHBRmZpbJQWFmZpkcFGZmlslBYWZmmRwUZmaWyUFhZmaZHBRmZpbJQWFmZpkcFGZmlslBYWZmmRwUZmaWyUFhZmaZHBRmZpbJQWFmZpkcFGZmlslBYWZmmRwUZmaWyUFhZmaZHBRmZpbJQWFmZpmOGhSS1kvaK2l7Xm2OpE2SXkv3tXmv3SSpV9Krki7Mqy+T9FJ67V5JSvXpkh5L9eclLc4bsya9x2uS1hyzT21mZgUrZIviIeCiEbUbgWci4hzgmfQcSUuB1UB9GnOfpKo05n5gLXBOug2tswV4PyKWAPcAd6Z1zQFuBr4ELAduzg8kMzMrjaMGRUT8CugbUb4E2JAebwAuzas/GhGfRcTrQC+wXNIZwKyIeC4iAnh4xJihdT0BrEpbGxcCmyKiLyLeBzbxxcAyM7MiG+8cxekRsRsg3Z+W6guAt/OW25lqC9LjkfVhYyLiIPABcGrGur5A0lpJWyRt2bdv3zg/kpmZjeZYT2ZrlFpk1Mc7Zngx4sGIaIyIxnnz5hXUqJmZFWa8QbEn7U4i3e9N9Z3AmXnLLQR2pfrCUerDxkiqBk4ht6vrSOsyM7MSGm9QbASGjkJaAzyZV1+djmQ6m9yk9Qtp99RHks5L8w9XjhgztK7LgM1pHuNp4AJJtWkS+4JUMzOzEqo+2gKSOoGvAHMl7SR3JNIdwOOSWoC3gMsBImKHpMeBl4GDwHURMZhWdQ25I6hmAE+lG0AH8IikXnJbEqvTuvok3Qq8mJa7JSJGTqqbmVmRKffl/fjR2NgYW7ZsKXcbZoelnwyN6nj7+7PKJWlrRDSO9pp/mW1mZpkcFGZmlslBYWZmmRwUZmaWyUFhZmaZHBRmZpbJQWFmZpkcFGZmlslBYWZmmRwUZmaWyUFhZmaZHBRmZpbJQWFmZpkcFGZmlslBYWZmmRwUZmaWyUFhZmaZHBRmZpbJQWFmZpkcFGZmlslBYWZmmRwUZmaWyUFhZmaZHBRmZpaputwNmFUqSSVZR0RM+H3MJsJBYTZOhf4DnhUGDgGrBN71ZGZmmRwUZkV2pK0Gb01YpXBQmJVARBARnHXDPxx+bFYpJhQUkt6Q9JKkbZK2pNocSZskvZbua/OWv0lSr6RXJV2YV1+W1tMr6V6lnbqSpkt6LNWfl7R4Iv2amdnYHYstipURcW5ENKbnNwLPRMQ5wDPpOZKWAquBeuAi4D5JVWnM/cBa4Jx0uyjVW4D3I2IJcA9w5zHo18zMxqAYu54uATakxxuAS/Pqj0bEZxHxOtALLJd0BjArIp6L3Pb4wyPGDK3rCWCVjsUxiWZmVrCJBkUAv5S0VdLaVDs9InYDpPvTUn0B8Hbe2J2ptiA9HlkfNiYiDgIfAKdOsGczMxuDif6O4ssRsUvSacAmSa9kLDvalkBk1LPGDF9xLqTWAixatCi7YzMzG5MJbVFExK50vxf4KbAc2JN2J5Hu96bFdwJn5g1fCOxK9YWj1IeNkVQNnAL0jdLHgxHRGBGN8+bNm8hHMjOzEcYdFJJOknTy0GPgAmA7sBFYkxZbAzyZHm8EVqcjmc4mN2n9Qto99ZGk89L8w5Ujxgyt6zJgc/i4QjOzkprIrqfTgZ+mueVq4EcR8QtJLwKPS2oB3gIuB4iIHZIeB14GDgLXRcRgWtc1wEPADOCpdAPoAB6R1EtuS2L1BPo1M7NxGHdQRMTvgD8cpf4esOoIY9qB9lHqW4CGUeqfkoLGzMzKw7/MNjOzTA4KMzPL5KAwM7NMDgozM8vkoDAzs0wOCjMzy+SgMDOzTL5mtlnyh//jl3zwyUDR32fxjT8r6vpPmVHDb2++oKjvYVOLg8Is+eCTAd6449+Vu40JK3YQ2dTjXU9mZpbJQWFmZpkcFGZmlslBYWZmmRwUZmaWyUc9mSUn193Iv95wY7nbmLCT6wAq/+gtmzwcFGbJRz13+PBYs1F415OZmWVyUJiZWSYHhZmZZXJQmJlZJgeFmZll8lFPZnmOhyOGTplRU+4W7DjjoDBLSnFo7OIbf3ZcHIJrU4t3PZmZWSYHhZmZZXJQmJlZJgeFmZllclCYmVkmB4WZmWVyUJiZWaaKCApJF0l6VVKvpMq/YICZWQWZ9EEhqQr4IfBvgaVAs6Sl5e3KzGzqqIRfZi8HeiPidwCSHgUuAV4ua1c25Uka37g7x7Z8RIzrfcyOlUoIigXA23nPdwJfyl9A0lpgLcCiRYtK15lNaf4H3KaKSb/rCRjta9uwv9CIeDAiGiOicd68eSVqy8xsaqiEoNgJnJn3fCGwq0y9mJlNOZUQFC8C50g6W9IJwGpgY5l7MjObMib9HEVEHJT0beBpoApYHxE7ytyWmdmUMemDAiAifg78vNx9mJlNRZWw68nMzMrIQWFmZpkcFGZmlknH24+GJO0D3ix3H2ZHMBf453I3YTaKsyJi1B+iHXdBYTaZSdoSEY3l7sNsLLzryczMMjkozMwsk4PCrLQeLHcDZmPlOQozM8vkLQozM8vkoDAzs0wOCjMzy+SgsClD0tclhaTfT88Xp+e35i0zV9KApL+W1CZpW7oN5j3+L0d5n99K6hxRe0jSO5Km573PGyP6aM1b/q8l/af0+B8lNea9tljS9vT4K5L+QdJ/zuvvXyS9lB7/vaR/kjQjb/zPJK0e/39Jm2ocFDaVNAPd5K5pMuR3wMV5zy8HdgBERHtEnBsR5wKfDD2OiHuP9AaS6sj9Xf2JpJNGvDwIXHWEoXuB76RrroxZRPyvvF53ASvT88uBnwBtqb9LgZqIeHQ872NTk4PCpgRJM4EvAy0MD4pPgJ68b+zfAB6fwFt9E3gE+CXwH0a89j+B/ypptNP77wOeAdZM4L2P5BbgcknnAncA1xXhPew45qCwqeJS4BcR8U9An6Q/znvtUWC1pIXkvvVP5FK73wAeAzrJbcHke4vcFs23jjD2DuB6SVUTeP8viIgDwHeBXwGPRsRrx3L9dvxzUNhU0UwuEEj3+f+I/wL4aqo9Nt43kPRvgH0R8Sa5rYM/llQ7YrHbgf/OKH97EfE68AK5rZJhL43ydmP6AVRE/G9gP3DfWMaZQYVc4c5sIiSdCpwPNEgKcpfUDdI/mhHxL5K2AtcD9cC/H+dbNQO/PzRJDcwC/iPwt0MLRESvpG3Anx5hHbcDT5D79j/kPSA/cOYwvjPQHko3szHxFoVNBZcBD0fEWRGxOCLOBF4HFuYt8wPghoh4bzxvIGkauYnwP0jvsRi4hC/ufgJoJ7cr6Asi4hXgZYZPsP8jcIUkpedrgK7x9Gk2Hg4KmwqagZ+OqP0Y+IuhJxGxIyI2TOA9/gR4JyLeyav9Clgq6Yz8BSNiB/CbjHW1MzzEHgQ+An4r6bfATODuCfRqNiY+15OZmWXyFoWZmWXyZLbZGElqIzcfke/vI6K9HP2YFZt3PZmZWSbvejIzs0wOCjMzy+SgMDOzTA4KMzPL9P8BKHgfebMVtOo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556" name="AutoShape 4" descr="data:image/png;base64,iVBORw0KGgoAAAANSUhEUgAAAYoAAAD5CAYAAAA5v3LLAAAAOXRFWHRTb2Z0d2FyZQBNYXRwbG90bGliIHZlcnNpb24zLjMuMiwgaHR0cHM6Ly9tYXRwbG90bGliLm9yZy8vihELAAAACXBIWXMAAAsTAAALEwEAmpwYAAAZBElEQVR4nO3df2zc9Z3n8ecrtgkRIcQhAZGEELThtI59u+zGlyI3WjVEBa7HHVQH27ii5A5LWX7U172jV2D9B3uAKSC6nMgWBLvOEdDWwNJW5LalNEe8qiwokFTpkWBYfOVXSEiymAAmwDrO+/6Yj8PYON+M7cyMJ349pNHMvOf7+c57EM5rvt/Pd75fRQRmZmZHMq3cDZiZ2eTmoDAzs0wOCjMzy+SgMDOzTA4KMzPLVF3uBo61uXPnxuLFi8vdhplZRdm6des/R8S80V477oJi8eLFbNmypdxtmJlVFElvHuk173oyM7NMDgozM8vkoDAzs0wOCjMzy+SgMDOzTA4KsxLo7OykoaGBqqoqGhoa6OzsLHdLZgU77g6PNZtsOjs7aWtro6OjgxUrVtDd3U1LSwsAzc3NZe7O7Oh0vJ1mvLGxMfw7CptMGhoaWLduHStXrjxc6+rqorW1le3bt5exM7PPSdoaEY2jvuagMCuuqqoqPv30U2pqag7XBgYGOPHEExkcHCxjZ2afywoKz1GYFVldXR3d3d3Dat3d3dTV1ZWpI7OxcVCYFVlbWxstLS10dXUxMDBAV1cXLS0ttLW1lbs1s4IcNSgknSmpS1KPpB2SvpPqfynpHUnb0u1reWNuktQr6VVJF+bVl0l6Kb12rySl+nRJj6X685IW541ZI+m1dFtzTD+9WQk0NzfT3t5Oa2srJ554Iq2trbS3t3si2yrGUecoJJ0BnBERv5F0MrAVuBT4U6A/Iu4esfxSoBNYDswH/g/wryJiUNILwHeAXwM/B+6NiKckXQv8QURcLWk18PWI+IakOcAWoBGI9N7LIuL9I/XrOQozs7Gb0BxFROyOiN+kxx8BPcCCjCGXAI9GxGcR8TrQCyxPgTMrIp6LXDo9TC5whsZsSI+fAFalrY0LgU0R0ZfCYRNw0dF6NjOzY2dMcxRpl9AfAc+n0rcl/V9J6yXVptoC4O28YTtTbUF6PLI+bExEHAQ+AE7NWJeZmZVIwUEhaSbwY+DPI+JD4H7g94Bzgd3AD4YWHWV4ZNTHOya/t7WStkjasm/fvqyPYWZmY1RQUEiqIRcSfxcRPwGIiD0RMRgRh4C/ITcnAblv/WfmDV8I7Er1haPUh42RVA2cAvRlrGuYiHgwIhojonHevFEv0GRmZuNUyFFPAjqAnoj4q7z6GXmLfR0Y+onpRmB1OpLpbOAc4IWI2A18JOm8tM4rgSfzxgwd0XQZsDnNYzwNXCCpNu3auiDVzMysRAo519OXgW8BL0nalmp/ATRLOpfcrqA3gD8DiIgdkh4HXgYOAtdFxNDPT68BHgJmAE+lG+SC6BFJveS2JFandfVJuhV4MS13S0T0jeeDmpnZ+PgUHmZm5lN4mJnZ+DkozMwsk4PCzMwyOSjMzCyTg8LMzDI5KMzMLJODwszMMjkozEqgs7OThoYGqqqqaGhooLOzs9wtmRWskF9mm9kEdHZ20tbWRkdHBytWrKC7u5uWlhYAX7zIKoJ/mW1WZA0NDaxbt46VK1cernV1ddHa2sr27dszRpqVTtYvsx0UZkVWVVXFp59+Sk1NzeHawMAAJ554IoODgxkjzUonKyi868msyOrq6jjhhBO+UK+vry9DN2Zj58lssyLbsWPH4cc//OEPR62bTWYOCrMSqa+vp7W11VsSVnEcFGYlcNVVV2U+N5vMPEdhVgLr169n8+bNhw+PPf/888vdklnBvEVhViLnn38+69evd0hYxXFQmBXZtGmf/5ldffXVo9bNJjPvejIrsvnz59Pf38/s2bN58803Oeuss9i/fz8zZ84sd2tmBfFXGrMiO3DgAB9++CGtra309/fT2trKhx9+yIEDB8rdmllB/MtssyKTxMyZM+nv7z9cG3p+vP39WeXK+mW2tyjMSqC/v5+mpiZ27dpFU1PTsNAwm+wcFGYlUFNTw2233cbcuXO57bbbhp33yWyy82S2WQnMmjWLq666irfeeotFixYxa9Ys3nvvvXK3ZVYQb1GYlUB1dTW7d+/m0KFD7N69m+pqf0ezyuH/W82KbM6cOezZs+fw888++4w9e/YwZ86cMnZlVjhvUZiZWSYHhVmR9fX1cddddxERh2933XUXfX195W7NrCAOCrMSaGhoyHxuNpk5KMyKrLq6miuuuIKuri4GBgbo6uriiiuu8IS2VYyjBoWkMyV1SeqRtEPSd1J9jqRNkl5L97V5Y26S1CvpVUkX5tWXSXopvXavJKX6dEmPpfrzkhbnjVmT3uM1SWuO6ac3K4Grr76a/fv309zczPTp02lubmb//v3DThBoNpkVskVxELg+IuqA84DrJC0FbgSeiYhzgGfSc9Jrq4F64CLgPklVaV33A2uBc9LtolRvAd6PiCXAPcCdaV1zgJuBLwHLgZvzA8msEqxbt45rr72W/fv3ExHs37+fa6+9lnXr1pW7NbOCHDUoImJ3RPwmPf4I6AEWAJcAG9JiG4BL0+NLgEcj4rOIeB3oBZZLOgOYFRHPRe4ENw+PGDO0rieAVWlr40JgU0T0RcT7wCY+DxezitHU1MSSJUuYNm0aS5YsoampqdwtmRVsTDtJ0y6hPwKeB06PiN2QCxNJp6XFFgC/zhu2M9UG0uOR9aExb6d1HZT0AXBqfn2UMfl9rSW3pcKiRYvG8pHMiq6zs5O2tjY6OjoOX+GupaUFgObm5jJ3Z3Z0BU9mS5oJ/Bj484j4MGvRUWqRUR/vmM8LEQ9GRGNENM6bNy+jNbPSa29vp6Ojg5UrV1JTU8PKlSvp6Oigvb293K2ZFaSgoJBUQy4k/i4ifpLKe9LuJNL93lTfCZyZN3whsCvVF45SHzZGUjVwCtCXsS6zitHT08OKFSuG1VasWEFPT0+ZOjIbm0KOehLQAfRExF/lvbQRGDoKaQ3wZF59dTqS6Wxyk9YvpN1UH0k6L63zyhFjhtZ1GbA5zWM8DVwgqTZNYl+QamYVo66uju7u7mG17u5u6urqytSR2dgUskXxZeBbwPmStqXb14A7gK9Keg34anpOROwAHgdeBn4BXBcRg2ld1wB/S26C+/8BT6V6B3CqpF7gv5GOoIqIPuBW4MV0uyXVzCpGW1sbLS0tw35H0dLSQltbW7lbMyuIr3BnVgKdnZ20t7fT09NDXV0dbW1tnsi2ScVXuDMzs3HzOQTMisyHx1ql864nsyJraGhg3bp1rFy58nCtq6uL1tZWtm/fXsbOzD7nXU9mZdTT08POnTtpaGigqqqKhoYGdu7c6cNjrWJ415NZkc2fP5/vfe97/OhHPzq86+mb3/wm8+fPL3drZgXxFoVZCaQTJR/xudlk5qAwK7Jdu3ZRX1/PqlWrOOGEE1i1ahX19fXs2uWTDFhlcFCYFdns2bPZvHkzd999Nx9//DF33303mzdvZvbs2eVuzawgPurJrMhqamqQxMDAwLBaRAyrmZWTj3oyK6ODBw8yMDBAbW0t06ZNo7a2loGBAQ4ePFju1swK4qAwK4Gmpib6+voYHBykr6/PFy6yiuLDY81K4Nlnn/WRTlaxvEVhZmaZHBRmJTK0ReEtC6s0DgqzEhk6wvB4O9LQjn8OCrMSqKqqYvr06QBMnz6dqqqqMndkVjgHhVkJDA4OUlNTw9atW6mpqWFwcPDog8wmCR/1ZFYi/f39LFu2rNxtmI2ZtyjMSqS2thZJ1NbWlrsVszFxUJgVmSTq6+s5cOAAEcGBAweor6/30U9WMRwUZiXwyiuvcPvtt/Pxxx9z++2388orr5S7JbOCeY7CrMiWLl3KjBkz+O53v8v111+PJJYtW8Ynn3xS7tbMCuItCrMiW7lyJdu2bRt2mvFt27YNu4a22WTmoDArsq6uLm644QbWr1/PySefzPr167nhhhvo6uoqd2tmBXFQmBVZT08PfX199Pb2cujQIXp7e+nr66Onp6fcrZkVxEFhVmSzZ8/mgQceGDaZ/cADD/gKd1YxfIU7syKrqamhqqqKQ4cOMTAwQE1NDdOmTWNwcNBXuLNJw1e4MyujoSvczZkzB0nMmTPHV7iziuKgMCuBiy++mHfffZdDhw7x7rvvcvHFF5e7JbOCHTUoJK2XtFfS9rzaX0p6R9K2dPta3ms3SeqV9KqkC/PqyyS9lF67V+lnqZKmS3os1Z+XtDhvzBpJr6XbmmP2qc1KbOPGjUg6fNu4cWO5WzIrWCFbFA8BF41Svycizk23nwNIWgqsBurTmPskDZ1P+X5gLXBOug2tswV4PyKWAPcAd6Z1zQFuBr4ELAduluST5JiZldhRgyIifgX0Fbi+S4BHI+KziHgd6AWWSzoDmBURz0Vu9vxh4NK8MRvS4yeAVWlr40JgU0T0RcT7wCZGDyyzitDU1MSuXbtoamoqdytmYzKRU3h8W9KVwBbg+vSP+QLg13nL7Ey1gfR4ZJ10/zZARByU9AFwan59lDFmFWXGjBk8++yzzJ8///Bzn8LDKsV4J7PvB34POBfYDfwg1Uc7HWZk1Mc7ZhhJayVtkbRl3759GW2blcfIUHBIWCUZV1BExJ6IGIyIQ8DfkJtDgNy3/jPzFl0I7Er1haPUh42RVA2cQm5X15HWNVo/D0ZEY0Q0zps3bzwfyazoampq6O7upqamptytmI3JuIIizTkM+TowdETURmB1OpLpbHKT1i9ExG7gI0nnpfmHK4En88YMHdF0GbA5zWM8DVwgqTZNYl+QamYVaWBggBUrVvhHdlZxjjpHIakT+AowV9JOckcifUXSueR2Bb0B/BlAROyQ9DjwMnAQuC4ihi4OfA25I6hmAE+lG0AH8IikXnJbEqvTuvok3Qq8mJa7JSIKnVQ3m1ROP/109u7dS0QgidNOO409e/aUuy2zgvgUHmZFNnQlu2uuuYbvf//73HTTTdx///0AHG9/f1a5sk7h4aAwK7KZM2fy8ccff6F+0kkn0d/fX4aOzL7I53oyK6P+/n6qq4fv5a2urnZIWMVwUJgVWWtrK4ODg8Nqg4ODtLa2lqkjs7HxriezIps2bdqocxGSOHToUBk6Mvsi73oyK6MjfRk73r6k2fHLQWFmZpkcFGZmlslBYWZmmRwUZmaWyUFhZmaZHBRmZpbJQWFmZpkcFGZmlslBYWZmmRwUZmaWyUFhZmaZHBRmZpbJQWFmZpkcFGZmlslBYWZmmRwUZmaWyUFhZmaZHBRmZpbJQWFmZpkcFGZmlslBYWZmmRwUZmaWyUFhZmaZHBRmZpbJQWFmZpmOGhSS1kvaK2l7Xm2OpE2SXkv3tXmv3SSpV9Krki7Mqy+T9FJ67V5JSvXpkh5L9eclLc4bsya9x2uS1hyzT21mZgUrZIviIeCiEbUbgWci4hzgmfQcSUuB1UB9GnOfpKo05n5gLXBOug2tswV4PyKWAPcAd6Z1zQFuBr4ELAduzg8kMzMrjaMGRUT8CugbUb4E2JAebwAuzas/GhGfRcTrQC+wXNIZwKyIeC4iAnh4xJihdT0BrEpbGxcCmyKiLyLeBzbxxcAyM7MiG+8cxekRsRsg3Z+W6guAt/OW25lqC9LjkfVhYyLiIPABcGrGur5A0lpJWyRt2bdv3zg/kpmZjeZYT2ZrlFpk1Mc7Zngx4sGIaIyIxnnz5hXUqJmZFWa8QbEn7U4i3e9N9Z3AmXnLLQR2pfrCUerDxkiqBk4ht6vrSOsyM7MSGm9QbASGjkJaAzyZV1+djmQ6m9yk9Qtp99RHks5L8w9XjhgztK7LgM1pHuNp4AJJtWkS+4JUMzOzEqo+2gKSOoGvAHMl7SR3JNIdwOOSWoC3gMsBImKHpMeBl4GDwHURMZhWdQ25I6hmAE+lG0AH8IikXnJbEqvTuvok3Qq8mJa7JSJGTqqbmVmRKffl/fjR2NgYW7ZsKXcbZoelnwyN6nj7+7PKJWlrRDSO9pp/mW1mZpkcFGZmlslBYWZmmRwUZmaWyUFhZmaZHBRmZpbJQWFmZpkcFGZmlslBYWZmmRwUZmaWyUFhZmaZHBRmZpbJQWFmZpkcFGZmlslBYWZmmRwUZmaWyUFhZmaZHBRmZpbJQWFmZpkcFGZmlslBYWZmmRwUZmaWyUFhZmaZHBRmZpaputwNmFUqSSVZR0RM+H3MJsJBYTZOhf4DnhUGDgGrBN71ZGZmmRwUZkV2pK0Gb01YpXBQmJVARBARnHXDPxx+bFYpJhQUkt6Q9JKkbZK2pNocSZskvZbua/OWv0lSr6RXJV2YV1+W1tMr6V6lnbqSpkt6LNWfl7R4Iv2amdnYHYstipURcW5ENKbnNwLPRMQ5wDPpOZKWAquBeuAi4D5JVWnM/cBa4Jx0uyjVW4D3I2IJcA9w5zHo18zMxqAYu54uATakxxuAS/Pqj0bEZxHxOtALLJd0BjArIp6L3Pb4wyPGDK3rCWCVjsUxiWZmVrCJBkUAv5S0VdLaVDs9InYDpPvTUn0B8Hbe2J2ptiA9HlkfNiYiDgIfAKdOsGczMxuDif6O4ssRsUvSacAmSa9kLDvalkBk1LPGDF9xLqTWAixatCi7YzMzG5MJbVFExK50vxf4KbAc2JN2J5Hu96bFdwJn5g1fCOxK9YWj1IeNkVQNnAL0jdLHgxHRGBGN8+bNm8hHMjOzEcYdFJJOknTy0GPgAmA7sBFYkxZbAzyZHm8EVqcjmc4mN2n9Qto99ZGk89L8w5Ujxgyt6zJgc/i4QjOzkprIrqfTgZ+mueVq4EcR8QtJLwKPS2oB3gIuB4iIHZIeB14GDgLXRcRgWtc1wEPADOCpdAPoAB6R1EtuS2L1BPo1M7NxGHdQRMTvgD8cpf4esOoIY9qB9lHqW4CGUeqfkoLGzMzKw7/MNjOzTA4KMzPL5KAwM7NMDgozM8vkoDAzs0wOCjMzy+SgMDOzTL5mtlnyh//jl3zwyUDR32fxjT8r6vpPmVHDb2++oKjvYVOLg8Is+eCTAd6449+Vu40JK3YQ2dTjXU9mZpbJQWFmZpkcFGZmlslBYWZmmRwUZmaWyUc9mSUn193Iv95wY7nbmLCT6wAq/+gtmzwcFGbJRz13+PBYs1F415OZmWVyUJiZWSYHhZmZZXJQmJlZJgeFmZll8lFPZnmOhyOGTplRU+4W7DjjoDBLSnFo7OIbf3ZcHIJrU4t3PZmZWSYHhZmZZXJQmJlZJgeFmZllclCYmVkmB4WZmWVyUJiZWaaKCApJF0l6VVKvpMq/YICZWQWZ9EEhqQr4IfBvgaVAs6Sl5e3KzGzqqIRfZi8HeiPidwCSHgUuAV4ua1c25Uka37g7x7Z8RIzrfcyOlUoIigXA23nPdwJfyl9A0lpgLcCiRYtK15lNaf4H3KaKSb/rCRjta9uwv9CIeDAiGiOicd68eSVqy8xsaqiEoNgJnJn3fCGwq0y9mJlNOZUQFC8C50g6W9IJwGpgY5l7MjObMib9HEVEHJT0beBpoApYHxE7ytyWmdmUMemDAiAifg78vNx9mJlNRZWw68nMzMrIQWFmZpkcFGZmlknH24+GJO0D3ix3H2ZHMBf453I3YTaKsyJi1B+iHXdBYTaZSdoSEY3l7sNsLLzryczMMjkozMwsk4PCrLQeLHcDZmPlOQozM8vkLQozM8vkoDAzs0wOCjMzy+SgsClD0tclhaTfT88Xp+e35i0zV9KApL+W1CZpW7oN5j3+L0d5n99K6hxRe0jSO5Km573PGyP6aM1b/q8l/af0+B8lNea9tljS9vT4K5L+QdJ/zuvvXyS9lB7/vaR/kjQjb/zPJK0e/39Jm2ocFDaVNAPd5K5pMuR3wMV5zy8HdgBERHtEnBsR5wKfDD2OiHuP9AaS6sj9Xf2JpJNGvDwIXHWEoXuB76RrroxZRPyvvF53ASvT88uBnwBtqb9LgZqIeHQ872NTk4PCpgRJM4EvAy0MD4pPgJ68b+zfAB6fwFt9E3gE+CXwH0a89j+B/ypptNP77wOeAdZM4L2P5BbgcknnAncA1xXhPew45qCwqeJS4BcR8U9An6Q/znvtUWC1pIXkvvVP5FK73wAeAzrJbcHke4vcFs23jjD2DuB6SVUTeP8viIgDwHeBXwGPRsRrx3L9dvxzUNhU0UwuEEj3+f+I/wL4aqo9Nt43kPRvgH0R8Sa5rYM/llQ7YrHbgf/OKH97EfE68AK5rZJhL43ydmP6AVRE/G9gP3DfWMaZQYVc4c5sIiSdCpwPNEgKcpfUDdI/mhHxL5K2AtcD9cC/H+dbNQO/PzRJDcwC/iPwt0MLRESvpG3Anx5hHbcDT5D79j/kPSA/cOYwvjPQHko3szHxFoVNBZcBD0fEWRGxOCLOBF4HFuYt8wPghoh4bzxvIGkauYnwP0jvsRi4hC/ufgJoJ7cr6Asi4hXgZYZPsP8jcIUkpedrgK7x9Gk2Hg4KmwqagZ+OqP0Y+IuhJxGxIyI2TOA9/gR4JyLeyav9Clgq6Yz8BSNiB/CbjHW1MzzEHgQ+An4r6bfATODuCfRqNiY+15OZmWXyFoWZmWXyZLbZGElqIzcfke/vI6K9HP2YFZt3PZmZWSbvejIzs0wOCjMzy+SgMDOzTA4KMzPL9P8BKHgfebMVtOo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3557" name="Picture 5" descr="C:\Users\User\Desktop\download (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6353" y="2840627"/>
            <a:ext cx="5003800" cy="3162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14297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3027" y="1148862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spc="145" dirty="0"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en-IN" sz="24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spc="-114" dirty="0">
                <a:latin typeface="Arial" panose="020B0604020202020204" pitchFamily="34" charset="0"/>
                <a:cs typeface="Arial" panose="020B0604020202020204" pitchFamily="34" charset="0"/>
              </a:rPr>
              <a:t>CNT_FAM_MEMBERS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529" name="Picture 1" descr="C:\Users\User\Desktop\download (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3448" y="2082982"/>
            <a:ext cx="4800600" cy="3162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09475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3397" y="1230923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spc="145" dirty="0"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lang="en-IN" sz="2400" spc="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spc="-100" dirty="0">
                <a:latin typeface="Arial" panose="020B0604020202020204" pitchFamily="34" charset="0"/>
                <a:cs typeface="Arial" panose="020B0604020202020204" pitchFamily="34" charset="0"/>
              </a:rPr>
              <a:t>DAYS_LAST_PHONE_CHANGE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505" name="Picture 1" descr="C:\Users\User\Desktop\download (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5626" y="2135233"/>
            <a:ext cx="4953000" cy="3162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22733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462296" y="1708326"/>
            <a:ext cx="9141875" cy="2680794"/>
          </a:xfrm>
        </p:spPr>
        <p:txBody>
          <a:bodyPr>
            <a:noAutofit/>
          </a:bodyPr>
          <a:lstStyle/>
          <a:p>
            <a:pPr marL="0" indent="0"/>
            <a:r>
              <a:rPr lang="en-IN" sz="4000" b="1" spc="145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HANDLING </a:t>
            </a:r>
            <a:br>
              <a:rPr lang="en-IN" sz="4000" b="1" spc="145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</a:br>
            <a:r>
              <a:rPr lang="en-IN" sz="4000" b="1" spc="145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THE</a:t>
            </a:r>
            <a:br>
              <a:rPr lang="en-IN" sz="4000" b="1" spc="145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</a:br>
            <a:r>
              <a:rPr lang="en-IN" sz="4000" b="1" spc="145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MISSING VALUES</a:t>
            </a:r>
            <a:endParaRPr lang="en-IN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27119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266</TotalTime>
  <Words>1169</Words>
  <Application>Microsoft Office PowerPoint</Application>
  <PresentationFormat>Widescreen</PresentationFormat>
  <Paragraphs>101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Algerian</vt:lpstr>
      <vt:lpstr>Arial</vt:lpstr>
      <vt:lpstr>Century Gothic</vt:lpstr>
      <vt:lpstr>Wingdings</vt:lpstr>
      <vt:lpstr>Wingdings 3</vt:lpstr>
      <vt:lpstr>Wisp</vt:lpstr>
      <vt:lpstr>   EDA CASE STUDY</vt:lpstr>
      <vt:lpstr> PROBLEM STATEMENT </vt:lpstr>
      <vt:lpstr>PowerPoint Presentation</vt:lpstr>
      <vt:lpstr>When a client applies for a loan, there are four types  of decisions that could be taken by the  client/company : </vt:lpstr>
      <vt:lpstr>ANAYLSIS APPROACH</vt:lpstr>
      <vt:lpstr>FINDING OUTLIERS OF A CONTINOUS  VARIABLES</vt:lpstr>
      <vt:lpstr>PowerPoint Presentation</vt:lpstr>
      <vt:lpstr>PowerPoint Presentation</vt:lpstr>
      <vt:lpstr>HANDLING  THE MISSING VALUES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UNIVARIATE ANAYLSIS  FOR  CATEGORIAL ANAYLSIS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UNIVARIATE ANAYLSIS  FOR  CONTINUOUS ANAYLSIS</vt:lpstr>
      <vt:lpstr>PowerPoint Presentation</vt:lpstr>
      <vt:lpstr>PowerPoint Presentation</vt:lpstr>
      <vt:lpstr>PowerPoint Presentation</vt:lpstr>
      <vt:lpstr>CORRELATRION  FOR  TARGET VARIABLES</vt:lpstr>
      <vt:lpstr>HEATMAP FOR TARGET 0</vt:lpstr>
      <vt:lpstr>HEATMAP FOR TARGET 1</vt:lpstr>
      <vt:lpstr>BIVARIATE ANAYLSIS</vt:lpstr>
      <vt:lpstr>Distribution of Credit amount v/s Education type </vt:lpstr>
      <vt:lpstr>PowerPoint Presentation</vt:lpstr>
      <vt:lpstr>PowerPoint Presentation</vt:lpstr>
      <vt:lpstr>PowerPoint Presentation</vt:lpstr>
      <vt:lpstr>CONCLUSIONS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Aravind Ghosh</cp:lastModifiedBy>
  <cp:revision>23</cp:revision>
  <dcterms:created xsi:type="dcterms:W3CDTF">2021-04-04T10:47:07Z</dcterms:created>
  <dcterms:modified xsi:type="dcterms:W3CDTF">2023-11-15T01:05:45Z</dcterms:modified>
</cp:coreProperties>
</file>