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1"/>
  </p:sldMasterIdLst>
  <p:sldIdLst>
    <p:sldId id="256" r:id="rId2"/>
    <p:sldId id="257" r:id="rId3"/>
    <p:sldId id="263" r:id="rId4"/>
    <p:sldId id="258" r:id="rId5"/>
    <p:sldId id="259" r:id="rId6"/>
    <p:sldId id="266" r:id="rId7"/>
    <p:sldId id="265" r:id="rId8"/>
    <p:sldId id="261" r:id="rId9"/>
    <p:sldId id="268" r:id="rId10"/>
    <p:sldId id="267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2/24/2021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03594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67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40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44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4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36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280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18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65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61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5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2/24/2021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65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7" Type="http://schemas.openxmlformats.org/officeDocument/2006/relationships/image" Target="../media/image15.w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4.wmf"/><Relationship Id="rId4" Type="http://schemas.openxmlformats.org/officeDocument/2006/relationships/oleObject" Target="file:///D:\basket_association.htm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9862DD-451D-484F-B30E-372647A208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7980" y="1030406"/>
            <a:ext cx="5068121" cy="3506879"/>
          </a:xfrm>
        </p:spPr>
        <p:txBody>
          <a:bodyPr anchor="ctr">
            <a:normAutofit/>
          </a:bodyPr>
          <a:lstStyle/>
          <a:p>
            <a:pPr algn="l"/>
            <a:r>
              <a:rPr lang="en-IN" dirty="0"/>
              <a:t>Analysing of Grocery Data 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4201F-9401-41C5-9F96-05846BD2C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7980" y="4691564"/>
            <a:ext cx="5068121" cy="1136029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IN" dirty="0" err="1"/>
              <a:t>G.Aravind</a:t>
            </a:r>
            <a:endParaRPr lang="en-IN" dirty="0"/>
          </a:p>
          <a:p>
            <a:pPr algn="l"/>
            <a:r>
              <a:rPr lang="en-IN" dirty="0"/>
              <a:t>Data Science Practitioner</a:t>
            </a:r>
          </a:p>
          <a:p>
            <a:pPr algn="l"/>
            <a:r>
              <a:rPr lang="en-IN" dirty="0"/>
              <a:t>805629940</a:t>
            </a:r>
          </a:p>
        </p:txBody>
      </p:sp>
      <p:pic>
        <p:nvPicPr>
          <p:cNvPr id="4" name="Picture 3" descr="Close up shot of connecting patterns">
            <a:extLst>
              <a:ext uri="{FF2B5EF4-FFF2-40B4-BE49-F238E27FC236}">
                <a16:creationId xmlns:a16="http://schemas.microsoft.com/office/drawing/2014/main" id="{9E2C9762-D8DC-4D57-993E-4B52E1E77F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57" r="16114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552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01B5F-39BB-4113-8028-7134746F9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252" y="755904"/>
            <a:ext cx="8921496" cy="863346"/>
          </a:xfrm>
        </p:spPr>
        <p:txBody>
          <a:bodyPr>
            <a:normAutofit/>
          </a:bodyPr>
          <a:lstStyle/>
          <a:p>
            <a:r>
              <a:rPr lang="en-IN" dirty="0"/>
              <a:t>Time Series </a:t>
            </a:r>
            <a:r>
              <a:rPr lang="en-IN" dirty="0" err="1"/>
              <a:t>Forcasting</a:t>
            </a:r>
            <a:r>
              <a:rPr lang="en-IN" dirty="0"/>
              <a:t> – </a:t>
            </a:r>
            <a:r>
              <a:rPr lang="en-IN" dirty="0" err="1"/>
              <a:t>FbProphet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4B0E35-8A1A-494A-93F1-C51BCAB80A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82"/>
          <a:stretch/>
        </p:blipFill>
        <p:spPr>
          <a:xfrm>
            <a:off x="2147887" y="1425603"/>
            <a:ext cx="7896225" cy="29749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9FF109-DF62-45EB-AEE8-EC68752F56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8"/>
          <a:stretch/>
        </p:blipFill>
        <p:spPr>
          <a:xfrm>
            <a:off x="2401821" y="4400550"/>
            <a:ext cx="7388353" cy="26869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6F6346-E460-425C-8B75-C9BA7D20CCEC}"/>
              </a:ext>
            </a:extLst>
          </p:cNvPr>
          <p:cNvSpPr txBox="1"/>
          <p:nvPr/>
        </p:nvSpPr>
        <p:spPr>
          <a:xfrm>
            <a:off x="5172073" y="4543426"/>
            <a:ext cx="176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Sale by Month</a:t>
            </a:r>
          </a:p>
        </p:txBody>
      </p:sp>
    </p:spTree>
    <p:extLst>
      <p:ext uri="{BB962C8B-B14F-4D97-AF65-F5344CB8AC3E}">
        <p14:creationId xmlns:p14="http://schemas.microsoft.com/office/powerpoint/2010/main" val="2318936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01B5F-39BB-4113-8028-7134746F9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252" y="755904"/>
            <a:ext cx="8921496" cy="863346"/>
          </a:xfrm>
        </p:spPr>
        <p:txBody>
          <a:bodyPr>
            <a:normAutofit/>
          </a:bodyPr>
          <a:lstStyle/>
          <a:p>
            <a:r>
              <a:rPr lang="en-IN" dirty="0"/>
              <a:t>Time Series </a:t>
            </a:r>
            <a:r>
              <a:rPr lang="en-IN" dirty="0" err="1"/>
              <a:t>Forcasting</a:t>
            </a:r>
            <a:r>
              <a:rPr lang="en-IN" dirty="0"/>
              <a:t> – </a:t>
            </a:r>
            <a:r>
              <a:rPr lang="en-IN" dirty="0" err="1"/>
              <a:t>FbProphet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6DF370-6DC9-4783-AA2B-2AF1EAD55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391" y="2009775"/>
            <a:ext cx="7197217" cy="47681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3B1C08-26B1-4B47-AB2D-A89EE7FB1D96}"/>
              </a:ext>
            </a:extLst>
          </p:cNvPr>
          <p:cNvSpPr txBox="1"/>
          <p:nvPr/>
        </p:nvSpPr>
        <p:spPr>
          <a:xfrm>
            <a:off x="1171575" y="1461611"/>
            <a:ext cx="4638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Time Series - results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01B5F6-E330-4E64-A2F9-CB1B1D84C92D}"/>
              </a:ext>
            </a:extLst>
          </p:cNvPr>
          <p:cNvCxnSpPr/>
          <p:nvPr/>
        </p:nvCxnSpPr>
        <p:spPr>
          <a:xfrm>
            <a:off x="2057400" y="5667375"/>
            <a:ext cx="2200275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5558A73B-2DC3-48A6-8494-AC57BB9076DB}"/>
              </a:ext>
            </a:extLst>
          </p:cNvPr>
          <p:cNvSpPr/>
          <p:nvPr/>
        </p:nvSpPr>
        <p:spPr>
          <a:xfrm rot="10800000" flipV="1">
            <a:off x="876300" y="4957346"/>
            <a:ext cx="1181100" cy="1123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Drop in sales</a:t>
            </a:r>
          </a:p>
        </p:txBody>
      </p:sp>
    </p:spTree>
    <p:extLst>
      <p:ext uri="{BB962C8B-B14F-4D97-AF65-F5344CB8AC3E}">
        <p14:creationId xmlns:p14="http://schemas.microsoft.com/office/powerpoint/2010/main" val="3971924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01B5F-39BB-4113-8028-7134746F9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1956" y="746379"/>
            <a:ext cx="6788087" cy="806196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Associative Prediction -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Apriori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FEFC4061-433D-42D0-AD3F-F942B1D434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789236"/>
              </p:ext>
            </p:extLst>
          </p:nvPr>
        </p:nvGraphicFramePr>
        <p:xfrm>
          <a:off x="2068512" y="1831975"/>
          <a:ext cx="6713537" cy="403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713202" imgH="4030771" progId="Excel.Sheet.12">
                  <p:embed/>
                </p:oleObj>
              </mc:Choice>
              <mc:Fallback>
                <p:oleObj name="Worksheet" r:id="rId2" imgW="6713202" imgH="403077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68512" y="1831975"/>
                        <a:ext cx="6713537" cy="4030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9FD18335-03D3-4200-A576-5BB123EA3C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7130597"/>
              </p:ext>
            </p:extLst>
          </p:nvPr>
        </p:nvGraphicFramePr>
        <p:xfrm>
          <a:off x="6105524" y="3417888"/>
          <a:ext cx="267652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HTML Document" r:id="rId4" imgW="0" imgH="0" progId="htmlfile">
                  <p:link updateAutomatic="1"/>
                </p:oleObj>
              </mc:Choice>
              <mc:Fallback>
                <p:oleObj name="HTML Document" r:id="rId4" imgW="0" imgH="0" progId="htmlfile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05524" y="3417888"/>
                        <a:ext cx="2676525" cy="19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11A53B12-92D6-40F3-B590-8D77F064E2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8870748"/>
              </p:ext>
            </p:extLst>
          </p:nvPr>
        </p:nvGraphicFramePr>
        <p:xfrm>
          <a:off x="8855685" y="2822575"/>
          <a:ext cx="2535605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6" imgW="1249560" imgH="430560" progId="Package">
                  <p:embed/>
                </p:oleObj>
              </mc:Choice>
              <mc:Fallback>
                <p:oleObj name="Packager Shell Object" showAsIcon="1" r:id="rId6" imgW="1249560" imgH="430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855685" y="2822575"/>
                        <a:ext cx="2535605" cy="87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0806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9E89A-D629-499A-9C31-658051A0E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454" y="879729"/>
            <a:ext cx="6864096" cy="863346"/>
          </a:xfrm>
        </p:spPr>
        <p:txBody>
          <a:bodyPr/>
          <a:lstStyle/>
          <a:p>
            <a:r>
              <a:rPr lang="en-IN" dirty="0"/>
              <a:t>Machine Learning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57B945-95F8-473C-A028-69AA318CFBB9}"/>
              </a:ext>
            </a:extLst>
          </p:cNvPr>
          <p:cNvSpPr txBox="1"/>
          <p:nvPr/>
        </p:nvSpPr>
        <p:spPr>
          <a:xfrm>
            <a:off x="2870454" y="1951672"/>
            <a:ext cx="2238375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A machine learning model is created to predict number of items required for a month.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9A6251-7346-4CFE-B4C5-D3660FE90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804" y="1647825"/>
            <a:ext cx="3884295" cy="49279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A9DEA8-AFD0-4291-824D-0042D0053C1F}"/>
              </a:ext>
            </a:extLst>
          </p:cNvPr>
          <p:cNvSpPr txBox="1"/>
          <p:nvPr/>
        </p:nvSpPr>
        <p:spPr>
          <a:xfrm>
            <a:off x="2870454" y="3789930"/>
            <a:ext cx="2238375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On upon fitting the data with multiple models </a:t>
            </a:r>
            <a:r>
              <a:rPr lang="en-IN" dirty="0" err="1">
                <a:solidFill>
                  <a:srgbClr val="FF0000"/>
                </a:solidFill>
              </a:rPr>
              <a:t>XGBoost</a:t>
            </a:r>
            <a:r>
              <a:rPr lang="en-IN" dirty="0">
                <a:solidFill>
                  <a:srgbClr val="FF0000"/>
                </a:solidFill>
              </a:rPr>
              <a:t> gave high accuracy of 90% and that model is used for prediction</a:t>
            </a:r>
          </a:p>
        </p:txBody>
      </p:sp>
    </p:spTree>
    <p:extLst>
      <p:ext uri="{BB962C8B-B14F-4D97-AF65-F5344CB8AC3E}">
        <p14:creationId xmlns:p14="http://schemas.microsoft.com/office/powerpoint/2010/main" val="1005433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94BE7-42F9-4A1D-AF45-815C2D3A6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08329"/>
            <a:ext cx="9144000" cy="1344168"/>
          </a:xfrm>
        </p:spPr>
        <p:txBody>
          <a:bodyPr/>
          <a:lstStyle/>
          <a:p>
            <a:r>
              <a:rPr lang="en-IN" dirty="0"/>
              <a:t>Clustering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B497F4-7332-4B64-939C-43D81DDB8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034" y="2219512"/>
            <a:ext cx="4939682" cy="35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13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7A31F-DFD1-4E41-AD5A-12A7F709A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204" y="1279779"/>
            <a:ext cx="2053971" cy="568071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5B2FA2-E4FE-433D-99D1-A8010FF8375B}"/>
              </a:ext>
            </a:extLst>
          </p:cNvPr>
          <p:cNvSpPr txBox="1"/>
          <p:nvPr/>
        </p:nvSpPr>
        <p:spPr>
          <a:xfrm>
            <a:off x="1876425" y="1910834"/>
            <a:ext cx="873442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From the initial EDA Analysis we can see a increase in trend of sales and which is conformed by time series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Upon Time Series prediction graphs we can see sales drop in Monday so to improve sales we can give attractive offers on Monday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Upon Association Basket prediction 36 items are found to be in groups and brought together so we can arrange items accordingly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Machine Learning model is developed using </a:t>
            </a:r>
            <a:r>
              <a:rPr lang="en-IN" dirty="0" err="1"/>
              <a:t>XGBoost</a:t>
            </a:r>
            <a:r>
              <a:rPr lang="en-IN" dirty="0"/>
              <a:t> to predict the items required upon entering item and month one can predict number of items required for the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As the Data Set is limited clustering doesn't give much info but with visual inspection one can say that most of the items in the store are sold around 100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5911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F2BEF-0352-4AFA-9D6F-679987F5E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6325" y="2756916"/>
            <a:ext cx="6032754" cy="1344168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41882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7688E4-0849-4A8B-B666-099A4B452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568" y="860956"/>
            <a:ext cx="9144000" cy="1624792"/>
          </a:xfrm>
        </p:spPr>
        <p:txBody>
          <a:bodyPr>
            <a:normAutofit/>
          </a:bodyPr>
          <a:lstStyle/>
          <a:p>
            <a:r>
              <a:rPr lang="en-IN" dirty="0"/>
              <a:t>Use Cases:</a:t>
            </a:r>
            <a:br>
              <a:rPr lang="en-IN" dirty="0"/>
            </a:br>
            <a:br>
              <a:rPr lang="en-IN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u="sng" dirty="0">
                <a:latin typeface="Arial" panose="020B0604020202020204" pitchFamily="34" charset="0"/>
                <a:cs typeface="Arial" panose="020B0604020202020204" pitchFamily="34" charset="0"/>
              </a:rPr>
              <a:t>Analysis of Retail Dataset:</a:t>
            </a:r>
            <a:endParaRPr lang="en-IN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D47663-8E8E-4867-A0E0-AE26EF3E7810}"/>
              </a:ext>
            </a:extLst>
          </p:cNvPr>
          <p:cNvSpPr txBox="1"/>
          <p:nvPr/>
        </p:nvSpPr>
        <p:spPr>
          <a:xfrm>
            <a:off x="2380695" y="2894925"/>
            <a:ext cx="74306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Time series forecasting using </a:t>
            </a:r>
            <a:r>
              <a:rPr lang="en-IN" dirty="0" err="1"/>
              <a:t>FbProphet</a:t>
            </a:r>
            <a:r>
              <a:rPr lang="en-IN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Association Rule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Machine Learning model to determine a item </a:t>
            </a:r>
            <a:r>
              <a:rPr lang="en-IN" dirty="0" err="1"/>
              <a:t>requirenment</a:t>
            </a:r>
            <a:r>
              <a:rPr lang="en-IN" dirty="0"/>
              <a:t> based on item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Clustering of items</a:t>
            </a:r>
          </a:p>
        </p:txBody>
      </p:sp>
    </p:spTree>
    <p:extLst>
      <p:ext uri="{BB962C8B-B14F-4D97-AF65-F5344CB8AC3E}">
        <p14:creationId xmlns:p14="http://schemas.microsoft.com/office/powerpoint/2010/main" val="1831017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6953" y="619170"/>
            <a:ext cx="11014075" cy="50800"/>
          </a:xfrm>
          <a:custGeom>
            <a:avLst/>
            <a:gdLst/>
            <a:ahLst/>
            <a:cxnLst/>
            <a:rect l="l" t="t" r="r" b="b"/>
            <a:pathLst>
              <a:path w="11014075" h="50800">
                <a:moveTo>
                  <a:pt x="11013695" y="50614"/>
                </a:moveTo>
                <a:lnTo>
                  <a:pt x="0" y="50614"/>
                </a:lnTo>
                <a:lnTo>
                  <a:pt x="0" y="0"/>
                </a:lnTo>
                <a:lnTo>
                  <a:pt x="11013695" y="0"/>
                </a:lnTo>
                <a:lnTo>
                  <a:pt x="11013695" y="50614"/>
                </a:lnTo>
                <a:close/>
              </a:path>
            </a:pathLst>
          </a:custGeom>
          <a:solidFill>
            <a:srgbClr val="2F34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739713" y="6315003"/>
            <a:ext cx="446405" cy="543560"/>
          </a:xfrm>
          <a:custGeom>
            <a:avLst/>
            <a:gdLst/>
            <a:ahLst/>
            <a:cxnLst/>
            <a:rect l="l" t="t" r="r" b="b"/>
            <a:pathLst>
              <a:path w="446404" h="543559">
                <a:moveTo>
                  <a:pt x="445937" y="542996"/>
                </a:moveTo>
                <a:lnTo>
                  <a:pt x="110529" y="542996"/>
                </a:lnTo>
                <a:lnTo>
                  <a:pt x="65462" y="497929"/>
                </a:lnTo>
                <a:lnTo>
                  <a:pt x="36822" y="462867"/>
                </a:lnTo>
                <a:lnTo>
                  <a:pt x="16365" y="423991"/>
                </a:lnTo>
                <a:lnTo>
                  <a:pt x="4091" y="382571"/>
                </a:lnTo>
                <a:lnTo>
                  <a:pt x="0" y="339879"/>
                </a:lnTo>
                <a:lnTo>
                  <a:pt x="4091" y="297186"/>
                </a:lnTo>
                <a:lnTo>
                  <a:pt x="16365" y="255762"/>
                </a:lnTo>
                <a:lnTo>
                  <a:pt x="36822" y="216880"/>
                </a:lnTo>
                <a:lnTo>
                  <a:pt x="65462" y="181810"/>
                </a:lnTo>
                <a:lnTo>
                  <a:pt x="181816" y="65481"/>
                </a:lnTo>
                <a:lnTo>
                  <a:pt x="216873" y="36833"/>
                </a:lnTo>
                <a:lnTo>
                  <a:pt x="255751" y="16370"/>
                </a:lnTo>
                <a:lnTo>
                  <a:pt x="297177" y="4092"/>
                </a:lnTo>
                <a:lnTo>
                  <a:pt x="339876" y="0"/>
                </a:lnTo>
                <a:lnTo>
                  <a:pt x="361296" y="1025"/>
                </a:lnTo>
                <a:lnTo>
                  <a:pt x="382559" y="4098"/>
                </a:lnTo>
                <a:lnTo>
                  <a:pt x="403509" y="9218"/>
                </a:lnTo>
                <a:lnTo>
                  <a:pt x="423988" y="16382"/>
                </a:lnTo>
                <a:lnTo>
                  <a:pt x="445937" y="27938"/>
                </a:lnTo>
                <a:lnTo>
                  <a:pt x="445937" y="54299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55938" y="2901769"/>
            <a:ext cx="9348186" cy="1308115"/>
          </a:xfrm>
          <a:prstGeom prst="rect">
            <a:avLst/>
          </a:prstGeom>
        </p:spPr>
        <p:txBody>
          <a:bodyPr vert="horz" wrap="square" lIns="0" tIns="8890" rIns="0" bIns="0" rtlCol="0" anchor="t">
            <a:spAutoFit/>
          </a:bodyPr>
          <a:lstStyle/>
          <a:p>
            <a:pPr marL="12065" marR="5080" algn="ctr">
              <a:lnSpc>
                <a:spcPct val="101000"/>
              </a:lnSpc>
              <a:spcBef>
                <a:spcPts val="70"/>
              </a:spcBef>
            </a:pPr>
            <a:r>
              <a:rPr spc="-5" dirty="0"/>
              <a:t>Exploratory Data</a:t>
            </a:r>
            <a:r>
              <a:rPr spc="-85" dirty="0"/>
              <a:t> </a:t>
            </a:r>
            <a:r>
              <a:rPr spc="-5" dirty="0"/>
              <a:t>Analysis  &amp;</a:t>
            </a:r>
          </a:p>
          <a:p>
            <a:pPr marL="130810" algn="ctr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Insights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948274" y="6528030"/>
            <a:ext cx="173354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1" latinLnBrk="0" hangingPunct="1">
              <a:defRPr sz="1400" b="1" i="0" kern="1200">
                <a:solidFill>
                  <a:schemeClr val="bg1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565"/>
              </a:lnSpc>
            </a:pPr>
            <a:fld id="{81D60167-4931-47E6-BA6A-407CBD079E47}" type="slidenum">
              <a:rPr lang="en-IN" spc="-20" smtClean="0"/>
              <a:pPr marL="38100">
                <a:lnSpc>
                  <a:spcPts val="1565"/>
                </a:lnSpc>
              </a:pPr>
              <a:t>3</a:t>
            </a:fld>
            <a:endParaRPr spc="-2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3B34579-D2CE-4DAA-9844-15EFD73AC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38457"/>
            <a:ext cx="3931920" cy="237744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1155FE-C68B-42D7-B4F4-56A14E40134B}"/>
              </a:ext>
            </a:extLst>
          </p:cNvPr>
          <p:cNvSpPr txBox="1"/>
          <p:nvPr/>
        </p:nvSpPr>
        <p:spPr>
          <a:xfrm>
            <a:off x="6365289" y="1333238"/>
            <a:ext cx="295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Information of the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F46A2-9EC0-481B-B07B-9EF60AF1F3A4}"/>
              </a:ext>
            </a:extLst>
          </p:cNvPr>
          <p:cNvSpPr txBox="1"/>
          <p:nvPr/>
        </p:nvSpPr>
        <p:spPr>
          <a:xfrm>
            <a:off x="5486401" y="4215897"/>
            <a:ext cx="2269857" cy="2031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u="sng" dirty="0"/>
              <a:t>Data set provided:</a:t>
            </a:r>
          </a:p>
          <a:p>
            <a:endParaRPr lang="en-IN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Item</a:t>
            </a:r>
          </a:p>
          <a:p>
            <a:endParaRPr lang="en-IN" u="sng" dirty="0"/>
          </a:p>
          <a:p>
            <a:endParaRPr lang="en-IN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4EB2BD-B1FA-4097-BF18-A3568B645DA9}"/>
              </a:ext>
            </a:extLst>
          </p:cNvPr>
          <p:cNvSpPr txBox="1"/>
          <p:nvPr/>
        </p:nvSpPr>
        <p:spPr>
          <a:xfrm>
            <a:off x="7756258" y="4185118"/>
            <a:ext cx="3083837" cy="209288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IN" sz="1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 Engineered Data:</a:t>
            </a:r>
          </a:p>
          <a:p>
            <a:r>
              <a:rPr lang="en-IN" sz="1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(derived from date feature)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Weekday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Day_name</a:t>
            </a:r>
            <a:endParaRPr lang="en-IN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Weekday &amp; Weekend</a:t>
            </a:r>
          </a:p>
          <a:p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838764-7AD0-4FF7-B4F8-4D8F9D9CBD00}"/>
              </a:ext>
            </a:extLst>
          </p:cNvPr>
          <p:cNvSpPr txBox="1"/>
          <p:nvPr/>
        </p:nvSpPr>
        <p:spPr>
          <a:xfrm>
            <a:off x="3901958" y="683377"/>
            <a:ext cx="4160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/>
              <a:t>Initial Analysis of the Data</a:t>
            </a:r>
          </a:p>
        </p:txBody>
      </p:sp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4576E20A-ACA6-4576-BFA8-B9B34E26BA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394556"/>
              </p:ext>
            </p:extLst>
          </p:nvPr>
        </p:nvGraphicFramePr>
        <p:xfrm>
          <a:off x="1438184" y="1395782"/>
          <a:ext cx="3845642" cy="3557957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922821">
                  <a:extLst>
                    <a:ext uri="{9D8B030D-6E8A-4147-A177-3AD203B41FA5}">
                      <a16:colId xmlns:a16="http://schemas.microsoft.com/office/drawing/2014/main" val="368599873"/>
                    </a:ext>
                  </a:extLst>
                </a:gridCol>
                <a:gridCol w="1922821">
                  <a:extLst>
                    <a:ext uri="{9D8B030D-6E8A-4147-A177-3AD203B41FA5}">
                      <a16:colId xmlns:a16="http://schemas.microsoft.com/office/drawing/2014/main" val="2128353753"/>
                    </a:ext>
                  </a:extLst>
                </a:gridCol>
              </a:tblGrid>
              <a:tr h="448079">
                <a:tc>
                  <a:txBody>
                    <a:bodyPr/>
                    <a:lstStyle/>
                    <a:p>
                      <a:r>
                        <a:rPr lang="en-IN" sz="1400" b="0" dirty="0">
                          <a:solidFill>
                            <a:schemeClr val="tx1"/>
                          </a:solidFill>
                        </a:rPr>
                        <a:t>No of Rows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38765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158859"/>
                  </a:ext>
                </a:extLst>
              </a:tr>
              <a:tr h="634778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No of Columns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569248"/>
                  </a:ext>
                </a:extLst>
              </a:tr>
              <a:tr h="906826">
                <a:tc>
                  <a:txBody>
                    <a:bodyPr/>
                    <a:lstStyle/>
                    <a:p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Number of days unique points 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728(2 years of data)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549999"/>
                  </a:ext>
                </a:extLst>
              </a:tr>
              <a:tr h="784137">
                <a:tc>
                  <a:txBody>
                    <a:bodyPr/>
                    <a:lstStyle/>
                    <a:p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Number of unique id's 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3898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373138"/>
                  </a:ext>
                </a:extLst>
              </a:tr>
              <a:tr h="784137">
                <a:tc>
                  <a:txBody>
                    <a:bodyPr/>
                    <a:lstStyle/>
                    <a:p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Number of unique items 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167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896924"/>
                  </a:ext>
                </a:extLst>
              </a:tr>
            </a:tbl>
          </a:graphicData>
        </a:graphic>
      </p:graphicFrame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56004E2B-B2D1-4861-A7F0-F63BCDC94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2607" y="5306615"/>
            <a:ext cx="4227383" cy="499381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doesn't have any null values</a:t>
            </a:r>
          </a:p>
        </p:txBody>
      </p:sp>
    </p:spTree>
    <p:extLst>
      <p:ext uri="{BB962C8B-B14F-4D97-AF65-F5344CB8AC3E}">
        <p14:creationId xmlns:p14="http://schemas.microsoft.com/office/powerpoint/2010/main" val="364514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9C5D7-D964-46A1-A244-3E83FD809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254" y="956405"/>
            <a:ext cx="9135300" cy="541715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 Variant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1B8882-0262-468B-A2E8-1BD6F63D0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204" y="924925"/>
            <a:ext cx="4914542" cy="34597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4BC4B4-E034-467A-8DB6-2048B6F5F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80" y="1662740"/>
            <a:ext cx="5422509" cy="45912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59F933-01F6-41F5-BFCE-9F62AB15E9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204" y="4488956"/>
            <a:ext cx="5053202" cy="230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340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01B5F-39BB-4113-8028-7134746F9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805" y="813054"/>
            <a:ext cx="6968871" cy="863346"/>
          </a:xfrm>
        </p:spPr>
        <p:txBody>
          <a:bodyPr/>
          <a:lstStyle/>
          <a:p>
            <a:r>
              <a:rPr lang="en-IN" dirty="0"/>
              <a:t>Bi variant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C1E197-ABDA-432A-90CB-90A3A6659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39118" y="-1156697"/>
            <a:ext cx="5252253" cy="1042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12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01B5F-39BB-4113-8028-7134746F9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804" y="1098804"/>
            <a:ext cx="6968871" cy="863346"/>
          </a:xfrm>
        </p:spPr>
        <p:txBody>
          <a:bodyPr/>
          <a:lstStyle/>
          <a:p>
            <a:r>
              <a:rPr lang="en-IN" dirty="0"/>
              <a:t>Bi variant Analysis - 1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213C03-A8E1-4B02-B499-E9D3FC52D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8" y="1670389"/>
            <a:ext cx="10543463" cy="501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295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01B5F-39BB-4113-8028-7134746F9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804" y="1098804"/>
            <a:ext cx="6968871" cy="863346"/>
          </a:xfrm>
        </p:spPr>
        <p:txBody>
          <a:bodyPr/>
          <a:lstStyle/>
          <a:p>
            <a:r>
              <a:rPr lang="en-IN" dirty="0"/>
              <a:t>Bi variant Analysis - 2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A5892B8-544B-4A05-9566-A0FAC1F7E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092" y="1962150"/>
            <a:ext cx="8771816" cy="479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510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01B5F-39BB-4113-8028-7134746F9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804" y="1098804"/>
            <a:ext cx="6968871" cy="863346"/>
          </a:xfrm>
        </p:spPr>
        <p:txBody>
          <a:bodyPr/>
          <a:lstStyle/>
          <a:p>
            <a:r>
              <a:rPr lang="en-IN" dirty="0"/>
              <a:t>Bi variant Analysis - 3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C6FC21-DE21-462C-8217-6EED5E8F6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492" y="1715143"/>
            <a:ext cx="6273016" cy="5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203264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255</TotalTime>
  <Words>335</Words>
  <Application>Microsoft Office PowerPoint</Application>
  <PresentationFormat>Widescreen</PresentationFormat>
  <Paragraphs>64</Paragraphs>
  <Slides>16</Slides>
  <Notes>0</Notes>
  <HiddenSlides>0</HiddenSlides>
  <MMClips>0</MMClips>
  <ScaleCrop>false</ScaleCrop>
  <HeadingPairs>
    <vt:vector size="10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Aharoni</vt:lpstr>
      <vt:lpstr>Arial</vt:lpstr>
      <vt:lpstr>Avenir Next LT Pro</vt:lpstr>
      <vt:lpstr>Times New Roman</vt:lpstr>
      <vt:lpstr>PrismaticVTI</vt:lpstr>
      <vt:lpstr>D:\basket_association.html</vt:lpstr>
      <vt:lpstr>Microsoft Excel Worksheet</vt:lpstr>
      <vt:lpstr>Package</vt:lpstr>
      <vt:lpstr>Analysing of Grocery Data Set</vt:lpstr>
      <vt:lpstr>Use Cases:  Analysis of Retail Dataset:</vt:lpstr>
      <vt:lpstr>Exploratory Data Analysis  &amp; Insights</vt:lpstr>
      <vt:lpstr>PowerPoint Presentation</vt:lpstr>
      <vt:lpstr>Uni Variant analysis</vt:lpstr>
      <vt:lpstr>Bi variant Analysis</vt:lpstr>
      <vt:lpstr>Bi variant Analysis - 1</vt:lpstr>
      <vt:lpstr>Bi variant Analysis - 2</vt:lpstr>
      <vt:lpstr>Bi variant Analysis - 3</vt:lpstr>
      <vt:lpstr>Time Series Forcasting – FbProphet</vt:lpstr>
      <vt:lpstr>Time Series Forcasting – FbProphet</vt:lpstr>
      <vt:lpstr>Associative Prediction - Apriori</vt:lpstr>
      <vt:lpstr>Machine Learning model</vt:lpstr>
      <vt:lpstr>Clustering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Analysing of Grocery Data Set</dc:title>
  <dc:creator>aravind guna</dc:creator>
  <cp:lastModifiedBy>aravind guna</cp:lastModifiedBy>
  <cp:revision>15</cp:revision>
  <dcterms:created xsi:type="dcterms:W3CDTF">2021-02-24T11:08:15Z</dcterms:created>
  <dcterms:modified xsi:type="dcterms:W3CDTF">2021-02-24T15:23:54Z</dcterms:modified>
</cp:coreProperties>
</file>