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8" r:id="rId12"/>
    <p:sldId id="295" r:id="rId13"/>
    <p:sldId id="280" r:id="rId14"/>
    <p:sldId id="287" r:id="rId15"/>
    <p:sldId id="289" r:id="rId16"/>
    <p:sldId id="290" r:id="rId17"/>
    <p:sldId id="291" r:id="rId18"/>
    <p:sldId id="292" r:id="rId19"/>
    <p:sldId id="293" r:id="rId20"/>
    <p:sldId id="294" r:id="rId21"/>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73" autoAdjust="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8CB8-A930-6E34-62D4-B6E0988F4A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9978F9-730E-31A6-6E30-088505103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9EA4BA-F9A3-86CB-26E9-ABD621CEF62F}"/>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5" name="Footer Placeholder 4">
            <a:extLst>
              <a:ext uri="{FF2B5EF4-FFF2-40B4-BE49-F238E27FC236}">
                <a16:creationId xmlns:a16="http://schemas.microsoft.com/office/drawing/2014/main" id="{BF8F5A0B-53B2-481C-F439-8672B9EA2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06AFB-2BAA-3083-5550-D700A480B27C}"/>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41278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52F4-1D2F-C492-CC06-7BD1700DBD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A39C8D-83E5-0E35-044E-B355BA1DBB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669C5-E3BF-4BDB-11CF-8E11EF9D9A78}"/>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5" name="Footer Placeholder 4">
            <a:extLst>
              <a:ext uri="{FF2B5EF4-FFF2-40B4-BE49-F238E27FC236}">
                <a16:creationId xmlns:a16="http://schemas.microsoft.com/office/drawing/2014/main" id="{1CEC5F8C-E49F-3F5E-C048-480ABAFFB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AF427E-28BB-B532-F093-C695FE9B1420}"/>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422223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1B314-AA5C-F338-161D-D52D424D48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702DF-D6DB-553E-8AA2-2B10CDF26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3A7687-BDA5-E1ED-871B-66D1E86DA9CF}"/>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5" name="Footer Placeholder 4">
            <a:extLst>
              <a:ext uri="{FF2B5EF4-FFF2-40B4-BE49-F238E27FC236}">
                <a16:creationId xmlns:a16="http://schemas.microsoft.com/office/drawing/2014/main" id="{7437535E-CAA7-2BE0-4F9A-C934E5D67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FBC7A-E3FE-9E79-78E9-33196A4241C4}"/>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117499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63E91-52F0-3A8D-D721-626E42E9C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E323DB-7BB4-BDCF-3F00-F0DC15904F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50888-E05B-BC48-89A8-B16D01710670}"/>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5" name="Footer Placeholder 4">
            <a:extLst>
              <a:ext uri="{FF2B5EF4-FFF2-40B4-BE49-F238E27FC236}">
                <a16:creationId xmlns:a16="http://schemas.microsoft.com/office/drawing/2014/main" id="{A479DBCF-A3ED-8F40-A5D3-CF7E96B00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E42177-FA8C-D781-0885-3849FC87FE3B}"/>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320224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B471-FC9E-2660-215B-190F27FBF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4E0DD5-B04B-C31F-D4D6-F29A0202D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84F9A-6E49-7833-0E7C-2F80C58B6013}"/>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5" name="Footer Placeholder 4">
            <a:extLst>
              <a:ext uri="{FF2B5EF4-FFF2-40B4-BE49-F238E27FC236}">
                <a16:creationId xmlns:a16="http://schemas.microsoft.com/office/drawing/2014/main" id="{11EDBFF0-C8E0-654E-C15F-512B36987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B8C6E5-4553-56BB-A2C9-A62619F3DF96}"/>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1788340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D53D-EE2A-751A-2039-19F5329EDB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3E1A7-7DA5-C84C-246D-14EE03E74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57BFA3-CD11-D3DA-6AD4-5F12605127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49A425-BC7A-55F5-D546-9171A5BC8560}"/>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6" name="Footer Placeholder 5">
            <a:extLst>
              <a:ext uri="{FF2B5EF4-FFF2-40B4-BE49-F238E27FC236}">
                <a16:creationId xmlns:a16="http://schemas.microsoft.com/office/drawing/2014/main" id="{CE11995B-94AE-F4A6-E710-F4AFB6049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50B9D-DFBE-35F9-F8E7-F2F764DAA2A9}"/>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3296190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63F9-3FA0-84B0-3B9F-7FC41ECFAA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74CBE3-AE78-C6EC-E194-20C0E9775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E961C-7828-6475-5853-C4DB575E7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BEB890-8131-F3E0-ADDB-CE148E266E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76324-0E68-00BA-61D7-A21E952E89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183890-8997-1B43-1DC4-4ACFAA53F145}"/>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8" name="Footer Placeholder 7">
            <a:extLst>
              <a:ext uri="{FF2B5EF4-FFF2-40B4-BE49-F238E27FC236}">
                <a16:creationId xmlns:a16="http://schemas.microsoft.com/office/drawing/2014/main" id="{07C76F11-DE7C-2C19-9365-EBDF4FFDD6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F69DB6-3FD4-6DE0-E5F0-9548E4E44E07}"/>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2841180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79EA-2948-CE39-6ED9-88A796B6D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D239A0-14D8-519E-A775-E4A8E5321EB2}"/>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4" name="Footer Placeholder 3">
            <a:extLst>
              <a:ext uri="{FF2B5EF4-FFF2-40B4-BE49-F238E27FC236}">
                <a16:creationId xmlns:a16="http://schemas.microsoft.com/office/drawing/2014/main" id="{9A26C502-DEA0-F7CA-8491-4185920849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32DB42-2485-6E1E-3D5F-1DDD37A41C2C}"/>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7784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82F147-6FB6-835E-52F6-2971972B24B2}"/>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3" name="Footer Placeholder 2">
            <a:extLst>
              <a:ext uri="{FF2B5EF4-FFF2-40B4-BE49-F238E27FC236}">
                <a16:creationId xmlns:a16="http://schemas.microsoft.com/office/drawing/2014/main" id="{8E885049-C43F-D809-3593-0C890B4616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5C9169-D0F9-A010-5AF0-636918D9F31D}"/>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693895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038A-F439-2184-958B-14FFC2F0D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201474-4F94-7EC3-8DF7-3A7D8248B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795C5F-C596-8638-F8F4-7B21ADA7B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2809F-5A9F-F648-CDFE-D07800983D52}"/>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6" name="Footer Placeholder 5">
            <a:extLst>
              <a:ext uri="{FF2B5EF4-FFF2-40B4-BE49-F238E27FC236}">
                <a16:creationId xmlns:a16="http://schemas.microsoft.com/office/drawing/2014/main" id="{A274DFD8-F097-22FC-8A35-8BA275232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EABF00-55AF-98DD-E202-92EF0E7C7BFE}"/>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35736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F31A-3CA9-75FA-23D4-C533AD5468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182AE9-875C-2891-DF54-1D0526A38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97404A-D0B0-C54A-8C20-0FD0F8448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9DDC0-7332-DF4A-2FD3-C3A525C43F94}"/>
              </a:ext>
            </a:extLst>
          </p:cNvPr>
          <p:cNvSpPr>
            <a:spLocks noGrp="1"/>
          </p:cNvSpPr>
          <p:nvPr>
            <p:ph type="dt" sz="half" idx="10"/>
          </p:nvPr>
        </p:nvSpPr>
        <p:spPr/>
        <p:txBody>
          <a:bodyPr/>
          <a:lstStyle/>
          <a:p>
            <a:fld id="{62D2EB2C-1C48-446C-8E4C-D16CCBA16DB7}" type="datetimeFigureOut">
              <a:rPr lang="en-IN" smtClean="0"/>
              <a:t>28-05-2025</a:t>
            </a:fld>
            <a:endParaRPr lang="en-IN"/>
          </a:p>
        </p:txBody>
      </p:sp>
      <p:sp>
        <p:nvSpPr>
          <p:cNvPr id="6" name="Footer Placeholder 5">
            <a:extLst>
              <a:ext uri="{FF2B5EF4-FFF2-40B4-BE49-F238E27FC236}">
                <a16:creationId xmlns:a16="http://schemas.microsoft.com/office/drawing/2014/main" id="{4BAFCBE0-87EE-480F-BF5F-2A8EB4E1F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1B0A83-31F0-781F-5C47-69D554BDFDA3}"/>
              </a:ext>
            </a:extLst>
          </p:cNvPr>
          <p:cNvSpPr>
            <a:spLocks noGrp="1"/>
          </p:cNvSpPr>
          <p:nvPr>
            <p:ph type="sldNum" sz="quarter" idx="12"/>
          </p:nvPr>
        </p:nvSpPr>
        <p:spPr/>
        <p:txBody>
          <a:bodyPr/>
          <a:lstStyle/>
          <a:p>
            <a:fld id="{DA9C1ACB-572A-4759-B031-0C1F5AD55FBE}" type="slidenum">
              <a:rPr lang="en-IN" smtClean="0"/>
              <a:t>‹#›</a:t>
            </a:fld>
            <a:endParaRPr lang="en-IN"/>
          </a:p>
        </p:txBody>
      </p:sp>
    </p:spTree>
    <p:extLst>
      <p:ext uri="{BB962C8B-B14F-4D97-AF65-F5344CB8AC3E}">
        <p14:creationId xmlns:p14="http://schemas.microsoft.com/office/powerpoint/2010/main" val="348029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8943ED-20E5-1B43-BDFC-D44FD18F1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95E16B-8F2C-F9D6-203B-EF9234C07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85FB70-4C35-AFD4-FC9F-1AB310393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2EB2C-1C48-446C-8E4C-D16CCBA16DB7}" type="datetimeFigureOut">
              <a:rPr lang="en-IN" smtClean="0"/>
              <a:t>28-05-2025</a:t>
            </a:fld>
            <a:endParaRPr lang="en-IN"/>
          </a:p>
        </p:txBody>
      </p:sp>
      <p:sp>
        <p:nvSpPr>
          <p:cNvPr id="5" name="Footer Placeholder 4">
            <a:extLst>
              <a:ext uri="{FF2B5EF4-FFF2-40B4-BE49-F238E27FC236}">
                <a16:creationId xmlns:a16="http://schemas.microsoft.com/office/drawing/2014/main" id="{59218789-87E1-B97F-EEDF-777A7F6CA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A46AF3-4F61-C309-E3CD-209243A48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C1ACB-572A-4759-B031-0C1F5AD55FBE}" type="slidenum">
              <a:rPr lang="en-IN" smtClean="0"/>
              <a:t>‹#›</a:t>
            </a:fld>
            <a:endParaRPr lang="en-IN"/>
          </a:p>
        </p:txBody>
      </p:sp>
    </p:spTree>
    <p:extLst>
      <p:ext uri="{BB962C8B-B14F-4D97-AF65-F5344CB8AC3E}">
        <p14:creationId xmlns:p14="http://schemas.microsoft.com/office/powerpoint/2010/main" val="687085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ruthik@rgundapdx.edu" TargetMode="External"/><Relationship Id="rId2" Type="http://schemas.openxmlformats.org/officeDocument/2006/relationships/hyperlink" Target="mailto:aravindh@pdx.edu" TargetMode="External"/><Relationship Id="rId1" Type="http://schemas.openxmlformats.org/officeDocument/2006/relationships/slideLayout" Target="../slideLayouts/slideLayout2.xml"/><Relationship Id="rId5" Type="http://schemas.openxmlformats.org/officeDocument/2006/relationships/hyperlink" Target="mailto:shreyau@pdx.edu" TargetMode="External"/><Relationship Id="rId4" Type="http://schemas.openxmlformats.org/officeDocument/2006/relationships/hyperlink" Target="mailto:rohit@pdx.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PreSi_team12_projec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9D17E-800D-905F-866D-238C6508C6E2}"/>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Design and Verification of</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 Asynchronous FIFO</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875D55-0897-2110-8D60-AC30B463787B}"/>
              </a:ext>
            </a:extLst>
          </p:cNvPr>
          <p:cNvSpPr>
            <a:spLocks noGrp="1"/>
          </p:cNvSpPr>
          <p:nvPr>
            <p:ph idx="1"/>
          </p:nvPr>
        </p:nvSpPr>
        <p:spPr/>
        <p:txBody>
          <a:bodyPr>
            <a:normAutofit/>
          </a:bodyPr>
          <a:lstStyle/>
          <a:p>
            <a:pPr marL="0" indent="0" algn="ctr">
              <a:buNone/>
            </a:pPr>
            <a:r>
              <a:rPr lang="en-US" sz="2400" b="1" dirty="0">
                <a:latin typeface="Times New Roman" panose="02020603050405020304" pitchFamily="18" charset="0"/>
                <a:cs typeface="Times New Roman" panose="02020603050405020304" pitchFamily="18" charset="0"/>
              </a:rPr>
              <a:t>Spring 2025</a:t>
            </a:r>
          </a:p>
          <a:p>
            <a:pPr marL="0" indent="0" algn="ctr">
              <a:buNone/>
            </a:pPr>
            <a:r>
              <a:rPr lang="en-US" sz="2400" b="1" dirty="0">
                <a:latin typeface="Times New Roman" panose="02020603050405020304" pitchFamily="18" charset="0"/>
                <a:cs typeface="Times New Roman" panose="02020603050405020304" pitchFamily="18" charset="0"/>
              </a:rPr>
              <a:t>ECE-593 Fundamentals of Pre-silicon Validation</a:t>
            </a:r>
          </a:p>
          <a:p>
            <a:pPr marL="0" indent="0" algn="ctr">
              <a:buNone/>
            </a:pPr>
            <a:r>
              <a:rPr lang="en-IN" sz="2400" b="1" dirty="0">
                <a:latin typeface="Times New Roman" panose="02020603050405020304" pitchFamily="18" charset="0"/>
                <a:cs typeface="Times New Roman" panose="02020603050405020304" pitchFamily="18" charset="0"/>
              </a:rPr>
              <a:t>GROUP 10</a:t>
            </a:r>
          </a:p>
          <a:p>
            <a:pPr marL="0" indent="0">
              <a:buNone/>
            </a:pPr>
            <a:r>
              <a:rPr lang="en-IN" sz="2400" b="1" dirty="0">
                <a:latin typeface="Times New Roman" panose="02020603050405020304" pitchFamily="18" charset="0"/>
                <a:cs typeface="Times New Roman" panose="02020603050405020304" pitchFamily="18" charset="0"/>
              </a:rPr>
              <a:t>Aravindh </a:t>
            </a:r>
            <a:r>
              <a:rPr lang="en-IN" sz="2400" b="1" dirty="0" err="1">
                <a:latin typeface="Times New Roman" panose="02020603050405020304" pitchFamily="18" charset="0"/>
                <a:cs typeface="Times New Roman" panose="02020603050405020304" pitchFamily="18" charset="0"/>
              </a:rPr>
              <a:t>Nanjaiya</a:t>
            </a:r>
            <a:r>
              <a:rPr lang="en-IN" sz="2400" b="1" dirty="0">
                <a:latin typeface="Times New Roman" panose="02020603050405020304" pitchFamily="18" charset="0"/>
                <a:cs typeface="Times New Roman" panose="02020603050405020304" pitchFamily="18" charset="0"/>
              </a:rPr>
              <a:t> Latha  –  </a:t>
            </a:r>
            <a:r>
              <a:rPr lang="en-IN" sz="2400" b="1" dirty="0">
                <a:latin typeface="Times New Roman" panose="02020603050405020304" pitchFamily="18" charset="0"/>
                <a:cs typeface="Times New Roman" panose="02020603050405020304" pitchFamily="18" charset="0"/>
                <a:hlinkClick r:id="rId2"/>
              </a:rPr>
              <a:t>aravindh@pdx.edu</a:t>
            </a:r>
            <a:r>
              <a:rPr lang="en-IN" sz="2400" b="1"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Rishi Gunda		          –  </a:t>
            </a:r>
            <a:r>
              <a:rPr lang="en-IN" sz="2400" b="1" dirty="0">
                <a:latin typeface="Times New Roman" panose="02020603050405020304" pitchFamily="18" charset="0"/>
                <a:cs typeface="Times New Roman" panose="02020603050405020304" pitchFamily="18" charset="0"/>
                <a:hlinkClick r:id="rId3"/>
              </a:rPr>
              <a:t>rgundapdx.edu</a:t>
            </a:r>
            <a:r>
              <a:rPr lang="en-IN" sz="2400" b="1"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Rohit </a:t>
            </a:r>
            <a:r>
              <a:rPr lang="en-IN" sz="2400" b="1" dirty="0" err="1">
                <a:latin typeface="Times New Roman" panose="02020603050405020304" pitchFamily="18" charset="0"/>
                <a:cs typeface="Times New Roman" panose="02020603050405020304" pitchFamily="18" charset="0"/>
              </a:rPr>
              <a:t>Bonigala</a:t>
            </a:r>
            <a:r>
              <a:rPr lang="en-IN" sz="2400" b="1" dirty="0">
                <a:latin typeface="Times New Roman" panose="02020603050405020304" pitchFamily="18" charset="0"/>
                <a:cs typeface="Times New Roman" panose="02020603050405020304" pitchFamily="18" charset="0"/>
              </a:rPr>
              <a:t>	         –  </a:t>
            </a:r>
            <a:r>
              <a:rPr lang="en-IN" sz="2400" b="1" dirty="0">
                <a:latin typeface="Times New Roman" panose="02020603050405020304" pitchFamily="18" charset="0"/>
                <a:cs typeface="Times New Roman" panose="02020603050405020304" pitchFamily="18" charset="0"/>
                <a:hlinkClick r:id="rId4"/>
              </a:rPr>
              <a:t>rohit@pdx.edu</a:t>
            </a:r>
            <a:r>
              <a:rPr lang="en-IN" sz="2400" b="1"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Shreya Umesh Shetty        – </a:t>
            </a:r>
            <a:r>
              <a:rPr lang="en-IN" sz="2400" b="1" dirty="0">
                <a:latin typeface="Times New Roman" panose="02020603050405020304" pitchFamily="18" charset="0"/>
                <a:cs typeface="Times New Roman" panose="02020603050405020304" pitchFamily="18" charset="0"/>
                <a:hlinkClick r:id="rId5"/>
              </a:rPr>
              <a:t>shreyau@pdx.edu</a:t>
            </a:r>
            <a:r>
              <a:rPr lang="en-IN" sz="2400" b="1" dirty="0">
                <a:latin typeface="Times New Roman" panose="02020603050405020304" pitchFamily="18" charset="0"/>
                <a:cs typeface="Times New Roman" panose="02020603050405020304" pitchFamily="18" charset="0"/>
              </a:rPr>
              <a:t> </a:t>
            </a:r>
          </a:p>
          <a:p>
            <a:pPr marL="0" indent="0" algn="r">
              <a:buNone/>
            </a:pPr>
            <a:endParaRPr lang="en-IN" sz="2400" b="1" dirty="0">
              <a:latin typeface="Times New Roman" panose="02020603050405020304" pitchFamily="18" charset="0"/>
              <a:cs typeface="Times New Roman" panose="02020603050405020304" pitchFamily="18" charset="0"/>
            </a:endParaRPr>
          </a:p>
          <a:p>
            <a:pPr marL="0" indent="0" algn="r">
              <a:buNone/>
            </a:pPr>
            <a:r>
              <a:rPr lang="en-IN" sz="2400" b="1" dirty="0">
                <a:latin typeface="Times New Roman" panose="02020603050405020304" pitchFamily="18" charset="0"/>
                <a:cs typeface="Times New Roman" panose="02020603050405020304" pitchFamily="18" charset="0"/>
              </a:rPr>
              <a:t>Instructor : Venkatesh Patil</a:t>
            </a:r>
          </a:p>
        </p:txBody>
      </p:sp>
    </p:spTree>
    <p:extLst>
      <p:ext uri="{BB962C8B-B14F-4D97-AF65-F5344CB8AC3E}">
        <p14:creationId xmlns:p14="http://schemas.microsoft.com/office/powerpoint/2010/main" val="836369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266C-5119-64B6-79FA-69B119E91CA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Verification Environment</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383C4B4-D741-2C2E-333A-B6EE84A04A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6050" y="1825625"/>
            <a:ext cx="5159899" cy="4351338"/>
          </a:xfrm>
        </p:spPr>
      </p:pic>
    </p:spTree>
    <p:extLst>
      <p:ext uri="{BB962C8B-B14F-4D97-AF65-F5344CB8AC3E}">
        <p14:creationId xmlns:p14="http://schemas.microsoft.com/office/powerpoint/2010/main" val="178149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AC075-0E84-5AD5-F6B2-B5ED491E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AA8CE-D047-355B-A126-302DFB1694B5}"/>
              </a:ext>
            </a:extLst>
          </p:cNvPr>
          <p:cNvSpPr>
            <a:spLocks noGrp="1"/>
          </p:cNvSpPr>
          <p:nvPr>
            <p:ph type="title"/>
          </p:nvPr>
        </p:nvSpPr>
        <p:spPr>
          <a:xfrm>
            <a:off x="838200" y="273685"/>
            <a:ext cx="10515600" cy="604139"/>
          </a:xfrm>
        </p:spPr>
        <p:txBody>
          <a:bodyPr>
            <a:normAutofit/>
          </a:bodyPr>
          <a:lstStyle/>
          <a:p>
            <a:r>
              <a:rPr lang="en-US" sz="1600" b="1" dirty="0">
                <a:latin typeface="Times New Roman" panose="02020603050405020304" pitchFamily="18" charset="0"/>
                <a:cs typeface="Times New Roman" panose="02020603050405020304" pitchFamily="18" charset="0"/>
              </a:rPr>
              <a:t>Transaction</a:t>
            </a:r>
            <a:endParaRPr lang="en-IN"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376387-A9B9-9008-BA99-2B75C44B4DFA}"/>
              </a:ext>
            </a:extLst>
          </p:cNvPr>
          <p:cNvSpPr>
            <a:spLocks noGrp="1"/>
          </p:cNvSpPr>
          <p:nvPr>
            <p:ph idx="1"/>
          </p:nvPr>
        </p:nvSpPr>
        <p:spPr>
          <a:xfrm>
            <a:off x="838200" y="720655"/>
            <a:ext cx="10515600" cy="790720"/>
          </a:xfrm>
        </p:spPr>
        <p:txBody>
          <a:bodyPr>
            <a:normAutofit/>
          </a:bodyPr>
          <a:lstStyle/>
          <a:p>
            <a:r>
              <a:rPr lang="en-US" sz="1600" dirty="0">
                <a:effectLst/>
                <a:latin typeface="Times New Roman" panose="02020603050405020304" pitchFamily="18" charset="0"/>
                <a:cs typeface="Times New Roman" panose="02020603050405020304" pitchFamily="18" charset="0"/>
              </a:rPr>
              <a:t>Transactions are data objects in UVM that represent the information exchanged between the testbench and the DUT. </a:t>
            </a:r>
          </a:p>
          <a:p>
            <a:r>
              <a:rPr lang="en-US" sz="1600" dirty="0">
                <a:effectLst/>
                <a:latin typeface="Times New Roman" panose="02020603050405020304" pitchFamily="18" charset="0"/>
                <a:cs typeface="Times New Roman" panose="02020603050405020304" pitchFamily="18" charset="0"/>
              </a:rPr>
              <a:t>They are typically implemented as </a:t>
            </a:r>
            <a:r>
              <a:rPr lang="en-US" sz="1600" dirty="0" err="1">
                <a:effectLst/>
                <a:latin typeface="Times New Roman" panose="02020603050405020304" pitchFamily="18" charset="0"/>
                <a:cs typeface="Times New Roman" panose="02020603050405020304" pitchFamily="18" charset="0"/>
              </a:rPr>
              <a:t>SystemVerilog</a:t>
            </a:r>
            <a:r>
              <a:rPr lang="en-US" sz="1600" dirty="0">
                <a:effectLst/>
                <a:latin typeface="Times New Roman" panose="02020603050405020304" pitchFamily="18" charset="0"/>
                <a:cs typeface="Times New Roman" panose="02020603050405020304" pitchFamily="18" charset="0"/>
              </a:rPr>
              <a:t> classes, encapsulating fields like data, address, or control signals.</a:t>
            </a:r>
          </a:p>
          <a:p>
            <a:endParaRPr lang="en-IN"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554DAAA-4B4F-87AD-7C4F-977A99B3BF7C}"/>
              </a:ext>
            </a:extLst>
          </p:cNvPr>
          <p:cNvSpPr txBox="1">
            <a:spLocks/>
          </p:cNvSpPr>
          <p:nvPr/>
        </p:nvSpPr>
        <p:spPr>
          <a:xfrm>
            <a:off x="838200" y="1354206"/>
            <a:ext cx="10515600" cy="6041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err="1">
                <a:latin typeface="Times New Roman" panose="02020603050405020304" pitchFamily="18" charset="0"/>
                <a:cs typeface="Times New Roman" panose="02020603050405020304" pitchFamily="18" charset="0"/>
              </a:rPr>
              <a:t>Sequence_item</a:t>
            </a:r>
            <a:endParaRPr lang="en-IN" sz="1600" dirty="0"/>
          </a:p>
        </p:txBody>
      </p:sp>
      <p:sp>
        <p:nvSpPr>
          <p:cNvPr id="6" name="Content Placeholder 2">
            <a:extLst>
              <a:ext uri="{FF2B5EF4-FFF2-40B4-BE49-F238E27FC236}">
                <a16:creationId xmlns:a16="http://schemas.microsoft.com/office/drawing/2014/main" id="{2D8210E5-0774-2FA6-2F24-342F4B47D779}"/>
              </a:ext>
            </a:extLst>
          </p:cNvPr>
          <p:cNvSpPr txBox="1">
            <a:spLocks/>
          </p:cNvSpPr>
          <p:nvPr/>
        </p:nvSpPr>
        <p:spPr>
          <a:xfrm>
            <a:off x="838200" y="1958345"/>
            <a:ext cx="10690781" cy="8086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A sequence is a UVM component that generates a series of transactions to stimulate the DUT. </a:t>
            </a:r>
          </a:p>
          <a:p>
            <a:r>
              <a:rPr lang="en-US" sz="1600" dirty="0">
                <a:latin typeface="Times New Roman" panose="02020603050405020304" pitchFamily="18" charset="0"/>
                <a:cs typeface="Times New Roman" panose="02020603050405020304" pitchFamily="18" charset="0"/>
              </a:rPr>
              <a:t>It defines the high-level test scenarios or patterns, often using randomization to create varied stimulus.</a:t>
            </a:r>
          </a:p>
          <a:p>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963BE6-0644-23BD-A402-E5EEF8D020CE}"/>
              </a:ext>
            </a:extLst>
          </p:cNvPr>
          <p:cNvSpPr txBox="1"/>
          <p:nvPr/>
        </p:nvSpPr>
        <p:spPr>
          <a:xfrm>
            <a:off x="838200" y="2669534"/>
            <a:ext cx="609442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Sequencer</a:t>
            </a:r>
            <a:endParaRPr lang="en-US" dirty="0"/>
          </a:p>
        </p:txBody>
      </p:sp>
      <p:sp>
        <p:nvSpPr>
          <p:cNvPr id="10" name="TextBox 9">
            <a:extLst>
              <a:ext uri="{FF2B5EF4-FFF2-40B4-BE49-F238E27FC236}">
                <a16:creationId xmlns:a16="http://schemas.microsoft.com/office/drawing/2014/main" id="{89E454C1-9896-3240-840E-BC8224688CEF}"/>
              </a:ext>
            </a:extLst>
          </p:cNvPr>
          <p:cNvSpPr txBox="1"/>
          <p:nvPr/>
        </p:nvSpPr>
        <p:spPr>
          <a:xfrm>
            <a:off x="838199" y="3011391"/>
            <a:ext cx="10515599" cy="92333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A sequencer is a UVM component that generates a series of transactions to stimulate the DUT. </a:t>
            </a: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It defines the high-level test scenarios or patterns, often using randomization to create varied stimulus.</a:t>
            </a:r>
          </a:p>
          <a:p>
            <a:endParaRPr lang="en-IN"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FF4DB2E-E98E-EADB-DEE9-092B19ACD268}"/>
              </a:ext>
            </a:extLst>
          </p:cNvPr>
          <p:cNvSpPr txBox="1"/>
          <p:nvPr/>
        </p:nvSpPr>
        <p:spPr>
          <a:xfrm>
            <a:off x="838198" y="3721702"/>
            <a:ext cx="609442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Driver</a:t>
            </a:r>
            <a:endParaRPr lang="en-US" dirty="0"/>
          </a:p>
        </p:txBody>
      </p:sp>
      <p:sp>
        <p:nvSpPr>
          <p:cNvPr id="14" name="TextBox 13">
            <a:extLst>
              <a:ext uri="{FF2B5EF4-FFF2-40B4-BE49-F238E27FC236}">
                <a16:creationId xmlns:a16="http://schemas.microsoft.com/office/drawing/2014/main" id="{7325C79A-5725-7E4E-C51E-050B5AE67ABD}"/>
              </a:ext>
            </a:extLst>
          </p:cNvPr>
          <p:cNvSpPr txBox="1"/>
          <p:nvPr/>
        </p:nvSpPr>
        <p:spPr>
          <a:xfrm>
            <a:off x="838198" y="3993601"/>
            <a:ext cx="10690780" cy="1261884"/>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driver is a UVM component that translates transactions into signal-level activity on the DUT’s interface. </a:t>
            </a: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It drives the DUT’s inputs by applying the transaction data to the interface signals according to the protocol timin</a:t>
            </a:r>
            <a:r>
              <a:rPr lang="en-US" sz="2000" dirty="0">
                <a:effectLst/>
                <a:latin typeface="Times New Roman" panose="02020603050405020304" pitchFamily="18" charset="0"/>
                <a:cs typeface="Times New Roman" panose="02020603050405020304" pitchFamily="18" charset="0"/>
              </a:rPr>
              <a:t>g.</a:t>
            </a:r>
          </a:p>
          <a:p>
            <a:endParaRPr lang="en-IN" sz="20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6A78AD6-3FFE-1526-C080-C7020317F0DB}"/>
              </a:ext>
            </a:extLst>
          </p:cNvPr>
          <p:cNvSpPr txBox="1"/>
          <p:nvPr/>
        </p:nvSpPr>
        <p:spPr>
          <a:xfrm>
            <a:off x="838198" y="4987767"/>
            <a:ext cx="609442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Monitor</a:t>
            </a:r>
            <a:endParaRPr lang="en-US" dirty="0"/>
          </a:p>
        </p:txBody>
      </p:sp>
      <p:sp>
        <p:nvSpPr>
          <p:cNvPr id="18" name="TextBox 17">
            <a:extLst>
              <a:ext uri="{FF2B5EF4-FFF2-40B4-BE49-F238E27FC236}">
                <a16:creationId xmlns:a16="http://schemas.microsoft.com/office/drawing/2014/main" id="{C88FA4C1-5688-A33E-B579-7927F7DA2E74}"/>
              </a:ext>
            </a:extLst>
          </p:cNvPr>
          <p:cNvSpPr txBox="1"/>
          <p:nvPr/>
        </p:nvSpPr>
        <p:spPr>
          <a:xfrm>
            <a:off x="838198" y="5357099"/>
            <a:ext cx="10515600" cy="1200329"/>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monitor observes the DUT’s interface signals, captures activity, and converts it into transactions or events for analysis.</a:t>
            </a: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 It operates passively, meaning it does not drive the DUT but only collects data.</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56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064AC075-0E84-5AD5-F6B2-B5ED491ECF40}"/>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E0784D31-CF34-0203-AC60-7389531261B3}"/>
              </a:ext>
            </a:extLst>
          </p:cNvPr>
          <p:cNvSpPr txBox="1"/>
          <p:nvPr/>
        </p:nvSpPr>
        <p:spPr>
          <a:xfrm>
            <a:off x="454844" y="145271"/>
            <a:ext cx="609442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Agent</a:t>
            </a:r>
            <a:endParaRPr lang="en-US" dirty="0"/>
          </a:p>
        </p:txBody>
      </p:sp>
      <p:sp>
        <p:nvSpPr>
          <p:cNvPr id="19" name="TextBox 18">
            <a:extLst>
              <a:ext uri="{FF2B5EF4-FFF2-40B4-BE49-F238E27FC236}">
                <a16:creationId xmlns:a16="http://schemas.microsoft.com/office/drawing/2014/main" id="{F1DE9A17-D389-8C83-C9FD-5BD32730BB6B}"/>
              </a:ext>
            </a:extLst>
          </p:cNvPr>
          <p:cNvSpPr txBox="1"/>
          <p:nvPr/>
        </p:nvSpPr>
        <p:spPr>
          <a:xfrm>
            <a:off x="454844" y="514603"/>
            <a:ext cx="11460636" cy="1200329"/>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agent is a container class in UVM that encapsulates the driver, monitor, and sequencer (which manages sequence execution). </a:t>
            </a: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It can operate in active mode (with driver and sequencer) or passive mode (monitor only).</a:t>
            </a:r>
          </a:p>
          <a:p>
            <a:endParaRPr lang="en-IN" sz="18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6BFB155-F505-A987-49CF-A965BD51754B}"/>
              </a:ext>
            </a:extLst>
          </p:cNvPr>
          <p:cNvSpPr txBox="1"/>
          <p:nvPr/>
        </p:nvSpPr>
        <p:spPr>
          <a:xfrm>
            <a:off x="454844" y="1530266"/>
            <a:ext cx="609442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Scoreboard</a:t>
            </a:r>
            <a:endParaRPr lang="en-US" dirty="0"/>
          </a:p>
        </p:txBody>
      </p:sp>
      <p:sp>
        <p:nvSpPr>
          <p:cNvPr id="23" name="TextBox 22">
            <a:extLst>
              <a:ext uri="{FF2B5EF4-FFF2-40B4-BE49-F238E27FC236}">
                <a16:creationId xmlns:a16="http://schemas.microsoft.com/office/drawing/2014/main" id="{1B108BD7-7A14-85EB-D3DE-B69C8C1BDDAF}"/>
              </a:ext>
            </a:extLst>
          </p:cNvPr>
          <p:cNvSpPr txBox="1"/>
          <p:nvPr/>
        </p:nvSpPr>
        <p:spPr>
          <a:xfrm>
            <a:off x="454844" y="1951672"/>
            <a:ext cx="11196686" cy="923330"/>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scoreboard is a UVM component that checks the correctness of the DUT’s behavior by comparing expected results (from a reference model or prediction logic) with actual results (from the monitor).</a:t>
            </a:r>
          </a:p>
          <a:p>
            <a:endParaRPr lang="en-IN" sz="1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F6CD674-8A3B-61A7-1536-AFE815C054BA}"/>
              </a:ext>
            </a:extLst>
          </p:cNvPr>
          <p:cNvSpPr txBox="1"/>
          <p:nvPr/>
        </p:nvSpPr>
        <p:spPr>
          <a:xfrm>
            <a:off x="454844" y="2557744"/>
            <a:ext cx="609442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Coverage</a:t>
            </a:r>
            <a:endParaRPr lang="en-US" dirty="0"/>
          </a:p>
        </p:txBody>
      </p:sp>
      <p:sp>
        <p:nvSpPr>
          <p:cNvPr id="27" name="TextBox 26">
            <a:extLst>
              <a:ext uri="{FF2B5EF4-FFF2-40B4-BE49-F238E27FC236}">
                <a16:creationId xmlns:a16="http://schemas.microsoft.com/office/drawing/2014/main" id="{C2858C2D-553C-1C29-071D-8A670F3DD1B6}"/>
              </a:ext>
            </a:extLst>
          </p:cNvPr>
          <p:cNvSpPr txBox="1"/>
          <p:nvPr/>
        </p:nvSpPr>
        <p:spPr>
          <a:xfrm>
            <a:off x="454843" y="2875002"/>
            <a:ext cx="11196685" cy="1231106"/>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Coverage in UVM refers to the collection of metrics that measure how thoroughly the DUT has been tested. </a:t>
            </a: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This includes functional coverage (verifying design intent, such as state transitions or scenarios) and code coverage (ensuring all lines, branches, or expressions in the RTL code are exercised).</a:t>
            </a:r>
          </a:p>
          <a:p>
            <a:endParaRPr lang="en-IN"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FABFB772-A80F-ACA0-9279-309766BFD466}"/>
              </a:ext>
            </a:extLst>
          </p:cNvPr>
          <p:cNvSpPr txBox="1"/>
          <p:nvPr/>
        </p:nvSpPr>
        <p:spPr>
          <a:xfrm>
            <a:off x="454844" y="3902480"/>
            <a:ext cx="609442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Environment</a:t>
            </a:r>
            <a:endParaRPr lang="en-US" dirty="0"/>
          </a:p>
        </p:txBody>
      </p:sp>
      <p:sp>
        <p:nvSpPr>
          <p:cNvPr id="31" name="TextBox 30">
            <a:extLst>
              <a:ext uri="{FF2B5EF4-FFF2-40B4-BE49-F238E27FC236}">
                <a16:creationId xmlns:a16="http://schemas.microsoft.com/office/drawing/2014/main" id="{0C9F06EF-D136-8974-6118-EBDAF05B723D}"/>
              </a:ext>
            </a:extLst>
          </p:cNvPr>
          <p:cNvSpPr txBox="1"/>
          <p:nvPr/>
        </p:nvSpPr>
        <p:spPr>
          <a:xfrm>
            <a:off x="454842" y="4204349"/>
            <a:ext cx="11196685" cy="1200329"/>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environment is a UVM container class that encapsulates multiple agents, scoreboards, and other components to form a complete testbench. </a:t>
            </a: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It provides a centralized structure for configuring and connecting verification components.</a:t>
            </a:r>
          </a:p>
          <a:p>
            <a:endParaRPr lang="en-IN" sz="18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240B5479-528E-2570-86AD-0C4FE5C7D501}"/>
              </a:ext>
            </a:extLst>
          </p:cNvPr>
          <p:cNvSpPr txBox="1"/>
          <p:nvPr/>
        </p:nvSpPr>
        <p:spPr>
          <a:xfrm>
            <a:off x="454842" y="5179753"/>
            <a:ext cx="6094428" cy="646331"/>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Interface</a:t>
            </a:r>
            <a:br>
              <a:rPr lang="en-US" sz="900" dirty="0">
                <a:effectLst/>
              </a:rPr>
            </a:br>
            <a:endParaRPr lang="en-US" dirty="0"/>
          </a:p>
        </p:txBody>
      </p:sp>
      <p:sp>
        <p:nvSpPr>
          <p:cNvPr id="35" name="TextBox 34">
            <a:extLst>
              <a:ext uri="{FF2B5EF4-FFF2-40B4-BE49-F238E27FC236}">
                <a16:creationId xmlns:a16="http://schemas.microsoft.com/office/drawing/2014/main" id="{BB115289-48AB-AA54-6AED-127D52A64D05}"/>
              </a:ext>
            </a:extLst>
          </p:cNvPr>
          <p:cNvSpPr txBox="1"/>
          <p:nvPr/>
        </p:nvSpPr>
        <p:spPr>
          <a:xfrm>
            <a:off x="454842" y="5536350"/>
            <a:ext cx="11196685" cy="1200329"/>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interface in UVM is a </a:t>
            </a:r>
            <a:r>
              <a:rPr lang="en-US" sz="1800" dirty="0" err="1">
                <a:effectLst/>
                <a:latin typeface="Times New Roman" panose="02020603050405020304" pitchFamily="18" charset="0"/>
                <a:cs typeface="Times New Roman" panose="02020603050405020304" pitchFamily="18" charset="0"/>
              </a:rPr>
              <a:t>SystemVerilog</a:t>
            </a:r>
            <a:r>
              <a:rPr lang="en-US" sz="1800" dirty="0">
                <a:effectLst/>
                <a:latin typeface="Times New Roman" panose="02020603050405020304" pitchFamily="18" charset="0"/>
                <a:cs typeface="Times New Roman" panose="02020603050405020304" pitchFamily="18" charset="0"/>
              </a:rPr>
              <a:t> construct that encapsulates the physical connections between the testbench and the Design Under Test (DUT).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It defines signals, clocks, and communication protocols, providing a clean abstraction for connecting the testbench to the DUT.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859219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3C24-41EE-CDC2-F181-93B1E660F031}"/>
              </a:ext>
            </a:extLst>
          </p:cNvPr>
          <p:cNvSpPr>
            <a:spLocks noGrp="1"/>
          </p:cNvSpPr>
          <p:nvPr>
            <p:ph type="title"/>
          </p:nvPr>
        </p:nvSpPr>
        <p:spPr>
          <a:xfrm>
            <a:off x="564823" y="136382"/>
            <a:ext cx="10515600" cy="669902"/>
          </a:xfrm>
        </p:spPr>
        <p:txBody>
          <a:bodyPr>
            <a:normAutofit/>
          </a:bodyPr>
          <a:lstStyle/>
          <a:p>
            <a:r>
              <a:rPr lang="en-US" sz="1600" b="1" dirty="0">
                <a:latin typeface="Times New Roman" panose="02020603050405020304" pitchFamily="18" charset="0"/>
                <a:cs typeface="Times New Roman" panose="02020603050405020304" pitchFamily="18" charset="0"/>
              </a:rPr>
              <a:t>Test</a:t>
            </a:r>
            <a:endParaRPr lang="en-IN" sz="1600" dirty="0"/>
          </a:p>
        </p:txBody>
      </p:sp>
      <p:sp>
        <p:nvSpPr>
          <p:cNvPr id="3" name="Content Placeholder 2">
            <a:extLst>
              <a:ext uri="{FF2B5EF4-FFF2-40B4-BE49-F238E27FC236}">
                <a16:creationId xmlns:a16="http://schemas.microsoft.com/office/drawing/2014/main" id="{ABAB852F-4A8E-098D-A41D-61C9D85E5B79}"/>
              </a:ext>
            </a:extLst>
          </p:cNvPr>
          <p:cNvSpPr>
            <a:spLocks noGrp="1"/>
          </p:cNvSpPr>
          <p:nvPr>
            <p:ph idx="1"/>
          </p:nvPr>
        </p:nvSpPr>
        <p:spPr>
          <a:xfrm>
            <a:off x="564823" y="658776"/>
            <a:ext cx="10515600" cy="743433"/>
          </a:xfrm>
        </p:spPr>
        <p:txBody>
          <a:bodyPr>
            <a:normAutofit/>
          </a:bodyPr>
          <a:lstStyle/>
          <a:p>
            <a:r>
              <a:rPr lang="en-US" sz="1600" dirty="0">
                <a:effectLst/>
                <a:latin typeface="Times New Roman" panose="02020603050405020304" pitchFamily="18" charset="0"/>
                <a:cs typeface="Times New Roman" panose="02020603050405020304" pitchFamily="18" charset="0"/>
              </a:rPr>
              <a:t>The test is a UVM component that defines the specific verification scenario to be executed. </a:t>
            </a:r>
          </a:p>
          <a:p>
            <a:r>
              <a:rPr lang="en-US" sz="1600" dirty="0">
                <a:effectLst/>
                <a:latin typeface="Times New Roman" panose="02020603050405020304" pitchFamily="18" charset="0"/>
                <a:cs typeface="Times New Roman" panose="02020603050405020304" pitchFamily="18" charset="0"/>
              </a:rPr>
              <a:t>It configures the environment, selects sequences, and sets parameters like randomization constraints or test duration.</a:t>
            </a:r>
          </a:p>
          <a:p>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05EA316-16F7-8D64-A2C2-310F16ED2A16}"/>
              </a:ext>
            </a:extLst>
          </p:cNvPr>
          <p:cNvSpPr txBox="1"/>
          <p:nvPr/>
        </p:nvSpPr>
        <p:spPr>
          <a:xfrm>
            <a:off x="564823" y="1328678"/>
            <a:ext cx="609442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Top Module</a:t>
            </a:r>
            <a:endParaRPr lang="en-US" dirty="0"/>
          </a:p>
        </p:txBody>
      </p:sp>
      <p:sp>
        <p:nvSpPr>
          <p:cNvPr id="8" name="TextBox 7">
            <a:extLst>
              <a:ext uri="{FF2B5EF4-FFF2-40B4-BE49-F238E27FC236}">
                <a16:creationId xmlns:a16="http://schemas.microsoft.com/office/drawing/2014/main" id="{4B743B8D-A0F2-69B7-5260-B3FF08D07BDD}"/>
              </a:ext>
            </a:extLst>
          </p:cNvPr>
          <p:cNvSpPr txBox="1"/>
          <p:nvPr/>
        </p:nvSpPr>
        <p:spPr>
          <a:xfrm>
            <a:off x="564822" y="1698010"/>
            <a:ext cx="10596513" cy="923330"/>
          </a:xfrm>
          <a:prstGeom prst="rect">
            <a:avLst/>
          </a:prstGeom>
          <a:noFill/>
        </p:spPr>
        <p:txBody>
          <a:bodyPr wrap="square">
            <a:spAutoFit/>
          </a:bodyPr>
          <a:lstStyle/>
          <a:p>
            <a:pPr marL="285750" indent="-285750" algn="jus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top module is the highest-level module in the UVM testbench, connecting the DUT, interfaces, and the UVM test environment. It instantiates the DUT, binds interfaces, and starts the UVM test.</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07424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2B7A-17E1-A72F-4301-A07AEE02F933}"/>
              </a:ext>
            </a:extLst>
          </p:cNvPr>
          <p:cNvSpPr>
            <a:spLocks noGrp="1"/>
          </p:cNvSpPr>
          <p:nvPr>
            <p:ph type="title"/>
          </p:nvPr>
        </p:nvSpPr>
        <p:spPr>
          <a:xfrm>
            <a:off x="838200" y="365126"/>
            <a:ext cx="10515600" cy="687298"/>
          </a:xfrm>
        </p:spPr>
        <p:txBody>
          <a:bodyPr>
            <a:normAutofit/>
          </a:bodyPr>
          <a:lstStyle/>
          <a:p>
            <a:r>
              <a:rPr lang="en-IN" sz="3600" b="1" dirty="0">
                <a:latin typeface="Times New Roman" panose="02020603050405020304" pitchFamily="18" charset="0"/>
                <a:ea typeface="Adobe Gothic Std B" panose="020B0800000000000000" pitchFamily="34" charset="-128"/>
                <a:cs typeface="Times New Roman" panose="02020603050405020304" pitchFamily="18" charset="0"/>
              </a:rPr>
              <a:t>Coverage Results:</a:t>
            </a:r>
            <a:endParaRPr lang="en-US" sz="3600" b="1" dirty="0">
              <a:latin typeface="Times New Roman" panose="02020603050405020304" pitchFamily="18" charset="0"/>
              <a:ea typeface="Adobe Gothic Std B" panose="020B0800000000000000" pitchFamily="34" charset="-128"/>
              <a:cs typeface="Times New Roman" panose="02020603050405020304" pitchFamily="18" charset="0"/>
            </a:endParaRPr>
          </a:p>
        </p:txBody>
      </p:sp>
      <p:pic>
        <p:nvPicPr>
          <p:cNvPr id="7" name="Content Placeholder 6" descr="A screenshot of a computer&#10;&#10;AI-generated content may be incorrect.">
            <a:extLst>
              <a:ext uri="{FF2B5EF4-FFF2-40B4-BE49-F238E27FC236}">
                <a16:creationId xmlns:a16="http://schemas.microsoft.com/office/drawing/2014/main" id="{C065EC4E-13D0-8EF4-B8A9-2D65DA996F06}"/>
              </a:ext>
            </a:extLst>
          </p:cNvPr>
          <p:cNvPicPr>
            <a:picLocks noGrp="1" noChangeAspect="1"/>
          </p:cNvPicPr>
          <p:nvPr>
            <p:ph idx="1"/>
          </p:nvPr>
        </p:nvPicPr>
        <p:blipFill>
          <a:blip r:embed="rId2"/>
          <a:stretch>
            <a:fillRect/>
          </a:stretch>
        </p:blipFill>
        <p:spPr>
          <a:xfrm>
            <a:off x="1038186" y="1253331"/>
            <a:ext cx="8079437" cy="4351338"/>
          </a:xfrm>
        </p:spPr>
      </p:pic>
    </p:spTree>
    <p:extLst>
      <p:ext uri="{BB962C8B-B14F-4D97-AF65-F5344CB8AC3E}">
        <p14:creationId xmlns:p14="http://schemas.microsoft.com/office/powerpoint/2010/main" val="228100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3D1F-2675-475A-0E5B-393D1B143F6E}"/>
              </a:ext>
            </a:extLst>
          </p:cNvPr>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Test Matrix</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CB22FD-3A34-796F-0385-2F2AA9EE2E18}"/>
              </a:ext>
            </a:extLst>
          </p:cNvPr>
          <p:cNvSpPr>
            <a:spLocks noGrp="1"/>
          </p:cNvSpPr>
          <p:nvPr>
            <p:ph idx="1"/>
          </p:nvPr>
        </p:nvSpPr>
        <p:spPr>
          <a:xfrm>
            <a:off x="720970" y="1066801"/>
            <a:ext cx="10515600" cy="5345722"/>
          </a:xfrm>
        </p:spPr>
        <p:txBody>
          <a:bodyPr>
            <a:noAutofit/>
          </a:bodyPr>
          <a:lstStyle/>
          <a:p>
            <a:pPr marL="0" indent="0" algn="just">
              <a:buNone/>
            </a:pPr>
            <a:r>
              <a:rPr lang="en-US" sz="1800" b="1" dirty="0">
                <a:latin typeface="Times New Roman" panose="02020603050405020304" pitchFamily="18" charset="0"/>
                <a:cs typeface="Times New Roman" panose="02020603050405020304" pitchFamily="18" charset="0"/>
              </a:rPr>
              <a:t>Testing Strategies Testing Methods: </a:t>
            </a:r>
          </a:p>
          <a:p>
            <a:pPr algn="just"/>
            <a:r>
              <a:rPr lang="en-US" sz="1800" dirty="0">
                <a:latin typeface="Times New Roman" panose="02020603050405020304" pitchFamily="18" charset="0"/>
                <a:cs typeface="Times New Roman" panose="02020603050405020304" pitchFamily="18" charset="0"/>
              </a:rPr>
              <a:t>Whitebox testing will be used to ensure comprehensive coverage, focusing on internal logic and code paths. </a:t>
            </a:r>
          </a:p>
          <a:p>
            <a:pPr algn="just"/>
            <a:r>
              <a:rPr lang="en-US" sz="1800" dirty="0">
                <a:latin typeface="Times New Roman" panose="02020603050405020304" pitchFamily="18" charset="0"/>
                <a:cs typeface="Times New Roman" panose="02020603050405020304" pitchFamily="18" charset="0"/>
              </a:rPr>
              <a:t>PROs and CONs: </a:t>
            </a:r>
          </a:p>
          <a:p>
            <a:pPr algn="just"/>
            <a:r>
              <a:rPr lang="en-US" sz="1800" dirty="0">
                <a:latin typeface="Times New Roman" panose="02020603050405020304" pitchFamily="18" charset="0"/>
                <a:cs typeface="Times New Roman" panose="02020603050405020304" pitchFamily="18" charset="0"/>
              </a:rPr>
              <a:t>White-box testing PROs: Allows testers to examine the internal structure and logic of the code, ensuring all paths are tested</a:t>
            </a:r>
          </a:p>
          <a:p>
            <a:pPr algn="just"/>
            <a:r>
              <a:rPr lang="en-US" sz="1800" dirty="0">
                <a:latin typeface="Times New Roman" panose="02020603050405020304" pitchFamily="18" charset="0"/>
                <a:cs typeface="Times New Roman" panose="02020603050405020304" pitchFamily="18" charset="0"/>
              </a:rPr>
              <a:t>White-box testing CONs: Requires detailed knowledge of the codebase, leading to longer testing times.</a:t>
            </a:r>
          </a:p>
          <a:p>
            <a:pPr marL="0" indent="0" algn="just">
              <a:buNone/>
            </a:pPr>
            <a:r>
              <a:rPr lang="en-US" sz="1800" b="1" dirty="0">
                <a:latin typeface="Times New Roman" panose="02020603050405020304" pitchFamily="18" charset="0"/>
                <a:cs typeface="Times New Roman" panose="02020603050405020304" pitchFamily="18" charset="0"/>
              </a:rPr>
              <a:t>Test case scenarios </a:t>
            </a:r>
          </a:p>
          <a:p>
            <a:pPr algn="just"/>
            <a:r>
              <a:rPr lang="en-US" sz="1800" dirty="0">
                <a:latin typeface="Times New Roman" panose="02020603050405020304" pitchFamily="18" charset="0"/>
                <a:cs typeface="Times New Roman" panose="02020603050405020304" pitchFamily="18" charset="0"/>
              </a:rPr>
              <a:t>Testing Methodology: A mix of directed and constrained-random testing will be employed. Constrained-random testing will focus on exploring corner cases and potential boundary conditions. </a:t>
            </a:r>
          </a:p>
          <a:p>
            <a:pPr algn="just"/>
            <a:r>
              <a:rPr lang="en-US" sz="1800" dirty="0">
                <a:latin typeface="Times New Roman" panose="02020603050405020304" pitchFamily="18" charset="0"/>
                <a:cs typeface="Times New Roman" panose="02020603050405020304" pitchFamily="18" charset="0"/>
              </a:rPr>
              <a:t>Driving Methodology: Test generation methods will include a combination of directed testing for specific scenarios and constrained-random testing for broader coverage. </a:t>
            </a:r>
          </a:p>
          <a:p>
            <a:pPr algn="just"/>
            <a:r>
              <a:rPr lang="en-US" sz="1800" dirty="0">
                <a:latin typeface="Times New Roman" panose="02020603050405020304" pitchFamily="18" charset="0"/>
                <a:cs typeface="Times New Roman" panose="02020603050405020304" pitchFamily="18" charset="0"/>
              </a:rPr>
              <a:t>Checking Methodology: Checking will involve comparing expected outputs with simulated results. coverage metrics will be used to ensure the design meets specified criteria.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88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E5A4-F2F8-DB65-F6EF-E12AC47E578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Challenges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A0157E-0E89-CD2A-E6CD-786D7D6F48BC}"/>
              </a:ext>
            </a:extLst>
          </p:cNvPr>
          <p:cNvSpPr>
            <a:spLocks noGrp="1"/>
          </p:cNvSpPr>
          <p:nvPr>
            <p:ph idx="1"/>
          </p:nvPr>
        </p:nvSpPr>
        <p:spPr/>
        <p:txBody>
          <a:bodyPr>
            <a:normAutofit/>
          </a:bodyPr>
          <a:lstStyle/>
          <a:p>
            <a:pPr>
              <a:lnSpc>
                <a:spcPct val="150000"/>
              </a:lnSpc>
              <a:spcBef>
                <a:spcPts val="120"/>
              </a:spcBef>
              <a:spcAft>
                <a:spcPts val="120"/>
              </a:spcAft>
            </a:pPr>
            <a:r>
              <a:rPr lang="en-US" sz="1800" dirty="0">
                <a:latin typeface="Times New Roman" panose="02020603050405020304" pitchFamily="18" charset="0"/>
                <a:cs typeface="Times New Roman" panose="02020603050405020304" pitchFamily="18" charset="0"/>
              </a:rPr>
              <a:t>Comparison of read pointer and write pointer to check the empty and full conditions.</a:t>
            </a:r>
          </a:p>
          <a:p>
            <a:pPr>
              <a:lnSpc>
                <a:spcPct val="150000"/>
              </a:lnSpc>
              <a:spcBef>
                <a:spcPts val="120"/>
              </a:spcBef>
              <a:spcAft>
                <a:spcPts val="120"/>
              </a:spcAft>
            </a:pPr>
            <a:r>
              <a:rPr lang="en-US" sz="1800" dirty="0">
                <a:latin typeface="Times New Roman" panose="02020603050405020304" pitchFamily="18" charset="0"/>
                <a:cs typeface="Times New Roman" panose="02020603050405020304" pitchFamily="18" charset="0"/>
              </a:rPr>
              <a:t>Implementing the </a:t>
            </a:r>
            <a:r>
              <a:rPr lang="en-US" sz="1800" dirty="0" err="1">
                <a:latin typeface="Times New Roman" panose="02020603050405020304" pitchFamily="18" charset="0"/>
                <a:cs typeface="Times New Roman" panose="02020603050405020304" pitchFamily="18" charset="0"/>
              </a:rPr>
              <a:t>Whalf_full</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Wthree_fourths_full</a:t>
            </a:r>
            <a:endParaRPr lang="en-US" sz="1800" dirty="0">
              <a:latin typeface="Times New Roman" panose="02020603050405020304" pitchFamily="18" charset="0"/>
              <a:cs typeface="Times New Roman" panose="02020603050405020304" pitchFamily="18" charset="0"/>
            </a:endParaRPr>
          </a:p>
          <a:p>
            <a:pPr>
              <a:lnSpc>
                <a:spcPct val="150000"/>
              </a:lnSpc>
              <a:spcBef>
                <a:spcPts val="120"/>
              </a:spcBef>
              <a:spcAft>
                <a:spcPts val="120"/>
              </a:spcAft>
            </a:pPr>
            <a:r>
              <a:rPr lang="en-US" sz="1800" dirty="0">
                <a:latin typeface="Times New Roman" panose="02020603050405020304" pitchFamily="18" charset="0"/>
                <a:cs typeface="Times New Roman" panose="02020603050405020304" pitchFamily="18" charset="0"/>
              </a:rPr>
              <a:t>Synchronization of transactions in the test bench </a:t>
            </a:r>
          </a:p>
          <a:p>
            <a:r>
              <a:rPr lang="en-IN" sz="1800" dirty="0">
                <a:latin typeface="Times New Roman" panose="02020603050405020304" pitchFamily="18" charset="0"/>
                <a:cs typeface="Times New Roman" panose="02020603050405020304" pitchFamily="18" charset="0"/>
              </a:rPr>
              <a:t>Improving Functional Coverage after it stagnated.</a:t>
            </a:r>
          </a:p>
          <a:p>
            <a:r>
              <a:rPr lang="en-IN" sz="1800" dirty="0">
                <a:latin typeface="Times New Roman" panose="02020603050405020304" pitchFamily="18" charset="0"/>
                <a:cs typeface="Times New Roman" panose="02020603050405020304" pitchFamily="18" charset="0"/>
              </a:rPr>
              <a:t>Integrating the classes and maintaining hierarchy.</a:t>
            </a:r>
          </a:p>
        </p:txBody>
      </p:sp>
    </p:spTree>
    <p:extLst>
      <p:ext uri="{BB962C8B-B14F-4D97-AF65-F5344CB8AC3E}">
        <p14:creationId xmlns:p14="http://schemas.microsoft.com/office/powerpoint/2010/main" val="1734942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E164-E647-D67E-E7A1-BC229238A03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92E0FD-7EB7-BB62-CB48-19458E9B2D52}"/>
              </a:ext>
            </a:extLst>
          </p:cNvPr>
          <p:cNvSpPr>
            <a:spLocks noGrp="1"/>
          </p:cNvSpPr>
          <p:nvPr>
            <p:ph idx="1"/>
          </p:nvPr>
        </p:nvSpPr>
        <p:spPr>
          <a:xfrm>
            <a:off x="838200" y="1382565"/>
            <a:ext cx="10515600" cy="3736975"/>
          </a:xfrm>
        </p:spPr>
        <p:txBody>
          <a:bodyPr>
            <a:normAutofit/>
          </a:bodyPr>
          <a:lstStyle/>
          <a:p>
            <a:r>
              <a:rPr lang="en-US" sz="2600" b="0" i="0" dirty="0">
                <a:effectLst/>
                <a:latin typeface="Times New Roman" panose="02020603050405020304" pitchFamily="18" charset="0"/>
                <a:cs typeface="Times New Roman" panose="02020603050405020304" pitchFamily="18" charset="0"/>
              </a:rPr>
              <a:t>This project designed and tested an asynchronous FIFO with accurate status flags.</a:t>
            </a:r>
          </a:p>
          <a:p>
            <a:r>
              <a:rPr lang="en-US" sz="2600" b="0" i="0" dirty="0">
                <a:effectLst/>
                <a:latin typeface="Times New Roman" panose="02020603050405020304" pitchFamily="18" charset="0"/>
                <a:cs typeface="Times New Roman" panose="02020603050405020304" pitchFamily="18" charset="0"/>
              </a:rPr>
              <a:t>All features were thoroughly verified using assertions and UVM testbench methods.</a:t>
            </a:r>
          </a:p>
          <a:p>
            <a:r>
              <a:rPr lang="en-US" sz="2600" b="0" i="0" dirty="0">
                <a:effectLst/>
                <a:latin typeface="Times New Roman" panose="02020603050405020304" pitchFamily="18" charset="0"/>
                <a:cs typeface="Times New Roman" panose="02020603050405020304" pitchFamily="18" charset="0"/>
              </a:rPr>
              <a:t>The FIFO works reliably across different clock domains and is easy to integrate.</a:t>
            </a:r>
          </a:p>
          <a:p>
            <a:r>
              <a:rPr lang="en-US" sz="2600" b="0" i="0" dirty="0">
                <a:effectLst/>
                <a:latin typeface="Times New Roman" panose="02020603050405020304" pitchFamily="18" charset="0"/>
                <a:cs typeface="Times New Roman" panose="02020603050405020304" pitchFamily="18" charset="0"/>
              </a:rPr>
              <a:t>Overall, the project met its goals and is ready for use in digital systems.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394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5C44C-DEA7-7157-10FD-0092EDB3265A}"/>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Future work</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41ECD4-B874-8174-2DD9-1A5A1B6785C8}"/>
              </a:ext>
            </a:extLst>
          </p:cNvPr>
          <p:cNvSpPr>
            <a:spLocks noGrp="1"/>
          </p:cNvSpPr>
          <p:nvPr>
            <p:ph idx="1"/>
          </p:nvPr>
        </p:nvSpPr>
        <p:spPr/>
        <p:txBody>
          <a:bodyPr>
            <a:normAutofit/>
          </a:bodyPr>
          <a:lstStyle/>
          <a:p>
            <a:r>
              <a:rPr lang="en-IN" sz="2000" dirty="0">
                <a:effectLst/>
                <a:latin typeface="Times New Roman" panose="02020603050405020304" pitchFamily="18" charset="0"/>
                <a:cs typeface="Times New Roman" panose="02020603050405020304" pitchFamily="18" charset="0"/>
              </a:rPr>
              <a:t>Verification Enhancements and including </a:t>
            </a:r>
            <a:r>
              <a:rPr lang="en-US" sz="2000" b="0" i="0" dirty="0">
                <a:solidFill>
                  <a:srgbClr val="0D0D0D"/>
                </a:solidFill>
                <a:latin typeface="Times New Roman" panose="02020603050405020304" pitchFamily="18" charset="0"/>
                <a:ea typeface="Arial"/>
                <a:cs typeface="Times New Roman" panose="02020603050405020304" pitchFamily="18" charset="0"/>
                <a:sym typeface="Arial"/>
              </a:rPr>
              <a:t>machine learning-based verification, to enhance the effectiveness and efficiency of the verification process.</a:t>
            </a:r>
          </a:p>
          <a:p>
            <a:endParaRPr lang="en-US" sz="2000" b="0" i="0" dirty="0">
              <a:solidFill>
                <a:srgbClr val="0D0D0D"/>
              </a:solidFill>
              <a:latin typeface="Times New Roman" panose="02020603050405020304" pitchFamily="18" charset="0"/>
              <a:ea typeface="Arial"/>
              <a:cs typeface="Times New Roman" panose="02020603050405020304" pitchFamily="18" charset="0"/>
              <a:sym typeface="Arial"/>
            </a:endParaRPr>
          </a:p>
          <a:p>
            <a:r>
              <a:rPr lang="en-IN" sz="2000" dirty="0">
                <a:effectLst/>
                <a:latin typeface="Times New Roman" panose="02020603050405020304" pitchFamily="18" charset="0"/>
                <a:cs typeface="Times New Roman" panose="02020603050405020304" pitchFamily="18" charset="0"/>
              </a:rPr>
              <a:t>Using more assertions to get certainty that the design is functioning correctly.</a:t>
            </a:r>
          </a:p>
          <a:p>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431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28669-10F8-C3D5-0924-C8F9AC5AF7F3}"/>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2A3CE-26B7-8C13-D7AA-B4133FA4B349}"/>
              </a:ext>
            </a:extLst>
          </p:cNvPr>
          <p:cNvSpPr>
            <a:spLocks noGrp="1"/>
          </p:cNvSpPr>
          <p:nvPr>
            <p:ph idx="1"/>
          </p:nvPr>
        </p:nvSpPr>
        <p:spPr>
          <a:xfrm>
            <a:off x="838200" y="1505114"/>
            <a:ext cx="10515600" cy="4351338"/>
          </a:xfrm>
        </p:spPr>
        <p:txBody>
          <a:bodyPr>
            <a:normAutofit/>
          </a:bodyPr>
          <a:lstStyle/>
          <a:p>
            <a:pPr marL="514350" indent="-514350">
              <a:buAutoNum type="arabicPeriod"/>
            </a:pPr>
            <a:r>
              <a:rPr lang="en-US" dirty="0"/>
              <a:t>S. Cummings, "FIFOs: Fast, predictable, and deep (Part II)," in Proceedings of SNUG, 2002. </a:t>
            </a:r>
          </a:p>
          <a:p>
            <a:pPr marL="0" indent="0">
              <a:buNone/>
            </a:pPr>
            <a:r>
              <a:rPr lang="en-US" dirty="0"/>
              <a:t>    </a:t>
            </a:r>
            <a:r>
              <a:rPr lang="en-US" dirty="0">
                <a:hlinkClick r:id="rId2" action="ppaction://hlinkpres?slideindex=1&amp;slidetitle="/>
              </a:rPr>
              <a:t>http://www.sunburst-design.com/papers/CummingsSNUG2002SJ_FIFO2.pdf </a:t>
            </a:r>
            <a:endParaRPr lang="en-US" dirty="0"/>
          </a:p>
          <a:p>
            <a:pPr marL="0" indent="0">
              <a:buNone/>
            </a:pPr>
            <a:r>
              <a:rPr lang="en-US" dirty="0"/>
              <a:t>2.ASIC-World FIFO Examples</a:t>
            </a:r>
          </a:p>
          <a:p>
            <a:pPr marL="0" indent="0">
              <a:buNone/>
            </a:pPr>
            <a:r>
              <a:rPr lang="en-US" dirty="0"/>
              <a:t> </a:t>
            </a:r>
            <a:r>
              <a:rPr lang="en-US" dirty="0">
                <a:hlinkClick r:id="rId2" action="ppaction://hlinkpres?slideindex=1&amp;slidetitle="/>
              </a:rPr>
              <a:t>http://www.asic-world.com/examples/verilog/fifo.html </a:t>
            </a:r>
            <a:endParaRPr lang="en-US" dirty="0"/>
          </a:p>
          <a:p>
            <a:pPr marL="0" indent="0">
              <a:buNone/>
            </a:pPr>
            <a:r>
              <a:rPr lang="en-US" dirty="0"/>
              <a:t>3. VLSI Verify </a:t>
            </a:r>
          </a:p>
          <a:p>
            <a:pPr marL="0" indent="0">
              <a:buNone/>
            </a:pPr>
            <a:r>
              <a:rPr lang="en-US" dirty="0">
                <a:hlinkClick r:id="rId2" action="ppaction://hlinkpres?slideindex=1&amp;slidetitle="/>
              </a:rPr>
              <a:t>https://vlsiverify.com/verilog/verilog-codes/asynchronous-fifo/ </a:t>
            </a:r>
            <a:endParaRPr lang="en-IN" dirty="0"/>
          </a:p>
        </p:txBody>
      </p:sp>
    </p:spTree>
    <p:extLst>
      <p:ext uri="{BB962C8B-B14F-4D97-AF65-F5344CB8AC3E}">
        <p14:creationId xmlns:p14="http://schemas.microsoft.com/office/powerpoint/2010/main" val="284794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FE963-8534-73C1-41E2-F30C168DC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B9D80-2B8B-295A-DBAA-9995A2D0C6F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Table of contents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F9D298-EA1A-CC0F-C4A0-D2E68AA55B76}"/>
              </a:ext>
            </a:extLst>
          </p:cNvPr>
          <p:cNvSpPr>
            <a:spLocks noGrp="1"/>
          </p:cNvSpPr>
          <p:nvPr>
            <p:ph idx="1"/>
          </p:nvPr>
        </p:nvSpPr>
        <p:spPr>
          <a:xfrm>
            <a:off x="838200" y="1465006"/>
            <a:ext cx="10515600" cy="5392994"/>
          </a:xfrm>
        </p:spPr>
        <p:txBody>
          <a:bodyPr>
            <a:normAutofit/>
          </a:bodyPr>
          <a:lstStyle/>
          <a:p>
            <a:r>
              <a:rPr lang="en-US" sz="1800" b="1" dirty="0">
                <a:latin typeface="Times New Roman" panose="02020603050405020304" pitchFamily="18" charset="0"/>
                <a:cs typeface="Times New Roman" panose="02020603050405020304" pitchFamily="18" charset="0"/>
              </a:rPr>
              <a:t>Contributions of the Team</a:t>
            </a:r>
          </a:p>
          <a:p>
            <a:r>
              <a:rPr lang="en-IN" sz="1800" b="1" dirty="0">
                <a:latin typeface="Times New Roman" panose="02020603050405020304" pitchFamily="18" charset="0"/>
                <a:cs typeface="Times New Roman" panose="02020603050405020304" pitchFamily="18" charset="0"/>
              </a:rPr>
              <a:t>Asynchronous FIFO</a:t>
            </a:r>
          </a:p>
          <a:p>
            <a:r>
              <a:rPr lang="en-US" sz="1800" b="1" dirty="0">
                <a:solidFill>
                  <a:schemeClr val="tx1"/>
                </a:solidFill>
                <a:latin typeface="Times New Roman" panose="02020603050405020304" pitchFamily="18" charset="0"/>
                <a:cs typeface="Times New Roman" panose="02020603050405020304" pitchFamily="18" charset="0"/>
              </a:rPr>
              <a:t>DUT Specification and </a:t>
            </a:r>
            <a:r>
              <a:rPr lang="en-US" sz="1800" b="1" i="0" dirty="0">
                <a:effectLst/>
                <a:latin typeface="Times New Roman" panose="02020603050405020304" pitchFamily="18" charset="0"/>
                <a:cs typeface="Times New Roman" panose="02020603050405020304" pitchFamily="18" charset="0"/>
              </a:rPr>
              <a:t>Design</a:t>
            </a:r>
          </a:p>
          <a:p>
            <a:r>
              <a:rPr lang="en-US" sz="1800" b="1" dirty="0">
                <a:latin typeface="Times New Roman" panose="02020603050405020304" pitchFamily="18" charset="0"/>
                <a:cs typeface="Times New Roman" panose="02020603050405020304" pitchFamily="18" charset="0"/>
              </a:rPr>
              <a:t>Verification Environment</a:t>
            </a:r>
          </a:p>
          <a:p>
            <a:r>
              <a:rPr lang="en-US" sz="1800" b="1" dirty="0">
                <a:latin typeface="Times New Roman" panose="02020603050405020304" pitchFamily="18" charset="0"/>
                <a:cs typeface="Times New Roman" panose="02020603050405020304" pitchFamily="18" charset="0"/>
              </a:rPr>
              <a:t>Tools</a:t>
            </a:r>
          </a:p>
          <a:p>
            <a:r>
              <a:rPr lang="en-US" sz="1800" b="1" dirty="0">
                <a:solidFill>
                  <a:schemeClr val="tx1"/>
                </a:solidFill>
                <a:latin typeface="Times New Roman" panose="02020603050405020304" pitchFamily="18" charset="0"/>
                <a:cs typeface="Times New Roman" panose="02020603050405020304" pitchFamily="18" charset="0"/>
              </a:rPr>
              <a:t>Verification components</a:t>
            </a:r>
          </a:p>
          <a:p>
            <a:r>
              <a:rPr lang="en-US" sz="1800" b="1" dirty="0">
                <a:latin typeface="Times New Roman" panose="02020603050405020304" pitchFamily="18" charset="0"/>
                <a:cs typeface="Times New Roman" panose="02020603050405020304" pitchFamily="18" charset="0"/>
              </a:rPr>
              <a:t>Simulation and Coverage results</a:t>
            </a:r>
          </a:p>
          <a:p>
            <a:r>
              <a:rPr lang="en-US" sz="1800" b="1" dirty="0">
                <a:solidFill>
                  <a:schemeClr val="tx1"/>
                </a:solidFill>
                <a:latin typeface="Times New Roman" panose="02020603050405020304" pitchFamily="18" charset="0"/>
                <a:cs typeface="Times New Roman" panose="02020603050405020304" pitchFamily="18" charset="0"/>
              </a:rPr>
              <a:t>Test matrix</a:t>
            </a:r>
          </a:p>
          <a:p>
            <a:r>
              <a:rPr lang="en-US" sz="1800" b="1" dirty="0">
                <a:solidFill>
                  <a:schemeClr val="tx1"/>
                </a:solidFill>
                <a:latin typeface="Times New Roman" panose="02020603050405020304" pitchFamily="18" charset="0"/>
                <a:cs typeface="Times New Roman" panose="02020603050405020304" pitchFamily="18" charset="0"/>
              </a:rPr>
              <a:t>Bug Injection</a:t>
            </a:r>
          </a:p>
          <a:p>
            <a:r>
              <a:rPr lang="en-US" sz="1800" b="1" dirty="0">
                <a:solidFill>
                  <a:schemeClr val="tx1"/>
                </a:solidFill>
                <a:latin typeface="Times New Roman" panose="02020603050405020304" pitchFamily="18" charset="0"/>
                <a:cs typeface="Times New Roman" panose="02020603050405020304" pitchFamily="18" charset="0"/>
              </a:rPr>
              <a:t>Challenges</a:t>
            </a:r>
          </a:p>
          <a:p>
            <a:r>
              <a:rPr lang="en-US" sz="1800" b="1" dirty="0">
                <a:solidFill>
                  <a:schemeClr val="tx1"/>
                </a:solidFill>
                <a:latin typeface="Times New Roman" panose="02020603050405020304" pitchFamily="18" charset="0"/>
                <a:cs typeface="Times New Roman" panose="02020603050405020304" pitchFamily="18" charset="0"/>
              </a:rPr>
              <a:t>Conclusion</a:t>
            </a:r>
          </a:p>
          <a:p>
            <a:r>
              <a:rPr lang="en-US" sz="1800" b="1" dirty="0">
                <a:solidFill>
                  <a:schemeClr val="tx1"/>
                </a:solidFill>
                <a:latin typeface="Times New Roman" panose="02020603050405020304" pitchFamily="18" charset="0"/>
                <a:cs typeface="Times New Roman" panose="02020603050405020304" pitchFamily="18" charset="0"/>
              </a:rPr>
              <a:t>Future work</a:t>
            </a:r>
          </a:p>
          <a:p>
            <a:r>
              <a:rPr lang="en-US" sz="1800" b="1" dirty="0">
                <a:solidFill>
                  <a:schemeClr val="tx1"/>
                </a:solidFill>
                <a:latin typeface="Times New Roman" panose="02020603050405020304" pitchFamily="18" charset="0"/>
                <a:cs typeface="Times New Roman" panose="02020603050405020304" pitchFamily="18" charset="0"/>
              </a:rPr>
              <a:t>References</a:t>
            </a:r>
            <a:br>
              <a:rPr lang="en-US" sz="1800" b="1" dirty="0">
                <a:solidFill>
                  <a:schemeClr val="tx1"/>
                </a:solidFill>
                <a:latin typeface="Times New Roman" panose="02020603050405020304" pitchFamily="18" charset="0"/>
                <a:cs typeface="Times New Roman" panose="02020603050405020304" pitchFamily="18" charset="0"/>
              </a:rPr>
            </a:b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964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0C7242-AC39-BB1F-17E1-9BF8F4959B49}"/>
              </a:ext>
            </a:extLst>
          </p:cNvPr>
          <p:cNvSpPr/>
          <p:nvPr/>
        </p:nvSpPr>
        <p:spPr>
          <a:xfrm>
            <a:off x="1965874" y="1996373"/>
            <a:ext cx="7300674" cy="1862048"/>
          </a:xfrm>
          <a:prstGeom prst="rect">
            <a:avLst/>
          </a:prstGeom>
          <a:noFill/>
        </p:spPr>
        <p:txBody>
          <a:bodyPr wrap="square" lIns="91440" tIns="45720" rIns="91440" bIns="45720">
            <a:spAutoFit/>
          </a:bodyPr>
          <a:lstStyle/>
          <a:p>
            <a:pPr algn="ctr"/>
            <a:r>
              <a:rPr lang="en-IN" sz="11500" dirty="0">
                <a:ln w="0"/>
                <a:effectLst>
                  <a:outerShdw blurRad="38100" dist="19050" dir="2700000" algn="tl" rotWithShape="0">
                    <a:schemeClr val="dk1">
                      <a:alpha val="40000"/>
                    </a:schemeClr>
                  </a:outerShdw>
                </a:effectLst>
              </a:rPr>
              <a:t>T</a:t>
            </a:r>
            <a:r>
              <a:rPr lang="en-US" sz="11500" dirty="0">
                <a:ln w="0"/>
                <a:effectLst>
                  <a:outerShdw blurRad="38100" dist="19050" dir="2700000" algn="tl" rotWithShape="0">
                    <a:schemeClr val="dk1">
                      <a:alpha val="40000"/>
                    </a:schemeClr>
                  </a:outerShdw>
                </a:effectLst>
              </a:rPr>
              <a:t>hank You</a:t>
            </a:r>
          </a:p>
        </p:txBody>
      </p:sp>
    </p:spTree>
    <p:extLst>
      <p:ext uri="{BB962C8B-B14F-4D97-AF65-F5344CB8AC3E}">
        <p14:creationId xmlns:p14="http://schemas.microsoft.com/office/powerpoint/2010/main" val="425446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AFF1-D9BD-175C-BB0F-27FF417963E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Contributions of the Team</a:t>
            </a:r>
            <a:endParaRPr lang="en-IN" sz="4000"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063CDB7E-2BB0-397D-E7D7-3F57348ED980}"/>
              </a:ext>
            </a:extLst>
          </p:cNvPr>
          <p:cNvGraphicFramePr>
            <a:graphicFrameLocks noGrp="1"/>
          </p:cNvGraphicFramePr>
          <p:nvPr>
            <p:ph idx="1"/>
            <p:extLst>
              <p:ext uri="{D42A27DB-BD31-4B8C-83A1-F6EECF244321}">
                <p14:modId xmlns:p14="http://schemas.microsoft.com/office/powerpoint/2010/main" val="1225223944"/>
              </p:ext>
            </p:extLst>
          </p:nvPr>
        </p:nvGraphicFramePr>
        <p:xfrm>
          <a:off x="838200" y="1825623"/>
          <a:ext cx="10515600" cy="4667253"/>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151086241"/>
                    </a:ext>
                  </a:extLst>
                </a:gridCol>
                <a:gridCol w="5257800">
                  <a:extLst>
                    <a:ext uri="{9D8B030D-6E8A-4147-A177-3AD203B41FA5}">
                      <a16:colId xmlns:a16="http://schemas.microsoft.com/office/drawing/2014/main" val="1756214000"/>
                    </a:ext>
                  </a:extLst>
                </a:gridCol>
              </a:tblGrid>
              <a:tr h="898077">
                <a:tc>
                  <a:txBody>
                    <a:bodyPr/>
                    <a:lstStyle/>
                    <a:p>
                      <a:pPr algn="ctr"/>
                      <a:r>
                        <a:rPr lang="en-IN" b="1" dirty="0">
                          <a:latin typeface="Times New Roman" panose="02020603050405020304" pitchFamily="18" charset="0"/>
                          <a:cs typeface="Times New Roman" panose="02020603050405020304" pitchFamily="18" charset="0"/>
                        </a:rPr>
                        <a:t>Name</a:t>
                      </a:r>
                      <a:endParaRPr lang="en-US"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Contribution</a:t>
                      </a:r>
                      <a:endParaRPr lang="en-US"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4008667"/>
                  </a:ext>
                </a:extLst>
              </a:tr>
              <a:tr h="942294">
                <a:tc>
                  <a:txBody>
                    <a:bodyPr/>
                    <a:lstStyle/>
                    <a:p>
                      <a:r>
                        <a:rPr lang="en-IN" dirty="0">
                          <a:latin typeface="Times New Roman" panose="02020603050405020304" pitchFamily="18" charset="0"/>
                          <a:cs typeface="Times New Roman" panose="02020603050405020304" pitchFamily="18" charset="0"/>
                        </a:rPr>
                        <a:t>Aravindh </a:t>
                      </a:r>
                      <a:r>
                        <a:rPr lang="en-IN" dirty="0" err="1">
                          <a:latin typeface="Times New Roman" panose="02020603050405020304" pitchFamily="18" charset="0"/>
                          <a:cs typeface="Times New Roman" panose="02020603050405020304" pitchFamily="18" charset="0"/>
                        </a:rPr>
                        <a:t>Nanjaiya</a:t>
                      </a:r>
                      <a:r>
                        <a:rPr lang="en-IN" dirty="0">
                          <a:latin typeface="Times New Roman" panose="02020603050405020304" pitchFamily="18" charset="0"/>
                          <a:cs typeface="Times New Roman" panose="02020603050405020304" pitchFamily="18" charset="0"/>
                        </a:rPr>
                        <a:t> Latha </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UVM driver, sequencer and sequence item coding.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RTL code modification. UVM reporting and bug injection.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75541072"/>
                  </a:ext>
                </a:extLst>
              </a:tr>
              <a:tr h="942294">
                <a:tc>
                  <a:txBody>
                    <a:bodyPr/>
                    <a:lstStyle/>
                    <a:p>
                      <a:r>
                        <a:rPr lang="en-IN" dirty="0">
                          <a:latin typeface="Times New Roman" panose="02020603050405020304" pitchFamily="18" charset="0"/>
                          <a:cs typeface="Times New Roman" panose="02020603050405020304" pitchFamily="18" charset="0"/>
                        </a:rPr>
                        <a:t>Rishi Gunda </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UVM monitor, environment and scoreboard development. RTL code binary to </a:t>
                      </a:r>
                      <a:r>
                        <a:rPr lang="en-IN" dirty="0" err="1">
                          <a:latin typeface="Times New Roman" panose="02020603050405020304" pitchFamily="18" charset="0"/>
                          <a:cs typeface="Times New Roman" panose="02020603050405020304" pitchFamily="18" charset="0"/>
                        </a:rPr>
                        <a:t>gray</a:t>
                      </a:r>
                      <a:r>
                        <a:rPr lang="en-IN" dirty="0">
                          <a:latin typeface="Times New Roman" panose="02020603050405020304" pitchFamily="18" charset="0"/>
                          <a:cs typeface="Times New Roman" panose="02020603050405020304" pitchFamily="18" charset="0"/>
                        </a:rPr>
                        <a:t> code implementation.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2637177"/>
                  </a:ext>
                </a:extLst>
              </a:tr>
              <a:tr h="942294">
                <a:tc>
                  <a:txBody>
                    <a:bodyPr/>
                    <a:lstStyle/>
                    <a:p>
                      <a:r>
                        <a:rPr lang="en-IN" dirty="0">
                          <a:latin typeface="Times New Roman" panose="02020603050405020304" pitchFamily="18" charset="0"/>
                          <a:cs typeface="Times New Roman" panose="02020603050405020304" pitchFamily="18" charset="0"/>
                        </a:rPr>
                        <a:t>Rohit </a:t>
                      </a:r>
                      <a:r>
                        <a:rPr lang="en-IN" dirty="0" err="1">
                          <a:latin typeface="Times New Roman" panose="02020603050405020304" pitchFamily="18" charset="0"/>
                          <a:cs typeface="Times New Roman" panose="02020603050405020304" pitchFamily="18" charset="0"/>
                        </a:rPr>
                        <a:t>Bonigala</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UVM agent, transactions and  coverage classes. </a:t>
                      </a:r>
                    </a:p>
                    <a:p>
                      <a:r>
                        <a:rPr lang="en-IN" dirty="0">
                          <a:latin typeface="Times New Roman" panose="02020603050405020304" pitchFamily="18" charset="0"/>
                          <a:cs typeface="Times New Roman" panose="02020603050405020304" pitchFamily="18" charset="0"/>
                        </a:rPr>
                        <a:t>RTL write and read pointers, increment logic implementation.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7416504"/>
                  </a:ext>
                </a:extLst>
              </a:tr>
              <a:tr h="942294">
                <a:tc>
                  <a:txBody>
                    <a:bodyPr/>
                    <a:lstStyle/>
                    <a:p>
                      <a:r>
                        <a:rPr lang="en-IN" dirty="0">
                          <a:latin typeface="Times New Roman" panose="02020603050405020304" pitchFamily="18" charset="0"/>
                          <a:cs typeface="Times New Roman" panose="02020603050405020304" pitchFamily="18" charset="0"/>
                        </a:rPr>
                        <a:t>Shreya Umesh Shetty</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UVM top, interface and test development. Flags for </a:t>
                      </a:r>
                      <a:r>
                        <a:rPr lang="en-IN" dirty="0" err="1">
                          <a:latin typeface="Times New Roman" panose="02020603050405020304" pitchFamily="18" charset="0"/>
                          <a:cs typeface="Times New Roman" panose="02020603050405020304" pitchFamily="18" charset="0"/>
                        </a:rPr>
                        <a:t>write_full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write_halffull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write_threefourths_full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read_empty</a:t>
                      </a:r>
                      <a:r>
                        <a:rPr lang="en-IN" dirty="0">
                          <a:latin typeface="Times New Roman" panose="02020603050405020304" pitchFamily="18" charset="0"/>
                          <a:cs typeface="Times New Roman" panose="02020603050405020304" pitchFamily="18" charset="0"/>
                        </a:rPr>
                        <a:t> development with logic.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2090854"/>
                  </a:ext>
                </a:extLst>
              </a:tr>
            </a:tbl>
          </a:graphicData>
        </a:graphic>
      </p:graphicFrame>
    </p:spTree>
    <p:extLst>
      <p:ext uri="{BB962C8B-B14F-4D97-AF65-F5344CB8AC3E}">
        <p14:creationId xmlns:p14="http://schemas.microsoft.com/office/powerpoint/2010/main" val="170238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8844C-84CD-5250-D615-A689DE56B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30E5C-1398-92B9-DE71-177D8EBA21B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Asynchronous FIFO</a:t>
            </a:r>
            <a:br>
              <a:rPr lang="en-IN" sz="4000" b="1"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1D2869-67BB-62EB-86C2-DCEFBA5544EB}"/>
              </a:ext>
            </a:extLst>
          </p:cNvPr>
          <p:cNvSpPr>
            <a:spLocks noGrp="1"/>
          </p:cNvSpPr>
          <p:nvPr>
            <p:ph idx="1"/>
          </p:nvPr>
        </p:nvSpPr>
        <p:spPr>
          <a:xfrm>
            <a:off x="687371" y="1253331"/>
            <a:ext cx="10515600" cy="4351338"/>
          </a:xfrm>
        </p:spPr>
        <p:txBody>
          <a:bodyPr>
            <a:normAutofit/>
          </a:bodyPr>
          <a:lstStyle/>
          <a:p>
            <a:pPr algn="just"/>
            <a:r>
              <a:rPr lang="en-US" sz="2000" i="0" dirty="0">
                <a:solidFill>
                  <a:srgbClr val="46464A"/>
                </a:solidFill>
                <a:effectLst/>
                <a:latin typeface="Times New Roman" panose="02020603050405020304" pitchFamily="18" charset="0"/>
                <a:cs typeface="Times New Roman" panose="02020603050405020304" pitchFamily="18" charset="0"/>
              </a:rPr>
              <a:t>An asynchronous FIFO (First-In-First-Out) system is designed to handle data transfer between different clock domains, ensuring correct data transmission even when the input and output devices operate at different clock speeds. </a:t>
            </a:r>
          </a:p>
          <a:p>
            <a:pPr algn="just"/>
            <a:r>
              <a:rPr lang="en-US" sz="2000" i="0" dirty="0">
                <a:solidFill>
                  <a:srgbClr val="46464A"/>
                </a:solidFill>
                <a:effectLst/>
                <a:latin typeface="Times New Roman" panose="02020603050405020304" pitchFamily="18" charset="0"/>
                <a:cs typeface="Times New Roman" panose="02020603050405020304" pitchFamily="18" charset="0"/>
              </a:rPr>
              <a:t>The design typically involves a memory array, write pointer, and read pointer, each managed in separate clock domains to prevent timing issues and ensure data integrity.</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23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ynchronous fifo">
            <a:extLst>
              <a:ext uri="{FF2B5EF4-FFF2-40B4-BE49-F238E27FC236}">
                <a16:creationId xmlns:a16="http://schemas.microsoft.com/office/drawing/2014/main" id="{14E82896-2744-5BE4-FF81-76D26654C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445" y="827104"/>
            <a:ext cx="9753600" cy="5505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472A45-C7ED-5F38-9882-950C66EF59F5}"/>
              </a:ext>
            </a:extLst>
          </p:cNvPr>
          <p:cNvSpPr txBox="1"/>
          <p:nvPr/>
        </p:nvSpPr>
        <p:spPr>
          <a:xfrm>
            <a:off x="876693" y="452487"/>
            <a:ext cx="4864231"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BLOCK DIAGRAM </a:t>
            </a:r>
          </a:p>
        </p:txBody>
      </p:sp>
    </p:spTree>
    <p:extLst>
      <p:ext uri="{BB962C8B-B14F-4D97-AF65-F5344CB8AC3E}">
        <p14:creationId xmlns:p14="http://schemas.microsoft.com/office/powerpoint/2010/main" val="115871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803A-2976-CB87-10BF-FF8B5A79F3A2}"/>
              </a:ext>
            </a:extLst>
          </p:cNvPr>
          <p:cNvSpPr>
            <a:spLocks noGrp="1"/>
          </p:cNvSpPr>
          <p:nvPr>
            <p:ph type="title"/>
          </p:nvPr>
        </p:nvSpPr>
        <p:spPr/>
        <p:txBody>
          <a:bodyPr/>
          <a:lstStyle/>
          <a:p>
            <a:r>
              <a:rPr lang="en-US" sz="4400" b="1" dirty="0">
                <a:solidFill>
                  <a:schemeClr val="tx1"/>
                </a:solidFill>
                <a:latin typeface="Times New Roman" panose="02020603050405020304" pitchFamily="18" charset="0"/>
                <a:cs typeface="Times New Roman" panose="02020603050405020304" pitchFamily="18" charset="0"/>
              </a:rPr>
              <a:t>DUT Specification</a:t>
            </a:r>
            <a:br>
              <a:rPr lang="en-US" sz="4400"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02A740-39C9-50F9-A4F8-678A637254E7}"/>
              </a:ext>
            </a:extLst>
          </p:cNvPr>
          <p:cNvSpPr>
            <a:spLocks noGrp="1"/>
          </p:cNvSpPr>
          <p:nvPr>
            <p:ph idx="1"/>
          </p:nvPr>
        </p:nvSpPr>
        <p:spPr/>
        <p:txBody>
          <a:bodyPr>
            <a:normAutofit fontScale="92500" lnSpcReduction="10000"/>
          </a:bodyPr>
          <a:lstStyle/>
          <a:p>
            <a:pPr>
              <a:lnSpc>
                <a:spcPct val="140000"/>
              </a:lnSpc>
            </a:pPr>
            <a:r>
              <a:rPr lang="en-US" sz="2600" dirty="0">
                <a:latin typeface="Times New Roman" panose="02020603050405020304" pitchFamily="18" charset="0"/>
                <a:cs typeface="Times New Roman" panose="02020603050405020304" pitchFamily="18" charset="0"/>
              </a:rPr>
              <a:t>Write</a:t>
            </a:r>
            <a:r>
              <a:rPr lang="en-US" sz="2600" dirty="0">
                <a:solidFill>
                  <a:schemeClr val="tx1"/>
                </a:solidFill>
                <a:latin typeface="Times New Roman" panose="02020603050405020304" pitchFamily="18" charset="0"/>
                <a:cs typeface="Times New Roman" panose="02020603050405020304" pitchFamily="18" charset="0"/>
              </a:rPr>
              <a:t> clk1 </a:t>
            </a:r>
            <a:r>
              <a:rPr lang="en-US" sz="2600" dirty="0" err="1">
                <a:solidFill>
                  <a:schemeClr val="tx1"/>
                </a:solidFill>
                <a:latin typeface="Times New Roman" panose="02020603050405020304" pitchFamily="18" charset="0"/>
                <a:cs typeface="Times New Roman" panose="02020603050405020304" pitchFamily="18" charset="0"/>
              </a:rPr>
              <a:t>freq</a:t>
            </a:r>
            <a:r>
              <a:rPr lang="en-US" sz="2600" dirty="0">
                <a:solidFill>
                  <a:schemeClr val="tx1"/>
                </a:solidFill>
                <a:latin typeface="Times New Roman" panose="02020603050405020304" pitchFamily="18" charset="0"/>
                <a:cs typeface="Times New Roman" panose="02020603050405020304" pitchFamily="18" charset="0"/>
              </a:rPr>
              <a:t> = 250MHz</a:t>
            </a:r>
          </a:p>
          <a:p>
            <a:pPr>
              <a:lnSpc>
                <a:spcPct val="140000"/>
              </a:lnSpc>
            </a:pPr>
            <a:r>
              <a:rPr lang="en-US" sz="2600" dirty="0">
                <a:solidFill>
                  <a:schemeClr val="tx1"/>
                </a:solidFill>
                <a:latin typeface="Times New Roman" panose="02020603050405020304" pitchFamily="18" charset="0"/>
                <a:cs typeface="Times New Roman" panose="02020603050405020304" pitchFamily="18" charset="0"/>
              </a:rPr>
              <a:t>Read clk2 </a:t>
            </a:r>
            <a:r>
              <a:rPr lang="en-US" sz="2600" dirty="0" err="1">
                <a:solidFill>
                  <a:schemeClr val="tx1"/>
                </a:solidFill>
                <a:latin typeface="Times New Roman" panose="02020603050405020304" pitchFamily="18" charset="0"/>
                <a:cs typeface="Times New Roman" panose="02020603050405020304" pitchFamily="18" charset="0"/>
              </a:rPr>
              <a:t>freq</a:t>
            </a:r>
            <a:r>
              <a:rPr lang="en-US" sz="2600" dirty="0">
                <a:solidFill>
                  <a:schemeClr val="tx1"/>
                </a:solidFill>
                <a:latin typeface="Times New Roman" panose="02020603050405020304" pitchFamily="18" charset="0"/>
                <a:cs typeface="Times New Roman" panose="02020603050405020304" pitchFamily="18" charset="0"/>
              </a:rPr>
              <a:t> = 1</a:t>
            </a:r>
            <a:r>
              <a:rPr lang="en-US" sz="2600" dirty="0">
                <a:latin typeface="Times New Roman" panose="02020603050405020304" pitchFamily="18" charset="0"/>
                <a:cs typeface="Times New Roman" panose="02020603050405020304" pitchFamily="18" charset="0"/>
              </a:rPr>
              <a:t>25</a:t>
            </a:r>
            <a:r>
              <a:rPr lang="en-US" sz="2600" dirty="0">
                <a:solidFill>
                  <a:schemeClr val="tx1"/>
                </a:solidFill>
                <a:latin typeface="Times New Roman" panose="02020603050405020304" pitchFamily="18" charset="0"/>
                <a:cs typeface="Times New Roman" panose="02020603050405020304" pitchFamily="18" charset="0"/>
              </a:rPr>
              <a:t>Mhz </a:t>
            </a:r>
          </a:p>
          <a:p>
            <a:pPr>
              <a:lnSpc>
                <a:spcPct val="140000"/>
              </a:lnSpc>
            </a:pPr>
            <a:r>
              <a:rPr lang="en-US" sz="2600" dirty="0">
                <a:solidFill>
                  <a:schemeClr val="tx1"/>
                </a:solidFill>
                <a:latin typeface="Times New Roman" panose="02020603050405020304" pitchFamily="18" charset="0"/>
                <a:cs typeface="Times New Roman" panose="02020603050405020304" pitchFamily="18" charset="0"/>
              </a:rPr>
              <a:t>Write Burst siz</a:t>
            </a:r>
            <a:r>
              <a:rPr lang="en-US" sz="2600" dirty="0">
                <a:latin typeface="Times New Roman" panose="02020603050405020304" pitchFamily="18" charset="0"/>
                <a:cs typeface="Times New Roman" panose="02020603050405020304" pitchFamily="18" charset="0"/>
              </a:rPr>
              <a:t>e = 256 Bytes</a:t>
            </a:r>
          </a:p>
          <a:p>
            <a:pPr>
              <a:lnSpc>
                <a:spcPct val="140000"/>
              </a:lnSpc>
            </a:pPr>
            <a:r>
              <a:rPr lang="en-US" sz="2600" dirty="0">
                <a:solidFill>
                  <a:schemeClr val="tx1"/>
                </a:solidFill>
                <a:latin typeface="Times New Roman" panose="02020603050405020304" pitchFamily="18" charset="0"/>
                <a:cs typeface="Times New Roman" panose="02020603050405020304" pitchFamily="18" charset="0"/>
              </a:rPr>
              <a:t>FIFO Depth = 128 (2^7)</a:t>
            </a:r>
          </a:p>
          <a:p>
            <a:pPr>
              <a:lnSpc>
                <a:spcPct val="140000"/>
              </a:lnSpc>
            </a:pPr>
            <a:r>
              <a:rPr lang="en-US" sz="2600" dirty="0">
                <a:solidFill>
                  <a:schemeClr val="tx1"/>
                </a:solidFill>
                <a:latin typeface="Times New Roman" panose="02020603050405020304" pitchFamily="18" charset="0"/>
                <a:cs typeface="Times New Roman" panose="02020603050405020304" pitchFamily="18" charset="0"/>
              </a:rPr>
              <a:t>Data width = 8 - bit</a:t>
            </a:r>
          </a:p>
          <a:p>
            <a:pPr marL="0" indent="0">
              <a:lnSpc>
                <a:spcPct val="140000"/>
              </a:lnSpc>
              <a:buNone/>
            </a:pP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ysClr val="windowText" lastClr="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7068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E21E6-56A4-B98A-5916-78C99A244680}"/>
              </a:ext>
            </a:extLst>
          </p:cNvPr>
          <p:cNvSpPr>
            <a:spLocks noGrp="1"/>
          </p:cNvSpPr>
          <p:nvPr>
            <p:ph idx="1"/>
          </p:nvPr>
        </p:nvSpPr>
        <p:spPr>
          <a:xfrm>
            <a:off x="838200" y="625761"/>
            <a:ext cx="10515600" cy="4351338"/>
          </a:xfrm>
        </p:spPr>
        <p:txBody>
          <a:bodyPr>
            <a:normAutofit fontScale="77500" lnSpcReduction="20000"/>
          </a:bodyPr>
          <a:lstStyle/>
          <a:p>
            <a:pPr marL="0" indent="0" algn="ctr">
              <a:buNone/>
            </a:pPr>
            <a:r>
              <a:rPr lang="en-US" sz="3600" b="1" i="0" dirty="0">
                <a:effectLst/>
                <a:latin typeface="Times New Roman" panose="02020603050405020304" pitchFamily="18" charset="0"/>
                <a:cs typeface="Times New Roman" panose="02020603050405020304" pitchFamily="18" charset="0"/>
              </a:rPr>
              <a:t>Design</a:t>
            </a:r>
          </a:p>
          <a:p>
            <a:pPr marL="0" indent="0" algn="ctr">
              <a:buNone/>
            </a:pPr>
            <a:endParaRPr lang="en-US" sz="3600" b="1" i="0" dirty="0">
              <a:effectLst/>
              <a:latin typeface="Times New Roman" panose="02020603050405020304" pitchFamily="18" charset="0"/>
              <a:cs typeface="Times New Roman" panose="02020603050405020304" pitchFamily="18" charset="0"/>
            </a:endParaRPr>
          </a:p>
          <a:p>
            <a:pPr>
              <a:lnSpc>
                <a:spcPct val="110000"/>
              </a:lnSpc>
            </a:pPr>
            <a:r>
              <a:rPr lang="en-US" sz="2600" i="0" dirty="0">
                <a:effectLst/>
                <a:latin typeface="Times New Roman" panose="02020603050405020304" pitchFamily="18" charset="0"/>
                <a:cs typeface="Times New Roman" panose="02020603050405020304" pitchFamily="18" charset="0"/>
              </a:rPr>
              <a:t>In an asynchronous FIFO, the write pointer always points to the next word to be written, while the read pointer always points to the current FIFO word to be read. This setup allows the receiver logic to read data without multiple clock periods to fetch the data word.</a:t>
            </a:r>
          </a:p>
          <a:p>
            <a:pPr>
              <a:lnSpc>
                <a:spcPct val="110000"/>
              </a:lnSpc>
            </a:pPr>
            <a:r>
              <a:rPr lang="en-US" sz="2600" dirty="0">
                <a:latin typeface="Times New Roman" panose="02020603050405020304" pitchFamily="18" charset="0"/>
                <a:cs typeface="Times New Roman" panose="02020603050405020304" pitchFamily="18" charset="0"/>
              </a:rPr>
              <a:t>Use of Gray code and then compare the pointers MSB bit to check the condition</a:t>
            </a:r>
          </a:p>
          <a:p>
            <a:pPr>
              <a:lnSpc>
                <a:spcPct val="110000"/>
              </a:lnSpc>
            </a:pPr>
            <a:r>
              <a:rPr lang="en-US" sz="2600" dirty="0">
                <a:latin typeface="Times New Roman" panose="02020603050405020304" pitchFamily="18" charset="0"/>
                <a:cs typeface="Times New Roman" panose="02020603050405020304" pitchFamily="18" charset="0"/>
              </a:rPr>
              <a:t>On reset, both write and read pointers are set to zero</a:t>
            </a:r>
          </a:p>
          <a:p>
            <a:pPr>
              <a:lnSpc>
                <a:spcPct val="110000"/>
              </a:lnSpc>
            </a:pPr>
            <a:r>
              <a:rPr lang="en-US" sz="2600" dirty="0">
                <a:latin typeface="Times New Roman" panose="02020603050405020304" pitchFamily="18" charset="0"/>
                <a:cs typeface="Times New Roman" panose="02020603050405020304" pitchFamily="18" charset="0"/>
              </a:rPr>
              <a:t>After writing the to the memory location that is pointed, write pointer will be incremented to point next location</a:t>
            </a:r>
          </a:p>
          <a:p>
            <a:pPr>
              <a:lnSpc>
                <a:spcPct val="110000"/>
              </a:lnSpc>
            </a:pPr>
            <a:r>
              <a:rPr lang="en-US" sz="2600" dirty="0">
                <a:latin typeface="Times New Roman" panose="02020603050405020304" pitchFamily="18" charset="0"/>
                <a:cs typeface="Times New Roman" panose="02020603050405020304" pitchFamily="18" charset="0"/>
              </a:rPr>
              <a:t>After reading from the memory location that is pointed, read pointer will be incremented to point next location</a:t>
            </a:r>
          </a:p>
          <a:p>
            <a:endParaRPr lang="en-US" i="0"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1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D0094-2F2E-8AB0-3B77-F68DC03CCF97}"/>
              </a:ext>
            </a:extLst>
          </p:cNvPr>
          <p:cNvSpPr>
            <a:spLocks noGrp="1"/>
          </p:cNvSpPr>
          <p:nvPr>
            <p:ph idx="1"/>
          </p:nvPr>
        </p:nvSpPr>
        <p:spPr>
          <a:xfrm>
            <a:off x="720969" y="348517"/>
            <a:ext cx="10515600" cy="4351338"/>
          </a:xfrm>
        </p:spPr>
        <p:txBody>
          <a:bodyPr>
            <a:normAutofit/>
          </a:bodyPr>
          <a:lstStyle/>
          <a:p>
            <a:pPr algn="ctr"/>
            <a:endParaRPr lang="en-US" sz="3200" b="1" dirty="0">
              <a:solidFill>
                <a:schemeClr val="tx1"/>
              </a:solidFill>
              <a:latin typeface="Times New Roman" panose="02020603050405020304" pitchFamily="18" charset="0"/>
              <a:cs typeface="Times New Roman" panose="02020603050405020304" pitchFamily="18" charset="0"/>
            </a:endParaRPr>
          </a:p>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Full &amp; Empty Conditions</a:t>
            </a:r>
          </a:p>
          <a:p>
            <a:pPr algn="just"/>
            <a:r>
              <a:rPr lang="en-US" sz="2400" dirty="0">
                <a:solidFill>
                  <a:schemeClr val="tx1"/>
                </a:solidFill>
                <a:latin typeface="Times New Roman" panose="02020603050405020304" pitchFamily="18" charset="0"/>
                <a:cs typeface="Times New Roman" panose="02020603050405020304" pitchFamily="18" charset="0"/>
              </a:rPr>
              <a:t>The FIFO is empty when the read and write pointers are both equal.</a:t>
            </a:r>
          </a:p>
          <a:p>
            <a:pPr algn="just"/>
            <a:r>
              <a:rPr lang="en-US" sz="2400" dirty="0">
                <a:solidFill>
                  <a:schemeClr val="tx1"/>
                </a:solidFill>
                <a:latin typeface="Times New Roman" panose="02020603050405020304" pitchFamily="18" charset="0"/>
                <a:cs typeface="Times New Roman" panose="02020603050405020304" pitchFamily="18" charset="0"/>
              </a:rPr>
              <a:t>A FIFO is FULL when the pointers are again equal, that is, when the write pointer has wrapped around and caught up to the read pointer.</a:t>
            </a: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002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6E14-B48B-6932-BDC9-92C08AB482A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Tools Used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74234-7A91-EA90-91C7-2DE293CFAB00}"/>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Questa-SIM 64 -2024.2</a:t>
            </a:r>
          </a:p>
          <a:p>
            <a:r>
              <a:rPr lang="en-US" sz="2400" b="1" dirty="0">
                <a:latin typeface="Times New Roman" panose="02020603050405020304" pitchFamily="18" charset="0"/>
                <a:cs typeface="Times New Roman" panose="02020603050405020304" pitchFamily="18" charset="0"/>
              </a:rPr>
              <a:t>UVM library - </a:t>
            </a:r>
            <a:r>
              <a:rPr lang="en-US" sz="2400" dirty="0">
                <a:latin typeface="Times New Roman" panose="02020603050405020304" pitchFamily="18" charset="0"/>
                <a:cs typeface="Times New Roman" panose="02020603050405020304" pitchFamily="18" charset="0"/>
              </a:rPr>
              <a:t>UVM_ROOT.SVH files</a:t>
            </a:r>
          </a:p>
        </p:txBody>
      </p:sp>
    </p:spTree>
    <p:extLst>
      <p:ext uri="{BB962C8B-B14F-4D97-AF65-F5344CB8AC3E}">
        <p14:creationId xmlns:p14="http://schemas.microsoft.com/office/powerpoint/2010/main" val="58732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TotalTime>
  <Words>1327</Words>
  <Application>Microsoft Office PowerPoint</Application>
  <PresentationFormat>Widescreen</PresentationFormat>
  <Paragraphs>130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Design and Verification of  Asynchronous FIFO</vt:lpstr>
      <vt:lpstr>Table of contents</vt:lpstr>
      <vt:lpstr>Contributions of the Team</vt:lpstr>
      <vt:lpstr>Asynchronous FIFO </vt:lpstr>
      <vt:lpstr>PowerPoint Presentation</vt:lpstr>
      <vt:lpstr>DUT Specification </vt:lpstr>
      <vt:lpstr>PowerPoint Presentation</vt:lpstr>
      <vt:lpstr>PowerPoint Presentation</vt:lpstr>
      <vt:lpstr>Tools Used</vt:lpstr>
      <vt:lpstr>Verification Environment</vt:lpstr>
      <vt:lpstr>Transaction</vt:lpstr>
      <vt:lpstr>PowerPoint Presentation</vt:lpstr>
      <vt:lpstr>Test</vt:lpstr>
      <vt:lpstr>Coverage Results:</vt:lpstr>
      <vt:lpstr>Test Matrix</vt:lpstr>
      <vt:lpstr>Challenges</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Rajeshwar Reddy</dc:creator>
  <cp:lastModifiedBy>Shreya Umesh Shetty</cp:lastModifiedBy>
  <cp:revision>9</cp:revision>
  <dcterms:modified xsi:type="dcterms:W3CDTF">2025-05-29T08:38:39Z</dcterms:modified>
</cp:coreProperties>
</file>