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6" r:id="rId11"/>
    <p:sldId id="265" r:id="rId12"/>
  </p:sldIdLst>
  <p:sldSz cx="9144000" cy="5143500" type="screen16x9"/>
  <p:notesSz cx="6858000" cy="9144000"/>
  <p:custDataLst>
    <p:tags r:id="rId1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p:cViewPr varScale="1">
        <p:scale>
          <a:sx n="140" d="100"/>
          <a:sy n="140" d="100"/>
        </p:scale>
        <p:origin x="84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8ce8be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c8ce8be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8ce8bed4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gc8ce8bed4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sz="1100"/>
            </a:lvl1pPr>
            <a:lvl2pPr marL="914400" lvl="1" indent="-317500" algn="l" rtl="0">
              <a:lnSpc>
                <a:spcPct val="90000"/>
              </a:lnSpc>
              <a:spcBef>
                <a:spcPts val="1200"/>
              </a:spcBef>
              <a:spcAft>
                <a:spcPts val="0"/>
              </a:spcAft>
              <a:buClr>
                <a:schemeClr val="dk1"/>
              </a:buClr>
              <a:buSzPts val="1400"/>
              <a:buChar char="○"/>
              <a:defRPr sz="1100"/>
            </a:lvl2pPr>
            <a:lvl3pPr marL="1371600" lvl="2" indent="-317500" algn="l" rtl="0">
              <a:lnSpc>
                <a:spcPct val="90000"/>
              </a:lnSpc>
              <a:spcBef>
                <a:spcPts val="1200"/>
              </a:spcBef>
              <a:spcAft>
                <a:spcPts val="0"/>
              </a:spcAft>
              <a:buClr>
                <a:schemeClr val="dk1"/>
              </a:buClr>
              <a:buSzPts val="1400"/>
              <a:buChar char="■"/>
              <a:defRPr sz="1100"/>
            </a:lvl3pPr>
            <a:lvl4pPr marL="1828800" lvl="3" indent="-317500" algn="l" rtl="0">
              <a:lnSpc>
                <a:spcPct val="90000"/>
              </a:lnSpc>
              <a:spcBef>
                <a:spcPts val="1200"/>
              </a:spcBef>
              <a:spcAft>
                <a:spcPts val="0"/>
              </a:spcAft>
              <a:buClr>
                <a:schemeClr val="dk1"/>
              </a:buClr>
              <a:buSzPts val="1400"/>
              <a:buChar char="●"/>
              <a:defRPr sz="1100"/>
            </a:lvl4pPr>
            <a:lvl5pPr marL="2286000" lvl="4" indent="-317500" algn="l" rtl="0">
              <a:lnSpc>
                <a:spcPct val="90000"/>
              </a:lnSpc>
              <a:spcBef>
                <a:spcPts val="1200"/>
              </a:spcBef>
              <a:spcAft>
                <a:spcPts val="0"/>
              </a:spcAft>
              <a:buClr>
                <a:schemeClr val="dk1"/>
              </a:buClr>
              <a:buSzPts val="1400"/>
              <a:buChar char="○"/>
              <a:defRPr sz="1100"/>
            </a:lvl5pPr>
            <a:lvl6pPr marL="2743200" lvl="5" indent="-317500" algn="l" rtl="0">
              <a:lnSpc>
                <a:spcPct val="90000"/>
              </a:lnSpc>
              <a:spcBef>
                <a:spcPts val="1200"/>
              </a:spcBef>
              <a:spcAft>
                <a:spcPts val="0"/>
              </a:spcAft>
              <a:buClr>
                <a:schemeClr val="dk1"/>
              </a:buClr>
              <a:buSzPts val="1400"/>
              <a:buChar char="■"/>
              <a:defRPr sz="1100"/>
            </a:lvl6pPr>
            <a:lvl7pPr marL="3200400" lvl="6" indent="-317500" algn="l" rtl="0">
              <a:lnSpc>
                <a:spcPct val="90000"/>
              </a:lnSpc>
              <a:spcBef>
                <a:spcPts val="1200"/>
              </a:spcBef>
              <a:spcAft>
                <a:spcPts val="0"/>
              </a:spcAft>
              <a:buClr>
                <a:schemeClr val="dk1"/>
              </a:buClr>
              <a:buSzPts val="1400"/>
              <a:buChar char="●"/>
              <a:defRPr sz="1100"/>
            </a:lvl7pPr>
            <a:lvl8pPr marL="3657600" lvl="7" indent="-317500" algn="l" rtl="0">
              <a:lnSpc>
                <a:spcPct val="90000"/>
              </a:lnSpc>
              <a:spcBef>
                <a:spcPts val="1200"/>
              </a:spcBef>
              <a:spcAft>
                <a:spcPts val="0"/>
              </a:spcAft>
              <a:buClr>
                <a:schemeClr val="dk1"/>
              </a:buClr>
              <a:buSzPts val="1400"/>
              <a:buChar char="○"/>
              <a:defRPr sz="1100"/>
            </a:lvl8pPr>
            <a:lvl9pPr marL="4114800" lvl="8" indent="-317500" algn="l" rtl="0">
              <a:lnSpc>
                <a:spcPct val="90000"/>
              </a:lnSpc>
              <a:spcBef>
                <a:spcPts val="1200"/>
              </a:spcBef>
              <a:spcAft>
                <a:spcPts val="1200"/>
              </a:spcAft>
              <a:buClr>
                <a:schemeClr val="dk1"/>
              </a:buClr>
              <a:buSzPts val="1400"/>
              <a:buChar char="■"/>
              <a:defRPr sz="1100"/>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sz="1100"/>
            </a:lvl1pPr>
            <a:lvl2pPr marL="0" lvl="1" indent="0" algn="r" rtl="0">
              <a:spcBef>
                <a:spcPts val="0"/>
              </a:spcBef>
              <a:buNone/>
              <a:defRPr sz="1100"/>
            </a:lvl2pPr>
            <a:lvl3pPr marL="0" lvl="2" indent="0" algn="r" rtl="0">
              <a:spcBef>
                <a:spcPts val="0"/>
              </a:spcBef>
              <a:buNone/>
              <a:defRPr sz="1100"/>
            </a:lvl3pPr>
            <a:lvl4pPr marL="0" lvl="3" indent="0" algn="r" rtl="0">
              <a:spcBef>
                <a:spcPts val="0"/>
              </a:spcBef>
              <a:buNone/>
              <a:defRPr sz="1100"/>
            </a:lvl4pPr>
            <a:lvl5pPr marL="0" lvl="4" indent="0" algn="r" rtl="0">
              <a:spcBef>
                <a:spcPts val="0"/>
              </a:spcBef>
              <a:buNone/>
              <a:defRPr sz="1100"/>
            </a:lvl5pPr>
            <a:lvl6pPr marL="0" lvl="5" indent="0" algn="r" rtl="0">
              <a:spcBef>
                <a:spcPts val="0"/>
              </a:spcBef>
              <a:buNone/>
              <a:defRPr sz="1100"/>
            </a:lvl6pPr>
            <a:lvl7pPr marL="0" lvl="6" indent="0" algn="r" rtl="0">
              <a:spcBef>
                <a:spcPts val="0"/>
              </a:spcBef>
              <a:buNone/>
              <a:defRPr sz="1100"/>
            </a:lvl7pPr>
            <a:lvl8pPr marL="0" lvl="7" indent="0" algn="r" rtl="0">
              <a:spcBef>
                <a:spcPts val="0"/>
              </a:spcBef>
              <a:buNone/>
              <a:defRPr sz="1100"/>
            </a:lvl8pPr>
            <a:lvl9pPr marL="0" lvl="8" indent="0" algn="r" rtl="0">
              <a:spcBef>
                <a:spcPts val="0"/>
              </a:spcBef>
              <a:buNone/>
              <a:defRPr sz="11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B09-9275-481F-9230-DAAC5CA13B5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DE1DD9A-0F72-4D5D-9C9B-87256E39E43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8872BF-E2AF-4291-884B-646AE9DAC2C9}"/>
              </a:ext>
            </a:extLst>
          </p:cNvPr>
          <p:cNvSpPr>
            <a:spLocks noGrp="1"/>
          </p:cNvSpPr>
          <p:nvPr>
            <p:ph type="dt" sz="half" idx="10"/>
          </p:nvPr>
        </p:nvSpPr>
        <p:spPr/>
        <p:txBody>
          <a:bodyPr/>
          <a:lstStyle/>
          <a:p>
            <a:fld id="{A6449D82-6253-4D71-BD62-972315CC1FC8}" type="datetimeFigureOut">
              <a:rPr lang="en-US" smtClean="0"/>
              <a:t>12/26/21</a:t>
            </a:fld>
            <a:endParaRPr lang="en-US"/>
          </a:p>
        </p:txBody>
      </p:sp>
      <p:sp>
        <p:nvSpPr>
          <p:cNvPr id="5" name="Footer Placeholder 4">
            <a:extLst>
              <a:ext uri="{FF2B5EF4-FFF2-40B4-BE49-F238E27FC236}">
                <a16:creationId xmlns:a16="http://schemas.microsoft.com/office/drawing/2014/main"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91E9B-D809-4BC3-9AB9-0991EA2AB0B5}"/>
              </a:ext>
            </a:extLst>
          </p:cNvPr>
          <p:cNvSpPr>
            <a:spLocks noGrp="1"/>
          </p:cNvSpPr>
          <p:nvPr>
            <p:ph type="sldNum" sz="quarter" idx="12"/>
          </p:nvPr>
        </p:nvSpPr>
        <p:spPr/>
        <p:txBody>
          <a:bodyPr/>
          <a:lstStyle/>
          <a:p>
            <a:fld id="{D7E2C728-AFC5-43F6-9AF5-E1D67C4656FF}" type="slidenum">
              <a:rPr lang="en-US" smtClean="0"/>
              <a:t>‹#›</a:t>
            </a:fld>
            <a:endParaRPr lang="en-US"/>
          </a:p>
        </p:txBody>
      </p:sp>
    </p:spTree>
    <p:extLst>
      <p:ext uri="{BB962C8B-B14F-4D97-AF65-F5344CB8AC3E}">
        <p14:creationId xmlns:p14="http://schemas.microsoft.com/office/powerpoint/2010/main" val="423583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0" y="416458"/>
            <a:ext cx="5389045" cy="4727041"/>
          </a:xfrm>
          <a:prstGeom prst="rect">
            <a:avLst/>
          </a:prstGeom>
          <a:solidFill>
            <a:srgbClr val="DC1B24"/>
          </a:solidFill>
          <a:ln>
            <a:noFill/>
          </a:ln>
        </p:spPr>
        <p:txBody>
          <a:bodyPr spcFirstLastPara="1" wrap="square" lIns="68575" tIns="34275" rIns="68575" bIns="34275" anchor="ctr" anchorCtr="0">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r"/>
            <a:r>
              <a:rPr lang="en-US" dirty="0">
                <a:solidFill>
                  <a:schemeClr val="bg1"/>
                </a:solidFill>
                <a:latin typeface="Cambria Math" panose="02040503050406030204" pitchFamily="18" charset="0"/>
                <a:ea typeface="Cambria Math" panose="02040503050406030204" pitchFamily="18" charset="0"/>
              </a:rPr>
              <a:t>HARISH KUMAR. M - 18MIS1031 </a:t>
            </a:r>
            <a:endParaRPr lang="en-IN" dirty="0">
              <a:solidFill>
                <a:schemeClr val="bg1"/>
              </a:solidFill>
              <a:latin typeface="Cambria Math" panose="02040503050406030204" pitchFamily="18" charset="0"/>
              <a:ea typeface="Cambria Math" panose="02040503050406030204" pitchFamily="18" charset="0"/>
            </a:endParaRPr>
          </a:p>
          <a:p>
            <a:pPr algn="r"/>
            <a:r>
              <a:rPr lang="en-US" dirty="0">
                <a:solidFill>
                  <a:schemeClr val="bg1"/>
                </a:solidFill>
                <a:latin typeface="Cambria Math" panose="02040503050406030204" pitchFamily="18" charset="0"/>
                <a:ea typeface="Cambria Math" panose="02040503050406030204" pitchFamily="18" charset="0"/>
              </a:rPr>
              <a:t>HARSHIT. D - 18MIS1038 </a:t>
            </a:r>
            <a:endParaRPr lang="en-IN" dirty="0">
              <a:solidFill>
                <a:schemeClr val="bg1"/>
              </a:solidFill>
              <a:latin typeface="Cambria Math" panose="02040503050406030204" pitchFamily="18" charset="0"/>
              <a:ea typeface="Cambria Math" panose="02040503050406030204" pitchFamily="18" charset="0"/>
            </a:endParaRPr>
          </a:p>
          <a:p>
            <a:pPr algn="r"/>
            <a:r>
              <a:rPr lang="en-US" dirty="0">
                <a:solidFill>
                  <a:schemeClr val="bg1"/>
                </a:solidFill>
                <a:latin typeface="Cambria Math" panose="02040503050406030204" pitchFamily="18" charset="0"/>
                <a:ea typeface="Cambria Math" panose="02040503050406030204" pitchFamily="18" charset="0"/>
              </a:rPr>
              <a:t>BHUVANESWARAN. B - 18MIS1043 </a:t>
            </a:r>
            <a:endParaRPr lang="en-IN" dirty="0">
              <a:solidFill>
                <a:schemeClr val="bg1"/>
              </a:solidFill>
              <a:latin typeface="Cambria Math" panose="02040503050406030204" pitchFamily="18" charset="0"/>
              <a:ea typeface="Cambria Math" panose="02040503050406030204" pitchFamily="18" charset="0"/>
            </a:endParaRPr>
          </a:p>
          <a:p>
            <a:pPr algn="r"/>
            <a:r>
              <a:rPr lang="en-US" dirty="0">
                <a:solidFill>
                  <a:schemeClr val="bg1"/>
                </a:solidFill>
                <a:latin typeface="Cambria Math" panose="02040503050406030204" pitchFamily="18" charset="0"/>
                <a:ea typeface="Cambria Math" panose="02040503050406030204" pitchFamily="18" charset="0"/>
              </a:rPr>
              <a:t>ARAVINDHAN. V - 18MIS1052 </a:t>
            </a:r>
            <a:endParaRPr lang="en-IN" dirty="0">
              <a:solidFill>
                <a:schemeClr val="bg1"/>
              </a:solidFill>
              <a:latin typeface="Cambria Math" panose="02040503050406030204" pitchFamily="18" charset="0"/>
              <a:ea typeface="Cambria Math" panose="02040503050406030204" pitchFamily="18" charset="0"/>
            </a:endParaRPr>
          </a:p>
          <a:p>
            <a:pPr algn="r"/>
            <a:r>
              <a:rPr lang="en-US" dirty="0">
                <a:solidFill>
                  <a:schemeClr val="bg1"/>
                </a:solidFill>
                <a:latin typeface="Cambria Math" panose="02040503050406030204" pitchFamily="18" charset="0"/>
                <a:ea typeface="Cambria Math" panose="02040503050406030204" pitchFamily="18" charset="0"/>
              </a:rPr>
              <a:t>DHANUSH. S - 18MIS1083 </a:t>
            </a:r>
            <a:endParaRPr lang="en-IN" dirty="0">
              <a:solidFill>
                <a:schemeClr val="bg1"/>
              </a:solidFill>
              <a:latin typeface="Cambria Math" panose="02040503050406030204" pitchFamily="18" charset="0"/>
              <a:ea typeface="Cambria Math" panose="02040503050406030204" pitchFamily="18" charset="0"/>
            </a:endParaRPr>
          </a:p>
          <a:p>
            <a:pPr marL="0" marR="0" lvl="0" indent="0" rtl="0">
              <a:spcBef>
                <a:spcPts val="0"/>
              </a:spcBef>
              <a:spcAft>
                <a:spcPts val="0"/>
              </a:spcAft>
              <a:buNone/>
            </a:pPr>
            <a:endParaRPr lang="en-US" dirty="0">
              <a:solidFill>
                <a:schemeClr val="bg1"/>
              </a:solidFill>
              <a:latin typeface="Cambria Math" panose="02040503050406030204" pitchFamily="18" charset="0"/>
              <a:ea typeface="Cambria Math" panose="02040503050406030204" pitchFamily="18" charset="0"/>
              <a:cs typeface="Calibri"/>
              <a:sym typeface="Calibri"/>
            </a:endParaRPr>
          </a:p>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pic>
        <p:nvPicPr>
          <p:cNvPr id="61" name="Google Shape;61;p14"/>
          <p:cNvPicPr preferRelativeResize="0"/>
          <p:nvPr/>
        </p:nvPicPr>
        <p:blipFill rotWithShape="1">
          <a:blip r:embed="rId3">
            <a:alphaModFix/>
          </a:blip>
          <a:srcRect/>
          <a:stretch/>
        </p:blipFill>
        <p:spPr>
          <a:xfrm>
            <a:off x="5389045" y="798060"/>
            <a:ext cx="3284567" cy="3417324"/>
          </a:xfrm>
          <a:prstGeom prst="rect">
            <a:avLst/>
          </a:prstGeom>
          <a:noFill/>
          <a:ln w="9525" cap="flat" cmpd="sng">
            <a:solidFill>
              <a:schemeClr val="lt1"/>
            </a:solidFill>
            <a:prstDash val="solid"/>
            <a:round/>
            <a:headEnd type="none" w="sm" len="sm"/>
            <a:tailEnd type="none" w="sm" len="sm"/>
          </a:ln>
        </p:spPr>
      </p:pic>
      <p:sp>
        <p:nvSpPr>
          <p:cNvPr id="62" name="Google Shape;62;p14"/>
          <p:cNvSpPr txBox="1"/>
          <p:nvPr/>
        </p:nvSpPr>
        <p:spPr>
          <a:xfrm>
            <a:off x="238431" y="1493363"/>
            <a:ext cx="4806143" cy="1150479"/>
          </a:xfrm>
          <a:prstGeom prst="rect">
            <a:avLst/>
          </a:prstGeom>
          <a:noFill/>
          <a:ln>
            <a:noFill/>
          </a:ln>
        </p:spPr>
        <p:txBody>
          <a:bodyPr spcFirstLastPara="1" wrap="square" lIns="68575" tIns="34275" rIns="68575" bIns="34275" anchor="b" anchorCtr="0">
            <a:noAutofit/>
          </a:bodyPr>
          <a:lstStyle/>
          <a:p>
            <a:pPr marL="0" marR="0" lvl="0" indent="0" algn="l" rtl="0">
              <a:lnSpc>
                <a:spcPct val="90000"/>
              </a:lnSpc>
              <a:spcBef>
                <a:spcPts val="0"/>
              </a:spcBef>
              <a:spcAft>
                <a:spcPts val="0"/>
              </a:spcAft>
              <a:buClr>
                <a:schemeClr val="lt1"/>
              </a:buClr>
              <a:buSzPts val="3300"/>
              <a:buFont typeface="Poppins Black"/>
              <a:buNone/>
            </a:pPr>
            <a:r>
              <a:rPr lang="en-US" sz="3200" b="1" dirty="0">
                <a:solidFill>
                  <a:schemeClr val="bg1"/>
                </a:solidFill>
                <a:latin typeface="Cambria Math" panose="02040503050406030204" pitchFamily="18" charset="0"/>
                <a:ea typeface="Cambria Math" panose="02040503050406030204" pitchFamily="18" charset="0"/>
                <a:cs typeface="Dubai" panose="020B0503030403030204" pitchFamily="34" charset="-78"/>
              </a:rPr>
              <a:t>ROAD SIDE ASSISTANCE</a:t>
            </a:r>
          </a:p>
          <a:p>
            <a:pPr marL="0" marR="0" lvl="0" indent="0" algn="l" rtl="0">
              <a:lnSpc>
                <a:spcPct val="90000"/>
              </a:lnSpc>
              <a:spcBef>
                <a:spcPts val="0"/>
              </a:spcBef>
              <a:spcAft>
                <a:spcPts val="0"/>
              </a:spcAft>
              <a:buClr>
                <a:schemeClr val="lt1"/>
              </a:buClr>
              <a:buSzPts val="3300"/>
              <a:buFont typeface="Poppins Black"/>
              <a:buNone/>
            </a:pPr>
            <a:r>
              <a:rPr lang="en-US" sz="3200" b="1" dirty="0">
                <a:solidFill>
                  <a:schemeClr val="bg1"/>
                </a:solidFill>
                <a:latin typeface="Cambria Math" panose="02040503050406030204" pitchFamily="18" charset="0"/>
                <a:ea typeface="Cambria Math" panose="02040503050406030204" pitchFamily="18" charset="0"/>
                <a:cs typeface="Dubai" panose="020B0503030403030204" pitchFamily="34" charset="-78"/>
              </a:rPr>
              <a:t>APPLICATION</a:t>
            </a:r>
            <a:endParaRPr sz="3200" b="1" dirty="0">
              <a:solidFill>
                <a:schemeClr val="bg1"/>
              </a:solidFill>
              <a:latin typeface="Cambria Math" panose="02040503050406030204" pitchFamily="18" charset="0"/>
              <a:ea typeface="Cambria Math" panose="02040503050406030204" pitchFamily="18" charset="0"/>
              <a:cs typeface="Dubai" panose="020B0503030403030204" pitchFamily="34" charset="-78"/>
            </a:endParaRPr>
          </a:p>
        </p:txBody>
      </p:sp>
      <p:sp>
        <p:nvSpPr>
          <p:cNvPr id="64" name="Google Shape;64;p14"/>
          <p:cNvSpPr txBox="1"/>
          <p:nvPr/>
        </p:nvSpPr>
        <p:spPr>
          <a:xfrm>
            <a:off x="470388" y="3382346"/>
            <a:ext cx="2377500" cy="292200"/>
          </a:xfrm>
          <a:prstGeom prst="rect">
            <a:avLst/>
          </a:prstGeom>
          <a:noFill/>
          <a:ln>
            <a:noFill/>
          </a:ln>
        </p:spPr>
        <p:txBody>
          <a:bodyPr spcFirstLastPara="1" wrap="square" lIns="68575" tIns="34275" rIns="68575" bIns="34275" anchor="b" anchorCtr="0">
            <a:noAutofit/>
          </a:bodyPr>
          <a:lstStyle/>
          <a:p>
            <a:pPr marL="0" marR="0" lvl="0" indent="0" algn="l" rtl="0">
              <a:lnSpc>
                <a:spcPct val="90000"/>
              </a:lnSpc>
              <a:spcBef>
                <a:spcPts val="0"/>
              </a:spcBef>
              <a:spcAft>
                <a:spcPts val="0"/>
              </a:spcAft>
              <a:buClr>
                <a:schemeClr val="lt1"/>
              </a:buClr>
              <a:buSzPts val="1400"/>
              <a:buFont typeface="Poppins SemiBold"/>
              <a:buNone/>
            </a:pPr>
            <a:endParaRPr sz="3300" b="0" i="0" u="none" strike="noStrike" cap="none">
              <a:solidFill>
                <a:schemeClr val="lt1"/>
              </a:solidFill>
              <a:latin typeface="Poppins SemiBold"/>
              <a:ea typeface="Poppins SemiBold"/>
              <a:cs typeface="Poppins SemiBold"/>
              <a:sym typeface="Poppins SemiBold"/>
            </a:endParaRPr>
          </a:p>
        </p:txBody>
      </p:sp>
      <p:sp>
        <p:nvSpPr>
          <p:cNvPr id="65" name="Google Shape;65;p14"/>
          <p:cNvSpPr/>
          <p:nvPr/>
        </p:nvSpPr>
        <p:spPr>
          <a:xfrm>
            <a:off x="517373" y="4395064"/>
            <a:ext cx="5503200" cy="342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5766258B-737A-CC45-B444-046A7BBE678E}"/>
              </a:ext>
            </a:extLst>
          </p:cNvPr>
          <p:cNvSpPr txBox="1"/>
          <p:nvPr/>
        </p:nvSpPr>
        <p:spPr>
          <a:xfrm>
            <a:off x="517373" y="474894"/>
            <a:ext cx="4527201" cy="646331"/>
          </a:xfrm>
          <a:prstGeom prst="rect">
            <a:avLst/>
          </a:prstGeom>
          <a:noFill/>
        </p:spPr>
        <p:txBody>
          <a:bodyPr wrap="none" rtlCol="0">
            <a:spAutoFit/>
          </a:bodyPr>
          <a:lstStyle/>
          <a:p>
            <a:r>
              <a:rPr lang="en-US" sz="1800" dirty="0">
                <a:solidFill>
                  <a:schemeClr val="bg1"/>
                </a:solidFill>
                <a:latin typeface="Cambria Math" panose="02040503050406030204" pitchFamily="18" charset="0"/>
                <a:ea typeface="Cambria Math" panose="02040503050406030204" pitchFamily="18" charset="0"/>
              </a:rPr>
              <a:t>Technical Answers for Real World Problems</a:t>
            </a:r>
          </a:p>
          <a:p>
            <a:pPr algn="ctr"/>
            <a:r>
              <a:rPr lang="en-US" sz="1800" dirty="0">
                <a:solidFill>
                  <a:schemeClr val="bg1"/>
                </a:solidFill>
                <a:latin typeface="Cambria Math" panose="02040503050406030204" pitchFamily="18" charset="0"/>
                <a:ea typeface="Cambria Math" panose="02040503050406030204" pitchFamily="18" charset="0"/>
              </a:rPr>
              <a:t>SWE3999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72F4B9-BB96-3541-A000-5D60BD136493}"/>
              </a:ext>
            </a:extLst>
          </p:cNvPr>
          <p:cNvSpPr>
            <a:spLocks noGrp="1"/>
          </p:cNvSpPr>
          <p:nvPr>
            <p:ph type="body" idx="1"/>
          </p:nvPr>
        </p:nvSpPr>
        <p:spPr>
          <a:xfrm>
            <a:off x="363123" y="1330001"/>
            <a:ext cx="4699170" cy="3263400"/>
          </a:xfrm>
        </p:spPr>
        <p:txBody>
          <a:bodyPr/>
          <a:lstStyle/>
          <a:p>
            <a:pPr marL="139700" indent="0">
              <a:buNone/>
            </a:pPr>
            <a:r>
              <a:rPr lang="en-US" sz="1400" dirty="0">
                <a:solidFill>
                  <a:schemeClr val="tx1"/>
                </a:solidFill>
                <a:latin typeface="Cambria Math" panose="02040503050406030204" pitchFamily="18" charset="0"/>
                <a:ea typeface="Cambria Math" panose="02040503050406030204" pitchFamily="18" charset="0"/>
              </a:rPr>
              <a:t>Road assistance system application can be added with more features like live weather reports and availability ambulance services, hotel services based on the user’s location will ease. By adding more inputs for the services like Tow and Flat </a:t>
            </a:r>
            <a:r>
              <a:rPr lang="en-US" sz="1400" dirty="0" err="1">
                <a:solidFill>
                  <a:schemeClr val="tx1"/>
                </a:solidFill>
                <a:latin typeface="Cambria Math" panose="02040503050406030204" pitchFamily="18" charset="0"/>
                <a:ea typeface="Cambria Math" panose="02040503050406030204" pitchFamily="18" charset="0"/>
              </a:rPr>
              <a:t>tyre</a:t>
            </a:r>
            <a:r>
              <a:rPr lang="en-US" sz="1400" dirty="0">
                <a:solidFill>
                  <a:schemeClr val="tx1"/>
                </a:solidFill>
                <a:latin typeface="Cambria Math" panose="02040503050406030204" pitchFamily="18" charset="0"/>
                <a:ea typeface="Cambria Math" panose="02040503050406030204" pitchFamily="18" charset="0"/>
              </a:rPr>
              <a:t> providers, the precision and availability of the data for requested details can be improved. Current system is designed and developed in android technology, which can be done in other technologies like Macintosh and windows will make more reach to users.</a:t>
            </a:r>
            <a:endParaRPr lang="en-IN" sz="1400" dirty="0">
              <a:solidFill>
                <a:schemeClr val="tx1"/>
              </a:solidFill>
              <a:latin typeface="Cambria Math" panose="02040503050406030204" pitchFamily="18" charset="0"/>
              <a:ea typeface="Cambria Math" panose="02040503050406030204" pitchFamily="18" charset="0"/>
            </a:endParaRPr>
          </a:p>
          <a:p>
            <a:pPr marL="139700" indent="0">
              <a:buNone/>
            </a:pPr>
            <a:r>
              <a:rPr lang="en-US" b="1" dirty="0"/>
              <a:t> </a:t>
            </a:r>
            <a:endParaRPr lang="en-IN" dirty="0"/>
          </a:p>
          <a:p>
            <a:pPr marL="139700" indent="0">
              <a:buNone/>
            </a:pPr>
            <a:endParaRPr lang="en-US" dirty="0"/>
          </a:p>
        </p:txBody>
      </p:sp>
      <p:sp>
        <p:nvSpPr>
          <p:cNvPr id="4" name="Google Shape;72;p15">
            <a:extLst>
              <a:ext uri="{FF2B5EF4-FFF2-40B4-BE49-F238E27FC236}">
                <a16:creationId xmlns:a16="http://schemas.microsoft.com/office/drawing/2014/main" id="{6A02CD8B-90A3-8948-88B2-24E594D4D0F0}"/>
              </a:ext>
            </a:extLst>
          </p:cNvPr>
          <p:cNvSpPr/>
          <p:nvPr/>
        </p:nvSpPr>
        <p:spPr>
          <a:xfrm>
            <a:off x="5565600" y="546006"/>
            <a:ext cx="3578400" cy="4597494"/>
          </a:xfrm>
          <a:prstGeom prst="rect">
            <a:avLst/>
          </a:prstGeom>
          <a:solidFill>
            <a:schemeClr val="dk1"/>
          </a:solidFill>
          <a:ln>
            <a:noFill/>
          </a:ln>
        </p:spPr>
        <p:txBody>
          <a:bodyPr spcFirstLastPara="1" wrap="square" lIns="68575" tIns="34275" rIns="68575" bIns="34275" anchor="ctr" anchorCtr="0">
            <a:noAutofit/>
          </a:bodyPr>
          <a:lstStyle/>
          <a:p>
            <a:pPr lvl="0" algn="ctr"/>
            <a:endParaRPr sz="1400" b="0" i="0" u="none" strike="noStrike" cap="none" dirty="0">
              <a:solidFill>
                <a:schemeClr val="lt1"/>
              </a:solidFill>
              <a:latin typeface="Calibri"/>
              <a:ea typeface="Calibri"/>
              <a:cs typeface="Calibri"/>
              <a:sym typeface="Calibri"/>
            </a:endParaRPr>
          </a:p>
        </p:txBody>
      </p:sp>
      <p:sp>
        <p:nvSpPr>
          <p:cNvPr id="5" name="Google Shape;75;p15">
            <a:extLst>
              <a:ext uri="{FF2B5EF4-FFF2-40B4-BE49-F238E27FC236}">
                <a16:creationId xmlns:a16="http://schemas.microsoft.com/office/drawing/2014/main" id="{ABAE93D4-7F6A-DA40-A5DB-3E3C790BA215}"/>
              </a:ext>
            </a:extLst>
          </p:cNvPr>
          <p:cNvSpPr/>
          <p:nvPr/>
        </p:nvSpPr>
        <p:spPr>
          <a:xfrm rot="5400000" flipH="1">
            <a:off x="2764106" y="1008608"/>
            <a:ext cx="537611" cy="6065822"/>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7" name="Google Shape;73;p15">
            <a:extLst>
              <a:ext uri="{FF2B5EF4-FFF2-40B4-BE49-F238E27FC236}">
                <a16:creationId xmlns:a16="http://schemas.microsoft.com/office/drawing/2014/main" id="{60492B93-ED79-F748-9B95-E71805D3F709}"/>
              </a:ext>
            </a:extLst>
          </p:cNvPr>
          <p:cNvSpPr/>
          <p:nvPr/>
        </p:nvSpPr>
        <p:spPr>
          <a:xfrm rot="10800000" flipH="1">
            <a:off x="546354" y="747345"/>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 name="Google Shape;73;p15">
            <a:extLst>
              <a:ext uri="{FF2B5EF4-FFF2-40B4-BE49-F238E27FC236}">
                <a16:creationId xmlns:a16="http://schemas.microsoft.com/office/drawing/2014/main" id="{7CB58C0E-318D-2D45-A8B9-B6ADAFB73221}"/>
              </a:ext>
            </a:extLst>
          </p:cNvPr>
          <p:cNvSpPr/>
          <p:nvPr/>
        </p:nvSpPr>
        <p:spPr>
          <a:xfrm rot="10800000" flipH="1">
            <a:off x="5256750" y="1835123"/>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 name="Google Shape;70;p15">
            <a:extLst>
              <a:ext uri="{FF2B5EF4-FFF2-40B4-BE49-F238E27FC236}">
                <a16:creationId xmlns:a16="http://schemas.microsoft.com/office/drawing/2014/main" id="{68F9F874-D0AF-5445-A719-0585BB9296D7}"/>
              </a:ext>
            </a:extLst>
          </p:cNvPr>
          <p:cNvSpPr txBox="1"/>
          <p:nvPr/>
        </p:nvSpPr>
        <p:spPr>
          <a:xfrm>
            <a:off x="463535" y="871275"/>
            <a:ext cx="2978589" cy="3513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000000"/>
              </a:buClr>
              <a:buSzPts val="2100"/>
              <a:buFont typeface="Poppins Black"/>
              <a:buNone/>
            </a:pPr>
            <a:r>
              <a:rPr lang="en-US" sz="2100" b="1" dirty="0">
                <a:solidFill>
                  <a:schemeClr val="tx1"/>
                </a:solidFill>
                <a:latin typeface="Cambria Math" panose="02040503050406030204" pitchFamily="18" charset="0"/>
                <a:ea typeface="Cambria Math" panose="02040503050406030204" pitchFamily="18" charset="0"/>
                <a:cs typeface="Poppins Black"/>
                <a:sym typeface="Poppins Black"/>
              </a:rPr>
              <a:t>Conclusion</a:t>
            </a:r>
            <a:endParaRPr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endParaRPr>
          </a:p>
        </p:txBody>
      </p:sp>
      <p:pic>
        <p:nvPicPr>
          <p:cNvPr id="13" name="Picture 12">
            <a:extLst>
              <a:ext uri="{FF2B5EF4-FFF2-40B4-BE49-F238E27FC236}">
                <a16:creationId xmlns:a16="http://schemas.microsoft.com/office/drawing/2014/main" id="{06FCB4B1-E2A4-9940-BFEC-802EB891D726}"/>
              </a:ext>
            </a:extLst>
          </p:cNvPr>
          <p:cNvPicPr>
            <a:picLocks noChangeAspect="1"/>
          </p:cNvPicPr>
          <p:nvPr/>
        </p:nvPicPr>
        <p:blipFill>
          <a:blip r:embed="rId2">
            <a:extLst>
              <a:ext uri="{BEBA8EAE-BF5A-486C-A8C5-ECC9F3942E4B}">
                <a14:imgProps xmlns:a14="http://schemas.microsoft.com/office/drawing/2010/main">
                  <a14:imgLayer r:embed="rId3">
                    <a14:imgEffect>
                      <a14:saturation sat="129000"/>
                    </a14:imgEffect>
                  </a14:imgLayer>
                </a14:imgProps>
              </a:ext>
            </a:extLst>
          </a:blip>
          <a:stretch>
            <a:fillRect/>
          </a:stretch>
        </p:blipFill>
        <p:spPr>
          <a:xfrm>
            <a:off x="5745900" y="1991206"/>
            <a:ext cx="3162993" cy="1611530"/>
          </a:xfrm>
          <a:prstGeom prst="rect">
            <a:avLst/>
          </a:prstGeom>
        </p:spPr>
      </p:pic>
    </p:spTree>
    <p:extLst>
      <p:ext uri="{BB962C8B-B14F-4D97-AF65-F5344CB8AC3E}">
        <p14:creationId xmlns:p14="http://schemas.microsoft.com/office/powerpoint/2010/main" val="20090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375E6A-7C79-C844-9886-D0CC2E671002}"/>
              </a:ext>
            </a:extLst>
          </p:cNvPr>
          <p:cNvSpPr>
            <a:spLocks noGrp="1"/>
          </p:cNvSpPr>
          <p:nvPr>
            <p:ph type="body" idx="1"/>
          </p:nvPr>
        </p:nvSpPr>
        <p:spPr>
          <a:xfrm>
            <a:off x="3883936" y="1819747"/>
            <a:ext cx="4631413" cy="2812872"/>
          </a:xfrm>
        </p:spPr>
        <p:txBody>
          <a:bodyPr/>
          <a:lstStyle/>
          <a:p>
            <a:endParaRPr lang="en-US" dirty="0"/>
          </a:p>
        </p:txBody>
      </p:sp>
      <p:sp>
        <p:nvSpPr>
          <p:cNvPr id="4" name="Google Shape;60;p14">
            <a:extLst>
              <a:ext uri="{FF2B5EF4-FFF2-40B4-BE49-F238E27FC236}">
                <a16:creationId xmlns:a16="http://schemas.microsoft.com/office/drawing/2014/main" id="{E6460511-86DA-6D4C-88F4-EB0B3252C8DC}"/>
              </a:ext>
            </a:extLst>
          </p:cNvPr>
          <p:cNvSpPr/>
          <p:nvPr/>
        </p:nvSpPr>
        <p:spPr>
          <a:xfrm>
            <a:off x="3264408" y="344032"/>
            <a:ext cx="5879592" cy="4799468"/>
          </a:xfrm>
          <a:prstGeom prst="rect">
            <a:avLst/>
          </a:prstGeom>
          <a:solidFill>
            <a:srgbClr val="DC1B24"/>
          </a:solidFill>
          <a:ln>
            <a:noFill/>
          </a:ln>
        </p:spPr>
        <p:txBody>
          <a:bodyPr spcFirstLastPara="1" wrap="square" lIns="68575" tIns="34275" rIns="68575" bIns="34275" anchor="ctr" anchorCtr="0">
            <a:noAutofit/>
          </a:bodyPr>
          <a:lstStyle/>
          <a:p>
            <a:pPr lvl="0">
              <a:lnSpc>
                <a:spcPct val="90000"/>
              </a:lnSpc>
              <a:buClr>
                <a:schemeClr val="lt1"/>
              </a:buClr>
              <a:buSzPts val="3300"/>
            </a:pPr>
            <a:r>
              <a:rPr lang="en-US" sz="4400" dirty="0">
                <a:solidFill>
                  <a:schemeClr val="bg1"/>
                </a:solidFill>
                <a:latin typeface="Cambria Math" panose="02040503050406030204" pitchFamily="18" charset="0"/>
                <a:ea typeface="Cambria Math" panose="02040503050406030204" pitchFamily="18" charset="0"/>
                <a:cs typeface="Dubai" panose="020B0503030403030204" pitchFamily="34" charset="-78"/>
              </a:rPr>
              <a:t>THANK YOU</a:t>
            </a:r>
          </a:p>
        </p:txBody>
      </p:sp>
      <p:sp>
        <p:nvSpPr>
          <p:cNvPr id="5" name="Google Shape;65;p14">
            <a:extLst>
              <a:ext uri="{FF2B5EF4-FFF2-40B4-BE49-F238E27FC236}">
                <a16:creationId xmlns:a16="http://schemas.microsoft.com/office/drawing/2014/main" id="{B5F7A5B5-C3D8-3442-92A5-9E51476ACE7D}"/>
              </a:ext>
            </a:extLst>
          </p:cNvPr>
          <p:cNvSpPr/>
          <p:nvPr/>
        </p:nvSpPr>
        <p:spPr>
          <a:xfrm>
            <a:off x="3012149" y="3319716"/>
            <a:ext cx="5503200" cy="342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340DC9D2-F157-2F46-9C43-E446122A7BCF}"/>
              </a:ext>
            </a:extLst>
          </p:cNvPr>
          <p:cNvPicPr>
            <a:picLocks noChangeAspect="1"/>
          </p:cNvPicPr>
          <p:nvPr/>
        </p:nvPicPr>
        <p:blipFill>
          <a:blip r:embed="rId2"/>
          <a:stretch>
            <a:fillRect/>
          </a:stretch>
        </p:blipFill>
        <p:spPr>
          <a:xfrm>
            <a:off x="106743" y="1124176"/>
            <a:ext cx="3056945" cy="2229740"/>
          </a:xfrm>
          <a:prstGeom prst="rect">
            <a:avLst/>
          </a:prstGeom>
        </p:spPr>
      </p:pic>
    </p:spTree>
    <p:extLst>
      <p:ext uri="{BB962C8B-B14F-4D97-AF65-F5344CB8AC3E}">
        <p14:creationId xmlns:p14="http://schemas.microsoft.com/office/powerpoint/2010/main" val="310592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284600" y="583085"/>
            <a:ext cx="2938800" cy="3513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000000"/>
              </a:buClr>
              <a:buSzPts val="2100"/>
              <a:buFont typeface="Poppins Black"/>
              <a:buNone/>
            </a:pPr>
            <a:r>
              <a:rPr lang="en" sz="2100" b="1" i="0" u="none" strike="noStrike" cap="none" dirty="0">
                <a:solidFill>
                  <a:srgbClr val="000000"/>
                </a:solidFill>
                <a:latin typeface="Cambria Math" panose="02040503050406030204" pitchFamily="18" charset="0"/>
                <a:ea typeface="Cambria Math" panose="02040503050406030204" pitchFamily="18" charset="0"/>
                <a:cs typeface="Poppins Black"/>
                <a:sym typeface="Poppins Black"/>
              </a:rPr>
              <a:t>Introduction</a:t>
            </a:r>
            <a:endParaRPr sz="2100" b="1" i="0" u="none" strike="noStrike" cap="none" dirty="0">
              <a:solidFill>
                <a:schemeClr val="dk1"/>
              </a:solidFill>
              <a:latin typeface="Cambria Math" panose="02040503050406030204" pitchFamily="18" charset="0"/>
              <a:ea typeface="Cambria Math" panose="02040503050406030204" pitchFamily="18" charset="0"/>
              <a:cs typeface="Poppins Black"/>
              <a:sym typeface="Poppins Black"/>
            </a:endParaRPr>
          </a:p>
        </p:txBody>
      </p:sp>
      <p:sp>
        <p:nvSpPr>
          <p:cNvPr id="71" name="Google Shape;71;p15"/>
          <p:cNvSpPr txBox="1"/>
          <p:nvPr/>
        </p:nvSpPr>
        <p:spPr>
          <a:xfrm>
            <a:off x="284600" y="1038449"/>
            <a:ext cx="4777500" cy="4105051"/>
          </a:xfrm>
          <a:prstGeom prst="rect">
            <a:avLst/>
          </a:prstGeom>
          <a:noFill/>
          <a:ln>
            <a:noFill/>
          </a:ln>
        </p:spPr>
        <p:txBody>
          <a:bodyPr spcFirstLastPara="1" wrap="square" lIns="68575" tIns="34275" rIns="68575" bIns="34275" anchor="b" anchorCtr="0">
            <a:noAutofit/>
          </a:bodyPr>
          <a:lstStyle/>
          <a:p>
            <a:r>
              <a:rPr lang="en-US" dirty="0">
                <a:solidFill>
                  <a:schemeClr val="tx1"/>
                </a:solidFill>
                <a:latin typeface="Cambria Math" panose="02040503050406030204" pitchFamily="18" charset="0"/>
                <a:ea typeface="Cambria Math" panose="02040503050406030204" pitchFamily="18" charset="0"/>
              </a:rPr>
              <a:t>Road trip is always fun and enjoyable by you get to know many things. You might also plan and make all precaution to make the journey safe and smooth. However, in the unfortunate &amp; unforeseen event of a breakdown or road accidents what is needed is immediate help. Our goal is to ensure that you get prompt assistance during such a situation. To make this possible we are doing an Android Application for user assistance purpose which provides assistance to the passengers during their road trips. We already know Android is the Trending Technology. In our application we are integrating many possible assistances that can be provided during the trip. People with android phones and tablets can install our application and can have access to our assistance service when needed.</a:t>
            </a:r>
            <a:endParaRPr lang="en-IN" dirty="0">
              <a:solidFill>
                <a:schemeClr val="tx1"/>
              </a:solidFill>
              <a:latin typeface="Cambria Math" panose="02040503050406030204" pitchFamily="18" charset="0"/>
              <a:ea typeface="Cambria Math" panose="02040503050406030204" pitchFamily="18" charset="0"/>
            </a:endParaRPr>
          </a:p>
          <a:p>
            <a:endParaRPr lang="en-IN" dirty="0"/>
          </a:p>
          <a:p>
            <a:r>
              <a:rPr lang="en-US" dirty="0"/>
              <a:t> </a:t>
            </a:r>
            <a:endParaRPr lang="en-IN" dirty="0"/>
          </a:p>
          <a:p>
            <a:pPr marL="0" marR="0" lvl="0" indent="0" algn="l" rtl="0">
              <a:lnSpc>
                <a:spcPct val="140000"/>
              </a:lnSpc>
              <a:spcBef>
                <a:spcPts val="0"/>
              </a:spcBef>
              <a:spcAft>
                <a:spcPts val="0"/>
              </a:spcAft>
              <a:buClr>
                <a:schemeClr val="dk1"/>
              </a:buClr>
              <a:buSzPts val="1400"/>
              <a:buFont typeface="Poppins"/>
              <a:buNone/>
            </a:pPr>
            <a:endParaRPr sz="3300" b="0" i="0" u="none" strike="noStrike" cap="none" dirty="0">
              <a:solidFill>
                <a:schemeClr val="dk1"/>
              </a:solidFill>
              <a:latin typeface="Poppins"/>
              <a:ea typeface="Poppins"/>
              <a:cs typeface="Poppins"/>
              <a:sym typeface="Poppins"/>
            </a:endParaRPr>
          </a:p>
        </p:txBody>
      </p:sp>
      <p:sp>
        <p:nvSpPr>
          <p:cNvPr id="72" name="Google Shape;72;p15"/>
          <p:cNvSpPr/>
          <p:nvPr/>
        </p:nvSpPr>
        <p:spPr>
          <a:xfrm>
            <a:off x="5565600" y="242093"/>
            <a:ext cx="3578400" cy="51435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3" name="Google Shape;73;p15"/>
          <p:cNvSpPr/>
          <p:nvPr/>
        </p:nvSpPr>
        <p:spPr>
          <a:xfrm rot="10800000" flipH="1">
            <a:off x="362331" y="496853"/>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74" name="Google Shape;74;p15"/>
          <p:cNvPicPr preferRelativeResize="0"/>
          <p:nvPr/>
        </p:nvPicPr>
        <p:blipFill rotWithShape="1">
          <a:blip r:embed="rId3">
            <a:alphaModFix/>
          </a:blip>
          <a:srcRect/>
          <a:stretch/>
        </p:blipFill>
        <p:spPr>
          <a:xfrm>
            <a:off x="5784803" y="1850762"/>
            <a:ext cx="3139994" cy="2138400"/>
          </a:xfrm>
          <a:prstGeom prst="rect">
            <a:avLst/>
          </a:prstGeom>
          <a:noFill/>
          <a:ln w="9525" cap="flat" cmpd="sng">
            <a:solidFill>
              <a:schemeClr val="lt1"/>
            </a:solidFill>
            <a:prstDash val="solid"/>
            <a:round/>
            <a:headEnd type="none" w="sm" len="sm"/>
            <a:tailEnd type="none" w="sm" len="sm"/>
          </a:ln>
        </p:spPr>
      </p:pic>
      <p:sp>
        <p:nvSpPr>
          <p:cNvPr id="75" name="Google Shape;75;p15"/>
          <p:cNvSpPr/>
          <p:nvPr/>
        </p:nvSpPr>
        <p:spPr>
          <a:xfrm rot="5400000" flipH="1">
            <a:off x="2798655" y="1398733"/>
            <a:ext cx="446970" cy="6044087"/>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6" name="Google Shape;76;p15"/>
          <p:cNvSpPr/>
          <p:nvPr/>
        </p:nvSpPr>
        <p:spPr>
          <a:xfrm rot="10800000" flipH="1">
            <a:off x="5256750" y="1608433"/>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5">
            <a:extLst>
              <a:ext uri="{FF2B5EF4-FFF2-40B4-BE49-F238E27FC236}">
                <a16:creationId xmlns:a16="http://schemas.microsoft.com/office/drawing/2014/main" id="{5AEBF8CD-B59F-A947-AE44-F542D9423F7F}"/>
              </a:ext>
            </a:extLst>
          </p:cNvPr>
          <p:cNvSpPr/>
          <p:nvPr/>
        </p:nvSpPr>
        <p:spPr>
          <a:xfrm>
            <a:off x="0" y="546006"/>
            <a:ext cx="3578400" cy="4597494"/>
          </a:xfrm>
          <a:prstGeom prst="rect">
            <a:avLst/>
          </a:prstGeom>
          <a:solidFill>
            <a:schemeClr val="dk1"/>
          </a:solidFill>
          <a:ln>
            <a:noFill/>
          </a:ln>
        </p:spPr>
        <p:txBody>
          <a:bodyPr spcFirstLastPara="1" wrap="square" lIns="68575" tIns="34275" rIns="68575" bIns="34275" anchor="ctr" anchorCtr="0">
            <a:noAutofit/>
          </a:bodyPr>
          <a:lstStyle/>
          <a:p>
            <a:pPr lvl="0" algn="ctr"/>
            <a:endParaRPr sz="1400" b="0" i="0" u="none" strike="noStrike" cap="none" dirty="0">
              <a:solidFill>
                <a:schemeClr val="lt1"/>
              </a:solidFill>
              <a:latin typeface="Calibri"/>
              <a:ea typeface="Calibri"/>
              <a:cs typeface="Calibri"/>
              <a:sym typeface="Calibri"/>
            </a:endParaRPr>
          </a:p>
        </p:txBody>
      </p:sp>
      <p:sp>
        <p:nvSpPr>
          <p:cNvPr id="7" name="Google Shape;75;p15">
            <a:extLst>
              <a:ext uri="{FF2B5EF4-FFF2-40B4-BE49-F238E27FC236}">
                <a16:creationId xmlns:a16="http://schemas.microsoft.com/office/drawing/2014/main" id="{A1E309A5-E186-1F42-8284-3EFCFEAD9288}"/>
              </a:ext>
            </a:extLst>
          </p:cNvPr>
          <p:cNvSpPr>
            <a:spLocks noGrp="1"/>
          </p:cNvSpPr>
          <p:nvPr>
            <p:ph type="body" idx="1"/>
          </p:nvPr>
        </p:nvSpPr>
        <p:spPr>
          <a:xfrm>
            <a:off x="3195783" y="4348611"/>
            <a:ext cx="5939073" cy="497765"/>
          </a:xfrm>
          <a:prstGeom prst="rect">
            <a:avLst/>
          </a:prstGeom>
          <a:solidFill>
            <a:srgbClr val="DC1B24"/>
          </a:solidFill>
          <a:ln>
            <a:noFill/>
          </a:ln>
        </p:spPr>
        <p:txBody>
          <a:bodyPr spcFirstLastPara="1" wrap="square" lIns="68575" tIns="34275" rIns="68575" bIns="34275" anchor="ctr" anchorCtr="0">
            <a:noAutofit/>
          </a:bodyPr>
          <a:lstStyle/>
          <a:p>
            <a:pPr marL="139700" indent="0">
              <a:buNone/>
            </a:pPr>
            <a:endParaRPr lang="en-US" dirty="0"/>
          </a:p>
        </p:txBody>
      </p:sp>
      <p:sp>
        <p:nvSpPr>
          <p:cNvPr id="8" name="Google Shape;76;p15">
            <a:extLst>
              <a:ext uri="{FF2B5EF4-FFF2-40B4-BE49-F238E27FC236}">
                <a16:creationId xmlns:a16="http://schemas.microsoft.com/office/drawing/2014/main" id="{74791570-F6D0-6346-B02E-CC7EA5AB6515}"/>
              </a:ext>
            </a:extLst>
          </p:cNvPr>
          <p:cNvSpPr/>
          <p:nvPr/>
        </p:nvSpPr>
        <p:spPr>
          <a:xfrm rot="10800000" flipH="1">
            <a:off x="3269550" y="1847649"/>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 name="Google Shape;70;p15">
            <a:extLst>
              <a:ext uri="{FF2B5EF4-FFF2-40B4-BE49-F238E27FC236}">
                <a16:creationId xmlns:a16="http://schemas.microsoft.com/office/drawing/2014/main" id="{BE550944-F7F3-F847-827C-E6ECA5AC0351}"/>
              </a:ext>
            </a:extLst>
          </p:cNvPr>
          <p:cNvSpPr txBox="1"/>
          <p:nvPr/>
        </p:nvSpPr>
        <p:spPr>
          <a:xfrm>
            <a:off x="7473051" y="546006"/>
            <a:ext cx="2938800" cy="3513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000000"/>
              </a:buClr>
              <a:buSzPts val="2100"/>
              <a:buFont typeface="Poppins Black"/>
              <a:buNone/>
            </a:pPr>
            <a:r>
              <a:rPr lang="en" sz="2100" b="1" dirty="0">
                <a:solidFill>
                  <a:schemeClr val="tx1"/>
                </a:solidFill>
                <a:latin typeface="Cambria Math" panose="02040503050406030204" pitchFamily="18" charset="0"/>
                <a:ea typeface="Cambria Math" panose="02040503050406030204" pitchFamily="18" charset="0"/>
                <a:cs typeface="Poppins Black"/>
                <a:sym typeface="Poppins Black"/>
              </a:rPr>
              <a:t>Abstract</a:t>
            </a:r>
            <a:endParaRPr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endParaRPr>
          </a:p>
        </p:txBody>
      </p:sp>
      <p:sp>
        <p:nvSpPr>
          <p:cNvPr id="10" name="Google Shape;76;p15">
            <a:extLst>
              <a:ext uri="{FF2B5EF4-FFF2-40B4-BE49-F238E27FC236}">
                <a16:creationId xmlns:a16="http://schemas.microsoft.com/office/drawing/2014/main" id="{B02B689A-BBDC-1A49-A13D-8DAE1E4FC72A}"/>
              </a:ext>
            </a:extLst>
          </p:cNvPr>
          <p:cNvSpPr/>
          <p:nvPr/>
        </p:nvSpPr>
        <p:spPr>
          <a:xfrm rot="10800000" flipH="1">
            <a:off x="7867202" y="454813"/>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07A87DA7-4336-914E-91F5-E6DA247341A1}"/>
              </a:ext>
            </a:extLst>
          </p:cNvPr>
          <p:cNvSpPr txBox="1"/>
          <p:nvPr/>
        </p:nvSpPr>
        <p:spPr>
          <a:xfrm>
            <a:off x="3876023" y="925802"/>
            <a:ext cx="4970352" cy="3323987"/>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Our Road side assistance application is going to be a good solution for the people who seek help in the remote locations with mechanical issues of their vehicle. Users of the On Road Vehicle Breakdown Application will be the registered public and they will be getting connected with the particular mechanic through the trustworthy application system. In an existing system there are users who have their own mechanic database which is very minimal. And also, they have no idea if their vehicles are broke down or had any mechanical issue in remote locations or any long distant locations from their known mechanic shops. In a proposed the users of Road side assistance system can search for list of mechanic at any location or the nearby locations which will help them in an unexpected situation raised by the mechanical issues of their vehicles.</a:t>
            </a:r>
            <a:r>
              <a:rPr lang="en-IN"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pic>
        <p:nvPicPr>
          <p:cNvPr id="14" name="Picture 13">
            <a:extLst>
              <a:ext uri="{FF2B5EF4-FFF2-40B4-BE49-F238E27FC236}">
                <a16:creationId xmlns:a16="http://schemas.microsoft.com/office/drawing/2014/main" id="{278479DE-F758-F149-BD9B-8C9A0ABA1820}"/>
              </a:ext>
            </a:extLst>
          </p:cNvPr>
          <p:cNvPicPr>
            <a:picLocks noChangeAspect="1"/>
          </p:cNvPicPr>
          <p:nvPr/>
        </p:nvPicPr>
        <p:blipFill rotWithShape="1">
          <a:blip r:embed="rId2"/>
          <a:srcRect l="10981" r="12374"/>
          <a:stretch/>
        </p:blipFill>
        <p:spPr>
          <a:xfrm>
            <a:off x="232253" y="2019796"/>
            <a:ext cx="3153140" cy="2149868"/>
          </a:xfrm>
          <a:prstGeom prst="rect">
            <a:avLst/>
          </a:prstGeom>
        </p:spPr>
      </p:pic>
    </p:spTree>
    <p:extLst>
      <p:ext uri="{BB962C8B-B14F-4D97-AF65-F5344CB8AC3E}">
        <p14:creationId xmlns:p14="http://schemas.microsoft.com/office/powerpoint/2010/main" val="324594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p15">
            <a:extLst>
              <a:ext uri="{FF2B5EF4-FFF2-40B4-BE49-F238E27FC236}">
                <a16:creationId xmlns:a16="http://schemas.microsoft.com/office/drawing/2014/main" id="{6C7E6D46-E744-AA43-A057-56C67EE0017E}"/>
              </a:ext>
            </a:extLst>
          </p:cNvPr>
          <p:cNvSpPr txBox="1"/>
          <p:nvPr/>
        </p:nvSpPr>
        <p:spPr>
          <a:xfrm>
            <a:off x="582998" y="518847"/>
            <a:ext cx="1300123" cy="3513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000000"/>
              </a:buClr>
              <a:buSzPts val="2100"/>
              <a:buFont typeface="Poppins Black"/>
              <a:buNone/>
            </a:pPr>
            <a:r>
              <a:rPr lang="en"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rPr>
              <a:t>Modules</a:t>
            </a:r>
            <a:endParaRPr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endParaRPr>
          </a:p>
        </p:txBody>
      </p:sp>
      <p:sp>
        <p:nvSpPr>
          <p:cNvPr id="5" name="Google Shape;72;p15">
            <a:extLst>
              <a:ext uri="{FF2B5EF4-FFF2-40B4-BE49-F238E27FC236}">
                <a16:creationId xmlns:a16="http://schemas.microsoft.com/office/drawing/2014/main" id="{533B000D-B818-7446-B113-7CEE093B3261}"/>
              </a:ext>
            </a:extLst>
          </p:cNvPr>
          <p:cNvSpPr/>
          <p:nvPr/>
        </p:nvSpPr>
        <p:spPr>
          <a:xfrm>
            <a:off x="5565600" y="546006"/>
            <a:ext cx="3578400" cy="4597494"/>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 name="Google Shape;75;p15">
            <a:extLst>
              <a:ext uri="{FF2B5EF4-FFF2-40B4-BE49-F238E27FC236}">
                <a16:creationId xmlns:a16="http://schemas.microsoft.com/office/drawing/2014/main" id="{8D6F33B1-D5BB-D74B-8566-315B59082365}"/>
              </a:ext>
            </a:extLst>
          </p:cNvPr>
          <p:cNvSpPr>
            <a:spLocks noGrp="1"/>
          </p:cNvSpPr>
          <p:nvPr>
            <p:ph type="body" idx="1"/>
          </p:nvPr>
        </p:nvSpPr>
        <p:spPr>
          <a:xfrm>
            <a:off x="0" y="4307554"/>
            <a:ext cx="6165410" cy="508888"/>
          </a:xfrm>
          <a:prstGeom prst="rect">
            <a:avLst/>
          </a:prstGeom>
          <a:solidFill>
            <a:srgbClr val="DC1B24"/>
          </a:solidFill>
          <a:ln>
            <a:noFill/>
          </a:ln>
        </p:spPr>
        <p:txBody>
          <a:bodyPr spcFirstLastPara="1" wrap="square" lIns="68575" tIns="34275" rIns="68575" bIns="34275" anchor="ctr" anchorCtr="0">
            <a:noAutofit/>
          </a:bodyPr>
          <a:lstStyle/>
          <a:p>
            <a:pPr marL="139700" indent="0">
              <a:buNone/>
            </a:pPr>
            <a:endParaRPr lang="en-US" dirty="0"/>
          </a:p>
        </p:txBody>
      </p:sp>
      <p:sp>
        <p:nvSpPr>
          <p:cNvPr id="7" name="Google Shape;73;p15">
            <a:extLst>
              <a:ext uri="{FF2B5EF4-FFF2-40B4-BE49-F238E27FC236}">
                <a16:creationId xmlns:a16="http://schemas.microsoft.com/office/drawing/2014/main" id="{8F6D5BDD-4ED0-A54E-82B8-ABFE74C7587E}"/>
              </a:ext>
            </a:extLst>
          </p:cNvPr>
          <p:cNvSpPr/>
          <p:nvPr/>
        </p:nvSpPr>
        <p:spPr>
          <a:xfrm rot="10800000" flipH="1">
            <a:off x="664203" y="458618"/>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 name="Google Shape;73;p15">
            <a:extLst>
              <a:ext uri="{FF2B5EF4-FFF2-40B4-BE49-F238E27FC236}">
                <a16:creationId xmlns:a16="http://schemas.microsoft.com/office/drawing/2014/main" id="{D6C15713-5714-BB4A-A4FF-2D4FC70170D1}"/>
              </a:ext>
            </a:extLst>
          </p:cNvPr>
          <p:cNvSpPr/>
          <p:nvPr/>
        </p:nvSpPr>
        <p:spPr>
          <a:xfrm rot="10800000" flipH="1">
            <a:off x="5256750" y="1837764"/>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 name="TextBox 8">
            <a:extLst>
              <a:ext uri="{FF2B5EF4-FFF2-40B4-BE49-F238E27FC236}">
                <a16:creationId xmlns:a16="http://schemas.microsoft.com/office/drawing/2014/main" id="{BAF0BC08-2627-2F46-8DE5-E49E250E1CD1}"/>
              </a:ext>
            </a:extLst>
          </p:cNvPr>
          <p:cNvSpPr txBox="1"/>
          <p:nvPr/>
        </p:nvSpPr>
        <p:spPr>
          <a:xfrm>
            <a:off x="582998" y="870147"/>
            <a:ext cx="4592547" cy="3539430"/>
          </a:xfrm>
          <a:prstGeom prst="rect">
            <a:avLst/>
          </a:prstGeom>
          <a:noFill/>
        </p:spPr>
        <p:txBody>
          <a:bodyPr wrap="square" rtlCol="0">
            <a:spAutoFit/>
          </a:bodyPr>
          <a:lstStyle/>
          <a:p>
            <a:pPr fontAlgn="base"/>
            <a:r>
              <a:rPr lang="en-US" dirty="0">
                <a:latin typeface="Cambria Math" panose="02040503050406030204" pitchFamily="18" charset="0"/>
                <a:ea typeface="Cambria Math" panose="02040503050406030204" pitchFamily="18" charset="0"/>
              </a:rPr>
              <a:t>User needs to register himself/herself to use our Roadside assistance application. We are using 12 modules in our application;</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Login </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Sign up</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Home</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Services Provided</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About us</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Testimonials</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Contact us</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Affordable and Efficient Towing Services</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24x7 Roadside Assistance</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Lost/Locked Keys</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Fuel Problems</a:t>
            </a:r>
            <a:endParaRPr lang="en-IN"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dirty="0">
                <a:latin typeface="Cambria Math" panose="02040503050406030204" pitchFamily="18" charset="0"/>
                <a:ea typeface="Cambria Math" panose="02040503050406030204" pitchFamily="18" charset="0"/>
              </a:rPr>
              <a:t>Tire Assistance</a:t>
            </a:r>
            <a:endParaRPr lang="en-IN" dirty="0">
              <a:latin typeface="Cambria Math" panose="02040503050406030204" pitchFamily="18" charset="0"/>
              <a:ea typeface="Cambria Math" panose="02040503050406030204" pitchFamily="18" charset="0"/>
            </a:endParaRPr>
          </a:p>
          <a:p>
            <a:endParaRPr lang="en-US" dirty="0"/>
          </a:p>
        </p:txBody>
      </p:sp>
      <p:pic>
        <p:nvPicPr>
          <p:cNvPr id="11" name="Picture 10">
            <a:extLst>
              <a:ext uri="{FF2B5EF4-FFF2-40B4-BE49-F238E27FC236}">
                <a16:creationId xmlns:a16="http://schemas.microsoft.com/office/drawing/2014/main" id="{4B37C50B-1312-2D4F-9F14-A8AF832A7342}"/>
              </a:ext>
            </a:extLst>
          </p:cNvPr>
          <p:cNvPicPr>
            <a:picLocks noChangeAspect="1"/>
          </p:cNvPicPr>
          <p:nvPr/>
        </p:nvPicPr>
        <p:blipFill>
          <a:blip r:embed="rId2"/>
          <a:stretch>
            <a:fillRect/>
          </a:stretch>
        </p:blipFill>
        <p:spPr>
          <a:xfrm>
            <a:off x="5758543" y="2016075"/>
            <a:ext cx="3103940" cy="2101099"/>
          </a:xfrm>
          <a:prstGeom prst="rect">
            <a:avLst/>
          </a:prstGeom>
        </p:spPr>
      </p:pic>
    </p:spTree>
    <p:extLst>
      <p:ext uri="{BB962C8B-B14F-4D97-AF65-F5344CB8AC3E}">
        <p14:creationId xmlns:p14="http://schemas.microsoft.com/office/powerpoint/2010/main" val="69689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9D3EB9-AF91-984A-928F-7A54F71C96B1}"/>
              </a:ext>
            </a:extLst>
          </p:cNvPr>
          <p:cNvSpPr>
            <a:spLocks noGrp="1"/>
          </p:cNvSpPr>
          <p:nvPr>
            <p:ph type="body" idx="1"/>
          </p:nvPr>
        </p:nvSpPr>
        <p:spPr>
          <a:xfrm>
            <a:off x="4139413" y="1331411"/>
            <a:ext cx="4432237" cy="3263400"/>
          </a:xfrm>
        </p:spPr>
        <p:txBody>
          <a:bodyPr/>
          <a:lstStyle/>
          <a:p>
            <a:pPr marL="139700" indent="0">
              <a:buNone/>
            </a:pPr>
            <a:r>
              <a:rPr lang="en-US" sz="1400" dirty="0">
                <a:solidFill>
                  <a:schemeClr val="tx1"/>
                </a:solidFill>
                <a:latin typeface="Cambria Math" panose="02040503050406030204" pitchFamily="18" charset="0"/>
                <a:ea typeface="Cambria Math" panose="02040503050406030204" pitchFamily="18" charset="0"/>
              </a:rPr>
              <a:t>Users can see our services that we will provide solution to our problems in emergency situation. They can enquire to us during such situations: </a:t>
            </a:r>
            <a:endParaRPr lang="en-IN" sz="1400" dirty="0">
              <a:solidFill>
                <a:schemeClr val="tx1"/>
              </a:solidFill>
              <a:latin typeface="Cambria Math" panose="02040503050406030204" pitchFamily="18" charset="0"/>
              <a:ea typeface="Cambria Math" panose="02040503050406030204" pitchFamily="18" charset="0"/>
            </a:endParaRPr>
          </a:p>
          <a:p>
            <a:pPr marL="482600" lvl="0" indent="-342900">
              <a:buFont typeface="+mj-lt"/>
              <a:buAutoNum type="arabicPeriod"/>
            </a:pPr>
            <a:r>
              <a:rPr lang="en-US" sz="1400" dirty="0">
                <a:solidFill>
                  <a:schemeClr val="tx1"/>
                </a:solidFill>
                <a:latin typeface="Cambria Math" panose="02040503050406030204" pitchFamily="18" charset="0"/>
                <a:ea typeface="Cambria Math" panose="02040503050406030204" pitchFamily="18" charset="0"/>
              </a:rPr>
              <a:t>24 x 7 Roadside Assistance </a:t>
            </a:r>
            <a:endParaRPr lang="en-IN" sz="1400" dirty="0">
              <a:solidFill>
                <a:schemeClr val="tx1"/>
              </a:solidFill>
              <a:latin typeface="Cambria Math" panose="02040503050406030204" pitchFamily="18" charset="0"/>
              <a:ea typeface="Cambria Math" panose="02040503050406030204" pitchFamily="18" charset="0"/>
            </a:endParaRPr>
          </a:p>
          <a:p>
            <a:pPr marL="482600" lvl="0" indent="-342900">
              <a:buFont typeface="+mj-lt"/>
              <a:buAutoNum type="arabicPeriod"/>
            </a:pPr>
            <a:r>
              <a:rPr lang="en-US" sz="1400" dirty="0">
                <a:solidFill>
                  <a:schemeClr val="tx1"/>
                </a:solidFill>
                <a:latin typeface="Cambria Math" panose="02040503050406030204" pitchFamily="18" charset="0"/>
                <a:ea typeface="Cambria Math" panose="02040503050406030204" pitchFamily="18" charset="0"/>
              </a:rPr>
              <a:t>Lost / Locked keys</a:t>
            </a:r>
            <a:endParaRPr lang="en-IN" sz="1400" dirty="0">
              <a:solidFill>
                <a:schemeClr val="tx1"/>
              </a:solidFill>
              <a:latin typeface="Cambria Math" panose="02040503050406030204" pitchFamily="18" charset="0"/>
              <a:ea typeface="Cambria Math" panose="02040503050406030204" pitchFamily="18" charset="0"/>
            </a:endParaRPr>
          </a:p>
          <a:p>
            <a:pPr marL="482600" lvl="0" indent="-342900">
              <a:buFont typeface="+mj-lt"/>
              <a:buAutoNum type="arabicPeriod"/>
            </a:pPr>
            <a:r>
              <a:rPr lang="en-US" sz="1400" dirty="0">
                <a:solidFill>
                  <a:schemeClr val="tx1"/>
                </a:solidFill>
                <a:latin typeface="Cambria Math" panose="02040503050406030204" pitchFamily="18" charset="0"/>
                <a:ea typeface="Cambria Math" panose="02040503050406030204" pitchFamily="18" charset="0"/>
              </a:rPr>
              <a:t>Fuel Problems</a:t>
            </a:r>
          </a:p>
          <a:p>
            <a:pPr marL="482600" lvl="0" indent="-342900">
              <a:buFont typeface="+mj-lt"/>
              <a:buAutoNum type="arabicPeriod"/>
            </a:pPr>
            <a:r>
              <a:rPr lang="en-US" sz="1400" dirty="0" err="1">
                <a:solidFill>
                  <a:schemeClr val="tx1"/>
                </a:solidFill>
                <a:latin typeface="Cambria Math" panose="02040503050406030204" pitchFamily="18" charset="0"/>
                <a:ea typeface="Cambria Math" panose="02040503050406030204" pitchFamily="18" charset="0"/>
              </a:rPr>
              <a:t>Tyre</a:t>
            </a:r>
            <a:r>
              <a:rPr lang="en-US" sz="1400" dirty="0">
                <a:solidFill>
                  <a:schemeClr val="tx1"/>
                </a:solidFill>
                <a:latin typeface="Cambria Math" panose="02040503050406030204" pitchFamily="18" charset="0"/>
                <a:ea typeface="Cambria Math" panose="02040503050406030204" pitchFamily="18" charset="0"/>
              </a:rPr>
              <a:t> Assistance</a:t>
            </a:r>
            <a:endParaRPr lang="en-IN" sz="1400" dirty="0">
              <a:solidFill>
                <a:schemeClr val="tx1"/>
              </a:solidFill>
              <a:latin typeface="Cambria Math" panose="02040503050406030204" pitchFamily="18" charset="0"/>
              <a:ea typeface="Cambria Math" panose="02040503050406030204" pitchFamily="18" charset="0"/>
            </a:endParaRPr>
          </a:p>
          <a:p>
            <a:endParaRPr lang="en-US" dirty="0"/>
          </a:p>
        </p:txBody>
      </p:sp>
      <p:sp>
        <p:nvSpPr>
          <p:cNvPr id="4" name="Google Shape;70;p15">
            <a:extLst>
              <a:ext uri="{FF2B5EF4-FFF2-40B4-BE49-F238E27FC236}">
                <a16:creationId xmlns:a16="http://schemas.microsoft.com/office/drawing/2014/main" id="{A363ABB6-FF8D-F64C-9AEF-969C35C18434}"/>
              </a:ext>
            </a:extLst>
          </p:cNvPr>
          <p:cNvSpPr txBox="1"/>
          <p:nvPr/>
        </p:nvSpPr>
        <p:spPr>
          <a:xfrm>
            <a:off x="6428684" y="793138"/>
            <a:ext cx="2978589" cy="3513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000000"/>
              </a:buClr>
              <a:buSzPts val="2100"/>
              <a:buFont typeface="Poppins Black"/>
              <a:buNone/>
            </a:pPr>
            <a:r>
              <a:rPr lang="en" sz="2100" b="1" dirty="0">
                <a:solidFill>
                  <a:schemeClr val="tx1"/>
                </a:solidFill>
                <a:latin typeface="Cambria Math" panose="02040503050406030204" pitchFamily="18" charset="0"/>
                <a:ea typeface="Cambria Math" panose="02040503050406030204" pitchFamily="18" charset="0"/>
                <a:cs typeface="Poppins Black"/>
                <a:sym typeface="Poppins Black"/>
              </a:rPr>
              <a:t>Services Provided</a:t>
            </a:r>
            <a:endParaRPr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endParaRPr>
          </a:p>
        </p:txBody>
      </p:sp>
      <p:sp>
        <p:nvSpPr>
          <p:cNvPr id="5" name="Google Shape;72;p15">
            <a:extLst>
              <a:ext uri="{FF2B5EF4-FFF2-40B4-BE49-F238E27FC236}">
                <a16:creationId xmlns:a16="http://schemas.microsoft.com/office/drawing/2014/main" id="{2D97D2C7-E530-E44E-B9A0-94041FB44A15}"/>
              </a:ext>
            </a:extLst>
          </p:cNvPr>
          <p:cNvSpPr/>
          <p:nvPr/>
        </p:nvSpPr>
        <p:spPr>
          <a:xfrm>
            <a:off x="0" y="609382"/>
            <a:ext cx="3578400" cy="4597494"/>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 name="Google Shape;75;p15">
            <a:extLst>
              <a:ext uri="{FF2B5EF4-FFF2-40B4-BE49-F238E27FC236}">
                <a16:creationId xmlns:a16="http://schemas.microsoft.com/office/drawing/2014/main" id="{B608E050-F6F7-CA4F-82E1-7E5196C4975D}"/>
              </a:ext>
            </a:extLst>
          </p:cNvPr>
          <p:cNvSpPr/>
          <p:nvPr/>
        </p:nvSpPr>
        <p:spPr>
          <a:xfrm rot="5400000" flipH="1">
            <a:off x="5829196" y="1353082"/>
            <a:ext cx="617700" cy="6097709"/>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 name="Google Shape;73;p15">
            <a:extLst>
              <a:ext uri="{FF2B5EF4-FFF2-40B4-BE49-F238E27FC236}">
                <a16:creationId xmlns:a16="http://schemas.microsoft.com/office/drawing/2014/main" id="{4476AC6D-ED55-8F4F-8698-4FC919405DA4}"/>
              </a:ext>
            </a:extLst>
          </p:cNvPr>
          <p:cNvSpPr/>
          <p:nvPr/>
        </p:nvSpPr>
        <p:spPr>
          <a:xfrm rot="10800000" flipH="1" flipV="1">
            <a:off x="7917978" y="697741"/>
            <a:ext cx="640332" cy="45719"/>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 name="Google Shape;73;p15">
            <a:extLst>
              <a:ext uri="{FF2B5EF4-FFF2-40B4-BE49-F238E27FC236}">
                <a16:creationId xmlns:a16="http://schemas.microsoft.com/office/drawing/2014/main" id="{E664AACB-56F5-004F-97BE-1F1FAE395D83}"/>
              </a:ext>
            </a:extLst>
          </p:cNvPr>
          <p:cNvSpPr/>
          <p:nvPr/>
        </p:nvSpPr>
        <p:spPr>
          <a:xfrm rot="10800000" flipH="1">
            <a:off x="3269550" y="1482792"/>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C0DAD8BF-E1C4-5A40-A7CD-C3445254C32B}"/>
              </a:ext>
            </a:extLst>
          </p:cNvPr>
          <p:cNvPicPr>
            <a:picLocks noChangeAspect="1"/>
          </p:cNvPicPr>
          <p:nvPr/>
        </p:nvPicPr>
        <p:blipFill>
          <a:blip r:embed="rId2"/>
          <a:stretch>
            <a:fillRect/>
          </a:stretch>
        </p:blipFill>
        <p:spPr>
          <a:xfrm>
            <a:off x="212332" y="1634048"/>
            <a:ext cx="3153735" cy="2307015"/>
          </a:xfrm>
          <a:prstGeom prst="rect">
            <a:avLst/>
          </a:prstGeom>
        </p:spPr>
      </p:pic>
    </p:spTree>
    <p:extLst>
      <p:ext uri="{BB962C8B-B14F-4D97-AF65-F5344CB8AC3E}">
        <p14:creationId xmlns:p14="http://schemas.microsoft.com/office/powerpoint/2010/main" val="128447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D652D2-2A8E-4940-B58D-752108A5B4BD}"/>
              </a:ext>
            </a:extLst>
          </p:cNvPr>
          <p:cNvSpPr>
            <a:spLocks noGrp="1"/>
          </p:cNvSpPr>
          <p:nvPr>
            <p:ph type="body" idx="1"/>
          </p:nvPr>
        </p:nvSpPr>
        <p:spPr>
          <a:xfrm>
            <a:off x="429474" y="1093522"/>
            <a:ext cx="4531825" cy="3263400"/>
          </a:xfrm>
        </p:spPr>
        <p:txBody>
          <a:bodyPr/>
          <a:lstStyle/>
          <a:p>
            <a:pPr marL="139700" indent="0">
              <a:buNone/>
            </a:pPr>
            <a:r>
              <a:rPr lang="en-IN" sz="1400" dirty="0">
                <a:solidFill>
                  <a:schemeClr val="tx1"/>
                </a:solidFill>
                <a:latin typeface="Cambria Math" panose="02040503050406030204" pitchFamily="18" charset="0"/>
                <a:ea typeface="Cambria Math" panose="02040503050406030204" pitchFamily="18" charset="0"/>
              </a:rPr>
              <a:t>Car breakdown is never planned, and during any roadside emergency the car owner is helpless in terms of getting his car repaired to get it moving. </a:t>
            </a:r>
          </a:p>
          <a:p>
            <a:pPr marL="139700" indent="0">
              <a:buNone/>
            </a:pPr>
            <a:r>
              <a:rPr lang="en-IN" sz="1400" dirty="0">
                <a:solidFill>
                  <a:schemeClr val="tx1"/>
                </a:solidFill>
                <a:latin typeface="Cambria Math" panose="02040503050406030204" pitchFamily="18" charset="0"/>
                <a:ea typeface="Cambria Math" panose="02040503050406030204" pitchFamily="18" charset="0"/>
              </a:rPr>
              <a:t>Our Roadside Assistance Application provides 24x7 emergency support in the event of any mechanical/electrical breakdown or traffic accident of the vehicle. This ensures service to the customer in the event of a car-breakdown. Roadside Assistance package provides a range of services and solutions during unforeseen events of breakdown or emergencies. We will be providing Towing Vehicle in case is not solved at that situation.</a:t>
            </a:r>
          </a:p>
          <a:p>
            <a:pPr marL="139700" indent="0">
              <a:buNone/>
            </a:pPr>
            <a:endParaRPr lang="en-US" dirty="0"/>
          </a:p>
        </p:txBody>
      </p:sp>
      <p:sp>
        <p:nvSpPr>
          <p:cNvPr id="5" name="Google Shape;70;p15">
            <a:extLst>
              <a:ext uri="{FF2B5EF4-FFF2-40B4-BE49-F238E27FC236}">
                <a16:creationId xmlns:a16="http://schemas.microsoft.com/office/drawing/2014/main" id="{57E35012-E823-6943-94CD-2C1A4205CF01}"/>
              </a:ext>
            </a:extLst>
          </p:cNvPr>
          <p:cNvSpPr txBox="1"/>
          <p:nvPr/>
        </p:nvSpPr>
        <p:spPr>
          <a:xfrm>
            <a:off x="552260" y="591275"/>
            <a:ext cx="3431265" cy="3513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000000"/>
              </a:buClr>
              <a:buSzPts val="2100"/>
              <a:buFont typeface="Poppins Black"/>
              <a:buNone/>
            </a:pPr>
            <a:r>
              <a:rPr lang="en"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rPr>
              <a:t>2</a:t>
            </a:r>
            <a:r>
              <a:rPr lang="en" sz="2100" b="1" dirty="0">
                <a:solidFill>
                  <a:schemeClr val="tx1"/>
                </a:solidFill>
                <a:latin typeface="Cambria Math" panose="02040503050406030204" pitchFamily="18" charset="0"/>
                <a:ea typeface="Cambria Math" panose="02040503050406030204" pitchFamily="18" charset="0"/>
                <a:cs typeface="Poppins Black"/>
                <a:sym typeface="Poppins Black"/>
              </a:rPr>
              <a:t>4 x 7 Roadside Assistance</a:t>
            </a:r>
            <a:endParaRPr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endParaRPr>
          </a:p>
        </p:txBody>
      </p:sp>
      <p:sp>
        <p:nvSpPr>
          <p:cNvPr id="6" name="Google Shape;72;p15">
            <a:extLst>
              <a:ext uri="{FF2B5EF4-FFF2-40B4-BE49-F238E27FC236}">
                <a16:creationId xmlns:a16="http://schemas.microsoft.com/office/drawing/2014/main" id="{8AFBA683-D415-924B-AE88-ECB7ECF8307B}"/>
              </a:ext>
            </a:extLst>
          </p:cNvPr>
          <p:cNvSpPr/>
          <p:nvPr/>
        </p:nvSpPr>
        <p:spPr>
          <a:xfrm>
            <a:off x="5565600" y="591275"/>
            <a:ext cx="3578400" cy="4597494"/>
          </a:xfrm>
          <a:prstGeom prst="rect">
            <a:avLst/>
          </a:prstGeom>
          <a:solidFill>
            <a:schemeClr val="dk1"/>
          </a:solidFill>
          <a:ln>
            <a:noFill/>
          </a:ln>
        </p:spPr>
        <p:txBody>
          <a:bodyPr spcFirstLastPara="1" wrap="square" lIns="68575" tIns="34275" rIns="68575" bIns="34275" anchor="ctr" anchorCtr="0">
            <a:noAutofit/>
          </a:bodyPr>
          <a:lstStyle/>
          <a:p>
            <a:pPr lvl="0" algn="ctr"/>
            <a:endParaRPr sz="1400" b="0" i="0" u="none" strike="noStrike" cap="none" dirty="0">
              <a:solidFill>
                <a:schemeClr val="lt1"/>
              </a:solidFill>
              <a:latin typeface="Calibri"/>
              <a:ea typeface="Calibri"/>
              <a:cs typeface="Calibri"/>
              <a:sym typeface="Calibri"/>
            </a:endParaRPr>
          </a:p>
        </p:txBody>
      </p:sp>
      <p:sp>
        <p:nvSpPr>
          <p:cNvPr id="7" name="Google Shape;75;p15">
            <a:extLst>
              <a:ext uri="{FF2B5EF4-FFF2-40B4-BE49-F238E27FC236}">
                <a16:creationId xmlns:a16="http://schemas.microsoft.com/office/drawing/2014/main" id="{BCA3DA24-5203-9E4B-9099-332E0CC7BADA}"/>
              </a:ext>
            </a:extLst>
          </p:cNvPr>
          <p:cNvSpPr/>
          <p:nvPr/>
        </p:nvSpPr>
        <p:spPr>
          <a:xfrm rot="5400000" flipH="1">
            <a:off x="2764753" y="1332652"/>
            <a:ext cx="617700" cy="6147206"/>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 name="Google Shape;73;p15">
            <a:extLst>
              <a:ext uri="{FF2B5EF4-FFF2-40B4-BE49-F238E27FC236}">
                <a16:creationId xmlns:a16="http://schemas.microsoft.com/office/drawing/2014/main" id="{1E1BD026-28D9-CD4C-A143-6DF455DF5740}"/>
              </a:ext>
            </a:extLst>
          </p:cNvPr>
          <p:cNvSpPr/>
          <p:nvPr/>
        </p:nvSpPr>
        <p:spPr>
          <a:xfrm rot="10800000" flipH="1">
            <a:off x="5256750" y="1638902"/>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 name="Google Shape;73;p15">
            <a:extLst>
              <a:ext uri="{FF2B5EF4-FFF2-40B4-BE49-F238E27FC236}">
                <a16:creationId xmlns:a16="http://schemas.microsoft.com/office/drawing/2014/main" id="{CE1A3B83-7EA0-FD44-B5C1-8A95AC8CD4C9}"/>
              </a:ext>
            </a:extLst>
          </p:cNvPr>
          <p:cNvSpPr/>
          <p:nvPr/>
        </p:nvSpPr>
        <p:spPr>
          <a:xfrm rot="10800000" flipH="1">
            <a:off x="628650" y="487608"/>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3" name="Picture 12">
            <a:extLst>
              <a:ext uri="{FF2B5EF4-FFF2-40B4-BE49-F238E27FC236}">
                <a16:creationId xmlns:a16="http://schemas.microsoft.com/office/drawing/2014/main" id="{B4497F50-3E30-E74F-A9DD-4CAF81F9FE5A}"/>
              </a:ext>
            </a:extLst>
          </p:cNvPr>
          <p:cNvPicPr>
            <a:picLocks noChangeAspect="1"/>
          </p:cNvPicPr>
          <p:nvPr/>
        </p:nvPicPr>
        <p:blipFill>
          <a:blip r:embed="rId2"/>
          <a:stretch>
            <a:fillRect/>
          </a:stretch>
        </p:blipFill>
        <p:spPr>
          <a:xfrm>
            <a:off x="5801297" y="1861800"/>
            <a:ext cx="2913229" cy="1935064"/>
          </a:xfrm>
          <a:prstGeom prst="rect">
            <a:avLst/>
          </a:prstGeom>
        </p:spPr>
      </p:pic>
    </p:spTree>
    <p:extLst>
      <p:ext uri="{BB962C8B-B14F-4D97-AF65-F5344CB8AC3E}">
        <p14:creationId xmlns:p14="http://schemas.microsoft.com/office/powerpoint/2010/main" val="82145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40051A-19E2-A842-8E04-C7A1A263BDAB}"/>
              </a:ext>
            </a:extLst>
          </p:cNvPr>
          <p:cNvSpPr>
            <a:spLocks noGrp="1"/>
          </p:cNvSpPr>
          <p:nvPr>
            <p:ph type="body" idx="1"/>
          </p:nvPr>
        </p:nvSpPr>
        <p:spPr>
          <a:xfrm>
            <a:off x="4152993" y="1273787"/>
            <a:ext cx="4386970" cy="3263400"/>
          </a:xfrm>
        </p:spPr>
        <p:txBody>
          <a:bodyPr/>
          <a:lstStyle/>
          <a:p>
            <a:pPr marL="139700" indent="0">
              <a:buNone/>
            </a:pPr>
            <a:r>
              <a:rPr lang="en-US" sz="1400" dirty="0">
                <a:solidFill>
                  <a:schemeClr val="tx1"/>
                </a:solidFill>
                <a:latin typeface="Cambria Math" panose="02040503050406030204" pitchFamily="18" charset="0"/>
                <a:ea typeface="Cambria Math" panose="02040503050406030204" pitchFamily="18" charset="0"/>
              </a:rPr>
              <a:t>Lost keys is not major problem that every users face. In case user get locked in or out of your car or lose your car keys, If we could replace key or we offer  towing service to user till their destination. </a:t>
            </a:r>
            <a:r>
              <a:rPr lang="en-IN" sz="1400" dirty="0">
                <a:solidFill>
                  <a:schemeClr val="tx1"/>
                </a:solidFill>
                <a:latin typeface="Cambria Math" panose="02040503050406030204" pitchFamily="18" charset="0"/>
                <a:ea typeface="Cambria Math" panose="02040503050406030204" pitchFamily="18" charset="0"/>
              </a:rPr>
              <a:t>With our expertise in this domain, we are engaged in offering the best and reliable towing services. Our </a:t>
            </a:r>
            <a:r>
              <a:rPr lang="en-US" sz="1400" dirty="0">
                <a:solidFill>
                  <a:schemeClr val="tx1"/>
                </a:solidFill>
                <a:latin typeface="Cambria Math" panose="02040503050406030204" pitchFamily="18" charset="0"/>
                <a:ea typeface="Cambria Math" panose="02040503050406030204" pitchFamily="18" charset="0"/>
              </a:rPr>
              <a:t>Towing vehicle will arrive immediately to customers location and provide solution as soon as possible. </a:t>
            </a:r>
            <a:endParaRPr lang="en-IN" sz="1400" dirty="0">
              <a:solidFill>
                <a:schemeClr val="tx1"/>
              </a:solidFill>
              <a:latin typeface="Cambria Math" panose="02040503050406030204" pitchFamily="18" charset="0"/>
              <a:ea typeface="Cambria Math" panose="02040503050406030204" pitchFamily="18" charset="0"/>
            </a:endParaRPr>
          </a:p>
          <a:p>
            <a:endParaRPr lang="en-US" dirty="0"/>
          </a:p>
        </p:txBody>
      </p:sp>
      <p:sp>
        <p:nvSpPr>
          <p:cNvPr id="5" name="Google Shape;72;p15">
            <a:extLst>
              <a:ext uri="{FF2B5EF4-FFF2-40B4-BE49-F238E27FC236}">
                <a16:creationId xmlns:a16="http://schemas.microsoft.com/office/drawing/2014/main" id="{4A3D827F-7568-084E-AEA8-2486FAFDA2EB}"/>
              </a:ext>
            </a:extLst>
          </p:cNvPr>
          <p:cNvSpPr/>
          <p:nvPr/>
        </p:nvSpPr>
        <p:spPr>
          <a:xfrm>
            <a:off x="0" y="546006"/>
            <a:ext cx="3578400" cy="4597494"/>
          </a:xfrm>
          <a:prstGeom prst="rect">
            <a:avLst/>
          </a:prstGeom>
          <a:solidFill>
            <a:schemeClr val="dk1"/>
          </a:solidFill>
          <a:ln>
            <a:noFill/>
          </a:ln>
        </p:spPr>
        <p:txBody>
          <a:bodyPr spcFirstLastPara="1" wrap="square" lIns="68575" tIns="34275" rIns="68575" bIns="34275" anchor="ctr" anchorCtr="0">
            <a:noAutofit/>
          </a:bodyPr>
          <a:lstStyle/>
          <a:p>
            <a:pPr lvl="0" algn="ctr"/>
            <a:endParaRPr sz="1400" b="0" i="0" u="none" strike="noStrike" cap="none" dirty="0">
              <a:solidFill>
                <a:schemeClr val="lt1"/>
              </a:solidFill>
              <a:latin typeface="Calibri"/>
              <a:ea typeface="Calibri"/>
              <a:cs typeface="Calibri"/>
              <a:sym typeface="Calibri"/>
            </a:endParaRPr>
          </a:p>
        </p:txBody>
      </p:sp>
      <p:sp>
        <p:nvSpPr>
          <p:cNvPr id="6" name="Google Shape;70;p15">
            <a:extLst>
              <a:ext uri="{FF2B5EF4-FFF2-40B4-BE49-F238E27FC236}">
                <a16:creationId xmlns:a16="http://schemas.microsoft.com/office/drawing/2014/main" id="{C17201A3-5BCF-B84B-95BE-A0D2796669CE}"/>
              </a:ext>
            </a:extLst>
          </p:cNvPr>
          <p:cNvSpPr txBox="1"/>
          <p:nvPr/>
        </p:nvSpPr>
        <p:spPr>
          <a:xfrm>
            <a:off x="6346478" y="606313"/>
            <a:ext cx="2978589" cy="3513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000000"/>
              </a:buClr>
              <a:buSzPts val="2100"/>
              <a:buFont typeface="Poppins Black"/>
              <a:buNone/>
            </a:pPr>
            <a:r>
              <a:rPr lang="en"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rPr>
              <a:t>Lost/Locked Keys</a:t>
            </a:r>
            <a:endParaRPr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endParaRPr>
          </a:p>
        </p:txBody>
      </p:sp>
      <p:sp>
        <p:nvSpPr>
          <p:cNvPr id="7" name="Google Shape;75;p15">
            <a:extLst>
              <a:ext uri="{FF2B5EF4-FFF2-40B4-BE49-F238E27FC236}">
                <a16:creationId xmlns:a16="http://schemas.microsoft.com/office/drawing/2014/main" id="{001850C5-8463-674F-A4A0-5A512B13C632}"/>
              </a:ext>
            </a:extLst>
          </p:cNvPr>
          <p:cNvSpPr/>
          <p:nvPr/>
        </p:nvSpPr>
        <p:spPr>
          <a:xfrm rot="5400000" flipH="1">
            <a:off x="5824873" y="1320122"/>
            <a:ext cx="617700" cy="6020554"/>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 name="Google Shape;73;p15">
            <a:extLst>
              <a:ext uri="{FF2B5EF4-FFF2-40B4-BE49-F238E27FC236}">
                <a16:creationId xmlns:a16="http://schemas.microsoft.com/office/drawing/2014/main" id="{96AA1FCD-D35C-B147-B223-6323C500041F}"/>
              </a:ext>
            </a:extLst>
          </p:cNvPr>
          <p:cNvSpPr/>
          <p:nvPr/>
        </p:nvSpPr>
        <p:spPr>
          <a:xfrm rot="10800000" flipH="1">
            <a:off x="3240106" y="1548068"/>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0" name="Google Shape;73;p15">
            <a:extLst>
              <a:ext uri="{FF2B5EF4-FFF2-40B4-BE49-F238E27FC236}">
                <a16:creationId xmlns:a16="http://schemas.microsoft.com/office/drawing/2014/main" id="{87CDB7AD-F702-BE42-98B7-364A1F241D68}"/>
              </a:ext>
            </a:extLst>
          </p:cNvPr>
          <p:cNvSpPr/>
          <p:nvPr/>
        </p:nvSpPr>
        <p:spPr>
          <a:xfrm rot="10800000" flipH="1">
            <a:off x="7835772" y="546006"/>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2" name="Picture 11">
            <a:extLst>
              <a:ext uri="{FF2B5EF4-FFF2-40B4-BE49-F238E27FC236}">
                <a16:creationId xmlns:a16="http://schemas.microsoft.com/office/drawing/2014/main" id="{D754F9C6-B9E9-8343-A637-3ACB957EE32B}"/>
              </a:ext>
            </a:extLst>
          </p:cNvPr>
          <p:cNvPicPr>
            <a:picLocks noChangeAspect="1"/>
          </p:cNvPicPr>
          <p:nvPr/>
        </p:nvPicPr>
        <p:blipFill>
          <a:blip r:embed="rId2"/>
          <a:stretch>
            <a:fillRect/>
          </a:stretch>
        </p:blipFill>
        <p:spPr>
          <a:xfrm>
            <a:off x="292608" y="1684330"/>
            <a:ext cx="3020765" cy="2112806"/>
          </a:xfrm>
          <a:prstGeom prst="rect">
            <a:avLst/>
          </a:prstGeom>
        </p:spPr>
      </p:pic>
    </p:spTree>
    <p:extLst>
      <p:ext uri="{BB962C8B-B14F-4D97-AF65-F5344CB8AC3E}">
        <p14:creationId xmlns:p14="http://schemas.microsoft.com/office/powerpoint/2010/main" val="145509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C37E8E-65F0-8C4F-9D9F-654E13D0D905}"/>
              </a:ext>
            </a:extLst>
          </p:cNvPr>
          <p:cNvSpPr>
            <a:spLocks noGrp="1"/>
          </p:cNvSpPr>
          <p:nvPr>
            <p:ph type="body" idx="1"/>
          </p:nvPr>
        </p:nvSpPr>
        <p:spPr>
          <a:xfrm>
            <a:off x="432701" y="1060089"/>
            <a:ext cx="4553894" cy="3263400"/>
          </a:xfrm>
        </p:spPr>
        <p:txBody>
          <a:bodyPr/>
          <a:lstStyle/>
          <a:p>
            <a:pPr marL="139700" indent="0">
              <a:buNone/>
            </a:pPr>
            <a:r>
              <a:rPr lang="en-US" sz="1400" dirty="0">
                <a:solidFill>
                  <a:schemeClr val="tx1"/>
                </a:solidFill>
                <a:latin typeface="Cambria Math" panose="02040503050406030204" pitchFamily="18" charset="0"/>
                <a:ea typeface="Cambria Math" panose="02040503050406030204" pitchFamily="18" charset="0"/>
              </a:rPr>
              <a:t>In case there is any fuel leakage or </a:t>
            </a:r>
            <a:r>
              <a:rPr lang="en-IN" sz="1400" dirty="0">
                <a:solidFill>
                  <a:schemeClr val="tx1"/>
                </a:solidFill>
                <a:latin typeface="Cambria Math" panose="02040503050406030204" pitchFamily="18" charset="0"/>
                <a:ea typeface="Cambria Math" panose="02040503050406030204" pitchFamily="18" charset="0"/>
              </a:rPr>
              <a:t>run out of fuel in user’s vehicle and find any solution at the emergency situations. Users can contact us through our application. Problems we can solve immediately; </a:t>
            </a:r>
          </a:p>
          <a:p>
            <a:pPr marL="482600" indent="-342900">
              <a:buFont typeface="+mj-lt"/>
              <a:buAutoNum type="arabicPeriod"/>
            </a:pPr>
            <a:r>
              <a:rPr lang="en-IN" sz="1400" dirty="0">
                <a:solidFill>
                  <a:schemeClr val="tx1"/>
                </a:solidFill>
                <a:latin typeface="Cambria Math" panose="02040503050406030204" pitchFamily="18" charset="0"/>
                <a:ea typeface="Cambria Math" panose="02040503050406030204" pitchFamily="18" charset="0"/>
              </a:rPr>
              <a:t>Out of fuel in a remote location</a:t>
            </a:r>
          </a:p>
          <a:p>
            <a:pPr marL="482600" indent="-342900">
              <a:buFont typeface="+mj-lt"/>
              <a:buAutoNum type="arabicPeriod"/>
            </a:pPr>
            <a:r>
              <a:rPr lang="en-IN" sz="1400" dirty="0">
                <a:solidFill>
                  <a:schemeClr val="tx1"/>
                </a:solidFill>
                <a:latin typeface="Cambria Math" panose="02040503050406030204" pitchFamily="18" charset="0"/>
                <a:ea typeface="Cambria Math" panose="02040503050406030204" pitchFamily="18" charset="0"/>
              </a:rPr>
              <a:t>Out of fuel and stuck on a busy highway</a:t>
            </a:r>
          </a:p>
          <a:p>
            <a:pPr marL="482600" indent="-342900">
              <a:buFont typeface="+mj-lt"/>
              <a:buAutoNum type="arabicPeriod"/>
            </a:pPr>
            <a:r>
              <a:rPr lang="en-IN" sz="1400" dirty="0">
                <a:solidFill>
                  <a:schemeClr val="tx1"/>
                </a:solidFill>
                <a:latin typeface="Cambria Math" panose="02040503050406030204" pitchFamily="18" charset="0"/>
                <a:ea typeface="Cambria Math" panose="02040503050406030204" pitchFamily="18" charset="0"/>
              </a:rPr>
              <a:t>Out of fuel and the weather is very bad</a:t>
            </a:r>
          </a:p>
          <a:p>
            <a:pPr marL="139700" indent="0">
              <a:buNone/>
            </a:pPr>
            <a:r>
              <a:rPr lang="en-US" sz="1400" dirty="0">
                <a:solidFill>
                  <a:schemeClr val="tx1"/>
                </a:solidFill>
                <a:latin typeface="Cambria Math" panose="02040503050406030204" pitchFamily="18" charset="0"/>
                <a:ea typeface="Cambria Math" panose="02040503050406030204" pitchFamily="18" charset="0"/>
              </a:rPr>
              <a:t>We will  arrange fuel for you to help you drive to the nearest fuel station and get to your destination as soon as possible.</a:t>
            </a:r>
            <a:endParaRPr lang="en-US" sz="1400" dirty="0">
              <a:solidFill>
                <a:schemeClr val="tx1"/>
              </a:solidFill>
            </a:endParaRPr>
          </a:p>
        </p:txBody>
      </p:sp>
      <p:sp>
        <p:nvSpPr>
          <p:cNvPr id="4" name="Google Shape;72;p15">
            <a:extLst>
              <a:ext uri="{FF2B5EF4-FFF2-40B4-BE49-F238E27FC236}">
                <a16:creationId xmlns:a16="http://schemas.microsoft.com/office/drawing/2014/main" id="{117AA358-5ED9-1943-ABCD-EF471C83E700}"/>
              </a:ext>
            </a:extLst>
          </p:cNvPr>
          <p:cNvSpPr/>
          <p:nvPr/>
        </p:nvSpPr>
        <p:spPr>
          <a:xfrm>
            <a:off x="5565600" y="591275"/>
            <a:ext cx="3578400" cy="4597494"/>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 name="Google Shape;70;p15">
            <a:extLst>
              <a:ext uri="{FF2B5EF4-FFF2-40B4-BE49-F238E27FC236}">
                <a16:creationId xmlns:a16="http://schemas.microsoft.com/office/drawing/2014/main" id="{4B930011-E0DC-8C40-9AD8-62F316F6C958}"/>
              </a:ext>
            </a:extLst>
          </p:cNvPr>
          <p:cNvSpPr txBox="1"/>
          <p:nvPr/>
        </p:nvSpPr>
        <p:spPr>
          <a:xfrm>
            <a:off x="552260" y="591275"/>
            <a:ext cx="2978589" cy="3513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000000"/>
              </a:buClr>
              <a:buSzPts val="2100"/>
              <a:buFont typeface="Poppins Black"/>
              <a:buNone/>
            </a:pPr>
            <a:r>
              <a:rPr lang="en"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rPr>
              <a:t>Fuel problems</a:t>
            </a:r>
            <a:endParaRPr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endParaRPr>
          </a:p>
        </p:txBody>
      </p:sp>
      <p:sp>
        <p:nvSpPr>
          <p:cNvPr id="6" name="Google Shape;75;p15">
            <a:extLst>
              <a:ext uri="{FF2B5EF4-FFF2-40B4-BE49-F238E27FC236}">
                <a16:creationId xmlns:a16="http://schemas.microsoft.com/office/drawing/2014/main" id="{61216A99-1CA6-4E4D-A1D2-1183B78C6780}"/>
              </a:ext>
            </a:extLst>
          </p:cNvPr>
          <p:cNvSpPr/>
          <p:nvPr/>
        </p:nvSpPr>
        <p:spPr>
          <a:xfrm rot="5400000" flipH="1">
            <a:off x="2701427" y="1313212"/>
            <a:ext cx="617700" cy="6020554"/>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 name="Google Shape;73;p15">
            <a:extLst>
              <a:ext uri="{FF2B5EF4-FFF2-40B4-BE49-F238E27FC236}">
                <a16:creationId xmlns:a16="http://schemas.microsoft.com/office/drawing/2014/main" id="{58D3E48E-FE91-CB4C-B6C7-F0F5741BB51E}"/>
              </a:ext>
            </a:extLst>
          </p:cNvPr>
          <p:cNvSpPr/>
          <p:nvPr/>
        </p:nvSpPr>
        <p:spPr>
          <a:xfrm rot="10800000" flipH="1">
            <a:off x="5256750" y="1614038"/>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 name="Google Shape;73;p15">
            <a:extLst>
              <a:ext uri="{FF2B5EF4-FFF2-40B4-BE49-F238E27FC236}">
                <a16:creationId xmlns:a16="http://schemas.microsoft.com/office/drawing/2014/main" id="{A9D47574-771A-4648-AF59-C4A02607D077}"/>
              </a:ext>
            </a:extLst>
          </p:cNvPr>
          <p:cNvSpPr/>
          <p:nvPr/>
        </p:nvSpPr>
        <p:spPr>
          <a:xfrm rot="10800000" flipH="1">
            <a:off x="619506" y="553032"/>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BCDD6DEF-399E-F140-84FF-7D435DD1DB07}"/>
              </a:ext>
            </a:extLst>
          </p:cNvPr>
          <p:cNvPicPr>
            <a:picLocks noChangeAspect="1"/>
          </p:cNvPicPr>
          <p:nvPr/>
        </p:nvPicPr>
        <p:blipFill>
          <a:blip r:embed="rId2"/>
          <a:stretch>
            <a:fillRect/>
          </a:stretch>
        </p:blipFill>
        <p:spPr>
          <a:xfrm>
            <a:off x="5874450" y="1835089"/>
            <a:ext cx="2951849" cy="1925469"/>
          </a:xfrm>
          <a:prstGeom prst="rect">
            <a:avLst/>
          </a:prstGeom>
        </p:spPr>
      </p:pic>
    </p:spTree>
    <p:extLst>
      <p:ext uri="{BB962C8B-B14F-4D97-AF65-F5344CB8AC3E}">
        <p14:creationId xmlns:p14="http://schemas.microsoft.com/office/powerpoint/2010/main" val="175504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3077CA-6B5F-C447-A6A0-ECFBA701A0D9}"/>
              </a:ext>
            </a:extLst>
          </p:cNvPr>
          <p:cNvSpPr>
            <a:spLocks noGrp="1"/>
          </p:cNvSpPr>
          <p:nvPr>
            <p:ph type="body" idx="1"/>
          </p:nvPr>
        </p:nvSpPr>
        <p:spPr>
          <a:xfrm>
            <a:off x="4210741" y="1402337"/>
            <a:ext cx="4106312" cy="3263400"/>
          </a:xfrm>
        </p:spPr>
        <p:txBody>
          <a:bodyPr/>
          <a:lstStyle/>
          <a:p>
            <a:pPr marL="139700" indent="0">
              <a:buNone/>
            </a:pPr>
            <a:r>
              <a:rPr lang="en-IN" sz="1400" dirty="0">
                <a:solidFill>
                  <a:schemeClr val="tx1"/>
                </a:solidFill>
                <a:latin typeface="Cambria Math" panose="02040503050406030204" pitchFamily="18" charset="0"/>
                <a:ea typeface="Cambria Math" panose="02040503050406030204" pitchFamily="18" charset="0"/>
              </a:rPr>
              <a:t>Flat tyre repair or Puncture repair is a key service for our roadside assistance application.</a:t>
            </a:r>
            <a:r>
              <a:rPr lang="en-US" sz="1400" dirty="0">
                <a:solidFill>
                  <a:schemeClr val="tx1"/>
                </a:solidFill>
                <a:latin typeface="Cambria Math" panose="02040503050406030204" pitchFamily="18" charset="0"/>
                <a:ea typeface="Cambria Math" panose="02040503050406030204" pitchFamily="18" charset="0"/>
              </a:rPr>
              <a:t> If user’s vehicle </a:t>
            </a:r>
            <a:r>
              <a:rPr lang="en-US" sz="1400" dirty="0" err="1">
                <a:solidFill>
                  <a:schemeClr val="tx1"/>
                </a:solidFill>
                <a:latin typeface="Cambria Math" panose="02040503050406030204" pitchFamily="18" charset="0"/>
                <a:ea typeface="Cambria Math" panose="02040503050406030204" pitchFamily="18" charset="0"/>
              </a:rPr>
              <a:t>tyre</a:t>
            </a:r>
            <a:r>
              <a:rPr lang="en-US" sz="1400" dirty="0">
                <a:solidFill>
                  <a:schemeClr val="tx1"/>
                </a:solidFill>
                <a:latin typeface="Cambria Math" panose="02040503050406030204" pitchFamily="18" charset="0"/>
                <a:ea typeface="Cambria Math" panose="02040503050406030204" pitchFamily="18" charset="0"/>
              </a:rPr>
              <a:t> is puncture, they can contact us through our application we will provide help as soon as possible. We will provide nearby mechanic’s location. We will replace your vehicle’s flat </a:t>
            </a:r>
            <a:r>
              <a:rPr lang="en-US" sz="1400" dirty="0" err="1">
                <a:solidFill>
                  <a:schemeClr val="tx1"/>
                </a:solidFill>
                <a:latin typeface="Cambria Math" panose="02040503050406030204" pitchFamily="18" charset="0"/>
                <a:ea typeface="Cambria Math" panose="02040503050406030204" pitchFamily="18" charset="0"/>
              </a:rPr>
              <a:t>tyre</a:t>
            </a:r>
            <a:r>
              <a:rPr lang="en-US" sz="1400" dirty="0">
                <a:solidFill>
                  <a:schemeClr val="tx1"/>
                </a:solidFill>
                <a:latin typeface="Cambria Math" panose="02040503050406030204" pitchFamily="18" charset="0"/>
                <a:ea typeface="Cambria Math" panose="02040503050406030204" pitchFamily="18" charset="0"/>
              </a:rPr>
              <a:t> with our spare ones in case you do have enough spare </a:t>
            </a:r>
            <a:r>
              <a:rPr lang="en-US" sz="1400" dirty="0" err="1">
                <a:solidFill>
                  <a:schemeClr val="tx1"/>
                </a:solidFill>
                <a:latin typeface="Cambria Math" panose="02040503050406030204" pitchFamily="18" charset="0"/>
                <a:ea typeface="Cambria Math" panose="02040503050406030204" pitchFamily="18" charset="0"/>
              </a:rPr>
              <a:t>tyres</a:t>
            </a:r>
            <a:r>
              <a:rPr lang="en-US" sz="1400" dirty="0">
                <a:solidFill>
                  <a:schemeClr val="tx1"/>
                </a:solidFill>
                <a:latin typeface="Cambria Math" panose="02040503050406030204" pitchFamily="18" charset="0"/>
                <a:ea typeface="Cambria Math" panose="02040503050406030204" pitchFamily="18" charset="0"/>
              </a:rPr>
              <a:t>. If you don’t have flat </a:t>
            </a:r>
            <a:r>
              <a:rPr lang="en-US" sz="1400" dirty="0" err="1">
                <a:solidFill>
                  <a:schemeClr val="tx1"/>
                </a:solidFill>
                <a:latin typeface="Cambria Math" panose="02040503050406030204" pitchFamily="18" charset="0"/>
                <a:ea typeface="Cambria Math" panose="02040503050406030204" pitchFamily="18" charset="0"/>
              </a:rPr>
              <a:t>tyres</a:t>
            </a:r>
            <a:r>
              <a:rPr lang="en-US" sz="1400" dirty="0">
                <a:solidFill>
                  <a:schemeClr val="tx1"/>
                </a:solidFill>
                <a:latin typeface="Cambria Math" panose="02040503050406030204" pitchFamily="18" charset="0"/>
                <a:ea typeface="Cambria Math" panose="02040503050406030204" pitchFamily="18" charset="0"/>
              </a:rPr>
              <a:t> we will send towing vehicle to user location.</a:t>
            </a:r>
            <a:endParaRPr lang="en-IN" sz="1400" dirty="0">
              <a:solidFill>
                <a:schemeClr val="tx1"/>
              </a:solidFill>
              <a:latin typeface="Cambria Math" panose="02040503050406030204" pitchFamily="18" charset="0"/>
              <a:ea typeface="Cambria Math" panose="02040503050406030204" pitchFamily="18" charset="0"/>
            </a:endParaRPr>
          </a:p>
          <a:p>
            <a:pPr marL="139700" indent="0">
              <a:buNone/>
            </a:pPr>
            <a:endParaRPr lang="en-US" dirty="0"/>
          </a:p>
        </p:txBody>
      </p:sp>
      <p:sp>
        <p:nvSpPr>
          <p:cNvPr id="4" name="Google Shape;72;p15">
            <a:extLst>
              <a:ext uri="{FF2B5EF4-FFF2-40B4-BE49-F238E27FC236}">
                <a16:creationId xmlns:a16="http://schemas.microsoft.com/office/drawing/2014/main" id="{83F32699-1B17-6349-B844-222767CB394B}"/>
              </a:ext>
            </a:extLst>
          </p:cNvPr>
          <p:cNvSpPr/>
          <p:nvPr/>
        </p:nvSpPr>
        <p:spPr>
          <a:xfrm>
            <a:off x="0" y="546006"/>
            <a:ext cx="3578400" cy="4597494"/>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5" name="Google Shape;70;p15">
            <a:extLst>
              <a:ext uri="{FF2B5EF4-FFF2-40B4-BE49-F238E27FC236}">
                <a16:creationId xmlns:a16="http://schemas.microsoft.com/office/drawing/2014/main" id="{FABE67EE-2055-F443-8FC4-0E25D1716C06}"/>
              </a:ext>
            </a:extLst>
          </p:cNvPr>
          <p:cNvSpPr txBox="1"/>
          <p:nvPr/>
        </p:nvSpPr>
        <p:spPr>
          <a:xfrm>
            <a:off x="6571727" y="819213"/>
            <a:ext cx="2978589" cy="3513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000000"/>
              </a:buClr>
              <a:buSzPts val="2100"/>
              <a:buFont typeface="Poppins Black"/>
              <a:buNone/>
            </a:pPr>
            <a:r>
              <a:rPr lang="en-US" sz="2100" b="1" i="0" u="none" strike="noStrike" cap="none" dirty="0" err="1">
                <a:solidFill>
                  <a:schemeClr val="tx1"/>
                </a:solidFill>
                <a:latin typeface="Cambria Math" panose="02040503050406030204" pitchFamily="18" charset="0"/>
                <a:ea typeface="Cambria Math" panose="02040503050406030204" pitchFamily="18" charset="0"/>
                <a:cs typeface="Poppins Black"/>
                <a:sym typeface="Poppins Black"/>
              </a:rPr>
              <a:t>Tyre</a:t>
            </a:r>
            <a:r>
              <a:rPr lang="en-US"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rPr>
              <a:t> Assistance</a:t>
            </a:r>
            <a:endParaRPr sz="2100" b="1" i="0" u="none" strike="noStrike" cap="none" dirty="0">
              <a:solidFill>
                <a:schemeClr val="tx1"/>
              </a:solidFill>
              <a:latin typeface="Cambria Math" panose="02040503050406030204" pitchFamily="18" charset="0"/>
              <a:ea typeface="Cambria Math" panose="02040503050406030204" pitchFamily="18" charset="0"/>
              <a:cs typeface="Poppins Black"/>
              <a:sym typeface="Poppins Black"/>
            </a:endParaRPr>
          </a:p>
        </p:txBody>
      </p:sp>
      <p:sp>
        <p:nvSpPr>
          <p:cNvPr id="6" name="Google Shape;75;p15">
            <a:extLst>
              <a:ext uri="{FF2B5EF4-FFF2-40B4-BE49-F238E27FC236}">
                <a16:creationId xmlns:a16="http://schemas.microsoft.com/office/drawing/2014/main" id="{C9411A05-ED62-B54A-A2CA-A66B37DDBC9C}"/>
              </a:ext>
            </a:extLst>
          </p:cNvPr>
          <p:cNvSpPr/>
          <p:nvPr/>
        </p:nvSpPr>
        <p:spPr>
          <a:xfrm rot="5400000" flipH="1">
            <a:off x="5802239" y="1323976"/>
            <a:ext cx="617700" cy="6065822"/>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 name="Google Shape;73;p15">
            <a:extLst>
              <a:ext uri="{FF2B5EF4-FFF2-40B4-BE49-F238E27FC236}">
                <a16:creationId xmlns:a16="http://schemas.microsoft.com/office/drawing/2014/main" id="{79920867-230A-F940-9C69-23CB8DB6A14A}"/>
              </a:ext>
            </a:extLst>
          </p:cNvPr>
          <p:cNvSpPr/>
          <p:nvPr/>
        </p:nvSpPr>
        <p:spPr>
          <a:xfrm rot="10800000" flipH="1">
            <a:off x="7825323" y="785013"/>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 name="Google Shape;73;p15">
            <a:extLst>
              <a:ext uri="{FF2B5EF4-FFF2-40B4-BE49-F238E27FC236}">
                <a16:creationId xmlns:a16="http://schemas.microsoft.com/office/drawing/2014/main" id="{1D14BC67-7508-5949-88C6-26BE2F6D1B6A}"/>
              </a:ext>
            </a:extLst>
          </p:cNvPr>
          <p:cNvSpPr/>
          <p:nvPr/>
        </p:nvSpPr>
        <p:spPr>
          <a:xfrm rot="10800000" flipH="1">
            <a:off x="3187254" y="1653843"/>
            <a:ext cx="617700" cy="34200"/>
          </a:xfrm>
          <a:prstGeom prst="rect">
            <a:avLst/>
          </a:prstGeom>
          <a:solidFill>
            <a:srgbClr val="DC1B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50DA7AD3-0AE3-7A46-99A1-1C54D3D2B52F}"/>
              </a:ext>
            </a:extLst>
          </p:cNvPr>
          <p:cNvPicPr>
            <a:picLocks noChangeAspect="1"/>
          </p:cNvPicPr>
          <p:nvPr/>
        </p:nvPicPr>
        <p:blipFill>
          <a:blip r:embed="rId2"/>
          <a:stretch>
            <a:fillRect/>
          </a:stretch>
        </p:blipFill>
        <p:spPr>
          <a:xfrm>
            <a:off x="256032" y="1900669"/>
            <a:ext cx="3091186" cy="1888168"/>
          </a:xfrm>
          <a:prstGeom prst="rect">
            <a:avLst/>
          </a:prstGeom>
        </p:spPr>
      </p:pic>
    </p:spTree>
    <p:extLst>
      <p:ext uri="{BB962C8B-B14F-4D97-AF65-F5344CB8AC3E}">
        <p14:creationId xmlns:p14="http://schemas.microsoft.com/office/powerpoint/2010/main" val="29425831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_2" val="UEsDBBQAAgAIAJMGl1BrXzME1QIAAPcHAAAPAAAAbm9uZS9wbGF5ZXIueG1spVVbb9owFH6mUv9D5PfaMLStQqHVVAntYa0qdbe3yCQm8erYnu2Qsl+/Y+cCSYFtGhLIOTnfd26fD/HtSymiLTOWK7lEMzxFEZOpyrjMl+jL59XVNbq9ubyItaA7ZiKeLZFUkqEoYzY1XDvAPVJXLNGBAQMpirThynC3A9op0PZB5lN0eTEBF2mXqHBOLwip6xpzCwiZWyUqT2JxqkqiDbNMOmZIkwGKOuzC/RkN31JJ4naa2QOkdv8euCXpOV4sH5DUc6xMTt5MpzPy/f7TU1qwkl5xaR2VKfQLmjgJXVzT9PleZZVg1tsmcZPkE3POJxFsk9gt+OxaRtakS9Q4JCWzlubMYiFzRHq/jrMjaDCdNaEySyTd8pz62hLbeoUR7UlsoYxLK9ein9lurajJkt5+4B+TIxnHG0Ft0fLZQS2B/5m3xQS/xD8fzSVUVK0FtwW8OoTsrceLIMOocRl6HBT7AIpdeRIUGfaz4oZl4fFrr/vpDDWxZCVEyA7bOgUbnFY0dcrs7gABgm3Fgnt94EYfOIA8PBwe4PDYTWZPgroqN4y6yrCuRZN4yzOmHqgxYU43Gyosi8nI2oLJEB2TptZ2OvtJxIUrxdu/GIr3G83khz03kgD4z4l8BI6+H1xm7GXF4bVjJXTUMWi1t2GnBfbh9unYal0eXKCBaa9+GAnUEDlqcgb3PaOOkr2dnIKujaot6KLSGqT/muL1+z4vMk5sNJh+GjE5sgjitLJOlfxXGPVgQ7hFmOkZ8V5eRKc+HeiD5j3k/fQcorkIMKFkkFJ3LTbnsHAttpzVTx3FVWvAGpbWkd3mT6OF5k2P/nZ128gbEt1YxnuLuUo3Xp18Kz3yydiGVsLdHdYyXJYBOqr1+J48xvUNdKrqJ/6LRTXP/F/hbA4NjgrG8wJk8+56fsAgVErFMHwwnYq4UbLrA8YkPDW/YRLdRm4V0ojrhJDiVv5w/A1QSwMEFAACAAgAybZyUlytsfihAwAA7wwAABgAAABub25lL2NvbW1vbl9tZXNzYWdlcy5sbmetV11zmzoQfe9M/4OGmb7dpr1v98Ehg0HJ1RgjCjhO+qJRQHE0BeQicOr76+9KOK7dNoM/8sIYydo9u+fsrhhd/ahKtBKNlqq+dP6++OwgUeeqkPXi0pll1x//cZBueV3wUtXi0qmVg67c9+9GJa8XHV8I+P3+HUKjSmgNr9o1bz/fkSwunXjMPN/HaUrGIWbeLCCURV6SeBmhEQu9MQ4d1+sKqVDNm4a3AGb0aWNh2GAcevc4YamPwagxTTOWzuKYJhkOHDd7EkjLqiutXSQ1qlWLdLdcqqYVBZI1auEvPM/Bg3yQpWzXqFKFOAJCOiERA/c2vs0yCUl2z6Y0wI6La/5QAoy8EaJGjeCFaM7xEdFk6oUb44HU51u/JQH+Ayu3shCnsTL3Mgwgk0kP3E8wLARsTrJ/HdcHkCb3z7J9QjJdNqA3JFa87HqSNooccjf2/AnLKPPimI1nWfYT95jn34ZO+zTKEhqy2ItwyCJ8lzmueR53Lk7wreOa5+C5WZLgCLQZQq4ZSa1QfTqNQ2yFeq869MRXArUKraR4trIUdSsb4LYEIsxGrmCh7gapDejUg7QnOM0S4htKHTdVTbP+q1d71z6pBtxpVPTyKaxPw4PZXzZCg+ueDWUqBOqmUBWX9cWQa4gRyjH20nROk8CIvwU9crTkWj+rptiLb9fRkGES+RRS6Gc7xk11bw0DRgndq2lE3g4bA5SezcyGkTmJAjpnmRWCIaPqdAsJr5alaIVFK00oPLdZeRCPCpgpBV/1WQPvlqbBBE2hRrwbzMb0DjQAoqPHnKATx6WTY07c4xQCwunQmci7JTd9+YM6X6TzIs2cGyWU602nNMytpOo0rBg2QUA2en1xnJsUf5mBYogXvlIBvdWXNr2QK+hxQLZoBh1BUfo4INEN+zIjX9m1R0LbgX6lma/tSODFite5AGJz3mmB1rBXyMLuGYlZ/987+R/i7aYgP2xqOQrw3Ydj8eyV/yvq420rqmU75NokbAP/FBSmnF6FcEjop/nfTuw3YWZnxp/Nz95d4hiOBkGcmanD2XpTJFYpB3dJK5TT2+POzNprYxnJQrjuRGBwsb3LlbKScJM4wOZsik1GU2g2ffPZi2SuurKwwirlN9uAYDB1lfh9Gj42qrKrJdcvie0b4NU5KPrgkt5pfMRU3GrjYH52pHE6S+lsbDGnjF5fw0R6fBw6kRGI/U0uJLwvtkpVsPQL0u2btp8mo087Xyr/A1BLAwQUAAIACADJtnJStrL3yKUAAACCAQAAKQAAAG5vbmUvcGxheWJhY2tfYW5kX25hdmlnYXRpb25fc2V0dGluZ3MueG1sdZDBCoMwEETvfoV/UOg5BHoubYX6AyuOEoiJZFfBv28iakubHnfezC47iiFiXM+6KEtFk/inUBAtYYI6vedEmWZcnBlIjHdRFvDmy5GUsN6PVQDDyYp0R5aj/0ffj1eWlmMR7/YMyQdqM0Cfc4GVpJCj2fSrVi8jdBcQD3yJyQdHjcUVS+MptPfDsH38F6ds/GwacPMtNKf2HjOCOn2oRaxs7/0FUEsDBBQAAgAIAMm2clJmijtBLQMAAMcOAAAiAAAAbm9uZS9mbGFzaF9wdWJsaXNoaW5nX3NldHRpbmdzLnhtbOWXbU/bMBCAv/dXWJn4uAakTZpQWsT6IlWDgkhh8Am5sduccOzML+3Kr985bkvZyhbeJLZVqprYd8+d787nOjn4Xggy49qAkq1or7kbES4zxUBOW9H5qP/+U0SMpZJRoSRvRVJF5KDdSEo3FmDylFuLooYgRpr90rai3NpyP47n83kTTKn9rBLOIt80M1XEpeaGS8t1XAq6wB+7KLmJloQaAPwWSi7V2o0GIUkgHSvmBCfAWtEQne0LavIoDhJjmt1MtXKSdZRQmujpuBW9260+K5lA6ULBpQ+HaeOgH7b7lDHwDlCRwi0nOYdpjp5isObAbO6fYi+dxL8yKnJYM/WMjsLFS7uE44RyOuNLYzhCraVZjvrWtCdUGJ7Em0MrMfAhpJmFGXp2px78nTghUleWStu21Q4RPw2uKPEDmGSiNowt38lYCYxt5RSWSTHmbEgLHqKd3oDso9BeRCa0ALFoRScllySlEpMLlgrI1rrGjY0FWyW1v5Q+1EAFOZeA1cfJcRrdWQ+LynKqDd/0ajVjfGSz9lflBCML5YiAG06sIhhdV+BTzslmCshEq6IaxRKxxAhAizPgc84OqlAtgQ8ZukIThUNNLMVScBssfHNwS8Z8ojRyOZ1h4eI4mMBvPgpcUmPuoHTl4056NOj2rgfDbu9yxy+QshmV2SPhWE68KO2r8OmCSGVXehiOjDrDq6QwYNVcnbU1n56GdUVjnl8oG/f4Bgon6Evi1wHZQL9iyl/HymMS/0cPapvN6aza6H7zVmjc4oApCUycyLAlgVx2wBrAjEqipFgQmmFTNr5tzEA5gyOhQQS0ebqHQR/LtHqbwgybpNKM698j2UJio8z6Shc+mYz4868VdTsjjNmod3bYGQ0uBqOr61HvchROo7V6vLV7JrFv6tt7vD803mKLPz3rXdSJ/BCDUCtDvbQW7qSO1MmXOlJn4Uw63TiParmAPWYa9gx2GQEFYBG8oYp5zr+CUG0vXDF/zYb5B1b/9v4S1l5/2jsefD456v7vu+C5cQhvqztTfO9ek8RbL0B+pgAJBV6r/KG4vjW1P37YTeLtU40G0u5fPtuNH1BLAwQUAAIACADJtnJSfqYJshUBAADUAgAAHAAAAG5vbmUvZmxhc2hfc2tpbl9zZXR0aW5ncy54bWyNktFOgzAUhu99CoL3oItGTVgT5+KNUZdsL3CAA2lWekh7IOHt7QobqCNbr9r//z8OPaeJ3UsdtGisJL0M70NxEwRJRorMFpmlLu1BOWqBzJdh2jCTjjLSjJojTaYCFYrbd7+S2CcvUeRqXssUkOFY5nHxvFpfhQw1HlZP67eXOaCGEqMUsn1pqNG5y9/5NckP22lDEvu7O9AwbRkMCzYNJvF47n0LLb5qWQG7PjuD0Q7Jc07PKKJ6Y9C6dnlTFKCsI/7p4y9sFHSnj9kjcMaZQ3ayQrE4h3inxzS0svTqrqtRFAZdkT9in0QNqcIP7FICk3+dIsPdZ+2edndsKvykHIU99PLbzTOJJ6qfzTgJt3evWfwAUEsDBBQAAgAIAMm2clJ3Y7XsJwMAAG8OAAAhAAAAbm9uZS9odG1sX3B1Ymxpc2hpbmdfc2V0dGluZ3MueG1s3VdtT9swEP7eX2Fl4uMa9m1CbRHri1ZtFEQKg0/Ijd3mhGNnfklXfv3OcVsKKywwKtAqVU3OvufOz50f163DX7kgJdcGlGxHn5r7EeEyVQzkrB2djwcfP0fEWCoZFUrydiRVRA47jVbhJgJMlnBrcaohCCPNQWHbUWZtcRDH8/m8CabQflQJZxHfNFOVx4XmhkvLdVwIusAfuyi4iZYINQDwmyu5dOs0GoS0AtKxYk5wAqwdjTDZrzYXURwmTGh6M9PKSdZVQmmiZ5N29GG/+qzmBJAe5Fx6NkwHjd5sDyhj4ONTkcAtJxmHWYaJIldzYDbzT7Gf3Yr/xKiQw5Kpx+gqXLu0S3AcUE6nfBkMLdRammbob01nSoXhrXjTtJoGnkGaWigxszv3kO/UCZG4olDadqx2CPHAuEKJH4FpTdVGsOU7mSiB1FZJYZfkE85GNMeeOB3IiExpDmLRjk4KLklCJVYULBWQrj2MmxgLtqrkYDn7SAMV5FwCthwnx0l0FzMsJc2oNnwzl9WI8XymnR/KCUYWyhEBN5xYRZBTl+NTxskm8WSqVV5ZBTWWGAEYsQQ+5+ywImgJ+FigKwyRO/TE/isEtyHCTwe3ZMKnSiMupyV2K9rBBPzms4ALaswdKF3luJd8H/b618NRr3+55xdIWUll+kxwbCKeF3Yn+HRBpLIrP6Qjpc7wqigMWDVWZ23Nl5dh3cdY51eqxj18A7kT9DXh14RsQO+w5LuJ8pzC/zWD2mEzWlYb3W/eChq3OGBJAiYOpKhWIJe6VwMwpZIoKRaEpijFxstGCcoZtASBCNDm5RkGf2zT6m0GJYqk0ozrpyHZQqJQpgOlc19MRvyh14563TFyNu6fHXXHw4vh+Op63L8chzNo7R5vVc9W7KV8u7L7o+KhsE/eTtlPz/oXdQgf4dprFaaf1II7qTPr5FudWWfhKDrdOIZqpYDSMgtbBcVFQA5Y+3fUKFv/AsCTnRJ665Ub5R1sj/9+1VtrbbbJAkl4Dt5p1/pQm4Ckfzz8cvK9t1MmoB4Vb9sK/8pEeFtdieJ715ZWvPV+00D7/Utip/EbUEsDBBQAAgAIAMm2clJ83j/HZwAAAOUAAAAaAAAAbm9uZS9odG1sX3NraW5fc2V0dGluZ3MuanOr5lIAAqUcJQUrhWowG8xPKi0pyc/TS87PK0nNK9HLyy/KTQSrUVJ2AwMlHZyK88tSiwgoTUtMTkUx1NTIwskFp0qEiSZO5i7OlsjqChLTU/WSEpOz04vyS/NSIMoMwEAJrKqWqxYAUEsDBBQAAgAIAMm2clK8fTX3SgAAAEkAAAAXAAAAbm9uZS9sb2NhbF9zZXR0aW5ncy54bWyzsa/IzVEoSy0qzszPs1Uy1DNQUkjNS85PycxLt1UKDXHTtVBSKC5JzEtJzMnPS7VVystXUrC347LJyU9OzAlOLSkBKizWt+MCAFBLAQIAABQAAgAIAJMGl1BrXzME1QIAAPcHAAAPAAAAAAAAAAEAAAAAAAAAAABub25lL3BsYXllci54bWxQSwECAAAUAAIACADJtnJSXK2x+KEDAADvDAAAGAAAAAAAAAABAAAAAAACAwAAbm9uZS9jb21tb25fbWVzc2FnZXMubG5nUEsBAgAAFAACAAgAybZyUray98ilAAAAggEAACkAAAAAAAAAAQAAAAAA2QYAAG5vbmUvcGxheWJhY2tfYW5kX25hdmlnYXRpb25fc2V0dGluZ3MueG1sUEsBAgAAFAACAAgAybZyUmaKO0EtAwAAxw4AACIAAAAAAAAAAQAAAAAAxQcAAG5vbmUvZmxhc2hfcHVibGlzaGluZ19zZXR0aW5ncy54bWxQSwECAAAUAAIACADJtnJSfqYJshUBAADUAgAAHAAAAAAAAAABAAAAAAAyCwAAbm9uZS9mbGFzaF9za2luX3NldHRpbmdzLnhtbFBLAQIAABQAAgAIAMm2clJ3Y7XsJwMAAG8OAAAhAAAAAAAAAAEAAAAAAIEMAABub25lL2h0bWxfcHVibGlzaGluZ19zZXR0aW5ncy54bWxQSwECAAAUAAIACADJtnJSfN4/x2cAAADlAAAAGgAAAAAAAAABAAAAAADnDwAAbm9uZS9odG1sX3NraW5fc2V0dGluZ3MuanNQSwECAAAUAAIACADJtnJSvH0190oAAABJAAAAFwAAAAAAAAABAAAAAACGEAAAbm9uZS9sb2NhbF9zZXR0aW5ncy54bWxQSwUGAAAAAAgACABQAgAABREAAAAA"/>
  <p:tag name="ISPRING_LMS_API_VERSION" val="SCORM 2004 (2nd edition)"/>
  <p:tag name="ISPRING_ULTRA_SCORM_COURCE_TITLE" val="9574711"/>
  <p:tag name="ISPRING_ULTRA_SCORM_COURSE_ID" val="D76D238A-9725-4B0E-8691-3E052C3AA628"/>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C\uFFFD\uFFFD{933E314C-AC01-41FE-82DB-8CC702BF6D15}&quot;,&quot;C:\\Program Files (x86)\\PowerPlugs\\PreProcessor\\Presentations\\9574711&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non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RATE_QUIZZES" val="0"/>
  <p:tag name="ISPRING_SCORM_PASSING_SCORE" val="0.000000"/>
  <p:tag name="ISPRING_CURRENT_PLAYER_ID" val="none"/>
  <p:tag name="ISPRING_PRESENTATION_TITLE" val="9574711"/>
  <p:tag name="ISPRING_FIRST_PUBLISH" val="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868</Words>
  <Application>Microsoft Macintosh PowerPoint</Application>
  <PresentationFormat>On-screen Show (16:9)</PresentationFormat>
  <Paragraphs>62</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Poppins</vt:lpstr>
      <vt:lpstr>Poppins Black</vt:lpstr>
      <vt:lpstr>Poppins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9574711</dc:title>
  <cp:lastModifiedBy>DHANUSH S</cp:lastModifiedBy>
  <cp:revision>32</cp:revision>
  <dcterms:modified xsi:type="dcterms:W3CDTF">2021-12-26T18:00:44Z</dcterms:modified>
</cp:coreProperties>
</file>