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4" r:id="rId2"/>
  </p:sldMasterIdLst>
  <p:notesMasterIdLst>
    <p:notesMasterId r:id="rId41"/>
  </p:notesMasterIdLst>
  <p:sldIdLst>
    <p:sldId id="256" r:id="rId3"/>
    <p:sldId id="330" r:id="rId4"/>
    <p:sldId id="309" r:id="rId5"/>
    <p:sldId id="316" r:id="rId6"/>
    <p:sldId id="328" r:id="rId7"/>
    <p:sldId id="329" r:id="rId8"/>
    <p:sldId id="331" r:id="rId9"/>
    <p:sldId id="332" r:id="rId10"/>
    <p:sldId id="338" r:id="rId11"/>
    <p:sldId id="333" r:id="rId12"/>
    <p:sldId id="340" r:id="rId13"/>
    <p:sldId id="320" r:id="rId14"/>
    <p:sldId id="327" r:id="rId15"/>
    <p:sldId id="318" r:id="rId16"/>
    <p:sldId id="315" r:id="rId17"/>
    <p:sldId id="335" r:id="rId18"/>
    <p:sldId id="349" r:id="rId19"/>
    <p:sldId id="336" r:id="rId20"/>
    <p:sldId id="341" r:id="rId21"/>
    <p:sldId id="342" r:id="rId22"/>
    <p:sldId id="346" r:id="rId23"/>
    <p:sldId id="345" r:id="rId24"/>
    <p:sldId id="347" r:id="rId25"/>
    <p:sldId id="348" r:id="rId26"/>
    <p:sldId id="352" r:id="rId27"/>
    <p:sldId id="353" r:id="rId28"/>
    <p:sldId id="361" r:id="rId29"/>
    <p:sldId id="360" r:id="rId30"/>
    <p:sldId id="354" r:id="rId31"/>
    <p:sldId id="355" r:id="rId32"/>
    <p:sldId id="357" r:id="rId33"/>
    <p:sldId id="356" r:id="rId34"/>
    <p:sldId id="358" r:id="rId35"/>
    <p:sldId id="359" r:id="rId36"/>
    <p:sldId id="350" r:id="rId37"/>
    <p:sldId id="337" r:id="rId38"/>
    <p:sldId id="339" r:id="rId39"/>
    <p:sldId id="264" r:id="rId40"/>
  </p:sldIdLst>
  <p:sldSz cx="12192000" cy="6858000"/>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24" autoAdjust="0"/>
  </p:normalViewPr>
  <p:slideViewPr>
    <p:cSldViewPr>
      <p:cViewPr varScale="1">
        <p:scale>
          <a:sx n="69" d="100"/>
          <a:sy n="69" d="100"/>
        </p:scale>
        <p:origin x="768" y="72"/>
      </p:cViewPr>
      <p:guideLst>
        <p:guide orient="horz" pos="2160"/>
        <p:guide pos="384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cs typeface="Arial" panose="020B0604020202020204" pitchFamily="34" charset="0"/>
            </a:endParaRPr>
          </a:p>
        </p:txBody>
      </p:sp>
      <p:sp>
        <p:nvSpPr>
          <p:cNvPr id="4099" name="Text Box 2"/>
          <p:cNvSpPr txBox="1">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cs typeface="Arial" panose="020B0604020202020204" pitchFamily="34" charset="0"/>
            </a:endParaRPr>
          </a:p>
        </p:txBody>
      </p:sp>
      <p:sp>
        <p:nvSpPr>
          <p:cNvPr id="14339" name="Rectangle 3"/>
          <p:cNvSpPr>
            <a:spLocks noGrp="1" noChangeArrowheads="1"/>
          </p:cNvSpPr>
          <p:nvPr>
            <p:ph type="dt"/>
          </p:nvPr>
        </p:nvSpPr>
        <p:spPr bwMode="auto">
          <a:xfrm>
            <a:off x="3884613" y="0"/>
            <a:ext cx="2970212" cy="4556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marL="215900" indent="-215900" algn="r" eaLnBrk="1" hangingPunct="1">
              <a:buClr>
                <a:srgbClr val="000000"/>
              </a:buClr>
              <a:buSzPct val="45000"/>
              <a:buFont typeface="Wingdings" charset="2"/>
              <a:buNone/>
              <a:tabLst>
                <a:tab pos="449263" algn="l"/>
                <a:tab pos="898525" algn="l"/>
                <a:tab pos="1347788" algn="l"/>
                <a:tab pos="1797050" algn="l"/>
                <a:tab pos="2246313" algn="l"/>
                <a:tab pos="2695575" algn="l"/>
              </a:tabLst>
              <a:defRPr sz="1200">
                <a:solidFill>
                  <a:srgbClr val="000000"/>
                </a:solidFill>
                <a:latin typeface="Times New Roman" pitchFamily="16" charset="0"/>
                <a:cs typeface="Arial" charset="0"/>
              </a:defRPr>
            </a:lvl1pPr>
          </a:lstStyle>
          <a:p>
            <a:pPr>
              <a:defRPr/>
            </a:pPr>
            <a:endParaRPr lang="en-US"/>
          </a:p>
        </p:txBody>
      </p:sp>
      <p:sp>
        <p:nvSpPr>
          <p:cNvPr id="4101" name="Rectangle 4"/>
          <p:cNvSpPr>
            <a:spLocks noGrp="1" noRot="1" noChangeAspect="1" noChangeArrowheads="1"/>
          </p:cNvSpPr>
          <p:nvPr>
            <p:ph type="sldImg"/>
          </p:nvPr>
        </p:nvSpPr>
        <p:spPr bwMode="auto">
          <a:xfrm>
            <a:off x="382588" y="685800"/>
            <a:ext cx="6091237" cy="3427413"/>
          </a:xfrm>
          <a:prstGeom prst="rect">
            <a:avLst/>
          </a:prstGeom>
          <a:noFill/>
          <a:ln w="126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p:nvPr>
        </p:nvSpPr>
        <p:spPr bwMode="auto">
          <a:xfrm>
            <a:off x="685800" y="4343400"/>
            <a:ext cx="5484813" cy="4113213"/>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4103" name="Text Box 6"/>
          <p:cNvSpPr txBox="1">
            <a:spLocks noChangeArrowheads="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cs typeface="Arial" panose="020B0604020202020204" pitchFamily="34" charset="0"/>
            </a:endParaRPr>
          </a:p>
        </p:txBody>
      </p:sp>
      <p:sp>
        <p:nvSpPr>
          <p:cNvPr id="14343" name="Rectangle 7"/>
          <p:cNvSpPr>
            <a:spLocks noGrp="1" noChangeArrowheads="1"/>
          </p:cNvSpPr>
          <p:nvPr>
            <p:ph type="sldNum"/>
          </p:nvPr>
        </p:nvSpPr>
        <p:spPr bwMode="auto">
          <a:xfrm>
            <a:off x="3884613" y="8685213"/>
            <a:ext cx="2970212" cy="455612"/>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marL="215900" indent="-215900" algn="r" eaLnBrk="1" hangingPunct="1">
              <a:buClr>
                <a:srgbClr val="000000"/>
              </a:buClr>
              <a:buSzPct val="45000"/>
              <a:buFont typeface="Wingdings" panose="05000000000000000000" pitchFamily="2" charset="2"/>
              <a:buNone/>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cs typeface="Arial" panose="020B0604020202020204" pitchFamily="34" charset="0"/>
              </a:defRPr>
            </a:lvl1pPr>
          </a:lstStyle>
          <a:p>
            <a:pPr>
              <a:defRPr/>
            </a:pPr>
            <a:fld id="{09415C61-A51D-4F25-9901-9565A426AF74}" type="slidenum">
              <a:rPr lang="en-US" altLang="en-US"/>
              <a:pPr>
                <a:defRPr/>
              </a:pPr>
              <a:t>‹#›</a:t>
            </a:fld>
            <a:endParaRPr lang="en-US" altLang="en-US"/>
          </a:p>
        </p:txBody>
      </p:sp>
    </p:spTree>
    <p:extLst>
      <p:ext uri="{BB962C8B-B14F-4D97-AF65-F5344CB8AC3E}">
        <p14:creationId xmlns:p14="http://schemas.microsoft.com/office/powerpoint/2010/main" val="202461903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B1C1D41-AF95-4464-8A05-7B40A6D73775}" type="slidenum">
              <a:rPr lang="en-US" altLang="en-US" smtClean="0">
                <a:cs typeface="Droid Sans Fallback" charset="0"/>
              </a:rPr>
              <a:pPr>
                <a:spcBef>
                  <a:spcPct val="0"/>
                </a:spcBef>
                <a:buSzPct val="45000"/>
                <a:buFont typeface="Wingdings" panose="05000000000000000000" pitchFamily="2" charset="2"/>
                <a:buNone/>
              </a:pPr>
              <a:t>1</a:t>
            </a:fld>
            <a:endParaRPr lang="en-US" altLang="en-US">
              <a:cs typeface="Droid Sans Fallback" charset="0"/>
            </a:endParaRPr>
          </a:p>
        </p:txBody>
      </p:sp>
      <p:sp>
        <p:nvSpPr>
          <p:cNvPr id="6147"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6148"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53109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4FC2882-89FE-4A91-B8E6-3DD4BF766F3B}" type="slidenum">
              <a:rPr lang="en-US" altLang="en-US" smtClean="0">
                <a:cs typeface="Droid Sans Fallback" charset="0"/>
              </a:rPr>
              <a:pPr>
                <a:spcBef>
                  <a:spcPct val="0"/>
                </a:spcBef>
                <a:buSzPct val="45000"/>
                <a:buFont typeface="Wingdings" panose="05000000000000000000" pitchFamily="2" charset="2"/>
                <a:buNone/>
              </a:pPr>
              <a:t>15</a:t>
            </a:fld>
            <a:endParaRPr lang="en-US" altLang="en-US">
              <a:cs typeface="Droid Sans Fallback"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819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4159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C24B66B-BB3A-4C5A-960B-C6DF63D7FF01}" type="slidenum">
              <a:rPr lang="en-US" altLang="en-US" smtClean="0">
                <a:cs typeface="Droid Sans Fallback" charset="0"/>
              </a:rPr>
              <a:pPr>
                <a:spcBef>
                  <a:spcPct val="0"/>
                </a:spcBef>
                <a:buSzPct val="45000"/>
                <a:buFont typeface="Wingdings" panose="05000000000000000000" pitchFamily="2" charset="2"/>
                <a:buNone/>
              </a:pPr>
              <a:t>18</a:t>
            </a:fld>
            <a:endParaRPr lang="en-US" altLang="en-US" smtClean="0">
              <a:cs typeface="Droid Sans Fallback" charset="0"/>
            </a:endParaRPr>
          </a:p>
        </p:txBody>
      </p:sp>
      <p:sp>
        <p:nvSpPr>
          <p:cNvPr id="36867"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36868"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93752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4CDE048-3A70-4A31-9BD1-31DF7F474C33}" type="slidenum">
              <a:rPr lang="en-US" altLang="en-US" smtClean="0">
                <a:cs typeface="Droid Sans Fallback" charset="0"/>
              </a:rPr>
              <a:pPr>
                <a:spcBef>
                  <a:spcPct val="0"/>
                </a:spcBef>
                <a:buSzPct val="45000"/>
                <a:buFont typeface="Wingdings" panose="05000000000000000000" pitchFamily="2" charset="2"/>
                <a:buNone/>
              </a:pPr>
              <a:t>36</a:t>
            </a:fld>
            <a:endParaRPr lang="en-US" altLang="en-US" smtClean="0">
              <a:cs typeface="Droid Sans Fallback" charset="0"/>
            </a:endParaRPr>
          </a:p>
        </p:txBody>
      </p:sp>
      <p:sp>
        <p:nvSpPr>
          <p:cNvPr id="45059"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45060"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02244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4CDE048-3A70-4A31-9BD1-31DF7F474C33}" type="slidenum">
              <a:rPr lang="en-US" altLang="en-US" smtClean="0">
                <a:cs typeface="Droid Sans Fallback" charset="0"/>
              </a:rPr>
              <a:pPr>
                <a:spcBef>
                  <a:spcPct val="0"/>
                </a:spcBef>
                <a:buSzPct val="45000"/>
                <a:buFont typeface="Wingdings" panose="05000000000000000000" pitchFamily="2" charset="2"/>
                <a:buNone/>
              </a:pPr>
              <a:t>37</a:t>
            </a:fld>
            <a:endParaRPr lang="en-US" altLang="en-US" smtClean="0">
              <a:cs typeface="Droid Sans Fallback" charset="0"/>
            </a:endParaRPr>
          </a:p>
        </p:txBody>
      </p:sp>
      <p:sp>
        <p:nvSpPr>
          <p:cNvPr id="45059"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45060"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3696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2C0D9E1-E648-4C19-9538-2ED17C54028B}" type="slidenum">
              <a:rPr lang="en-US" altLang="en-US" smtClean="0">
                <a:cs typeface="Droid Sans Fallback" charset="0"/>
              </a:rPr>
              <a:pPr>
                <a:spcBef>
                  <a:spcPct val="0"/>
                </a:spcBef>
                <a:buSzPct val="45000"/>
                <a:buFont typeface="Wingdings" panose="05000000000000000000" pitchFamily="2" charset="2"/>
                <a:buNone/>
              </a:pPr>
              <a:t>38</a:t>
            </a:fld>
            <a:endParaRPr lang="en-US" altLang="en-US">
              <a:cs typeface="Droid Sans Fallback" charset="0"/>
            </a:endParaRPr>
          </a:p>
        </p:txBody>
      </p:sp>
      <p:sp>
        <p:nvSpPr>
          <p:cNvPr id="38915"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3891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2934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4FC2882-89FE-4A91-B8E6-3DD4BF766F3B}" type="slidenum">
              <a:rPr lang="en-US" altLang="en-US" smtClean="0">
                <a:cs typeface="Droid Sans Fallback" charset="0"/>
              </a:rPr>
              <a:pPr>
                <a:spcBef>
                  <a:spcPct val="0"/>
                </a:spcBef>
                <a:buSzPct val="45000"/>
                <a:buFont typeface="Wingdings" panose="05000000000000000000" pitchFamily="2" charset="2"/>
                <a:buNone/>
              </a:pPr>
              <a:t>2</a:t>
            </a:fld>
            <a:endParaRPr lang="en-US" altLang="en-US">
              <a:cs typeface="Droid Sans Fallback"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819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8987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4FC2882-89FE-4A91-B8E6-3DD4BF766F3B}" type="slidenum">
              <a:rPr lang="en-US" altLang="en-US" smtClean="0">
                <a:cs typeface="Droid Sans Fallback" charset="0"/>
              </a:rPr>
              <a:pPr>
                <a:spcBef>
                  <a:spcPct val="0"/>
                </a:spcBef>
                <a:buSzPct val="45000"/>
                <a:buFont typeface="Wingdings" panose="05000000000000000000" pitchFamily="2" charset="2"/>
                <a:buNone/>
              </a:pPr>
              <a:t>3</a:t>
            </a:fld>
            <a:endParaRPr lang="en-US" altLang="en-US">
              <a:cs typeface="Droid Sans Fallback"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819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8987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4FC2882-89FE-4A91-B8E6-3DD4BF766F3B}" type="slidenum">
              <a:rPr lang="en-US" altLang="en-US" smtClean="0">
                <a:cs typeface="Droid Sans Fallback" charset="0"/>
              </a:rPr>
              <a:pPr>
                <a:spcBef>
                  <a:spcPct val="0"/>
                </a:spcBef>
                <a:buSzPct val="45000"/>
                <a:buFont typeface="Wingdings" panose="05000000000000000000" pitchFamily="2" charset="2"/>
                <a:buNone/>
              </a:pPr>
              <a:t>4</a:t>
            </a:fld>
            <a:endParaRPr lang="en-US" altLang="en-US">
              <a:cs typeface="Droid Sans Fallback"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819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1987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4FC2882-89FE-4A91-B8E6-3DD4BF766F3B}" type="slidenum">
              <a:rPr lang="en-US" altLang="en-US" smtClean="0">
                <a:cs typeface="Droid Sans Fallback" charset="0"/>
              </a:rPr>
              <a:pPr>
                <a:spcBef>
                  <a:spcPct val="0"/>
                </a:spcBef>
                <a:buSzPct val="45000"/>
                <a:buFont typeface="Wingdings" panose="05000000000000000000" pitchFamily="2" charset="2"/>
                <a:buNone/>
              </a:pPr>
              <a:t>9</a:t>
            </a:fld>
            <a:endParaRPr lang="en-US" altLang="en-US">
              <a:cs typeface="Droid Sans Fallback"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819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36515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884760" y="8685360"/>
            <a:ext cx="2969640" cy="45504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nchor="b"/>
          <a:lstStyle/>
          <a:p>
            <a:pPr marL="216000" indent="-215280" algn="r">
              <a:lnSpc>
                <a:spcPct val="100000"/>
              </a:lnSpc>
            </a:pPr>
            <a:fld id="{8AA95ECD-633A-4369-B6E5-610981EBA190}" type="slidenum">
              <a:rPr lang="en-IN" sz="1200" strike="noStrike" spc="-1">
                <a:solidFill>
                  <a:srgbClr val="000000"/>
                </a:solidFill>
                <a:uFill>
                  <a:solidFill>
                    <a:srgbClr val="FFFFFF"/>
                  </a:solidFill>
                </a:uFill>
                <a:latin typeface="Times New Roman"/>
                <a:ea typeface="+mn-ea"/>
              </a:rPr>
              <a:pPr marL="216000" indent="-215280" algn="r">
                <a:lnSpc>
                  <a:spcPct val="100000"/>
                </a:lnSpc>
              </a:pPr>
              <a:t>10</a:t>
            </a:fld>
            <a:endParaRPr/>
          </a:p>
        </p:txBody>
      </p:sp>
      <p:sp>
        <p:nvSpPr>
          <p:cNvPr id="125" name="PlaceHolder 2"/>
          <p:cNvSpPr>
            <a:spLocks noGrp="1"/>
          </p:cNvSpPr>
          <p:nvPr>
            <p:ph type="body"/>
          </p:nvPr>
        </p:nvSpPr>
        <p:spPr>
          <a:xfrm>
            <a:off x="685800" y="4343400"/>
            <a:ext cx="5485680" cy="4114080"/>
          </a:xfrm>
          <a:prstGeom prst="rect">
            <a:avLst/>
          </a:prstGeom>
        </p:spPr>
        <p:txBody>
          <a:bodyPr lIns="90000" tIns="46800" rIns="90000" bIns="46800" anchor="ctr"/>
          <a:lstStyle/>
          <a:p>
            <a:endParaRPr/>
          </a:p>
        </p:txBody>
      </p:sp>
    </p:spTree>
    <p:extLst>
      <p:ext uri="{BB962C8B-B14F-4D97-AF65-F5344CB8AC3E}">
        <p14:creationId xmlns:p14="http://schemas.microsoft.com/office/powerpoint/2010/main" val="2570829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4FC2882-89FE-4A91-B8E6-3DD4BF766F3B}" type="slidenum">
              <a:rPr lang="en-US" altLang="en-US" smtClean="0">
                <a:cs typeface="Droid Sans Fallback" charset="0"/>
              </a:rPr>
              <a:pPr>
                <a:spcBef>
                  <a:spcPct val="0"/>
                </a:spcBef>
                <a:buSzPct val="45000"/>
                <a:buFont typeface="Wingdings" panose="05000000000000000000" pitchFamily="2" charset="2"/>
                <a:buNone/>
              </a:pPr>
              <a:t>12</a:t>
            </a:fld>
            <a:endParaRPr lang="en-US" altLang="en-US">
              <a:cs typeface="Droid Sans Fallback"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819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63236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4FC2882-89FE-4A91-B8E6-3DD4BF766F3B}" type="slidenum">
              <a:rPr lang="en-US" altLang="en-US" smtClean="0">
                <a:cs typeface="Droid Sans Fallback" charset="0"/>
              </a:rPr>
              <a:pPr>
                <a:spcBef>
                  <a:spcPct val="0"/>
                </a:spcBef>
                <a:buSzPct val="45000"/>
                <a:buFont typeface="Wingdings" panose="05000000000000000000" pitchFamily="2" charset="2"/>
                <a:buNone/>
              </a:pPr>
              <a:t>13</a:t>
            </a:fld>
            <a:endParaRPr lang="en-US" altLang="en-US">
              <a:cs typeface="Droid Sans Fallback"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819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70149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4FC2882-89FE-4A91-B8E6-3DD4BF766F3B}" type="slidenum">
              <a:rPr lang="en-US" altLang="en-US" smtClean="0">
                <a:cs typeface="Droid Sans Fallback" charset="0"/>
              </a:rPr>
              <a:pPr>
                <a:spcBef>
                  <a:spcPct val="0"/>
                </a:spcBef>
                <a:buSzPct val="45000"/>
                <a:buFont typeface="Wingdings" panose="05000000000000000000" pitchFamily="2" charset="2"/>
                <a:buNone/>
              </a:pPr>
              <a:t>14</a:t>
            </a:fld>
            <a:endParaRPr lang="en-US" altLang="en-US">
              <a:cs typeface="Droid Sans Fallback"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8196"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458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GB"/>
              <a:t>CSE</a:t>
            </a:r>
          </a:p>
        </p:txBody>
      </p:sp>
      <p:sp>
        <p:nvSpPr>
          <p:cNvPr id="5" name="Rectangle 4"/>
          <p:cNvSpPr>
            <a:spLocks noGrp="1" noChangeArrowheads="1"/>
          </p:cNvSpPr>
          <p:nvPr>
            <p:ph type="sldNum" idx="11"/>
          </p:nvPr>
        </p:nvSpPr>
        <p:spPr>
          <a:ln/>
        </p:spPr>
        <p:txBody>
          <a:bodyPr/>
          <a:lstStyle>
            <a:lvl1pPr>
              <a:defRPr/>
            </a:lvl1pPr>
          </a:lstStyle>
          <a:p>
            <a:pPr>
              <a:defRPr/>
            </a:pPr>
            <a:fld id="{89E36262-5853-464E-97C1-42A4ED078E83}" type="slidenum">
              <a:rPr lang="en-GB" altLang="en-US"/>
              <a:pPr>
                <a:defRPr/>
              </a:pPr>
              <a:t>‹#›</a:t>
            </a:fld>
            <a:endParaRPr lang="en-GB" altLang="en-US"/>
          </a:p>
        </p:txBody>
      </p:sp>
    </p:spTree>
    <p:extLst>
      <p:ext uri="{BB962C8B-B14F-4D97-AF65-F5344CB8AC3E}">
        <p14:creationId xmlns:p14="http://schemas.microsoft.com/office/powerpoint/2010/main" val="330112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idx="10"/>
          </p:nvPr>
        </p:nvSpPr>
        <p:spPr>
          <a:ln/>
        </p:spPr>
        <p:txBody>
          <a:bodyPr/>
          <a:lstStyle>
            <a:lvl1pPr>
              <a:defRPr/>
            </a:lvl1pPr>
          </a:lstStyle>
          <a:p>
            <a:pPr>
              <a:defRPr/>
            </a:pPr>
            <a:r>
              <a:rPr lang="en-GB"/>
              <a:t>CSE</a:t>
            </a:r>
          </a:p>
        </p:txBody>
      </p:sp>
      <p:sp>
        <p:nvSpPr>
          <p:cNvPr id="5" name="Rectangle 4"/>
          <p:cNvSpPr>
            <a:spLocks noGrp="1" noChangeArrowheads="1"/>
          </p:cNvSpPr>
          <p:nvPr>
            <p:ph type="sldNum" idx="11"/>
          </p:nvPr>
        </p:nvSpPr>
        <p:spPr>
          <a:ln/>
        </p:spPr>
        <p:txBody>
          <a:bodyPr/>
          <a:lstStyle>
            <a:lvl1pPr>
              <a:defRPr/>
            </a:lvl1pPr>
          </a:lstStyle>
          <a:p>
            <a:pPr>
              <a:defRPr/>
            </a:pPr>
            <a:fld id="{12D8B68C-CA55-476D-BC06-8F02902E3426}" type="slidenum">
              <a:rPr lang="en-GB" altLang="en-US"/>
              <a:pPr>
                <a:defRPr/>
              </a:pPr>
              <a:t>‹#›</a:t>
            </a:fld>
            <a:endParaRPr lang="en-GB" altLang="en-US"/>
          </a:p>
        </p:txBody>
      </p:sp>
    </p:spTree>
    <p:extLst>
      <p:ext uri="{BB962C8B-B14F-4D97-AF65-F5344CB8AC3E}">
        <p14:creationId xmlns:p14="http://schemas.microsoft.com/office/powerpoint/2010/main" val="234763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2934" y="609601"/>
            <a:ext cx="2578100" cy="5451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1"/>
            <a:ext cx="7535333" cy="5451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idx="10"/>
          </p:nvPr>
        </p:nvSpPr>
        <p:spPr>
          <a:ln/>
        </p:spPr>
        <p:txBody>
          <a:bodyPr/>
          <a:lstStyle>
            <a:lvl1pPr>
              <a:defRPr/>
            </a:lvl1pPr>
          </a:lstStyle>
          <a:p>
            <a:pPr>
              <a:defRPr/>
            </a:pPr>
            <a:r>
              <a:rPr lang="en-GB"/>
              <a:t>CSE</a:t>
            </a:r>
          </a:p>
        </p:txBody>
      </p:sp>
      <p:sp>
        <p:nvSpPr>
          <p:cNvPr id="5" name="Rectangle 4"/>
          <p:cNvSpPr>
            <a:spLocks noGrp="1" noChangeArrowheads="1"/>
          </p:cNvSpPr>
          <p:nvPr>
            <p:ph type="sldNum" idx="11"/>
          </p:nvPr>
        </p:nvSpPr>
        <p:spPr>
          <a:ln/>
        </p:spPr>
        <p:txBody>
          <a:bodyPr/>
          <a:lstStyle>
            <a:lvl1pPr>
              <a:defRPr/>
            </a:lvl1pPr>
          </a:lstStyle>
          <a:p>
            <a:pPr>
              <a:defRPr/>
            </a:pPr>
            <a:fld id="{FD366FDB-F932-4B33-A943-06862933366C}" type="slidenum">
              <a:rPr lang="en-GB" altLang="en-US"/>
              <a:pPr>
                <a:defRPr/>
              </a:pPr>
              <a:t>‹#›</a:t>
            </a:fld>
            <a:endParaRPr lang="en-GB" altLang="en-US"/>
          </a:p>
        </p:txBody>
      </p:sp>
    </p:spTree>
    <p:extLst>
      <p:ext uri="{BB962C8B-B14F-4D97-AF65-F5344CB8AC3E}">
        <p14:creationId xmlns:p14="http://schemas.microsoft.com/office/powerpoint/2010/main" val="1615218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GB"/>
              <a:t>CSE</a:t>
            </a:r>
          </a:p>
        </p:txBody>
      </p:sp>
      <p:sp>
        <p:nvSpPr>
          <p:cNvPr id="5" name="Rectangle 4"/>
          <p:cNvSpPr>
            <a:spLocks noGrp="1" noChangeArrowheads="1"/>
          </p:cNvSpPr>
          <p:nvPr>
            <p:ph type="sldNum" idx="11"/>
          </p:nvPr>
        </p:nvSpPr>
        <p:spPr>
          <a:ln/>
        </p:spPr>
        <p:txBody>
          <a:bodyPr/>
          <a:lstStyle>
            <a:lvl1pPr>
              <a:defRPr/>
            </a:lvl1pPr>
          </a:lstStyle>
          <a:p>
            <a:pPr>
              <a:defRPr/>
            </a:pPr>
            <a:fld id="{028ABAC4-E4A5-4134-BBDB-5B312AA7F928}" type="slidenum">
              <a:rPr lang="en-GB" altLang="en-US"/>
              <a:pPr>
                <a:defRPr/>
              </a:pPr>
              <a:t>‹#›</a:t>
            </a:fld>
            <a:endParaRPr lang="en-GB" altLang="en-US"/>
          </a:p>
        </p:txBody>
      </p:sp>
    </p:spTree>
    <p:extLst>
      <p:ext uri="{BB962C8B-B14F-4D97-AF65-F5344CB8AC3E}">
        <p14:creationId xmlns:p14="http://schemas.microsoft.com/office/powerpoint/2010/main" val="3891510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idx="10"/>
          </p:nvPr>
        </p:nvSpPr>
        <p:spPr>
          <a:ln/>
        </p:spPr>
        <p:txBody>
          <a:bodyPr/>
          <a:lstStyle>
            <a:lvl1pPr>
              <a:defRPr/>
            </a:lvl1pPr>
          </a:lstStyle>
          <a:p>
            <a:pPr>
              <a:defRPr/>
            </a:pPr>
            <a:r>
              <a:rPr lang="en-GB"/>
              <a:t>CSE</a:t>
            </a:r>
          </a:p>
        </p:txBody>
      </p:sp>
      <p:sp>
        <p:nvSpPr>
          <p:cNvPr id="5" name="Rectangle 4"/>
          <p:cNvSpPr>
            <a:spLocks noGrp="1" noChangeArrowheads="1"/>
          </p:cNvSpPr>
          <p:nvPr>
            <p:ph type="sldNum" idx="11"/>
          </p:nvPr>
        </p:nvSpPr>
        <p:spPr>
          <a:ln/>
        </p:spPr>
        <p:txBody>
          <a:bodyPr/>
          <a:lstStyle>
            <a:lvl1pPr>
              <a:defRPr/>
            </a:lvl1pPr>
          </a:lstStyle>
          <a:p>
            <a:pPr>
              <a:defRPr/>
            </a:pPr>
            <a:fld id="{C660ACB8-7EDB-4D3A-9C69-E476F409DA70}" type="slidenum">
              <a:rPr lang="en-GB" altLang="en-US"/>
              <a:pPr>
                <a:defRPr/>
              </a:pPr>
              <a:t>‹#›</a:t>
            </a:fld>
            <a:endParaRPr lang="en-GB" altLang="en-US"/>
          </a:p>
        </p:txBody>
      </p:sp>
    </p:spTree>
    <p:extLst>
      <p:ext uri="{BB962C8B-B14F-4D97-AF65-F5344CB8AC3E}">
        <p14:creationId xmlns:p14="http://schemas.microsoft.com/office/powerpoint/2010/main" val="224690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GB"/>
              <a:t>CSE</a:t>
            </a:r>
          </a:p>
        </p:txBody>
      </p:sp>
      <p:sp>
        <p:nvSpPr>
          <p:cNvPr id="5" name="Rectangle 4"/>
          <p:cNvSpPr>
            <a:spLocks noGrp="1" noChangeArrowheads="1"/>
          </p:cNvSpPr>
          <p:nvPr>
            <p:ph type="sldNum" idx="11"/>
          </p:nvPr>
        </p:nvSpPr>
        <p:spPr>
          <a:ln/>
        </p:spPr>
        <p:txBody>
          <a:bodyPr/>
          <a:lstStyle>
            <a:lvl1pPr>
              <a:defRPr/>
            </a:lvl1pPr>
          </a:lstStyle>
          <a:p>
            <a:pPr>
              <a:defRPr/>
            </a:pPr>
            <a:fld id="{15276375-7857-4147-9C6B-5633755C20E5}" type="slidenum">
              <a:rPr lang="en-GB" altLang="en-US"/>
              <a:pPr>
                <a:defRPr/>
              </a:pPr>
              <a:t>‹#›</a:t>
            </a:fld>
            <a:endParaRPr lang="en-GB" altLang="en-US"/>
          </a:p>
        </p:txBody>
      </p:sp>
    </p:spTree>
    <p:extLst>
      <p:ext uri="{BB962C8B-B14F-4D97-AF65-F5344CB8AC3E}">
        <p14:creationId xmlns:p14="http://schemas.microsoft.com/office/powerpoint/2010/main" val="562121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1"/>
            <a:ext cx="5056717" cy="4079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4318" y="1981201"/>
            <a:ext cx="5056716" cy="4079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0"/>
          </p:nvPr>
        </p:nvSpPr>
        <p:spPr>
          <a:ln/>
        </p:spPr>
        <p:txBody>
          <a:bodyPr/>
          <a:lstStyle>
            <a:lvl1pPr>
              <a:defRPr/>
            </a:lvl1pPr>
          </a:lstStyle>
          <a:p>
            <a:pPr>
              <a:defRPr/>
            </a:pPr>
            <a:r>
              <a:rPr lang="en-GB"/>
              <a:t>CSE</a:t>
            </a:r>
          </a:p>
        </p:txBody>
      </p:sp>
      <p:sp>
        <p:nvSpPr>
          <p:cNvPr id="6" name="Rectangle 4"/>
          <p:cNvSpPr>
            <a:spLocks noGrp="1" noChangeArrowheads="1"/>
          </p:cNvSpPr>
          <p:nvPr>
            <p:ph type="sldNum" idx="11"/>
          </p:nvPr>
        </p:nvSpPr>
        <p:spPr>
          <a:ln/>
        </p:spPr>
        <p:txBody>
          <a:bodyPr/>
          <a:lstStyle>
            <a:lvl1pPr>
              <a:defRPr/>
            </a:lvl1pPr>
          </a:lstStyle>
          <a:p>
            <a:pPr>
              <a:defRPr/>
            </a:pPr>
            <a:fld id="{187D0A24-E605-4914-87EE-B02A25BDD909}" type="slidenum">
              <a:rPr lang="en-GB" altLang="en-US"/>
              <a:pPr>
                <a:defRPr/>
              </a:pPr>
              <a:t>‹#›</a:t>
            </a:fld>
            <a:endParaRPr lang="en-GB" altLang="en-US"/>
          </a:p>
        </p:txBody>
      </p:sp>
    </p:spTree>
    <p:extLst>
      <p:ext uri="{BB962C8B-B14F-4D97-AF65-F5344CB8AC3E}">
        <p14:creationId xmlns:p14="http://schemas.microsoft.com/office/powerpoint/2010/main" val="163120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idx="10"/>
          </p:nvPr>
        </p:nvSpPr>
        <p:spPr>
          <a:ln/>
        </p:spPr>
        <p:txBody>
          <a:bodyPr/>
          <a:lstStyle>
            <a:lvl1pPr>
              <a:defRPr/>
            </a:lvl1pPr>
          </a:lstStyle>
          <a:p>
            <a:pPr>
              <a:defRPr/>
            </a:pPr>
            <a:r>
              <a:rPr lang="en-GB"/>
              <a:t>CSE</a:t>
            </a:r>
          </a:p>
        </p:txBody>
      </p:sp>
      <p:sp>
        <p:nvSpPr>
          <p:cNvPr id="8" name="Rectangle 4"/>
          <p:cNvSpPr>
            <a:spLocks noGrp="1" noChangeArrowheads="1"/>
          </p:cNvSpPr>
          <p:nvPr>
            <p:ph type="sldNum" idx="11"/>
          </p:nvPr>
        </p:nvSpPr>
        <p:spPr>
          <a:ln/>
        </p:spPr>
        <p:txBody>
          <a:bodyPr/>
          <a:lstStyle>
            <a:lvl1pPr>
              <a:defRPr/>
            </a:lvl1pPr>
          </a:lstStyle>
          <a:p>
            <a:pPr>
              <a:defRPr/>
            </a:pPr>
            <a:fld id="{8CC787E3-46EC-4D18-9309-F0336AC93653}" type="slidenum">
              <a:rPr lang="en-GB" altLang="en-US"/>
              <a:pPr>
                <a:defRPr/>
              </a:pPr>
              <a:t>‹#›</a:t>
            </a:fld>
            <a:endParaRPr lang="en-GB" altLang="en-US"/>
          </a:p>
        </p:txBody>
      </p:sp>
    </p:spTree>
    <p:extLst>
      <p:ext uri="{BB962C8B-B14F-4D97-AF65-F5344CB8AC3E}">
        <p14:creationId xmlns:p14="http://schemas.microsoft.com/office/powerpoint/2010/main" val="2481897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idx="10"/>
          </p:nvPr>
        </p:nvSpPr>
        <p:spPr>
          <a:ln/>
        </p:spPr>
        <p:txBody>
          <a:bodyPr/>
          <a:lstStyle>
            <a:lvl1pPr>
              <a:defRPr/>
            </a:lvl1pPr>
          </a:lstStyle>
          <a:p>
            <a:pPr>
              <a:defRPr/>
            </a:pPr>
            <a:r>
              <a:rPr lang="en-GB"/>
              <a:t>CSE</a:t>
            </a:r>
          </a:p>
        </p:txBody>
      </p:sp>
      <p:sp>
        <p:nvSpPr>
          <p:cNvPr id="4" name="Rectangle 4"/>
          <p:cNvSpPr>
            <a:spLocks noGrp="1" noChangeArrowheads="1"/>
          </p:cNvSpPr>
          <p:nvPr>
            <p:ph type="sldNum" idx="11"/>
          </p:nvPr>
        </p:nvSpPr>
        <p:spPr>
          <a:ln/>
        </p:spPr>
        <p:txBody>
          <a:bodyPr/>
          <a:lstStyle>
            <a:lvl1pPr>
              <a:defRPr/>
            </a:lvl1pPr>
          </a:lstStyle>
          <a:p>
            <a:pPr>
              <a:defRPr/>
            </a:pPr>
            <a:fld id="{83280FE9-41B8-46A9-812D-99C644D483D7}" type="slidenum">
              <a:rPr lang="en-GB" altLang="en-US"/>
              <a:pPr>
                <a:defRPr/>
              </a:pPr>
              <a:t>‹#›</a:t>
            </a:fld>
            <a:endParaRPr lang="en-GB" altLang="en-US"/>
          </a:p>
        </p:txBody>
      </p:sp>
    </p:spTree>
    <p:extLst>
      <p:ext uri="{BB962C8B-B14F-4D97-AF65-F5344CB8AC3E}">
        <p14:creationId xmlns:p14="http://schemas.microsoft.com/office/powerpoint/2010/main" val="2467953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idx="10"/>
          </p:nvPr>
        </p:nvSpPr>
        <p:spPr>
          <a:ln/>
        </p:spPr>
        <p:txBody>
          <a:bodyPr/>
          <a:lstStyle>
            <a:lvl1pPr>
              <a:defRPr/>
            </a:lvl1pPr>
          </a:lstStyle>
          <a:p>
            <a:pPr>
              <a:defRPr/>
            </a:pPr>
            <a:r>
              <a:rPr lang="en-GB"/>
              <a:t>CSE</a:t>
            </a:r>
          </a:p>
        </p:txBody>
      </p:sp>
      <p:sp>
        <p:nvSpPr>
          <p:cNvPr id="3" name="Rectangle 4"/>
          <p:cNvSpPr>
            <a:spLocks noGrp="1" noChangeArrowheads="1"/>
          </p:cNvSpPr>
          <p:nvPr>
            <p:ph type="sldNum" idx="11"/>
          </p:nvPr>
        </p:nvSpPr>
        <p:spPr>
          <a:ln/>
        </p:spPr>
        <p:txBody>
          <a:bodyPr/>
          <a:lstStyle>
            <a:lvl1pPr>
              <a:defRPr/>
            </a:lvl1pPr>
          </a:lstStyle>
          <a:p>
            <a:pPr>
              <a:defRPr/>
            </a:pPr>
            <a:fld id="{74C0BE5E-F696-480E-824B-ADF2EE01EE9A}" type="slidenum">
              <a:rPr lang="en-GB" altLang="en-US"/>
              <a:pPr>
                <a:defRPr/>
              </a:pPr>
              <a:t>‹#›</a:t>
            </a:fld>
            <a:endParaRPr lang="en-GB" altLang="en-US"/>
          </a:p>
        </p:txBody>
      </p:sp>
    </p:spTree>
    <p:extLst>
      <p:ext uri="{BB962C8B-B14F-4D97-AF65-F5344CB8AC3E}">
        <p14:creationId xmlns:p14="http://schemas.microsoft.com/office/powerpoint/2010/main" val="2237156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idx="10"/>
          </p:nvPr>
        </p:nvSpPr>
        <p:spPr>
          <a:ln/>
        </p:spPr>
        <p:txBody>
          <a:bodyPr/>
          <a:lstStyle>
            <a:lvl1pPr>
              <a:defRPr/>
            </a:lvl1pPr>
          </a:lstStyle>
          <a:p>
            <a:pPr>
              <a:defRPr/>
            </a:pPr>
            <a:r>
              <a:rPr lang="en-GB"/>
              <a:t>CSE</a:t>
            </a:r>
          </a:p>
        </p:txBody>
      </p:sp>
      <p:sp>
        <p:nvSpPr>
          <p:cNvPr id="6" name="Rectangle 4"/>
          <p:cNvSpPr>
            <a:spLocks noGrp="1" noChangeArrowheads="1"/>
          </p:cNvSpPr>
          <p:nvPr>
            <p:ph type="sldNum" idx="11"/>
          </p:nvPr>
        </p:nvSpPr>
        <p:spPr>
          <a:ln/>
        </p:spPr>
        <p:txBody>
          <a:bodyPr/>
          <a:lstStyle>
            <a:lvl1pPr>
              <a:defRPr/>
            </a:lvl1pPr>
          </a:lstStyle>
          <a:p>
            <a:pPr>
              <a:defRPr/>
            </a:pPr>
            <a:fld id="{644B2916-EC68-404A-B6EE-0849916BBBD9}" type="slidenum">
              <a:rPr lang="en-GB" altLang="en-US"/>
              <a:pPr>
                <a:defRPr/>
              </a:pPr>
              <a:t>‹#›</a:t>
            </a:fld>
            <a:endParaRPr lang="en-GB" altLang="en-US"/>
          </a:p>
        </p:txBody>
      </p:sp>
    </p:spTree>
    <p:extLst>
      <p:ext uri="{BB962C8B-B14F-4D97-AF65-F5344CB8AC3E}">
        <p14:creationId xmlns:p14="http://schemas.microsoft.com/office/powerpoint/2010/main" val="127525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idx="10"/>
          </p:nvPr>
        </p:nvSpPr>
        <p:spPr>
          <a:ln/>
        </p:spPr>
        <p:txBody>
          <a:bodyPr/>
          <a:lstStyle>
            <a:lvl1pPr>
              <a:defRPr/>
            </a:lvl1pPr>
          </a:lstStyle>
          <a:p>
            <a:pPr>
              <a:defRPr/>
            </a:pPr>
            <a:r>
              <a:rPr lang="en-GB"/>
              <a:t>CSE</a:t>
            </a:r>
          </a:p>
        </p:txBody>
      </p:sp>
      <p:sp>
        <p:nvSpPr>
          <p:cNvPr id="5" name="Rectangle 4"/>
          <p:cNvSpPr>
            <a:spLocks noGrp="1" noChangeArrowheads="1"/>
          </p:cNvSpPr>
          <p:nvPr>
            <p:ph type="sldNum" idx="11"/>
          </p:nvPr>
        </p:nvSpPr>
        <p:spPr>
          <a:ln/>
        </p:spPr>
        <p:txBody>
          <a:bodyPr/>
          <a:lstStyle>
            <a:lvl1pPr>
              <a:defRPr/>
            </a:lvl1pPr>
          </a:lstStyle>
          <a:p>
            <a:pPr>
              <a:defRPr/>
            </a:pPr>
            <a:fld id="{4DE10E9E-6553-4303-82C3-6C76D61713C4}" type="slidenum">
              <a:rPr lang="en-GB" altLang="en-US"/>
              <a:pPr>
                <a:defRPr/>
              </a:pPr>
              <a:t>‹#›</a:t>
            </a:fld>
            <a:endParaRPr lang="en-GB" altLang="en-US"/>
          </a:p>
        </p:txBody>
      </p:sp>
    </p:spTree>
    <p:extLst>
      <p:ext uri="{BB962C8B-B14F-4D97-AF65-F5344CB8AC3E}">
        <p14:creationId xmlns:p14="http://schemas.microsoft.com/office/powerpoint/2010/main" val="1326926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idx="10"/>
          </p:nvPr>
        </p:nvSpPr>
        <p:spPr>
          <a:ln/>
        </p:spPr>
        <p:txBody>
          <a:bodyPr/>
          <a:lstStyle>
            <a:lvl1pPr>
              <a:defRPr/>
            </a:lvl1pPr>
          </a:lstStyle>
          <a:p>
            <a:pPr>
              <a:defRPr/>
            </a:pPr>
            <a:r>
              <a:rPr lang="en-GB"/>
              <a:t>CSE</a:t>
            </a:r>
          </a:p>
        </p:txBody>
      </p:sp>
      <p:sp>
        <p:nvSpPr>
          <p:cNvPr id="6" name="Rectangle 4"/>
          <p:cNvSpPr>
            <a:spLocks noGrp="1" noChangeArrowheads="1"/>
          </p:cNvSpPr>
          <p:nvPr>
            <p:ph type="sldNum" idx="11"/>
          </p:nvPr>
        </p:nvSpPr>
        <p:spPr>
          <a:ln/>
        </p:spPr>
        <p:txBody>
          <a:bodyPr/>
          <a:lstStyle>
            <a:lvl1pPr>
              <a:defRPr/>
            </a:lvl1pPr>
          </a:lstStyle>
          <a:p>
            <a:pPr>
              <a:defRPr/>
            </a:pPr>
            <a:fld id="{A4AD98D6-8248-46F6-95CE-A2A3932CEA4F}" type="slidenum">
              <a:rPr lang="en-GB" altLang="en-US"/>
              <a:pPr>
                <a:defRPr/>
              </a:pPr>
              <a:t>‹#›</a:t>
            </a:fld>
            <a:endParaRPr lang="en-GB" altLang="en-US"/>
          </a:p>
        </p:txBody>
      </p:sp>
    </p:spTree>
    <p:extLst>
      <p:ext uri="{BB962C8B-B14F-4D97-AF65-F5344CB8AC3E}">
        <p14:creationId xmlns:p14="http://schemas.microsoft.com/office/powerpoint/2010/main" val="1410708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idx="10"/>
          </p:nvPr>
        </p:nvSpPr>
        <p:spPr>
          <a:ln/>
        </p:spPr>
        <p:txBody>
          <a:bodyPr/>
          <a:lstStyle>
            <a:lvl1pPr>
              <a:defRPr/>
            </a:lvl1pPr>
          </a:lstStyle>
          <a:p>
            <a:pPr>
              <a:defRPr/>
            </a:pPr>
            <a:r>
              <a:rPr lang="en-GB"/>
              <a:t>CSE</a:t>
            </a:r>
          </a:p>
        </p:txBody>
      </p:sp>
      <p:sp>
        <p:nvSpPr>
          <p:cNvPr id="5" name="Rectangle 4"/>
          <p:cNvSpPr>
            <a:spLocks noGrp="1" noChangeArrowheads="1"/>
          </p:cNvSpPr>
          <p:nvPr>
            <p:ph type="sldNum" idx="11"/>
          </p:nvPr>
        </p:nvSpPr>
        <p:spPr>
          <a:ln/>
        </p:spPr>
        <p:txBody>
          <a:bodyPr/>
          <a:lstStyle>
            <a:lvl1pPr>
              <a:defRPr/>
            </a:lvl1pPr>
          </a:lstStyle>
          <a:p>
            <a:pPr>
              <a:defRPr/>
            </a:pPr>
            <a:fld id="{411BB49B-AA7C-41EE-84BB-F1CEDD691F6A}" type="slidenum">
              <a:rPr lang="en-GB" altLang="en-US"/>
              <a:pPr>
                <a:defRPr/>
              </a:pPr>
              <a:t>‹#›</a:t>
            </a:fld>
            <a:endParaRPr lang="en-GB" altLang="en-US"/>
          </a:p>
        </p:txBody>
      </p:sp>
    </p:spTree>
    <p:extLst>
      <p:ext uri="{BB962C8B-B14F-4D97-AF65-F5344CB8AC3E}">
        <p14:creationId xmlns:p14="http://schemas.microsoft.com/office/powerpoint/2010/main" val="4015196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2934" y="609601"/>
            <a:ext cx="2578100" cy="5451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1"/>
            <a:ext cx="7535333" cy="5451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idx="10"/>
          </p:nvPr>
        </p:nvSpPr>
        <p:spPr>
          <a:ln/>
        </p:spPr>
        <p:txBody>
          <a:bodyPr/>
          <a:lstStyle>
            <a:lvl1pPr>
              <a:defRPr/>
            </a:lvl1pPr>
          </a:lstStyle>
          <a:p>
            <a:pPr>
              <a:defRPr/>
            </a:pPr>
            <a:r>
              <a:rPr lang="en-GB"/>
              <a:t>CSE</a:t>
            </a:r>
          </a:p>
        </p:txBody>
      </p:sp>
      <p:sp>
        <p:nvSpPr>
          <p:cNvPr id="5" name="Rectangle 4"/>
          <p:cNvSpPr>
            <a:spLocks noGrp="1" noChangeArrowheads="1"/>
          </p:cNvSpPr>
          <p:nvPr>
            <p:ph type="sldNum" idx="11"/>
          </p:nvPr>
        </p:nvSpPr>
        <p:spPr>
          <a:ln/>
        </p:spPr>
        <p:txBody>
          <a:bodyPr/>
          <a:lstStyle>
            <a:lvl1pPr>
              <a:defRPr/>
            </a:lvl1pPr>
          </a:lstStyle>
          <a:p>
            <a:pPr>
              <a:defRPr/>
            </a:pPr>
            <a:fld id="{C3461D95-6CC9-4D10-9ED8-F5871CD9A3EA}" type="slidenum">
              <a:rPr lang="en-GB" altLang="en-US"/>
              <a:pPr>
                <a:defRPr/>
              </a:pPr>
              <a:t>‹#›</a:t>
            </a:fld>
            <a:endParaRPr lang="en-GB" altLang="en-US"/>
          </a:p>
        </p:txBody>
      </p:sp>
    </p:spTree>
    <p:extLst>
      <p:ext uri="{BB962C8B-B14F-4D97-AF65-F5344CB8AC3E}">
        <p14:creationId xmlns:p14="http://schemas.microsoft.com/office/powerpoint/2010/main" val="7653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idx="10"/>
          </p:nvPr>
        </p:nvSpPr>
        <p:spPr>
          <a:ln/>
        </p:spPr>
        <p:txBody>
          <a:bodyPr/>
          <a:lstStyle>
            <a:lvl1pPr>
              <a:defRPr/>
            </a:lvl1pPr>
          </a:lstStyle>
          <a:p>
            <a:pPr>
              <a:defRPr/>
            </a:pPr>
            <a:r>
              <a:rPr lang="en-GB"/>
              <a:t>CSE</a:t>
            </a:r>
          </a:p>
        </p:txBody>
      </p:sp>
      <p:sp>
        <p:nvSpPr>
          <p:cNvPr id="5" name="Rectangle 4"/>
          <p:cNvSpPr>
            <a:spLocks noGrp="1" noChangeArrowheads="1"/>
          </p:cNvSpPr>
          <p:nvPr>
            <p:ph type="sldNum" idx="11"/>
          </p:nvPr>
        </p:nvSpPr>
        <p:spPr>
          <a:ln/>
        </p:spPr>
        <p:txBody>
          <a:bodyPr/>
          <a:lstStyle>
            <a:lvl1pPr>
              <a:defRPr/>
            </a:lvl1pPr>
          </a:lstStyle>
          <a:p>
            <a:pPr>
              <a:defRPr/>
            </a:pPr>
            <a:fld id="{3B3002AF-120B-4024-9BF6-97734264FBDB}" type="slidenum">
              <a:rPr lang="en-GB" altLang="en-US"/>
              <a:pPr>
                <a:defRPr/>
              </a:pPr>
              <a:t>‹#›</a:t>
            </a:fld>
            <a:endParaRPr lang="en-GB" altLang="en-US"/>
          </a:p>
        </p:txBody>
      </p:sp>
    </p:spTree>
    <p:extLst>
      <p:ext uri="{BB962C8B-B14F-4D97-AF65-F5344CB8AC3E}">
        <p14:creationId xmlns:p14="http://schemas.microsoft.com/office/powerpoint/2010/main" val="140571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1"/>
            <a:ext cx="5056717" cy="4079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4318" y="1981201"/>
            <a:ext cx="5056716" cy="4079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idx="10"/>
          </p:nvPr>
        </p:nvSpPr>
        <p:spPr>
          <a:ln/>
        </p:spPr>
        <p:txBody>
          <a:bodyPr/>
          <a:lstStyle>
            <a:lvl1pPr>
              <a:defRPr/>
            </a:lvl1pPr>
          </a:lstStyle>
          <a:p>
            <a:pPr>
              <a:defRPr/>
            </a:pPr>
            <a:r>
              <a:rPr lang="en-GB"/>
              <a:t>CSE</a:t>
            </a:r>
          </a:p>
        </p:txBody>
      </p:sp>
      <p:sp>
        <p:nvSpPr>
          <p:cNvPr id="6" name="Rectangle 4"/>
          <p:cNvSpPr>
            <a:spLocks noGrp="1" noChangeArrowheads="1"/>
          </p:cNvSpPr>
          <p:nvPr>
            <p:ph type="sldNum" idx="11"/>
          </p:nvPr>
        </p:nvSpPr>
        <p:spPr>
          <a:ln/>
        </p:spPr>
        <p:txBody>
          <a:bodyPr/>
          <a:lstStyle>
            <a:lvl1pPr>
              <a:defRPr/>
            </a:lvl1pPr>
          </a:lstStyle>
          <a:p>
            <a:pPr>
              <a:defRPr/>
            </a:pPr>
            <a:fld id="{800140C8-5CA6-4D88-884C-D064DDAC796A}" type="slidenum">
              <a:rPr lang="en-GB" altLang="en-US"/>
              <a:pPr>
                <a:defRPr/>
              </a:pPr>
              <a:t>‹#›</a:t>
            </a:fld>
            <a:endParaRPr lang="en-GB" altLang="en-US"/>
          </a:p>
        </p:txBody>
      </p:sp>
    </p:spTree>
    <p:extLst>
      <p:ext uri="{BB962C8B-B14F-4D97-AF65-F5344CB8AC3E}">
        <p14:creationId xmlns:p14="http://schemas.microsoft.com/office/powerpoint/2010/main" val="337669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idx="10"/>
          </p:nvPr>
        </p:nvSpPr>
        <p:spPr>
          <a:ln/>
        </p:spPr>
        <p:txBody>
          <a:bodyPr/>
          <a:lstStyle>
            <a:lvl1pPr>
              <a:defRPr/>
            </a:lvl1pPr>
          </a:lstStyle>
          <a:p>
            <a:pPr>
              <a:defRPr/>
            </a:pPr>
            <a:r>
              <a:rPr lang="en-GB"/>
              <a:t>CSE</a:t>
            </a:r>
          </a:p>
        </p:txBody>
      </p:sp>
      <p:sp>
        <p:nvSpPr>
          <p:cNvPr id="8" name="Rectangle 4"/>
          <p:cNvSpPr>
            <a:spLocks noGrp="1" noChangeArrowheads="1"/>
          </p:cNvSpPr>
          <p:nvPr>
            <p:ph type="sldNum" idx="11"/>
          </p:nvPr>
        </p:nvSpPr>
        <p:spPr>
          <a:ln/>
        </p:spPr>
        <p:txBody>
          <a:bodyPr/>
          <a:lstStyle>
            <a:lvl1pPr>
              <a:defRPr/>
            </a:lvl1pPr>
          </a:lstStyle>
          <a:p>
            <a:pPr>
              <a:defRPr/>
            </a:pPr>
            <a:fld id="{51FA3D3D-E302-46D5-B85E-036873E0BC24}" type="slidenum">
              <a:rPr lang="en-GB" altLang="en-US"/>
              <a:pPr>
                <a:defRPr/>
              </a:pPr>
              <a:t>‹#›</a:t>
            </a:fld>
            <a:endParaRPr lang="en-GB" altLang="en-US"/>
          </a:p>
        </p:txBody>
      </p:sp>
    </p:spTree>
    <p:extLst>
      <p:ext uri="{BB962C8B-B14F-4D97-AF65-F5344CB8AC3E}">
        <p14:creationId xmlns:p14="http://schemas.microsoft.com/office/powerpoint/2010/main" val="296622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idx="10"/>
          </p:nvPr>
        </p:nvSpPr>
        <p:spPr>
          <a:ln/>
        </p:spPr>
        <p:txBody>
          <a:bodyPr/>
          <a:lstStyle>
            <a:lvl1pPr>
              <a:defRPr/>
            </a:lvl1pPr>
          </a:lstStyle>
          <a:p>
            <a:pPr>
              <a:defRPr/>
            </a:pPr>
            <a:r>
              <a:rPr lang="en-GB"/>
              <a:t>CSE</a:t>
            </a:r>
          </a:p>
        </p:txBody>
      </p:sp>
      <p:sp>
        <p:nvSpPr>
          <p:cNvPr id="4" name="Rectangle 4"/>
          <p:cNvSpPr>
            <a:spLocks noGrp="1" noChangeArrowheads="1"/>
          </p:cNvSpPr>
          <p:nvPr>
            <p:ph type="sldNum" idx="11"/>
          </p:nvPr>
        </p:nvSpPr>
        <p:spPr>
          <a:ln/>
        </p:spPr>
        <p:txBody>
          <a:bodyPr/>
          <a:lstStyle>
            <a:lvl1pPr>
              <a:defRPr/>
            </a:lvl1pPr>
          </a:lstStyle>
          <a:p>
            <a:pPr>
              <a:defRPr/>
            </a:pPr>
            <a:fld id="{18E0D211-1441-4E70-80DD-A5E4F5FB0C7C}" type="slidenum">
              <a:rPr lang="en-GB" altLang="en-US"/>
              <a:pPr>
                <a:defRPr/>
              </a:pPr>
              <a:t>‹#›</a:t>
            </a:fld>
            <a:endParaRPr lang="en-GB" altLang="en-US"/>
          </a:p>
        </p:txBody>
      </p:sp>
    </p:spTree>
    <p:extLst>
      <p:ext uri="{BB962C8B-B14F-4D97-AF65-F5344CB8AC3E}">
        <p14:creationId xmlns:p14="http://schemas.microsoft.com/office/powerpoint/2010/main" val="183918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idx="10"/>
          </p:nvPr>
        </p:nvSpPr>
        <p:spPr>
          <a:ln/>
        </p:spPr>
        <p:txBody>
          <a:bodyPr/>
          <a:lstStyle>
            <a:lvl1pPr>
              <a:defRPr/>
            </a:lvl1pPr>
          </a:lstStyle>
          <a:p>
            <a:pPr>
              <a:defRPr/>
            </a:pPr>
            <a:r>
              <a:rPr lang="en-GB"/>
              <a:t>CSE</a:t>
            </a:r>
          </a:p>
        </p:txBody>
      </p:sp>
      <p:sp>
        <p:nvSpPr>
          <p:cNvPr id="3" name="Rectangle 4"/>
          <p:cNvSpPr>
            <a:spLocks noGrp="1" noChangeArrowheads="1"/>
          </p:cNvSpPr>
          <p:nvPr>
            <p:ph type="sldNum" idx="11"/>
          </p:nvPr>
        </p:nvSpPr>
        <p:spPr>
          <a:ln/>
        </p:spPr>
        <p:txBody>
          <a:bodyPr/>
          <a:lstStyle>
            <a:lvl1pPr>
              <a:defRPr/>
            </a:lvl1pPr>
          </a:lstStyle>
          <a:p>
            <a:pPr>
              <a:defRPr/>
            </a:pPr>
            <a:fld id="{1B650878-9005-46AE-9C0B-50C3B8ADCD16}" type="slidenum">
              <a:rPr lang="en-GB" altLang="en-US"/>
              <a:pPr>
                <a:defRPr/>
              </a:pPr>
              <a:t>‹#›</a:t>
            </a:fld>
            <a:endParaRPr lang="en-GB" altLang="en-US"/>
          </a:p>
        </p:txBody>
      </p:sp>
    </p:spTree>
    <p:extLst>
      <p:ext uri="{BB962C8B-B14F-4D97-AF65-F5344CB8AC3E}">
        <p14:creationId xmlns:p14="http://schemas.microsoft.com/office/powerpoint/2010/main" val="23133799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idx="10"/>
          </p:nvPr>
        </p:nvSpPr>
        <p:spPr>
          <a:ln/>
        </p:spPr>
        <p:txBody>
          <a:bodyPr/>
          <a:lstStyle>
            <a:lvl1pPr>
              <a:defRPr/>
            </a:lvl1pPr>
          </a:lstStyle>
          <a:p>
            <a:pPr>
              <a:defRPr/>
            </a:pPr>
            <a:r>
              <a:rPr lang="en-GB"/>
              <a:t>CSE</a:t>
            </a:r>
          </a:p>
        </p:txBody>
      </p:sp>
      <p:sp>
        <p:nvSpPr>
          <p:cNvPr id="6" name="Rectangle 4"/>
          <p:cNvSpPr>
            <a:spLocks noGrp="1" noChangeArrowheads="1"/>
          </p:cNvSpPr>
          <p:nvPr>
            <p:ph type="sldNum" idx="11"/>
          </p:nvPr>
        </p:nvSpPr>
        <p:spPr>
          <a:ln/>
        </p:spPr>
        <p:txBody>
          <a:bodyPr/>
          <a:lstStyle>
            <a:lvl1pPr>
              <a:defRPr/>
            </a:lvl1pPr>
          </a:lstStyle>
          <a:p>
            <a:pPr>
              <a:defRPr/>
            </a:pPr>
            <a:fld id="{67681D40-85EE-4817-8EE8-4BAE82B04040}" type="slidenum">
              <a:rPr lang="en-GB" altLang="en-US"/>
              <a:pPr>
                <a:defRPr/>
              </a:pPr>
              <a:t>‹#›</a:t>
            </a:fld>
            <a:endParaRPr lang="en-GB" altLang="en-US"/>
          </a:p>
        </p:txBody>
      </p:sp>
    </p:spTree>
    <p:extLst>
      <p:ext uri="{BB962C8B-B14F-4D97-AF65-F5344CB8AC3E}">
        <p14:creationId xmlns:p14="http://schemas.microsoft.com/office/powerpoint/2010/main" val="245155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idx="10"/>
          </p:nvPr>
        </p:nvSpPr>
        <p:spPr>
          <a:ln/>
        </p:spPr>
        <p:txBody>
          <a:bodyPr/>
          <a:lstStyle>
            <a:lvl1pPr>
              <a:defRPr/>
            </a:lvl1pPr>
          </a:lstStyle>
          <a:p>
            <a:pPr>
              <a:defRPr/>
            </a:pPr>
            <a:r>
              <a:rPr lang="en-GB"/>
              <a:t>CSE</a:t>
            </a:r>
          </a:p>
        </p:txBody>
      </p:sp>
      <p:sp>
        <p:nvSpPr>
          <p:cNvPr id="6" name="Rectangle 4"/>
          <p:cNvSpPr>
            <a:spLocks noGrp="1" noChangeArrowheads="1"/>
          </p:cNvSpPr>
          <p:nvPr>
            <p:ph type="sldNum" idx="11"/>
          </p:nvPr>
        </p:nvSpPr>
        <p:spPr>
          <a:ln/>
        </p:spPr>
        <p:txBody>
          <a:bodyPr/>
          <a:lstStyle>
            <a:lvl1pPr>
              <a:defRPr/>
            </a:lvl1pPr>
          </a:lstStyle>
          <a:p>
            <a:pPr>
              <a:defRPr/>
            </a:pPr>
            <a:fld id="{0CE9CBDF-522A-4F62-ACC4-BC25EB94956E}" type="slidenum">
              <a:rPr lang="en-GB" altLang="en-US"/>
              <a:pPr>
                <a:defRPr/>
              </a:pPr>
              <a:t>‹#›</a:t>
            </a:fld>
            <a:endParaRPr lang="en-GB" altLang="en-US"/>
          </a:p>
        </p:txBody>
      </p:sp>
    </p:spTree>
    <p:extLst>
      <p:ext uri="{BB962C8B-B14F-4D97-AF65-F5344CB8AC3E}">
        <p14:creationId xmlns:p14="http://schemas.microsoft.com/office/powerpoint/2010/main" val="163139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914401" y="609601"/>
            <a:ext cx="1031663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914401" y="1981201"/>
            <a:ext cx="1031663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ftr"/>
          </p:nvPr>
        </p:nvSpPr>
        <p:spPr bwMode="auto">
          <a:xfrm>
            <a:off x="4165601" y="6248401"/>
            <a:ext cx="3814233" cy="4222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ctr" eaLnBrk="1" hangingPunct="1">
              <a:buClrTx/>
              <a:buSzPct val="100000"/>
              <a:buFontTx/>
              <a:buNone/>
              <a:tabLst>
                <a:tab pos="449263" algn="l"/>
                <a:tab pos="898525" algn="l"/>
                <a:tab pos="1347788" algn="l"/>
                <a:tab pos="1797050" algn="l"/>
                <a:tab pos="2246313" algn="l"/>
                <a:tab pos="2695575" algn="l"/>
              </a:tabLst>
              <a:defRPr sz="1400">
                <a:solidFill>
                  <a:srgbClr val="0000FF"/>
                </a:solidFill>
                <a:latin typeface="+mn-lt"/>
                <a:cs typeface="Arial" charset="0"/>
              </a:defRPr>
            </a:lvl1pPr>
          </a:lstStyle>
          <a:p>
            <a:pPr>
              <a:defRPr/>
            </a:pPr>
            <a:r>
              <a:rPr lang="en-GB"/>
              <a:t>CSE</a:t>
            </a:r>
          </a:p>
        </p:txBody>
      </p:sp>
      <p:sp>
        <p:nvSpPr>
          <p:cNvPr id="2052" name="Rectangle 4"/>
          <p:cNvSpPr>
            <a:spLocks noGrp="1" noChangeArrowheads="1"/>
          </p:cNvSpPr>
          <p:nvPr>
            <p:ph type="sldNum"/>
          </p:nvPr>
        </p:nvSpPr>
        <p:spPr bwMode="auto">
          <a:xfrm>
            <a:off x="8737601" y="6248401"/>
            <a:ext cx="2493433" cy="4222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eaLnBrk="1" hangingPunct="1">
              <a:buClrTx/>
              <a:buSzPct val="100000"/>
              <a:buFontTx/>
              <a:buNone/>
              <a:defRPr sz="1400">
                <a:solidFill>
                  <a:srgbClr val="000000"/>
                </a:solidFill>
                <a:latin typeface="Times New Roman" panose="02020603050405020304" pitchFamily="18" charset="0"/>
                <a:cs typeface="Arial" panose="020B0604020202020204" pitchFamily="34" charset="0"/>
              </a:defRPr>
            </a:lvl1pPr>
          </a:lstStyle>
          <a:p>
            <a:pPr>
              <a:defRPr/>
            </a:pPr>
            <a:fld id="{DBC11C18-B864-4AE2-BADC-72DDB93FEA60}"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dt="0"/>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914401" y="609601"/>
            <a:ext cx="1031663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3075" name="Rectangle 2"/>
          <p:cNvSpPr>
            <a:spLocks noGrp="1" noChangeArrowheads="1"/>
          </p:cNvSpPr>
          <p:nvPr>
            <p:ph type="body" idx="1"/>
          </p:nvPr>
        </p:nvSpPr>
        <p:spPr bwMode="auto">
          <a:xfrm>
            <a:off x="914401" y="1981201"/>
            <a:ext cx="1031663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3"/>
          <p:cNvSpPr>
            <a:spLocks noGrp="1" noChangeArrowheads="1"/>
          </p:cNvSpPr>
          <p:nvPr>
            <p:ph type="ftr"/>
          </p:nvPr>
        </p:nvSpPr>
        <p:spPr bwMode="auto">
          <a:xfrm>
            <a:off x="4165601" y="6248401"/>
            <a:ext cx="3814233" cy="4222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ctr" eaLnBrk="1" hangingPunct="1">
              <a:buClrTx/>
              <a:buSzPct val="100000"/>
              <a:buFontTx/>
              <a:buNone/>
              <a:tabLst>
                <a:tab pos="449263" algn="l"/>
                <a:tab pos="898525" algn="l"/>
                <a:tab pos="1347788" algn="l"/>
                <a:tab pos="1797050" algn="l"/>
                <a:tab pos="2246313" algn="l"/>
                <a:tab pos="2695575" algn="l"/>
              </a:tabLst>
              <a:defRPr sz="1400">
                <a:solidFill>
                  <a:srgbClr val="0000FF"/>
                </a:solidFill>
                <a:latin typeface="+mn-lt"/>
                <a:cs typeface="Arial" charset="0"/>
              </a:defRPr>
            </a:lvl1pPr>
          </a:lstStyle>
          <a:p>
            <a:pPr>
              <a:defRPr/>
            </a:pPr>
            <a:r>
              <a:rPr lang="en-GB"/>
              <a:t>CSE</a:t>
            </a:r>
          </a:p>
        </p:txBody>
      </p:sp>
      <p:sp>
        <p:nvSpPr>
          <p:cNvPr id="7172" name="Rectangle 4"/>
          <p:cNvSpPr>
            <a:spLocks noGrp="1" noChangeArrowheads="1"/>
          </p:cNvSpPr>
          <p:nvPr>
            <p:ph type="sldNum"/>
          </p:nvPr>
        </p:nvSpPr>
        <p:spPr bwMode="auto">
          <a:xfrm>
            <a:off x="8737601" y="6248401"/>
            <a:ext cx="2493433" cy="4222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lvl1pPr algn="r" eaLnBrk="1" hangingPunct="1">
              <a:buClrTx/>
              <a:buSzPct val="100000"/>
              <a:buFontTx/>
              <a:buNone/>
              <a:defRPr sz="1400">
                <a:solidFill>
                  <a:srgbClr val="000000"/>
                </a:solidFill>
                <a:latin typeface="Times New Roman" panose="02020603050405020304" pitchFamily="18" charset="0"/>
                <a:cs typeface="Arial" panose="020B0604020202020204" pitchFamily="34" charset="0"/>
              </a:defRPr>
            </a:lvl1pPr>
          </a:lstStyle>
          <a:p>
            <a:pPr>
              <a:defRPr/>
            </a:pPr>
            <a:fld id="{F2DBB844-9D9D-4D1A-9035-A7D64E230F3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dt="0"/>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3.jpe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2362200" y="533400"/>
            <a:ext cx="7772400" cy="1905000"/>
          </a:xfrm>
          <a:prstGeom prst="rect">
            <a:avLst/>
          </a:prstGeom>
          <a:noFill/>
          <a:ln w="9525" cap="flat">
            <a:noFill/>
            <a:round/>
            <a:headEnd/>
            <a:tailEnd/>
          </a:ln>
          <a:effectLst/>
        </p:spPr>
        <p:txBody>
          <a:bodyPr lIns="90000" tIns="46800" rIns="90000" bIns="46800" anchor="ctr"/>
          <a:lstStyle/>
          <a:p>
            <a:pPr algn="ctr" eaLnBrk="1" hangingPunct="1">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1" dirty="0">
                <a:solidFill>
                  <a:srgbClr val="C00000"/>
                </a:solidFill>
                <a:effectLst>
                  <a:outerShdw blurRad="38100" dist="38100" dir="2700000" algn="tl">
                    <a:srgbClr val="C0C0C0"/>
                  </a:outerShdw>
                </a:effectLst>
                <a:latin typeface="Monotype Corsiva" pitchFamily="64" charset="0"/>
                <a:cs typeface="Arial" charset="0"/>
              </a:rPr>
              <a:t/>
            </a:r>
            <a:br>
              <a:rPr lang="en-US" sz="3200" b="1" dirty="0">
                <a:solidFill>
                  <a:srgbClr val="C00000"/>
                </a:solidFill>
                <a:effectLst>
                  <a:outerShdw blurRad="38100" dist="38100" dir="2700000" algn="tl">
                    <a:srgbClr val="C0C0C0"/>
                  </a:outerShdw>
                </a:effectLst>
                <a:latin typeface="Monotype Corsiva" pitchFamily="64" charset="0"/>
                <a:cs typeface="Arial" charset="0"/>
              </a:rPr>
            </a:br>
            <a:r>
              <a:rPr lang="en-US" sz="3200" b="1" dirty="0">
                <a:solidFill>
                  <a:srgbClr val="C00000"/>
                </a:solidFill>
                <a:effectLst>
                  <a:outerShdw blurRad="38100" dist="38100" dir="2700000" algn="tl">
                    <a:srgbClr val="C0C0C0"/>
                  </a:outerShdw>
                </a:effectLst>
                <a:latin typeface="Monotype Corsiva" pitchFamily="64" charset="0"/>
                <a:cs typeface="Arial" charset="0"/>
              </a:rPr>
              <a:t> </a:t>
            </a:r>
            <a:r>
              <a:rPr lang="en-US" sz="3200" b="1" dirty="0">
                <a:solidFill>
                  <a:srgbClr val="663300"/>
                </a:solidFill>
                <a:effectLst>
                  <a:outerShdw blurRad="38100" dist="38100" dir="2700000" algn="tl">
                    <a:srgbClr val="C0C0C0"/>
                  </a:outerShdw>
                </a:effectLst>
                <a:latin typeface="Microsoft YaHei" pitchFamily="32" charset="-122"/>
                <a:ea typeface="Microsoft YaHei" pitchFamily="32" charset="-122"/>
                <a:cs typeface="Arial" charset="0"/>
              </a:rPr>
              <a:t>Border Alert System for Fishermen</a:t>
            </a:r>
          </a:p>
        </p:txBody>
      </p:sp>
      <p:sp>
        <p:nvSpPr>
          <p:cNvPr id="5123" name="Text Box 2"/>
          <p:cNvSpPr txBox="1">
            <a:spLocks noChangeArrowheads="1"/>
          </p:cNvSpPr>
          <p:nvPr/>
        </p:nvSpPr>
        <p:spPr bwMode="auto">
          <a:xfrm>
            <a:off x="3008313" y="2438400"/>
            <a:ext cx="6400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buClrTx/>
            </a:pPr>
            <a:r>
              <a:rPr lang="en-US" altLang="en-US" sz="2400" b="1" dirty="0">
                <a:solidFill>
                  <a:srgbClr val="285C04"/>
                </a:solidFill>
              </a:rPr>
              <a:t>S. </a:t>
            </a:r>
            <a:r>
              <a:rPr lang="en-US" altLang="en-US" sz="2400" b="1" dirty="0" err="1">
                <a:solidFill>
                  <a:srgbClr val="285C04"/>
                </a:solidFill>
              </a:rPr>
              <a:t>Aravindha</a:t>
            </a:r>
            <a:r>
              <a:rPr lang="en-US" altLang="en-US" sz="2400" b="1" dirty="0">
                <a:solidFill>
                  <a:srgbClr val="285C04"/>
                </a:solidFill>
              </a:rPr>
              <a:t> Shiva(13BCS110</a:t>
            </a:r>
            <a:r>
              <a:rPr lang="en-US" altLang="en-US" sz="2400" b="1" dirty="0" smtClean="0">
                <a:solidFill>
                  <a:srgbClr val="285C04"/>
                </a:solidFill>
              </a:rPr>
              <a:t>)</a:t>
            </a:r>
          </a:p>
          <a:p>
            <a:pPr algn="ctr" eaLnBrk="1" hangingPunct="1">
              <a:buClrTx/>
              <a:buFontTx/>
              <a:buNone/>
            </a:pPr>
            <a:r>
              <a:rPr lang="en-US" altLang="en-US" sz="2400" b="1" dirty="0" smtClean="0">
                <a:solidFill>
                  <a:srgbClr val="285C04"/>
                </a:solidFill>
              </a:rPr>
              <a:t>A. </a:t>
            </a:r>
            <a:r>
              <a:rPr lang="en-US" altLang="en-US" sz="2400" b="1" dirty="0" err="1" smtClean="0">
                <a:solidFill>
                  <a:srgbClr val="285C04"/>
                </a:solidFill>
              </a:rPr>
              <a:t>Murali</a:t>
            </a:r>
            <a:r>
              <a:rPr lang="en-US" altLang="en-US" sz="2400" b="1" dirty="0" smtClean="0">
                <a:solidFill>
                  <a:srgbClr val="285C04"/>
                </a:solidFill>
              </a:rPr>
              <a:t> </a:t>
            </a:r>
            <a:r>
              <a:rPr lang="en-US" altLang="en-US" sz="2400" b="1" dirty="0">
                <a:solidFill>
                  <a:srgbClr val="285C04"/>
                </a:solidFill>
              </a:rPr>
              <a:t>Krishnan(13BCS117)</a:t>
            </a:r>
          </a:p>
          <a:p>
            <a:pPr algn="ctr" eaLnBrk="1" hangingPunct="1">
              <a:buClrTx/>
              <a:buFontTx/>
              <a:buNone/>
            </a:pPr>
            <a:r>
              <a:rPr lang="en-US" altLang="en-US" sz="2400" b="1" dirty="0">
                <a:solidFill>
                  <a:srgbClr val="285C04"/>
                </a:solidFill>
              </a:rPr>
              <a:t>T</a:t>
            </a:r>
            <a:r>
              <a:rPr lang="en-US" altLang="en-US" sz="2400" b="1" dirty="0" smtClean="0">
                <a:solidFill>
                  <a:srgbClr val="285C04"/>
                </a:solidFill>
              </a:rPr>
              <a:t>. Siva </a:t>
            </a:r>
            <a:r>
              <a:rPr lang="en-US" altLang="en-US" sz="2400" b="1" dirty="0" err="1">
                <a:solidFill>
                  <a:srgbClr val="285C04"/>
                </a:solidFill>
              </a:rPr>
              <a:t>Prasanna</a:t>
            </a:r>
            <a:r>
              <a:rPr lang="en-US" altLang="en-US" sz="2400" b="1" dirty="0">
                <a:solidFill>
                  <a:srgbClr val="285C04"/>
                </a:solidFill>
              </a:rPr>
              <a:t>(13BCSL18)</a:t>
            </a:r>
          </a:p>
          <a:p>
            <a:pPr algn="ctr" eaLnBrk="1" hangingPunct="1">
              <a:buClrTx/>
              <a:buFontTx/>
              <a:buNone/>
            </a:pPr>
            <a:endParaRPr lang="en-US" altLang="en-US" sz="2400" b="1" dirty="0">
              <a:solidFill>
                <a:srgbClr val="285C04"/>
              </a:solidFill>
            </a:endParaRPr>
          </a:p>
          <a:p>
            <a:pPr algn="ctr" eaLnBrk="1" hangingPunct="1">
              <a:buClrTx/>
              <a:buFontTx/>
              <a:buNone/>
            </a:pPr>
            <a:endParaRPr lang="en-US" altLang="en-US" sz="2400" b="1" dirty="0">
              <a:solidFill>
                <a:srgbClr val="285C04"/>
              </a:solidFill>
            </a:endParaRPr>
          </a:p>
          <a:p>
            <a:pPr algn="ctr" eaLnBrk="1" hangingPunct="1">
              <a:buClrTx/>
              <a:buFontTx/>
              <a:buNone/>
            </a:pPr>
            <a:endParaRPr lang="en-US" altLang="en-US" sz="2400" b="1" dirty="0">
              <a:solidFill>
                <a:srgbClr val="285C04"/>
              </a:solidFill>
            </a:endParaRPr>
          </a:p>
          <a:p>
            <a:pPr algn="ctr" eaLnBrk="1" hangingPunct="1">
              <a:buClrTx/>
              <a:buFontTx/>
              <a:buNone/>
            </a:pPr>
            <a:endParaRPr lang="en-US" altLang="en-US" sz="2400" b="1" dirty="0">
              <a:solidFill>
                <a:srgbClr val="285C04"/>
              </a:solidFill>
            </a:endParaRPr>
          </a:p>
        </p:txBody>
      </p:sp>
      <p:sp>
        <p:nvSpPr>
          <p:cNvPr id="5124" name="Rectangle 3"/>
          <p:cNvSpPr>
            <a:spLocks noChangeArrowheads="1"/>
          </p:cNvSpPr>
          <p:nvPr/>
        </p:nvSpPr>
        <p:spPr bwMode="auto">
          <a:xfrm>
            <a:off x="4495800" y="4267201"/>
            <a:ext cx="3048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eaLnBrk="1" hangingPunct="1">
              <a:spcBef>
                <a:spcPct val="0"/>
              </a:spcBef>
              <a:buClrTx/>
              <a:buFontTx/>
              <a:buNone/>
            </a:pPr>
            <a:r>
              <a:rPr lang="en-US" altLang="en-US" sz="2000" b="1">
                <a:latin typeface="Verdana" panose="020B0604030504040204" pitchFamily="34" charset="0"/>
              </a:rPr>
              <a:t>  	</a:t>
            </a:r>
            <a:r>
              <a:rPr lang="en-US" altLang="en-US" sz="2000" b="1">
                <a:solidFill>
                  <a:srgbClr val="D60093"/>
                </a:solidFill>
                <a:latin typeface="Verdana" panose="020B0604030504040204" pitchFamily="34" charset="0"/>
              </a:rPr>
              <a:t>Guided by</a:t>
            </a:r>
          </a:p>
        </p:txBody>
      </p:sp>
      <p:sp>
        <p:nvSpPr>
          <p:cNvPr id="5125" name="Rectangle 4"/>
          <p:cNvSpPr>
            <a:spLocks noChangeArrowheads="1"/>
          </p:cNvSpPr>
          <p:nvPr/>
        </p:nvSpPr>
        <p:spPr bwMode="auto">
          <a:xfrm>
            <a:off x="2286000" y="4665664"/>
            <a:ext cx="79248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sz="2400" b="1" dirty="0">
                <a:solidFill>
                  <a:srgbClr val="002060"/>
                </a:solidFill>
              </a:rPr>
              <a:t>Mr. </a:t>
            </a:r>
            <a:r>
              <a:rPr lang="en-US" altLang="en-US" sz="2400" b="1" dirty="0" err="1">
                <a:solidFill>
                  <a:srgbClr val="002060"/>
                </a:solidFill>
              </a:rPr>
              <a:t>C.Balasubramanian</a:t>
            </a:r>
            <a:endParaRPr lang="en-US" altLang="en-US" sz="2400" b="1" dirty="0">
              <a:solidFill>
                <a:srgbClr val="002060"/>
              </a:solidFill>
            </a:endParaRPr>
          </a:p>
          <a:p>
            <a:pPr algn="ctr" eaLnBrk="1" hangingPunct="1">
              <a:spcBef>
                <a:spcPct val="0"/>
              </a:spcBef>
              <a:buClrTx/>
              <a:buFontTx/>
              <a:buNone/>
            </a:pPr>
            <a:r>
              <a:rPr lang="en-US" altLang="en-US" sz="2400" b="1" dirty="0">
                <a:solidFill>
                  <a:srgbClr val="663300"/>
                </a:solidFill>
              </a:rPr>
              <a:t>Assistant Professor (</a:t>
            </a:r>
            <a:r>
              <a:rPr lang="en-US" altLang="en-US" sz="2400" b="1" dirty="0" err="1">
                <a:solidFill>
                  <a:srgbClr val="663300"/>
                </a:solidFill>
              </a:rPr>
              <a:t>Sr.Grade</a:t>
            </a:r>
            <a:r>
              <a:rPr lang="en-US" altLang="en-US" sz="2400" b="1" dirty="0">
                <a:solidFill>
                  <a:srgbClr val="663300"/>
                </a:solidFill>
              </a:rPr>
              <a:t>) / CSE</a:t>
            </a:r>
          </a:p>
          <a:p>
            <a:pPr algn="ctr" eaLnBrk="1" hangingPunct="1">
              <a:spcBef>
                <a:spcPct val="0"/>
              </a:spcBef>
              <a:buClrTx/>
              <a:buFontTx/>
              <a:buNone/>
            </a:pPr>
            <a:r>
              <a:rPr lang="en-US" altLang="en-US" sz="2200" b="1" dirty="0">
                <a:solidFill>
                  <a:srgbClr val="006600"/>
                </a:solidFill>
              </a:rPr>
              <a:t> </a:t>
            </a:r>
          </a:p>
        </p:txBody>
      </p:sp>
      <p:sp>
        <p:nvSpPr>
          <p:cNvPr id="5127" name="Text Box 6"/>
          <p:cNvSpPr txBox="1">
            <a:spLocks noChangeArrowheads="1"/>
          </p:cNvSpPr>
          <p:nvPr/>
        </p:nvSpPr>
        <p:spPr bwMode="auto">
          <a:xfrm>
            <a:off x="4648201" y="6248401"/>
            <a:ext cx="2862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GB" altLang="en-US" sz="1400">
                <a:solidFill>
                  <a:srgbClr val="0000FF"/>
                </a:solidFill>
              </a:rPr>
              <a:t>CSE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2282520" y="228600"/>
            <a:ext cx="7923960" cy="7614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gn="ctr">
              <a:lnSpc>
                <a:spcPct val="100000"/>
              </a:lnSpc>
            </a:pPr>
            <a:r>
              <a:rPr lang="en-IN" sz="3200" b="1" spc="-1" dirty="0" smtClean="0">
                <a:solidFill>
                  <a:srgbClr val="663300"/>
                </a:solidFill>
                <a:uFill>
                  <a:solidFill>
                    <a:srgbClr val="FFFFFF"/>
                  </a:solidFill>
                </a:uFill>
                <a:latin typeface="Times New Roman"/>
                <a:ea typeface="Droid Sans Fallback"/>
              </a:rPr>
              <a:t>LITRARURE SURVEY</a:t>
            </a:r>
            <a:endParaRPr dirty="0"/>
          </a:p>
        </p:txBody>
      </p:sp>
      <p:sp>
        <p:nvSpPr>
          <p:cNvPr id="97" name="CustomShape 2"/>
          <p:cNvSpPr/>
          <p:nvPr/>
        </p:nvSpPr>
        <p:spPr>
          <a:xfrm>
            <a:off x="1600200" y="936000"/>
            <a:ext cx="9753600" cy="5039640"/>
          </a:xfrm>
          <a:prstGeom prst="rect">
            <a:avLst/>
          </a:prstGeom>
          <a:noFill/>
          <a:ln w="9360">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endParaRPr dirty="0"/>
          </a:p>
          <a:p>
            <a:pPr algn="ctr">
              <a:lnSpc>
                <a:spcPct val="100000"/>
              </a:lnSpc>
            </a:pPr>
            <a:r>
              <a:rPr lang="en-IN" sz="2000" b="1" spc="-1" dirty="0">
                <a:solidFill>
                  <a:srgbClr val="000000"/>
                </a:solidFill>
                <a:uFill>
                  <a:solidFill>
                    <a:srgbClr val="FFFFFF"/>
                  </a:solidFill>
                </a:uFill>
                <a:latin typeface="Times New Roman"/>
                <a:ea typeface="Droid Sans Fallback"/>
              </a:rPr>
              <a:t>GPS-Based Vessel Position Monitoring and Display System </a:t>
            </a:r>
            <a:r>
              <a:rPr lang="en-IN" sz="2000" b="1" spc="-1" dirty="0" smtClean="0">
                <a:solidFill>
                  <a:srgbClr val="000000"/>
                </a:solidFill>
                <a:uFill>
                  <a:solidFill>
                    <a:srgbClr val="FFFFFF"/>
                  </a:solidFill>
                </a:uFill>
                <a:latin typeface="Times New Roman"/>
                <a:ea typeface="Droid Sans Fallback"/>
              </a:rPr>
              <a:t>(July 1990)</a:t>
            </a:r>
            <a:r>
              <a:rPr lang="en-IN" sz="2000" spc="-1" dirty="0">
                <a:solidFill>
                  <a:srgbClr val="000000"/>
                </a:solidFill>
                <a:uFill>
                  <a:solidFill>
                    <a:srgbClr val="FFFFFF"/>
                  </a:solidFill>
                </a:uFill>
                <a:latin typeface="Times New Roman"/>
                <a:ea typeface="Droid Sans Fallback"/>
              </a:rPr>
              <a:t>	</a:t>
            </a:r>
            <a:endParaRPr dirty="0"/>
          </a:p>
          <a:p>
            <a:pPr algn="ctr">
              <a:lnSpc>
                <a:spcPct val="100000"/>
              </a:lnSpc>
            </a:pPr>
            <a:r>
              <a:rPr lang="en-IN" sz="2000" spc="-1" dirty="0">
                <a:solidFill>
                  <a:srgbClr val="000000"/>
                </a:solidFill>
                <a:uFill>
                  <a:solidFill>
                    <a:srgbClr val="FFFFFF"/>
                  </a:solidFill>
                </a:uFill>
                <a:latin typeface="Times New Roman"/>
                <a:ea typeface="Droid Sans Fallback"/>
              </a:rPr>
              <a:t>- James </a:t>
            </a:r>
            <a:r>
              <a:rPr lang="en-IN" sz="2000" spc="-1" dirty="0" err="1">
                <a:solidFill>
                  <a:srgbClr val="000000"/>
                </a:solidFill>
                <a:uFill>
                  <a:solidFill>
                    <a:srgbClr val="FFFFFF"/>
                  </a:solidFill>
                </a:uFill>
                <a:latin typeface="Times New Roman"/>
                <a:ea typeface="Droid Sans Fallback"/>
              </a:rPr>
              <a:t>C.Reynolds</a:t>
            </a:r>
            <a:r>
              <a:rPr lang="en-IN" sz="2000" spc="-1" dirty="0">
                <a:solidFill>
                  <a:srgbClr val="000000"/>
                </a:solidFill>
                <a:uFill>
                  <a:solidFill>
                    <a:srgbClr val="FFFFFF"/>
                  </a:solidFill>
                </a:uFill>
                <a:latin typeface="Times New Roman"/>
                <a:ea typeface="Droid Sans Fallback"/>
              </a:rPr>
              <a:t>, Robert P. </a:t>
            </a:r>
            <a:r>
              <a:rPr lang="en-IN" sz="2000" spc="-1" dirty="0" err="1">
                <a:solidFill>
                  <a:srgbClr val="000000"/>
                </a:solidFill>
                <a:uFill>
                  <a:solidFill>
                    <a:srgbClr val="FFFFFF"/>
                  </a:solidFill>
                </a:uFill>
                <a:latin typeface="Times New Roman"/>
                <a:ea typeface="Droid Sans Fallback"/>
              </a:rPr>
              <a:t>Denaro</a:t>
            </a:r>
            <a:r>
              <a:rPr lang="en-IN" sz="2000" spc="-1" dirty="0">
                <a:solidFill>
                  <a:srgbClr val="000000"/>
                </a:solidFill>
                <a:uFill>
                  <a:solidFill>
                    <a:srgbClr val="FFFFFF"/>
                  </a:solidFill>
                </a:uFill>
                <a:latin typeface="Times New Roman"/>
                <a:ea typeface="Droid Sans Fallback"/>
              </a:rPr>
              <a:t> and Rudolph M. </a:t>
            </a:r>
            <a:r>
              <a:rPr lang="en-IN" sz="2000" spc="-1" dirty="0" err="1">
                <a:solidFill>
                  <a:srgbClr val="000000"/>
                </a:solidFill>
                <a:uFill>
                  <a:solidFill>
                    <a:srgbClr val="FFFFFF"/>
                  </a:solidFill>
                </a:uFill>
                <a:latin typeface="Times New Roman"/>
                <a:ea typeface="Droid Sans Fallback"/>
              </a:rPr>
              <a:t>Kalafus</a:t>
            </a:r>
            <a:r>
              <a:rPr lang="en-IN" sz="2000" i="1" spc="-1" dirty="0">
                <a:solidFill>
                  <a:srgbClr val="000000"/>
                </a:solidFill>
                <a:uFill>
                  <a:solidFill>
                    <a:srgbClr val="FFFFFF"/>
                  </a:solidFill>
                </a:uFill>
                <a:latin typeface="Times New Roman"/>
                <a:ea typeface="Droid Sans Fallback"/>
              </a:rPr>
              <a:t> 	</a:t>
            </a:r>
            <a:endParaRPr dirty="0"/>
          </a:p>
          <a:p>
            <a:pPr>
              <a:lnSpc>
                <a:spcPct val="100000"/>
              </a:lnSpc>
            </a:pPr>
            <a:endParaRPr dirty="0"/>
          </a:p>
          <a:p>
            <a:pPr marL="286470" indent="-285750" algn="just">
              <a:lnSpc>
                <a:spcPct val="150000"/>
              </a:lnSpc>
              <a:buFont typeface="Arial" panose="020B0604020202020204" pitchFamily="34" charset="0"/>
              <a:buChar char="•"/>
            </a:pPr>
            <a:r>
              <a:rPr lang="en-IN" spc="-1" dirty="0" smtClean="0">
                <a:solidFill>
                  <a:srgbClr val="000000"/>
                </a:solidFill>
                <a:uFill>
                  <a:solidFill>
                    <a:srgbClr val="FFFFFF"/>
                  </a:solidFill>
                </a:uFill>
                <a:latin typeface="Times New Roman"/>
                <a:ea typeface="Droid Sans Fallback"/>
              </a:rPr>
              <a:t>The </a:t>
            </a:r>
            <a:r>
              <a:rPr lang="en-IN" spc="-1" dirty="0">
                <a:solidFill>
                  <a:srgbClr val="000000"/>
                </a:solidFill>
                <a:uFill>
                  <a:solidFill>
                    <a:srgbClr val="FFFFFF"/>
                  </a:solidFill>
                </a:uFill>
                <a:latin typeface="Times New Roman"/>
                <a:ea typeface="Droid Sans Fallback"/>
              </a:rPr>
              <a:t>vessel monitoring workstation is configured with a variety of digital maps</a:t>
            </a:r>
            <a:r>
              <a:rPr lang="en-IN" spc="-1" dirty="0" smtClean="0">
                <a:solidFill>
                  <a:srgbClr val="000000"/>
                </a:solidFill>
                <a:uFill>
                  <a:solidFill>
                    <a:srgbClr val="FFFFFF"/>
                  </a:solidFill>
                </a:uFill>
                <a:latin typeface="Times New Roman"/>
                <a:ea typeface="Droid Sans Fallback"/>
              </a:rPr>
              <a:t>, which </a:t>
            </a:r>
            <a:r>
              <a:rPr lang="en-IN" spc="-1" dirty="0">
                <a:solidFill>
                  <a:srgbClr val="000000"/>
                </a:solidFill>
                <a:uFill>
                  <a:solidFill>
                    <a:srgbClr val="FFFFFF"/>
                  </a:solidFill>
                </a:uFill>
                <a:latin typeface="Times New Roman"/>
                <a:ea typeface="Droid Sans Fallback"/>
              </a:rPr>
              <a:t>displays any one map based on </a:t>
            </a:r>
            <a:r>
              <a:rPr lang="en-IN" spc="-1" dirty="0" smtClean="0">
                <a:solidFill>
                  <a:srgbClr val="000000"/>
                </a:solidFill>
                <a:uFill>
                  <a:solidFill>
                    <a:srgbClr val="FFFFFF"/>
                  </a:solidFill>
                </a:uFill>
                <a:latin typeface="Times New Roman"/>
                <a:ea typeface="Droid Sans Fallback"/>
              </a:rPr>
              <a:t>operator on shore </a:t>
            </a:r>
            <a:r>
              <a:rPr lang="en-IN" spc="-1" dirty="0">
                <a:solidFill>
                  <a:srgbClr val="000000"/>
                </a:solidFill>
                <a:uFill>
                  <a:solidFill>
                    <a:srgbClr val="FFFFFF"/>
                  </a:solidFill>
                </a:uFill>
                <a:latin typeface="Times New Roman"/>
                <a:ea typeface="Droid Sans Fallback"/>
              </a:rPr>
              <a:t>command or based on the selected vessel.</a:t>
            </a:r>
            <a:endParaRPr dirty="0"/>
          </a:p>
          <a:p>
            <a:pPr marL="286470" indent="-285750" algn="just">
              <a:lnSpc>
                <a:spcPct val="150000"/>
              </a:lnSpc>
              <a:buFont typeface="Arial" panose="020B0604020202020204" pitchFamily="34" charset="0"/>
              <a:buChar char="•"/>
            </a:pPr>
            <a:r>
              <a:rPr lang="en-IN" spc="-1" dirty="0">
                <a:solidFill>
                  <a:srgbClr val="000000"/>
                </a:solidFill>
                <a:uFill>
                  <a:solidFill>
                    <a:srgbClr val="FFFFFF"/>
                  </a:solidFill>
                </a:uFill>
                <a:latin typeface="Times New Roman"/>
                <a:ea typeface="Droid Sans Fallback"/>
              </a:rPr>
              <a:t>The workstation provides navigation status, range, geographic locations, map manipulation, data archival and current date and time</a:t>
            </a:r>
            <a:r>
              <a:rPr lang="en-IN" spc="-1" dirty="0" smtClean="0">
                <a:solidFill>
                  <a:srgbClr val="000000"/>
                </a:solidFill>
                <a:uFill>
                  <a:solidFill>
                    <a:srgbClr val="FFFFFF"/>
                  </a:solidFill>
                </a:uFill>
                <a:latin typeface="Times New Roman"/>
                <a:ea typeface="Droid Sans Fallback"/>
              </a:rPr>
              <a:t>.</a:t>
            </a:r>
          </a:p>
          <a:p>
            <a:pPr marL="286470" indent="-285750" algn="just">
              <a:lnSpc>
                <a:spcPct val="150000"/>
              </a:lnSpc>
              <a:buFont typeface="Arial" panose="020B0604020202020204" pitchFamily="34" charset="0"/>
              <a:buChar char="•"/>
            </a:pPr>
            <a:r>
              <a:rPr lang="en-IN" spc="-1" dirty="0">
                <a:solidFill>
                  <a:srgbClr val="000000"/>
                </a:solidFill>
                <a:uFill>
                  <a:solidFill>
                    <a:srgbClr val="FFFFFF"/>
                  </a:solidFill>
                </a:uFill>
              </a:rPr>
              <a:t>The database of operator entered navigation hazards used aboard the vessel allows the hazard proximity alerts independently.</a:t>
            </a:r>
          </a:p>
          <a:p>
            <a:pPr marL="286470" indent="-285750" algn="just">
              <a:lnSpc>
                <a:spcPct val="150000"/>
              </a:lnSpc>
              <a:buFont typeface="Arial" panose="020B0604020202020204" pitchFamily="34" charset="0"/>
              <a:buChar char="•"/>
            </a:pPr>
            <a:r>
              <a:rPr lang="en-IN" spc="-1" dirty="0">
                <a:solidFill>
                  <a:srgbClr val="000000"/>
                </a:solidFill>
                <a:uFill>
                  <a:solidFill>
                    <a:srgbClr val="FFFFFF"/>
                  </a:solidFill>
                </a:uFill>
              </a:rPr>
              <a:t>The workstation database consists of every ship entry, nearest coast guard station, harbour etc</a:t>
            </a:r>
            <a:r>
              <a:rPr lang="en-IN" spc="-1" dirty="0" smtClean="0">
                <a:solidFill>
                  <a:srgbClr val="000000"/>
                </a:solidFill>
                <a:uFill>
                  <a:solidFill>
                    <a:srgbClr val="FFFFFF"/>
                  </a:solidFill>
                </a:uFill>
              </a:rPr>
              <a:t>.</a:t>
            </a:r>
          </a:p>
          <a:p>
            <a:pPr marL="286470" indent="-285750" algn="just">
              <a:lnSpc>
                <a:spcPct val="150000"/>
              </a:lnSpc>
              <a:buFont typeface="Arial" panose="020B0604020202020204" pitchFamily="34" charset="0"/>
              <a:buChar char="•"/>
            </a:pPr>
            <a:r>
              <a:rPr lang="en-IN" spc="-1" dirty="0" smtClean="0">
                <a:solidFill>
                  <a:srgbClr val="000000"/>
                </a:solidFill>
                <a:uFill>
                  <a:solidFill>
                    <a:srgbClr val="FFFFFF"/>
                  </a:solidFill>
                </a:uFill>
              </a:rPr>
              <a:t>INMARSAT is used for ship to shore communication.</a:t>
            </a:r>
            <a:endParaRPr lang="en-IN" dirty="0"/>
          </a:p>
          <a:p>
            <a:pPr marL="285840" indent="-285120" algn="just">
              <a:lnSpc>
                <a:spcPct val="150000"/>
              </a:lnSpc>
              <a:buFont typeface="Arial"/>
              <a:buChar char="•"/>
            </a:pPr>
            <a:endParaRPr dirty="0"/>
          </a:p>
          <a:p>
            <a:pPr algn="just">
              <a:lnSpc>
                <a:spcPct val="150000"/>
              </a:lnSpc>
            </a:pPr>
            <a:endParaRPr dirty="0"/>
          </a:p>
          <a:p>
            <a:pPr algn="ctr">
              <a:lnSpc>
                <a:spcPct val="100000"/>
              </a:lnSpc>
            </a:pPr>
            <a:endParaRPr dirty="0"/>
          </a:p>
          <a:p>
            <a:pPr algn="just">
              <a:lnSpc>
                <a:spcPct val="100000"/>
              </a:lnSpc>
            </a:pPr>
            <a:endParaRPr dirty="0"/>
          </a:p>
          <a:p>
            <a:pPr algn="just">
              <a:lnSpc>
                <a:spcPct val="100000"/>
              </a:lnSpc>
            </a:pPr>
            <a:endParaRPr dirty="0"/>
          </a:p>
          <a:p>
            <a:pPr algn="ctr">
              <a:lnSpc>
                <a:spcPct val="100000"/>
              </a:lnSpc>
            </a:pPr>
            <a:endParaRPr dirty="0"/>
          </a:p>
          <a:p>
            <a:pPr algn="just">
              <a:lnSpc>
                <a:spcPct val="100000"/>
              </a:lnSpc>
            </a:pPr>
            <a:endParaRPr dirty="0"/>
          </a:p>
        </p:txBody>
      </p:sp>
      <p:sp>
        <p:nvSpPr>
          <p:cNvPr id="98" name="CustomShape 3"/>
          <p:cNvSpPr/>
          <p:nvPr/>
        </p:nvSpPr>
        <p:spPr>
          <a:xfrm>
            <a:off x="4644840" y="6248520"/>
            <a:ext cx="2861640" cy="4230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spc="-1">
                <a:solidFill>
                  <a:srgbClr val="0000FF"/>
                </a:solidFill>
                <a:uFill>
                  <a:solidFill>
                    <a:srgbClr val="FFFFFF"/>
                  </a:solidFill>
                </a:uFill>
                <a:latin typeface="Times New Roman"/>
                <a:ea typeface="Droid Sans Fallback"/>
              </a:rPr>
              <a:t>CSE</a:t>
            </a:r>
            <a:endParaRPr/>
          </a:p>
        </p:txBody>
      </p:sp>
    </p:spTree>
    <p:extLst>
      <p:ext uri="{BB962C8B-B14F-4D97-AF65-F5344CB8AC3E}">
        <p14:creationId xmlns:p14="http://schemas.microsoft.com/office/powerpoint/2010/main" val="698186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200" b="1" kern="1200" spc="-1" dirty="0">
                <a:solidFill>
                  <a:srgbClr val="663300"/>
                </a:solidFill>
                <a:uFill>
                  <a:solidFill>
                    <a:srgbClr val="FFFFFF"/>
                  </a:solidFill>
                </a:uFill>
                <a:latin typeface="Times New Roman"/>
                <a:ea typeface="Droid Sans Fallback"/>
                <a:cs typeface="+mn-cs"/>
              </a:rPr>
              <a:t>LITRARURE </a:t>
            </a:r>
            <a:r>
              <a:rPr lang="en-IN" sz="3200" b="1" kern="1200" spc="-1" dirty="0" smtClean="0">
                <a:solidFill>
                  <a:srgbClr val="663300"/>
                </a:solidFill>
                <a:uFill>
                  <a:solidFill>
                    <a:srgbClr val="FFFFFF"/>
                  </a:solidFill>
                </a:uFill>
                <a:latin typeface="Times New Roman"/>
                <a:ea typeface="Droid Sans Fallback"/>
                <a:cs typeface="+mn-cs"/>
              </a:rPr>
              <a:t>SURVEY </a:t>
            </a:r>
            <a:r>
              <a:rPr lang="en-IN" sz="3200" b="1" kern="1200" spc="-1" smtClean="0">
                <a:solidFill>
                  <a:srgbClr val="663300"/>
                </a:solidFill>
                <a:uFill>
                  <a:solidFill>
                    <a:srgbClr val="FFFFFF"/>
                  </a:solidFill>
                </a:uFill>
                <a:latin typeface="Times New Roman"/>
                <a:ea typeface="Droid Sans Fallback"/>
                <a:cs typeface="+mn-cs"/>
              </a:rPr>
              <a:t>(Contd.)</a:t>
            </a:r>
            <a:endParaRPr lang="en-IN" sz="3200" b="1" kern="1200" spc="-1" dirty="0">
              <a:solidFill>
                <a:srgbClr val="663300"/>
              </a:solidFill>
              <a:uFill>
                <a:solidFill>
                  <a:srgbClr val="FFFFFF"/>
                </a:solidFill>
              </a:uFill>
              <a:latin typeface="Times New Roman"/>
              <a:ea typeface="Droid Sans Fallback"/>
              <a:cs typeface="+mn-cs"/>
            </a:endParaRPr>
          </a:p>
        </p:txBody>
      </p:sp>
      <p:sp>
        <p:nvSpPr>
          <p:cNvPr id="4" name="Content Placeholder 3"/>
          <p:cNvSpPr>
            <a:spLocks noGrp="1"/>
          </p:cNvSpPr>
          <p:nvPr>
            <p:ph idx="1"/>
          </p:nvPr>
        </p:nvSpPr>
        <p:spPr/>
        <p:txBody>
          <a:bodyPr/>
          <a:lstStyle/>
          <a:p>
            <a:r>
              <a:rPr lang="en-IN" sz="2000" b="1" kern="1200" dirty="0">
                <a:solidFill>
                  <a:schemeClr val="tx1"/>
                </a:solidFill>
                <a:cs typeface="Droid Sans Fallback" charset="0"/>
              </a:rPr>
              <a:t>Merits:</a:t>
            </a:r>
          </a:p>
          <a:p>
            <a:pPr>
              <a:buFont typeface="Arial" panose="020B0604020202020204" pitchFamily="34" charset="0"/>
              <a:buChar char="•"/>
            </a:pPr>
            <a:r>
              <a:rPr lang="en-IN" sz="2000" kern="1200" dirty="0">
                <a:solidFill>
                  <a:schemeClr val="tx1"/>
                </a:solidFill>
                <a:cs typeface="Droid Sans Fallback" charset="0"/>
              </a:rPr>
              <a:t>It presents a global view </a:t>
            </a:r>
          </a:p>
          <a:p>
            <a:pPr>
              <a:buFont typeface="Arial" panose="020B0604020202020204" pitchFamily="34" charset="0"/>
              <a:buChar char="•"/>
            </a:pPr>
            <a:r>
              <a:rPr lang="en-IN" sz="2000" kern="1200" dirty="0">
                <a:solidFill>
                  <a:schemeClr val="tx1"/>
                </a:solidFill>
                <a:cs typeface="Droid Sans Fallback" charset="0"/>
              </a:rPr>
              <a:t>Every ship whether monitored or not has an </a:t>
            </a:r>
            <a:r>
              <a:rPr lang="en-IN" sz="2000" kern="1200" dirty="0" smtClean="0">
                <a:solidFill>
                  <a:schemeClr val="tx1"/>
                </a:solidFill>
                <a:cs typeface="Droid Sans Fallback" charset="0"/>
              </a:rPr>
              <a:t>entry </a:t>
            </a:r>
            <a:r>
              <a:rPr lang="en-IN" sz="2000" kern="1200" dirty="0">
                <a:solidFill>
                  <a:schemeClr val="tx1"/>
                </a:solidFill>
                <a:cs typeface="Droid Sans Fallback" charset="0"/>
              </a:rPr>
              <a:t>in database</a:t>
            </a:r>
            <a:r>
              <a:rPr lang="en-IN" sz="2000" kern="1200" dirty="0" smtClean="0">
                <a:solidFill>
                  <a:schemeClr val="tx1"/>
                </a:solidFill>
                <a:cs typeface="Droid Sans Fallback" charset="0"/>
              </a:rPr>
              <a:t>.</a:t>
            </a:r>
          </a:p>
          <a:p>
            <a:endParaRPr lang="en-IN" sz="2000" kern="1200" dirty="0">
              <a:solidFill>
                <a:schemeClr val="tx1"/>
              </a:solidFill>
              <a:cs typeface="Droid Sans Fallback" charset="0"/>
            </a:endParaRPr>
          </a:p>
          <a:p>
            <a:r>
              <a:rPr lang="en-IN" sz="2000" b="1" kern="1200" dirty="0" smtClean="0">
                <a:solidFill>
                  <a:schemeClr val="tx1"/>
                </a:solidFill>
                <a:cs typeface="Droid Sans Fallback" charset="0"/>
              </a:rPr>
              <a:t>Demerits:</a:t>
            </a:r>
          </a:p>
          <a:p>
            <a:pPr>
              <a:buFont typeface="Arial" panose="020B0604020202020204" pitchFamily="34" charset="0"/>
              <a:buChar char="•"/>
            </a:pPr>
            <a:r>
              <a:rPr lang="en-IN" sz="2000" kern="1200" dirty="0" smtClean="0">
                <a:solidFill>
                  <a:schemeClr val="tx1"/>
                </a:solidFill>
                <a:cs typeface="Droid Sans Fallback" charset="0"/>
              </a:rPr>
              <a:t>Communication is costly</a:t>
            </a:r>
          </a:p>
          <a:p>
            <a:pPr>
              <a:buFont typeface="Arial" panose="020B0604020202020204" pitchFamily="34" charset="0"/>
              <a:buChar char="•"/>
            </a:pPr>
            <a:endParaRPr lang="en-IN" sz="2000" kern="1200" dirty="0">
              <a:solidFill>
                <a:schemeClr val="tx1"/>
              </a:solidFill>
              <a:cs typeface="Droid Sans Fallback" charset="0"/>
            </a:endParaRPr>
          </a:p>
        </p:txBody>
      </p:sp>
      <p:sp>
        <p:nvSpPr>
          <p:cNvPr id="2" name="Footer Placeholder 1"/>
          <p:cNvSpPr>
            <a:spLocks noGrp="1"/>
          </p:cNvSpPr>
          <p:nvPr>
            <p:ph type="ftr" idx="10"/>
          </p:nvPr>
        </p:nvSpPr>
        <p:spPr/>
        <p:txBody>
          <a:bodyPr/>
          <a:lstStyle/>
          <a:p>
            <a:pPr>
              <a:defRPr/>
            </a:pPr>
            <a:r>
              <a:rPr lang="en-GB" smtClean="0"/>
              <a:t>CSE</a:t>
            </a:r>
            <a:endParaRPr lang="en-GB"/>
          </a:p>
        </p:txBody>
      </p:sp>
    </p:spTree>
    <p:extLst>
      <p:ext uri="{BB962C8B-B14F-4D97-AF65-F5344CB8AC3E}">
        <p14:creationId xmlns:p14="http://schemas.microsoft.com/office/powerpoint/2010/main" val="7940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2282536" y="22860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a:solidFill>
                  <a:srgbClr val="663300"/>
                </a:solidFill>
              </a:rPr>
              <a:t>LITERATURE SURVEY</a:t>
            </a:r>
          </a:p>
        </p:txBody>
      </p:sp>
      <p:sp>
        <p:nvSpPr>
          <p:cNvPr id="16386" name="Text Box 2"/>
          <p:cNvSpPr txBox="1">
            <a:spLocks noChangeArrowheads="1"/>
          </p:cNvSpPr>
          <p:nvPr/>
        </p:nvSpPr>
        <p:spPr bwMode="auto">
          <a:xfrm>
            <a:off x="1676400" y="921327"/>
            <a:ext cx="9829800" cy="5410200"/>
          </a:xfrm>
          <a:prstGeom prst="rect">
            <a:avLst/>
          </a:prstGeom>
          <a:noFill/>
          <a:ln w="9525" cap="flat">
            <a:noFill/>
            <a:round/>
            <a:headEnd/>
            <a:tailEnd/>
          </a:ln>
          <a:effectLst/>
        </p:spPr>
        <p:txBody>
          <a:bodyPr lIns="90000" tIns="46800" rIns="90000" bIns="46800"/>
          <a:lstStyle/>
          <a:p>
            <a:endParaRPr lang="en-IN" dirty="0"/>
          </a:p>
          <a:p>
            <a:pPr algn="ctr"/>
            <a:r>
              <a:rPr lang="en-IN" dirty="0"/>
              <a:t> </a:t>
            </a:r>
            <a:r>
              <a:rPr lang="en-IN" sz="2000" b="1" dirty="0" smtClean="0">
                <a:solidFill>
                  <a:schemeClr val="tx1"/>
                </a:solidFill>
                <a:latin typeface="+mn-lt"/>
              </a:rPr>
              <a:t>Fishermen nautical border alert system (March 2016)</a:t>
            </a:r>
            <a:r>
              <a:rPr lang="en-US" sz="2000" dirty="0">
                <a:solidFill>
                  <a:schemeClr val="tx1"/>
                </a:solidFill>
                <a:latin typeface="+mn-lt"/>
              </a:rPr>
              <a:t>	</a:t>
            </a:r>
          </a:p>
          <a:p>
            <a:pPr algn="ctr"/>
            <a:r>
              <a:rPr lang="en-US" sz="2000" dirty="0" smtClean="0">
                <a:solidFill>
                  <a:schemeClr val="tx1"/>
                </a:solidFill>
                <a:latin typeface="+mn-lt"/>
              </a:rPr>
              <a:t>        - </a:t>
            </a:r>
            <a:r>
              <a:rPr lang="en-IN" sz="2000" i="1" dirty="0" err="1" smtClean="0">
                <a:solidFill>
                  <a:schemeClr val="tx1"/>
                </a:solidFill>
                <a:latin typeface="+mn-lt"/>
              </a:rPr>
              <a:t>Aishwarya</a:t>
            </a:r>
            <a:r>
              <a:rPr lang="en-IN" sz="2000" i="1" dirty="0" smtClean="0">
                <a:solidFill>
                  <a:schemeClr val="tx1"/>
                </a:solidFill>
                <a:latin typeface="+mn-lt"/>
              </a:rPr>
              <a:t> </a:t>
            </a:r>
            <a:r>
              <a:rPr lang="en-IN" sz="2000" i="1" dirty="0" err="1">
                <a:solidFill>
                  <a:schemeClr val="tx1"/>
                </a:solidFill>
                <a:latin typeface="+mn-lt"/>
              </a:rPr>
              <a:t>Dalvi</a:t>
            </a:r>
            <a:r>
              <a:rPr lang="en-IN" sz="2000" i="1" dirty="0">
                <a:solidFill>
                  <a:schemeClr val="tx1"/>
                </a:solidFill>
                <a:latin typeface="+mn-lt"/>
              </a:rPr>
              <a:t>, </a:t>
            </a:r>
            <a:r>
              <a:rPr lang="en-IN" sz="2000" i="1" dirty="0" err="1">
                <a:solidFill>
                  <a:schemeClr val="tx1"/>
                </a:solidFill>
                <a:latin typeface="+mn-lt"/>
              </a:rPr>
              <a:t>Ridhee</a:t>
            </a:r>
            <a:r>
              <a:rPr lang="en-IN" sz="2000" i="1" dirty="0">
                <a:solidFill>
                  <a:schemeClr val="tx1"/>
                </a:solidFill>
                <a:latin typeface="+mn-lt"/>
              </a:rPr>
              <a:t> </a:t>
            </a:r>
            <a:r>
              <a:rPr lang="en-IN" sz="2000" i="1" dirty="0" err="1">
                <a:solidFill>
                  <a:schemeClr val="tx1"/>
                </a:solidFill>
                <a:latin typeface="+mn-lt"/>
              </a:rPr>
              <a:t>Borad</a:t>
            </a:r>
            <a:r>
              <a:rPr lang="en-IN" sz="2000" i="1" dirty="0">
                <a:solidFill>
                  <a:schemeClr val="tx1"/>
                </a:solidFill>
                <a:latin typeface="+mn-lt"/>
              </a:rPr>
              <a:t>, </a:t>
            </a:r>
            <a:r>
              <a:rPr lang="en-IN" sz="2000" i="1" dirty="0" err="1">
                <a:solidFill>
                  <a:schemeClr val="tx1"/>
                </a:solidFill>
                <a:latin typeface="+mn-lt"/>
              </a:rPr>
              <a:t>Nidhi</a:t>
            </a:r>
            <a:r>
              <a:rPr lang="en-IN" sz="2000" i="1" dirty="0">
                <a:solidFill>
                  <a:schemeClr val="tx1"/>
                </a:solidFill>
                <a:latin typeface="+mn-lt"/>
              </a:rPr>
              <a:t> </a:t>
            </a:r>
            <a:r>
              <a:rPr lang="en-IN" sz="2000" i="1" dirty="0" err="1">
                <a:solidFill>
                  <a:schemeClr val="tx1"/>
                </a:solidFill>
                <a:latin typeface="+mn-lt"/>
              </a:rPr>
              <a:t>Dawda</a:t>
            </a:r>
            <a:r>
              <a:rPr lang="en-IN" sz="2000" i="1" dirty="0">
                <a:solidFill>
                  <a:schemeClr val="tx1"/>
                </a:solidFill>
                <a:latin typeface="+mn-lt"/>
              </a:rPr>
              <a:t>, </a:t>
            </a:r>
            <a:r>
              <a:rPr lang="en-IN" sz="2000" i="1" dirty="0" err="1">
                <a:solidFill>
                  <a:schemeClr val="tx1"/>
                </a:solidFill>
                <a:latin typeface="+mn-lt"/>
              </a:rPr>
              <a:t>Niraj</a:t>
            </a:r>
            <a:r>
              <a:rPr lang="en-IN" sz="2000" i="1" dirty="0">
                <a:solidFill>
                  <a:schemeClr val="tx1"/>
                </a:solidFill>
                <a:latin typeface="+mn-lt"/>
              </a:rPr>
              <a:t> </a:t>
            </a:r>
            <a:r>
              <a:rPr lang="en-IN" sz="2000" i="1" dirty="0" err="1">
                <a:solidFill>
                  <a:schemeClr val="tx1"/>
                </a:solidFill>
                <a:latin typeface="+mn-lt"/>
              </a:rPr>
              <a:t>Bangera</a:t>
            </a:r>
            <a:r>
              <a:rPr lang="en-IN" sz="2000" i="1" dirty="0">
                <a:solidFill>
                  <a:schemeClr val="tx1"/>
                </a:solidFill>
                <a:latin typeface="+mn-lt"/>
              </a:rPr>
              <a:t> </a:t>
            </a:r>
            <a:r>
              <a:rPr lang="en-US" sz="2000" i="1" dirty="0">
                <a:solidFill>
                  <a:schemeClr val="tx1"/>
                </a:solidFill>
                <a:latin typeface="+mn-lt"/>
              </a:rPr>
              <a:t>	</a:t>
            </a:r>
            <a:endParaRPr lang="en-GB" sz="2000" i="1" dirty="0">
              <a:solidFill>
                <a:schemeClr val="tx1"/>
              </a:solidFill>
              <a:latin typeface="+mn-lt"/>
            </a:endParaRPr>
          </a:p>
          <a:p>
            <a:pPr algn="just"/>
            <a:endParaRPr lang="en-US" dirty="0" smtClean="0">
              <a:solidFill>
                <a:schemeClr val="tx1"/>
              </a:solidFill>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sz="2000" dirty="0">
                <a:solidFill>
                  <a:schemeClr val="tx1"/>
                </a:solidFill>
                <a:latin typeface="+mn-lt"/>
              </a:rPr>
              <a:t>GPS is used to retrieve location. Latitudes and longitudes are compared and alert message is displayed.</a:t>
            </a:r>
          </a:p>
          <a:p>
            <a:pPr marL="285750" indent="-285750" algn="just">
              <a:lnSpc>
                <a:spcPct val="150000"/>
              </a:lnSpc>
              <a:buFont typeface="Arial" panose="020B0604020202020204" pitchFamily="34" charset="0"/>
              <a:buChar char="•"/>
            </a:pPr>
            <a:r>
              <a:rPr lang="en-US" sz="2000" dirty="0">
                <a:solidFill>
                  <a:schemeClr val="tx1"/>
                </a:solidFill>
                <a:latin typeface="+mn-lt"/>
              </a:rPr>
              <a:t>GSM modem is used  to transmit messages to shore which can be used to manage the traffic.</a:t>
            </a:r>
          </a:p>
          <a:p>
            <a:pPr algn="just"/>
            <a:endParaRPr lang="en-US" dirty="0"/>
          </a:p>
          <a:p>
            <a:pPr algn="ctr"/>
            <a:endParaRPr lang="en-US" sz="2400" b="1" dirty="0">
              <a:solidFill>
                <a:schemeClr val="tx1"/>
              </a:solidFill>
              <a:latin typeface="+mn-lt"/>
            </a:endParaRPr>
          </a:p>
          <a:p>
            <a:pPr algn="just"/>
            <a:endParaRPr lang="en-US" dirty="0" smtClean="0">
              <a:solidFill>
                <a:schemeClr val="tx1"/>
              </a:solidFill>
              <a:latin typeface="Calibri" panose="020F0502020204030204" pitchFamily="34" charset="0"/>
              <a:cs typeface="Calibri" panose="020F0502020204030204" pitchFamily="34" charset="0"/>
            </a:endParaRPr>
          </a:p>
        </p:txBody>
      </p:sp>
      <p:sp>
        <p:nvSpPr>
          <p:cNvPr id="7173" name="Text Box 4"/>
          <p:cNvSpPr txBox="1">
            <a:spLocks noChangeArrowheads="1"/>
          </p:cNvSpPr>
          <p:nvPr/>
        </p:nvSpPr>
        <p:spPr bwMode="auto">
          <a:xfrm>
            <a:off x="4644737" y="6248401"/>
            <a:ext cx="2862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GB" altLang="en-US" sz="1400">
                <a:solidFill>
                  <a:srgbClr val="0000FF"/>
                </a:solidFill>
              </a:rPr>
              <a:t>CSE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2662" y="3512129"/>
            <a:ext cx="4224338" cy="2395535"/>
          </a:xfrm>
          <a:prstGeom prst="rect">
            <a:avLst/>
          </a:prstGeom>
        </p:spPr>
      </p:pic>
      <p:sp>
        <p:nvSpPr>
          <p:cNvPr id="6" name="TextBox 5"/>
          <p:cNvSpPr txBox="1"/>
          <p:nvPr/>
        </p:nvSpPr>
        <p:spPr>
          <a:xfrm>
            <a:off x="2308731" y="5860659"/>
            <a:ext cx="6172200" cy="369332"/>
          </a:xfrm>
          <a:prstGeom prst="rect">
            <a:avLst/>
          </a:prstGeom>
          <a:noFill/>
        </p:spPr>
        <p:txBody>
          <a:bodyPr wrap="square" rtlCol="0">
            <a:spAutoFit/>
          </a:bodyPr>
          <a:lstStyle/>
          <a:p>
            <a:pPr algn="ctr"/>
            <a:r>
              <a:rPr lang="en-IN" dirty="0" smtClean="0">
                <a:solidFill>
                  <a:schemeClr val="tx1"/>
                </a:solidFill>
                <a:latin typeface="+mj-lt"/>
              </a:rPr>
              <a:t>Fig </a:t>
            </a:r>
            <a:r>
              <a:rPr lang="en-IN" dirty="0" smtClean="0">
                <a:solidFill>
                  <a:schemeClr val="tx1"/>
                </a:solidFill>
                <a:latin typeface="+mj-lt"/>
              </a:rPr>
              <a:t>1.2 System design for border alert system</a:t>
            </a:r>
          </a:p>
        </p:txBody>
      </p:sp>
    </p:spTree>
    <p:extLst>
      <p:ext uri="{BB962C8B-B14F-4D97-AF65-F5344CB8AC3E}">
        <p14:creationId xmlns:p14="http://schemas.microsoft.com/office/powerpoint/2010/main" val="41288001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2282536" y="22860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a:solidFill>
                  <a:srgbClr val="663300"/>
                </a:solidFill>
              </a:rPr>
              <a:t>LITERATURE SURVEY</a:t>
            </a:r>
          </a:p>
        </p:txBody>
      </p:sp>
      <p:sp>
        <p:nvSpPr>
          <p:cNvPr id="16386" name="Text Box 2"/>
          <p:cNvSpPr txBox="1">
            <a:spLocks noChangeArrowheads="1"/>
          </p:cNvSpPr>
          <p:nvPr/>
        </p:nvSpPr>
        <p:spPr bwMode="auto">
          <a:xfrm>
            <a:off x="1447800" y="1233055"/>
            <a:ext cx="10058400" cy="4759036"/>
          </a:xfrm>
          <a:prstGeom prst="rect">
            <a:avLst/>
          </a:prstGeom>
          <a:noFill/>
          <a:ln w="9525" cap="flat">
            <a:noFill/>
            <a:round/>
            <a:headEnd/>
            <a:tailEnd/>
          </a:ln>
          <a:effectLst/>
        </p:spPr>
        <p:txBody>
          <a:bodyPr lIns="90000" tIns="46800" rIns="90000" bIns="46800"/>
          <a:lstStyle/>
          <a:p>
            <a:pPr algn="ctr"/>
            <a:endParaRPr lang="en-IN" sz="2000" b="1" dirty="0" smtClean="0">
              <a:solidFill>
                <a:schemeClr val="tx1"/>
              </a:solidFill>
              <a:latin typeface="+mn-lt"/>
            </a:endParaRPr>
          </a:p>
          <a:p>
            <a:pPr algn="ctr"/>
            <a:endParaRPr lang="en-IN" sz="2000" b="1" dirty="0">
              <a:solidFill>
                <a:schemeClr val="tx1"/>
              </a:solidFill>
              <a:latin typeface="+mn-lt"/>
            </a:endParaRPr>
          </a:p>
          <a:p>
            <a:pPr algn="ctr"/>
            <a:r>
              <a:rPr lang="en-IN" sz="2000" b="1" dirty="0" smtClean="0">
                <a:solidFill>
                  <a:schemeClr val="tx1"/>
                </a:solidFill>
                <a:latin typeface="+mn-lt"/>
              </a:rPr>
              <a:t>Location </a:t>
            </a:r>
            <a:r>
              <a:rPr lang="en-IN" sz="2000" b="1" dirty="0">
                <a:solidFill>
                  <a:schemeClr val="tx1"/>
                </a:solidFill>
                <a:latin typeface="+mn-lt"/>
              </a:rPr>
              <a:t>Based System Using </a:t>
            </a:r>
            <a:r>
              <a:rPr lang="en-IN" sz="2000" b="1" dirty="0" smtClean="0">
                <a:solidFill>
                  <a:schemeClr val="tx1"/>
                </a:solidFill>
                <a:latin typeface="+mn-lt"/>
              </a:rPr>
              <a:t>GPS-Fishermen SMS </a:t>
            </a:r>
            <a:r>
              <a:rPr lang="en-IN" sz="2000" b="1" dirty="0">
                <a:solidFill>
                  <a:schemeClr val="tx1"/>
                </a:solidFill>
                <a:latin typeface="+mn-lt"/>
              </a:rPr>
              <a:t>Alert </a:t>
            </a:r>
            <a:r>
              <a:rPr lang="en-IN" sz="2000" b="1" dirty="0" smtClean="0">
                <a:solidFill>
                  <a:schemeClr val="tx1"/>
                </a:solidFill>
                <a:latin typeface="+mn-lt"/>
              </a:rPr>
              <a:t>System (September 2015)</a:t>
            </a:r>
          </a:p>
          <a:p>
            <a:pPr algn="ctr"/>
            <a:r>
              <a:rPr lang="en-IN" sz="2000" i="1" dirty="0" err="1" smtClean="0">
                <a:solidFill>
                  <a:schemeClr val="tx1"/>
                </a:solidFill>
                <a:latin typeface="+mn-lt"/>
              </a:rPr>
              <a:t>M.Vivekanadan</a:t>
            </a:r>
            <a:r>
              <a:rPr lang="en-IN" sz="2000" i="1" dirty="0">
                <a:solidFill>
                  <a:schemeClr val="tx1"/>
                </a:solidFill>
                <a:latin typeface="+mn-lt"/>
              </a:rPr>
              <a:t>, </a:t>
            </a:r>
            <a:r>
              <a:rPr lang="en-IN" sz="2000" i="1" dirty="0" smtClean="0">
                <a:solidFill>
                  <a:schemeClr val="tx1"/>
                </a:solidFill>
                <a:latin typeface="+mn-lt"/>
              </a:rPr>
              <a:t> </a:t>
            </a:r>
            <a:r>
              <a:rPr lang="en-IN" sz="2000" i="1" dirty="0" err="1">
                <a:solidFill>
                  <a:schemeClr val="tx1"/>
                </a:solidFill>
                <a:latin typeface="+mn-lt"/>
              </a:rPr>
              <a:t>Dr.</a:t>
            </a:r>
            <a:r>
              <a:rPr lang="en-IN" sz="2000" i="1" dirty="0">
                <a:solidFill>
                  <a:schemeClr val="tx1"/>
                </a:solidFill>
                <a:latin typeface="+mn-lt"/>
              </a:rPr>
              <a:t> </a:t>
            </a:r>
            <a:r>
              <a:rPr lang="en-IN" sz="2000" i="1" dirty="0" err="1">
                <a:solidFill>
                  <a:schemeClr val="tx1"/>
                </a:solidFill>
                <a:latin typeface="+mn-lt"/>
              </a:rPr>
              <a:t>S.Kanaga</a:t>
            </a:r>
            <a:r>
              <a:rPr lang="en-IN" sz="2000" i="1" dirty="0">
                <a:solidFill>
                  <a:schemeClr val="tx1"/>
                </a:solidFill>
                <a:latin typeface="+mn-lt"/>
              </a:rPr>
              <a:t> Suba Raja, </a:t>
            </a:r>
            <a:r>
              <a:rPr lang="en-IN" sz="2000" i="1" dirty="0" err="1" smtClean="0">
                <a:solidFill>
                  <a:schemeClr val="tx1"/>
                </a:solidFill>
                <a:latin typeface="+mn-lt"/>
              </a:rPr>
              <a:t>V.Balaji</a:t>
            </a:r>
            <a:endParaRPr lang="en-IN" sz="2000" i="1" dirty="0" smtClean="0">
              <a:solidFill>
                <a:schemeClr val="tx1"/>
              </a:solidFill>
              <a:latin typeface="+mn-lt"/>
            </a:endParaRPr>
          </a:p>
          <a:p>
            <a:pPr algn="ctr"/>
            <a:endParaRPr lang="en-IN" sz="2000" i="1" dirty="0">
              <a:solidFill>
                <a:schemeClr val="tx1"/>
              </a:solidFill>
              <a:latin typeface="+mn-lt"/>
            </a:endParaRPr>
          </a:p>
          <a:p>
            <a:pPr marL="285750" indent="-285750" algn="just">
              <a:lnSpc>
                <a:spcPct val="150000"/>
              </a:lnSpc>
              <a:buFont typeface="Arial" panose="020B0604020202020204" pitchFamily="34" charset="0"/>
              <a:buChar char="•"/>
            </a:pPr>
            <a:r>
              <a:rPr lang="en-US" sz="2000" dirty="0" smtClean="0">
                <a:solidFill>
                  <a:schemeClr val="tx1"/>
                </a:solidFill>
                <a:latin typeface="+mn-lt"/>
              </a:rPr>
              <a:t>Border is pre defined and stored in the micro controller memory.</a:t>
            </a:r>
          </a:p>
          <a:p>
            <a:pPr marL="285750" indent="-285750" algn="just">
              <a:lnSpc>
                <a:spcPct val="150000"/>
              </a:lnSpc>
              <a:buFont typeface="Arial" panose="020B0604020202020204" pitchFamily="34" charset="0"/>
              <a:buChar char="•"/>
            </a:pPr>
            <a:r>
              <a:rPr lang="en-IN" sz="2000" dirty="0">
                <a:solidFill>
                  <a:schemeClr val="tx1"/>
                </a:solidFill>
                <a:latin typeface="+mn-lt"/>
              </a:rPr>
              <a:t>This system provides an indication to both fisherman and to coastal guard.</a:t>
            </a:r>
          </a:p>
          <a:p>
            <a:pPr marL="285750" indent="-285750" algn="just">
              <a:lnSpc>
                <a:spcPct val="150000"/>
              </a:lnSpc>
              <a:buFont typeface="Arial" panose="020B0604020202020204" pitchFamily="34" charset="0"/>
              <a:buChar char="•"/>
            </a:pPr>
            <a:r>
              <a:rPr lang="en-IN" sz="2000" dirty="0">
                <a:solidFill>
                  <a:schemeClr val="tx1"/>
                </a:solidFill>
                <a:latin typeface="+mn-lt"/>
              </a:rPr>
              <a:t>W</a:t>
            </a:r>
            <a:r>
              <a:rPr lang="en-IN" sz="2000" dirty="0" smtClean="0">
                <a:solidFill>
                  <a:schemeClr val="tx1"/>
                </a:solidFill>
                <a:latin typeface="+mn-lt"/>
              </a:rPr>
              <a:t>ebsite </a:t>
            </a:r>
            <a:r>
              <a:rPr lang="en-IN" sz="2000" dirty="0">
                <a:solidFill>
                  <a:schemeClr val="tx1"/>
                </a:solidFill>
                <a:latin typeface="+mn-lt"/>
              </a:rPr>
              <a:t>monitors global earthquake activity in real time and delivers vital </a:t>
            </a:r>
            <a:r>
              <a:rPr lang="en-IN" sz="2000" dirty="0" smtClean="0">
                <a:solidFill>
                  <a:schemeClr val="tx1"/>
                </a:solidFill>
                <a:latin typeface="+mn-lt"/>
              </a:rPr>
              <a:t>information.</a:t>
            </a:r>
          </a:p>
          <a:p>
            <a:pPr marL="285750" indent="-285750" algn="just">
              <a:lnSpc>
                <a:spcPct val="150000"/>
              </a:lnSpc>
              <a:buFont typeface="Arial" panose="020B0604020202020204" pitchFamily="34" charset="0"/>
              <a:buChar char="•"/>
            </a:pPr>
            <a:r>
              <a:rPr lang="en-IN" sz="2000" dirty="0" smtClean="0">
                <a:solidFill>
                  <a:schemeClr val="tx1"/>
                </a:solidFill>
                <a:latin typeface="+mn-lt"/>
              </a:rPr>
              <a:t>The arrival of other natural disaster is also monitored.</a:t>
            </a:r>
            <a:endParaRPr lang="en-US" sz="2000" dirty="0">
              <a:solidFill>
                <a:schemeClr val="tx1"/>
              </a:solidFill>
              <a:latin typeface="+mn-lt"/>
            </a:endParaRPr>
          </a:p>
          <a:p>
            <a:pPr algn="just"/>
            <a:endParaRPr lang="en-US" dirty="0">
              <a:solidFill>
                <a:schemeClr val="tx1"/>
              </a:solidFill>
              <a:cs typeface="Calibri" panose="020F0502020204030204" pitchFamily="34" charset="0"/>
            </a:endParaRPr>
          </a:p>
          <a:p>
            <a:pPr algn="just"/>
            <a:endParaRPr lang="en-US" dirty="0"/>
          </a:p>
          <a:p>
            <a:pPr algn="ctr"/>
            <a:endParaRPr lang="en-US" sz="2400" b="1" dirty="0">
              <a:solidFill>
                <a:schemeClr val="tx1"/>
              </a:solidFill>
              <a:latin typeface="+mn-lt"/>
            </a:endParaRPr>
          </a:p>
          <a:p>
            <a:pPr algn="just"/>
            <a:endParaRPr lang="en-US" dirty="0" smtClean="0">
              <a:solidFill>
                <a:schemeClr val="tx1"/>
              </a:solidFill>
              <a:latin typeface="Calibri" panose="020F0502020204030204" pitchFamily="34" charset="0"/>
              <a:cs typeface="Calibri" panose="020F0502020204030204" pitchFamily="34" charset="0"/>
            </a:endParaRPr>
          </a:p>
        </p:txBody>
      </p:sp>
      <p:sp>
        <p:nvSpPr>
          <p:cNvPr id="7173" name="Text Box 4"/>
          <p:cNvSpPr txBox="1">
            <a:spLocks noChangeArrowheads="1"/>
          </p:cNvSpPr>
          <p:nvPr/>
        </p:nvSpPr>
        <p:spPr bwMode="auto">
          <a:xfrm>
            <a:off x="4644737" y="6248401"/>
            <a:ext cx="2862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GB" altLang="en-US" sz="1400">
                <a:solidFill>
                  <a:srgbClr val="0000FF"/>
                </a:solidFill>
              </a:rPr>
              <a:t>CSE</a:t>
            </a:r>
          </a:p>
        </p:txBody>
      </p:sp>
    </p:spTree>
    <p:extLst>
      <p:ext uri="{BB962C8B-B14F-4D97-AF65-F5344CB8AC3E}">
        <p14:creationId xmlns:p14="http://schemas.microsoft.com/office/powerpoint/2010/main" val="1856016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2286000" y="22860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a:solidFill>
                  <a:srgbClr val="663300"/>
                </a:solidFill>
              </a:rPr>
              <a:t>LITERATURE SURVEY</a:t>
            </a:r>
          </a:p>
        </p:txBody>
      </p:sp>
      <p:sp>
        <p:nvSpPr>
          <p:cNvPr id="16386" name="Text Box 2"/>
          <p:cNvSpPr txBox="1">
            <a:spLocks noChangeArrowheads="1"/>
          </p:cNvSpPr>
          <p:nvPr/>
        </p:nvSpPr>
        <p:spPr bwMode="auto">
          <a:xfrm>
            <a:off x="1524000" y="1143000"/>
            <a:ext cx="9829800" cy="4759036"/>
          </a:xfrm>
          <a:prstGeom prst="rect">
            <a:avLst/>
          </a:prstGeom>
          <a:noFill/>
          <a:ln w="9525" cap="flat">
            <a:noFill/>
            <a:round/>
            <a:headEnd/>
            <a:tailEnd/>
          </a:ln>
          <a:effectLst/>
        </p:spPr>
        <p:txBody>
          <a:bodyPr lIns="90000" tIns="46800" rIns="90000" bIns="46800"/>
          <a:lstStyle/>
          <a:p>
            <a:pPr algn="ctr"/>
            <a:r>
              <a:rPr lang="en-IN" sz="2000" b="1" dirty="0" smtClean="0">
                <a:solidFill>
                  <a:schemeClr val="tx1"/>
                </a:solidFill>
                <a:latin typeface="+mn-lt"/>
              </a:rPr>
              <a:t>Border alert and smart tracking System with alarm using </a:t>
            </a:r>
            <a:r>
              <a:rPr lang="en-IN" sz="2000" b="1" dirty="0" err="1" smtClean="0">
                <a:solidFill>
                  <a:schemeClr val="tx1"/>
                </a:solidFill>
                <a:latin typeface="+mn-lt"/>
              </a:rPr>
              <a:t>dgps</a:t>
            </a:r>
            <a:r>
              <a:rPr lang="en-IN" sz="2000" b="1" dirty="0" smtClean="0">
                <a:solidFill>
                  <a:schemeClr val="tx1"/>
                </a:solidFill>
                <a:latin typeface="+mn-lt"/>
              </a:rPr>
              <a:t> and Gsm (April 2014)</a:t>
            </a:r>
          </a:p>
          <a:p>
            <a:pPr algn="ctr"/>
            <a:r>
              <a:rPr lang="en-IN" sz="2000" i="1" dirty="0" err="1" smtClean="0">
                <a:solidFill>
                  <a:schemeClr val="tx1"/>
                </a:solidFill>
                <a:latin typeface="+mn-lt"/>
              </a:rPr>
              <a:t>NaveenKumar.M</a:t>
            </a:r>
            <a:r>
              <a:rPr lang="en-IN" sz="2000" i="1" dirty="0" smtClean="0">
                <a:solidFill>
                  <a:schemeClr val="tx1"/>
                </a:solidFill>
                <a:latin typeface="+mn-lt"/>
              </a:rPr>
              <a:t>, </a:t>
            </a:r>
            <a:r>
              <a:rPr lang="en-IN" sz="2000" i="1" dirty="0" err="1" smtClean="0">
                <a:solidFill>
                  <a:schemeClr val="tx1"/>
                </a:solidFill>
                <a:latin typeface="+mn-lt"/>
              </a:rPr>
              <a:t>Ranjith.R</a:t>
            </a:r>
            <a:endParaRPr lang="en-IN" sz="2000" i="1" dirty="0">
              <a:solidFill>
                <a:schemeClr val="tx1"/>
              </a:solidFill>
              <a:latin typeface="+mn-lt"/>
            </a:endParaRPr>
          </a:p>
          <a:p>
            <a:pPr algn="ctr"/>
            <a:endParaRPr lang="en-IN" sz="2000" i="1" dirty="0" smtClean="0">
              <a:solidFill>
                <a:schemeClr val="tx1"/>
              </a:solidFill>
              <a:latin typeface="+mn-lt"/>
            </a:endParaRPr>
          </a:p>
          <a:p>
            <a:pPr marL="342900" indent="-342900" algn="just">
              <a:buFont typeface="Arial" panose="020B0604020202020204" pitchFamily="34" charset="0"/>
              <a:buChar char="•"/>
            </a:pPr>
            <a:r>
              <a:rPr lang="en-IN" sz="2000" dirty="0">
                <a:solidFill>
                  <a:schemeClr val="tx1"/>
                </a:solidFill>
                <a:latin typeface="+mn-lt"/>
              </a:rPr>
              <a:t>This system uses a DGPS instead of GPS for improved location tracking with greater accuracy.</a:t>
            </a:r>
          </a:p>
          <a:p>
            <a:pPr marL="342900" indent="-342900" algn="just">
              <a:buFont typeface="Arial" panose="020B0604020202020204" pitchFamily="34" charset="0"/>
              <a:buChar char="•"/>
            </a:pPr>
            <a:r>
              <a:rPr lang="en-IN" sz="2000" dirty="0">
                <a:solidFill>
                  <a:schemeClr val="tx1"/>
                </a:solidFill>
                <a:latin typeface="+mn-lt"/>
              </a:rPr>
              <a:t>In addition to transmitting messages to base station, this system also gives information and alerts to family members.  </a:t>
            </a:r>
            <a:endParaRPr lang="en-GB" sz="2000" dirty="0">
              <a:solidFill>
                <a:schemeClr val="tx1"/>
              </a:solidFill>
              <a:latin typeface="+mn-lt"/>
            </a:endParaRPr>
          </a:p>
        </p:txBody>
      </p:sp>
      <p:sp>
        <p:nvSpPr>
          <p:cNvPr id="7173" name="Text Box 4"/>
          <p:cNvSpPr txBox="1">
            <a:spLocks noChangeArrowheads="1"/>
          </p:cNvSpPr>
          <p:nvPr/>
        </p:nvSpPr>
        <p:spPr bwMode="auto">
          <a:xfrm>
            <a:off x="4644737" y="6248401"/>
            <a:ext cx="2862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GB" altLang="en-US" sz="1400">
                <a:solidFill>
                  <a:srgbClr val="0000FF"/>
                </a:solidFill>
              </a:rPr>
              <a:t>CSE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056" y="3048001"/>
            <a:ext cx="4329544" cy="2362200"/>
          </a:xfrm>
          <a:prstGeom prst="rect">
            <a:avLst/>
          </a:prstGeom>
        </p:spPr>
      </p:pic>
      <p:sp>
        <p:nvSpPr>
          <p:cNvPr id="6" name="TextBox 5"/>
          <p:cNvSpPr txBox="1"/>
          <p:nvPr/>
        </p:nvSpPr>
        <p:spPr>
          <a:xfrm>
            <a:off x="3581400" y="5398718"/>
            <a:ext cx="6172200" cy="369332"/>
          </a:xfrm>
          <a:prstGeom prst="rect">
            <a:avLst/>
          </a:prstGeom>
          <a:noFill/>
        </p:spPr>
        <p:txBody>
          <a:bodyPr wrap="square" rtlCol="0">
            <a:spAutoFit/>
          </a:bodyPr>
          <a:lstStyle/>
          <a:p>
            <a:pPr algn="ctr"/>
            <a:r>
              <a:rPr lang="en-IN" dirty="0" smtClean="0">
                <a:solidFill>
                  <a:schemeClr val="tx1"/>
                </a:solidFill>
                <a:latin typeface="+mj-lt"/>
              </a:rPr>
              <a:t>Fig </a:t>
            </a:r>
            <a:r>
              <a:rPr lang="en-IN" dirty="0" smtClean="0">
                <a:solidFill>
                  <a:schemeClr val="tx1"/>
                </a:solidFill>
                <a:latin typeface="+mj-lt"/>
              </a:rPr>
              <a:t>1.3 System design for border alert and tracking system</a:t>
            </a:r>
          </a:p>
        </p:txBody>
      </p:sp>
    </p:spTree>
    <p:extLst>
      <p:ext uri="{BB962C8B-B14F-4D97-AF65-F5344CB8AC3E}">
        <p14:creationId xmlns:p14="http://schemas.microsoft.com/office/powerpoint/2010/main" val="3271447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2282536" y="22860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a:solidFill>
                  <a:srgbClr val="663300"/>
                </a:solidFill>
              </a:rPr>
              <a:t>LIST OF MODULES</a:t>
            </a:r>
          </a:p>
        </p:txBody>
      </p:sp>
      <p:sp>
        <p:nvSpPr>
          <p:cNvPr id="16386" name="Text Box 2"/>
          <p:cNvSpPr txBox="1">
            <a:spLocks noChangeArrowheads="1"/>
          </p:cNvSpPr>
          <p:nvPr/>
        </p:nvSpPr>
        <p:spPr bwMode="auto">
          <a:xfrm>
            <a:off x="1600200" y="1447800"/>
            <a:ext cx="9677400" cy="4759036"/>
          </a:xfrm>
          <a:prstGeom prst="rect">
            <a:avLst/>
          </a:prstGeom>
          <a:noFill/>
          <a:ln w="9525" cap="flat">
            <a:noFill/>
            <a:round/>
            <a:headEnd/>
            <a:tailEnd/>
          </a:ln>
          <a:effectLst/>
        </p:spPr>
        <p:txBody>
          <a:bodyPr lIns="90000" tIns="46800" rIns="90000" bIns="46800"/>
          <a:lstStyle/>
          <a:p>
            <a:pPr marL="285750" indent="-285750" algn="just">
              <a:lnSpc>
                <a:spcPct val="200000"/>
              </a:lnSpc>
              <a:buFont typeface="Arial" panose="020B0604020202020204" pitchFamily="34" charset="0"/>
              <a:buChar char="•"/>
            </a:pPr>
            <a:r>
              <a:rPr lang="en-GB" sz="2000" dirty="0">
                <a:solidFill>
                  <a:schemeClr val="tx1"/>
                </a:solidFill>
                <a:latin typeface="+mn-lt"/>
                <a:cs typeface="Calibri" panose="020F0502020204030204" pitchFamily="34" charset="0"/>
              </a:rPr>
              <a:t>Identification of location of boat through GPS.</a:t>
            </a:r>
          </a:p>
          <a:p>
            <a:pPr marL="285750" indent="-285750" algn="just">
              <a:lnSpc>
                <a:spcPct val="200000"/>
              </a:lnSpc>
              <a:buFont typeface="Arial" panose="020B0604020202020204" pitchFamily="34" charset="0"/>
              <a:buChar char="•"/>
            </a:pPr>
            <a:r>
              <a:rPr lang="en-GB" sz="2000" dirty="0" smtClean="0">
                <a:solidFill>
                  <a:schemeClr val="tx1"/>
                </a:solidFill>
                <a:latin typeface="+mn-lt"/>
                <a:cs typeface="Calibri" panose="020F0502020204030204" pitchFamily="34" charset="0"/>
              </a:rPr>
              <a:t>Latitude longitude comparison for various zones (Tracker module).</a:t>
            </a:r>
          </a:p>
          <a:p>
            <a:pPr marL="285750" indent="-285750" algn="just">
              <a:lnSpc>
                <a:spcPct val="200000"/>
              </a:lnSpc>
              <a:buFont typeface="Arial" panose="020B0604020202020204" pitchFamily="34" charset="0"/>
              <a:buChar char="•"/>
            </a:pPr>
            <a:r>
              <a:rPr lang="en-GB" sz="2000" dirty="0" smtClean="0">
                <a:solidFill>
                  <a:schemeClr val="tx1"/>
                </a:solidFill>
                <a:latin typeface="+mn-lt"/>
                <a:cs typeface="Calibri" panose="020F0502020204030204" pitchFamily="34" charset="0"/>
              </a:rPr>
              <a:t>Connecting tablet to get location ( Bluetooth module).</a:t>
            </a:r>
            <a:endParaRPr lang="en-GB" sz="2000" dirty="0">
              <a:solidFill>
                <a:schemeClr val="tx1"/>
              </a:solidFill>
              <a:latin typeface="+mn-lt"/>
              <a:cs typeface="Calibri" panose="020F0502020204030204" pitchFamily="34" charset="0"/>
            </a:endParaRPr>
          </a:p>
          <a:p>
            <a:pPr marL="285750" indent="-285750" algn="just">
              <a:lnSpc>
                <a:spcPct val="200000"/>
              </a:lnSpc>
              <a:buFont typeface="Arial" panose="020B0604020202020204" pitchFamily="34" charset="0"/>
              <a:buChar char="•"/>
            </a:pPr>
            <a:r>
              <a:rPr lang="en-GB" sz="2000" dirty="0" smtClean="0">
                <a:solidFill>
                  <a:schemeClr val="tx1"/>
                </a:solidFill>
                <a:latin typeface="+mn-lt"/>
                <a:cs typeface="Calibri" panose="020F0502020204030204" pitchFamily="34" charset="0"/>
              </a:rPr>
              <a:t>App in tablet ( E-map, Seek help, Notification module).</a:t>
            </a:r>
            <a:endParaRPr lang="en-GB" sz="2000" dirty="0">
              <a:solidFill>
                <a:schemeClr val="tx1"/>
              </a:solidFill>
              <a:latin typeface="+mn-lt"/>
              <a:cs typeface="Calibri" panose="020F0502020204030204" pitchFamily="34" charset="0"/>
            </a:endParaRPr>
          </a:p>
          <a:p>
            <a:pPr marL="285750" indent="-285750" algn="just">
              <a:lnSpc>
                <a:spcPct val="200000"/>
              </a:lnSpc>
              <a:buFont typeface="Arial" panose="020B0604020202020204" pitchFamily="34" charset="0"/>
              <a:buChar char="•"/>
            </a:pPr>
            <a:r>
              <a:rPr lang="en-GB" sz="2000" dirty="0" smtClean="0">
                <a:solidFill>
                  <a:schemeClr val="tx1"/>
                </a:solidFill>
                <a:latin typeface="+mn-lt"/>
                <a:cs typeface="Calibri" panose="020F0502020204030204" pitchFamily="34" charset="0"/>
              </a:rPr>
              <a:t>Web site on central station to track and alert all the boats.</a:t>
            </a:r>
            <a:endParaRPr lang="en-GB" sz="2000" dirty="0">
              <a:solidFill>
                <a:schemeClr val="tx1"/>
              </a:solidFill>
              <a:latin typeface="+mn-lt"/>
              <a:cs typeface="Calibri" panose="020F0502020204030204" pitchFamily="34" charset="0"/>
            </a:endParaRPr>
          </a:p>
        </p:txBody>
      </p:sp>
      <p:sp>
        <p:nvSpPr>
          <p:cNvPr id="7173" name="Text Box 4"/>
          <p:cNvSpPr txBox="1">
            <a:spLocks noChangeArrowheads="1"/>
          </p:cNvSpPr>
          <p:nvPr/>
        </p:nvSpPr>
        <p:spPr bwMode="auto">
          <a:xfrm>
            <a:off x="4644737" y="6248401"/>
            <a:ext cx="2862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GB" altLang="en-US" sz="1400">
                <a:solidFill>
                  <a:srgbClr val="0000FF"/>
                </a:solidFill>
              </a:rPr>
              <a:t>CSE</a:t>
            </a:r>
          </a:p>
        </p:txBody>
      </p:sp>
    </p:spTree>
    <p:extLst>
      <p:ext uri="{BB962C8B-B14F-4D97-AF65-F5344CB8AC3E}">
        <p14:creationId xmlns:p14="http://schemas.microsoft.com/office/powerpoint/2010/main" val="962944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bwMode="auto">
          <a:xfrm>
            <a:off x="3428519" y="1149348"/>
            <a:ext cx="2820473" cy="227694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IN" sz="1800" b="0" i="0" u="none" strike="noStrike" cap="none" normalizeH="0" baseline="0" smtClean="0">
              <a:ln>
                <a:noFill/>
              </a:ln>
              <a:solidFill>
                <a:schemeClr val="tx1"/>
              </a:solidFill>
              <a:effectLst/>
              <a:latin typeface="Arial" charset="0"/>
              <a:cs typeface="Arial" charset="0"/>
            </a:endParaRPr>
          </a:p>
        </p:txBody>
      </p:sp>
      <p:sp>
        <p:nvSpPr>
          <p:cNvPr id="12290" name="Title 1"/>
          <p:cNvSpPr>
            <a:spLocks noGrp="1"/>
          </p:cNvSpPr>
          <p:nvPr>
            <p:ph type="title"/>
          </p:nvPr>
        </p:nvSpPr>
        <p:spPr>
          <a:xfrm>
            <a:off x="914399" y="41273"/>
            <a:ext cx="10317163" cy="1108075"/>
          </a:xfrm>
        </p:spPr>
        <p:txBody>
          <a:bodyPr/>
          <a:lstStyle/>
          <a:p>
            <a:r>
              <a:rPr lang="en-US" sz="3200" b="1" kern="1200" dirty="0" smtClean="0">
                <a:solidFill>
                  <a:srgbClr val="663300"/>
                </a:solidFill>
                <a:latin typeface="Times New Roman" panose="02020603050405020304" pitchFamily="18" charset="0"/>
                <a:ea typeface="+mn-ea"/>
                <a:cs typeface="Droid Sans Fallback" charset="0"/>
              </a:rPr>
              <a:t>SYSTEM DESIGN</a:t>
            </a:r>
            <a:endParaRPr lang="en-US" sz="3200" b="1" kern="1200" dirty="0">
              <a:solidFill>
                <a:srgbClr val="663300"/>
              </a:solidFill>
              <a:latin typeface="Times New Roman" panose="02020603050405020304" pitchFamily="18" charset="0"/>
              <a:ea typeface="+mn-ea"/>
              <a:cs typeface="Droid Sans Fallback" charset="0"/>
            </a:endParaRPr>
          </a:p>
        </p:txBody>
      </p:sp>
      <p:sp>
        <p:nvSpPr>
          <p:cNvPr id="4" name="Footer Placeholder 3"/>
          <p:cNvSpPr>
            <a:spLocks noGrp="1"/>
          </p:cNvSpPr>
          <p:nvPr>
            <p:ph type="ftr" sz="quarter" idx="10"/>
          </p:nvPr>
        </p:nvSpPr>
        <p:spPr>
          <a:xfrm>
            <a:off x="4096594" y="6106761"/>
            <a:ext cx="3814233" cy="422275"/>
          </a:xfrm>
        </p:spPr>
        <p:txBody>
          <a:bodyPr/>
          <a:lstStyle/>
          <a:p>
            <a:pPr>
              <a:defRPr/>
            </a:pPr>
            <a:r>
              <a:rPr lang="en-GB" smtClean="0"/>
              <a:t>CSE</a:t>
            </a:r>
            <a:endParaRPr lang="en-GB"/>
          </a:p>
        </p:txBody>
      </p:sp>
      <p:sp>
        <p:nvSpPr>
          <p:cNvPr id="2" name="Rectangle 1"/>
          <p:cNvSpPr/>
          <p:nvPr/>
        </p:nvSpPr>
        <p:spPr bwMode="auto">
          <a:xfrm>
            <a:off x="942108" y="4727704"/>
            <a:ext cx="1249251" cy="63106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tx1"/>
                </a:solidFill>
                <a:effectLst/>
                <a:latin typeface="Arial" charset="0"/>
                <a:cs typeface="Arial" charset="0"/>
              </a:rPr>
              <a:t>GPS </a:t>
            </a:r>
            <a:r>
              <a:rPr kumimoji="0" lang="en-US" sz="1800" b="0" i="0" u="none" strike="noStrike" cap="none" normalizeH="0" baseline="0" dirty="0" smtClean="0">
                <a:ln>
                  <a:noFill/>
                </a:ln>
                <a:solidFill>
                  <a:schemeClr val="bg1"/>
                </a:solidFill>
                <a:effectLst/>
                <a:latin typeface="Arial" charset="0"/>
                <a:cs typeface="Arial" charset="0"/>
              </a:rPr>
              <a:t>Module</a:t>
            </a:r>
          </a:p>
        </p:txBody>
      </p:sp>
      <p:sp>
        <p:nvSpPr>
          <p:cNvPr id="3" name="Rectangle 2"/>
          <p:cNvSpPr/>
          <p:nvPr/>
        </p:nvSpPr>
        <p:spPr bwMode="auto">
          <a:xfrm>
            <a:off x="3459198" y="4140864"/>
            <a:ext cx="2820473" cy="202215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effectLst/>
                <a:latin typeface="Arial" charset="0"/>
                <a:cs typeface="Arial" charset="0"/>
              </a:rPr>
              <a:t>Arduino</a:t>
            </a:r>
          </a:p>
        </p:txBody>
      </p:sp>
      <p:sp>
        <p:nvSpPr>
          <p:cNvPr id="5" name="Rectangle 4"/>
          <p:cNvSpPr/>
          <p:nvPr/>
        </p:nvSpPr>
        <p:spPr bwMode="auto">
          <a:xfrm>
            <a:off x="3678777" y="4875159"/>
            <a:ext cx="2491175" cy="3459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tx1"/>
                </a:solidFill>
                <a:effectLst/>
                <a:latin typeface="Arial" charset="0"/>
                <a:cs typeface="Arial" charset="0"/>
              </a:rPr>
              <a:t>Tracking Module</a:t>
            </a:r>
          </a:p>
        </p:txBody>
      </p:sp>
      <p:sp>
        <p:nvSpPr>
          <p:cNvPr id="6" name="Rectangle 5"/>
          <p:cNvSpPr/>
          <p:nvPr/>
        </p:nvSpPr>
        <p:spPr bwMode="auto">
          <a:xfrm>
            <a:off x="3623846" y="5496455"/>
            <a:ext cx="2491175" cy="34163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tx1"/>
                </a:solidFill>
                <a:effectLst/>
                <a:latin typeface="Arial" charset="0"/>
                <a:cs typeface="Arial" charset="0"/>
              </a:rPr>
              <a:t>Alarm Module</a:t>
            </a:r>
          </a:p>
        </p:txBody>
      </p:sp>
      <p:sp>
        <p:nvSpPr>
          <p:cNvPr id="7" name="Rectangle 6"/>
          <p:cNvSpPr/>
          <p:nvPr/>
        </p:nvSpPr>
        <p:spPr bwMode="auto">
          <a:xfrm>
            <a:off x="3550822" y="2263543"/>
            <a:ext cx="2528123" cy="42660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tx1"/>
                </a:solidFill>
                <a:effectLst/>
                <a:latin typeface="Arial" charset="0"/>
                <a:cs typeface="Arial" charset="0"/>
              </a:rPr>
              <a:t>Seek Help</a:t>
            </a:r>
          </a:p>
        </p:txBody>
      </p:sp>
      <p:sp>
        <p:nvSpPr>
          <p:cNvPr id="8" name="Rectangle 7"/>
          <p:cNvSpPr/>
          <p:nvPr/>
        </p:nvSpPr>
        <p:spPr bwMode="auto">
          <a:xfrm>
            <a:off x="8196306" y="2107405"/>
            <a:ext cx="3250831" cy="346990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effectLst/>
                <a:latin typeface="Arial" charset="0"/>
                <a:cs typeface="Arial" charset="0"/>
              </a:rPr>
              <a:t>Base</a:t>
            </a:r>
            <a:r>
              <a:rPr kumimoji="0" lang="en-US" sz="1800" b="0" i="0" u="none" strike="noStrike" cap="none" normalizeH="0" dirty="0" smtClean="0">
                <a:ln>
                  <a:noFill/>
                </a:ln>
                <a:effectLst/>
                <a:latin typeface="Arial" charset="0"/>
                <a:cs typeface="Arial" charset="0"/>
              </a:rPr>
              <a:t> Station</a:t>
            </a:r>
            <a:endParaRPr kumimoji="0" lang="en-US" sz="1800" b="0" i="0" u="none" strike="noStrike" cap="none" normalizeH="0" baseline="0" dirty="0" smtClean="0">
              <a:ln>
                <a:noFill/>
              </a:ln>
              <a:effectLst/>
              <a:latin typeface="Arial" charset="0"/>
              <a:cs typeface="Arial" charset="0"/>
            </a:endParaRPr>
          </a:p>
        </p:txBody>
      </p:sp>
      <p:sp>
        <p:nvSpPr>
          <p:cNvPr id="9" name="Rectangle 8"/>
          <p:cNvSpPr/>
          <p:nvPr/>
        </p:nvSpPr>
        <p:spPr bwMode="auto">
          <a:xfrm>
            <a:off x="8540612" y="4515727"/>
            <a:ext cx="2621943" cy="61554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tx1"/>
                </a:solidFill>
                <a:effectLst/>
                <a:latin typeface="Arial" charset="0"/>
                <a:cs typeface="Arial" charset="0"/>
              </a:rPr>
              <a:t>Map boats module</a:t>
            </a:r>
          </a:p>
        </p:txBody>
      </p:sp>
      <p:sp>
        <p:nvSpPr>
          <p:cNvPr id="10" name="Rectangle 9"/>
          <p:cNvSpPr/>
          <p:nvPr/>
        </p:nvSpPr>
        <p:spPr bwMode="auto">
          <a:xfrm>
            <a:off x="8540482" y="3577384"/>
            <a:ext cx="2587277" cy="55379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tx1"/>
                </a:solidFill>
                <a:effectLst/>
                <a:latin typeface="Arial" charset="0"/>
                <a:cs typeface="Arial" charset="0"/>
              </a:rPr>
              <a:t>Alert Service</a:t>
            </a:r>
          </a:p>
        </p:txBody>
      </p:sp>
      <p:sp>
        <p:nvSpPr>
          <p:cNvPr id="11" name="Rectangle 10"/>
          <p:cNvSpPr/>
          <p:nvPr/>
        </p:nvSpPr>
        <p:spPr bwMode="auto">
          <a:xfrm>
            <a:off x="8517700" y="2434389"/>
            <a:ext cx="2610060" cy="58598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smtClean="0">
                <a:solidFill>
                  <a:schemeClr val="tx1"/>
                </a:solidFill>
                <a:latin typeface="Arial" charset="0"/>
                <a:cs typeface="Arial" charset="0"/>
              </a:rPr>
              <a:t>Service help module</a:t>
            </a: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2" name="Rectangle 11"/>
          <p:cNvSpPr/>
          <p:nvPr/>
        </p:nvSpPr>
        <p:spPr bwMode="auto">
          <a:xfrm>
            <a:off x="6908927" y="5198590"/>
            <a:ext cx="1084697" cy="37992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tx1"/>
                </a:solidFill>
                <a:effectLst/>
                <a:latin typeface="Arial" charset="0"/>
                <a:cs typeface="Arial" charset="0"/>
              </a:rPr>
              <a:t>Engine</a:t>
            </a:r>
          </a:p>
        </p:txBody>
      </p:sp>
      <p:sp>
        <p:nvSpPr>
          <p:cNvPr id="13" name="Rectangle 12"/>
          <p:cNvSpPr/>
          <p:nvPr/>
        </p:nvSpPr>
        <p:spPr bwMode="auto">
          <a:xfrm>
            <a:off x="6899541" y="5666870"/>
            <a:ext cx="1094084" cy="339876"/>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tx1"/>
                </a:solidFill>
                <a:effectLst/>
                <a:latin typeface="Arial" charset="0"/>
                <a:cs typeface="Arial" charset="0"/>
              </a:rPr>
              <a:t>Buzzer</a:t>
            </a:r>
          </a:p>
        </p:txBody>
      </p:sp>
      <p:cxnSp>
        <p:nvCxnSpPr>
          <p:cNvPr id="15" name="Straight Arrow Connector 14"/>
          <p:cNvCxnSpPr>
            <a:stCxn id="2" idx="3"/>
            <a:endCxn id="5" idx="1"/>
          </p:cNvCxnSpPr>
          <p:nvPr/>
        </p:nvCxnSpPr>
        <p:spPr bwMode="auto">
          <a:xfrm>
            <a:off x="2191359" y="5043237"/>
            <a:ext cx="1487418" cy="4884"/>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7" name="Straight Arrow Connector 16"/>
          <p:cNvCxnSpPr>
            <a:endCxn id="12" idx="1"/>
          </p:cNvCxnSpPr>
          <p:nvPr/>
        </p:nvCxnSpPr>
        <p:spPr bwMode="auto">
          <a:xfrm flipV="1">
            <a:off x="6139250" y="5388553"/>
            <a:ext cx="769677" cy="18996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9" name="Straight Arrow Connector 18"/>
          <p:cNvCxnSpPr>
            <a:endCxn id="13" idx="1"/>
          </p:cNvCxnSpPr>
          <p:nvPr/>
        </p:nvCxnSpPr>
        <p:spPr bwMode="auto">
          <a:xfrm flipV="1">
            <a:off x="6115021" y="5836808"/>
            <a:ext cx="784520" cy="7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6" name="Can 25"/>
          <p:cNvSpPr/>
          <p:nvPr/>
        </p:nvSpPr>
        <p:spPr bwMode="auto">
          <a:xfrm>
            <a:off x="11236754" y="846744"/>
            <a:ext cx="815906" cy="1153151"/>
          </a:xfrm>
          <a:prstGeom prst="ca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effectLst/>
                <a:latin typeface="Arial" charset="0"/>
                <a:cs typeface="Arial" charset="0"/>
              </a:rPr>
              <a:t>Boat Details</a:t>
            </a:r>
          </a:p>
        </p:txBody>
      </p:sp>
      <p:cxnSp>
        <p:nvCxnSpPr>
          <p:cNvPr id="35" name="Elbow Connector 34"/>
          <p:cNvCxnSpPr>
            <a:stCxn id="10" idx="1"/>
            <a:endCxn id="12366" idx="3"/>
          </p:cNvCxnSpPr>
          <p:nvPr/>
        </p:nvCxnSpPr>
        <p:spPr bwMode="auto">
          <a:xfrm rot="10800000">
            <a:off x="6080202" y="3017130"/>
            <a:ext cx="2460281" cy="837151"/>
          </a:xfrm>
          <a:prstGeom prst="bentConnector3">
            <a:avLst>
              <a:gd name="adj1" fmla="val 50000"/>
            </a:avLst>
          </a:prstGeom>
          <a:solidFill>
            <a:srgbClr val="00B8FF"/>
          </a:solidFill>
          <a:ln w="9525" cap="flat" cmpd="sng" algn="ctr">
            <a:solidFill>
              <a:schemeClr val="tx1"/>
            </a:solidFill>
            <a:prstDash val="solid"/>
            <a:round/>
            <a:headEnd type="none" w="med" len="med"/>
            <a:tailEnd type="triangle"/>
          </a:ln>
          <a:effectLst/>
        </p:spPr>
      </p:cxnSp>
      <p:cxnSp>
        <p:nvCxnSpPr>
          <p:cNvPr id="40" name="Straight Arrow Connector 39"/>
          <p:cNvCxnSpPr>
            <a:stCxn id="11" idx="3"/>
          </p:cNvCxnSpPr>
          <p:nvPr/>
        </p:nvCxnSpPr>
        <p:spPr bwMode="auto">
          <a:xfrm>
            <a:off x="11127760" y="2727384"/>
            <a:ext cx="27135" cy="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56" name="Elbow Connector 55"/>
          <p:cNvCxnSpPr>
            <a:stCxn id="12395" idx="1"/>
          </p:cNvCxnSpPr>
          <p:nvPr/>
        </p:nvCxnSpPr>
        <p:spPr bwMode="auto">
          <a:xfrm rot="10800000">
            <a:off x="2931750" y="1723828"/>
            <a:ext cx="521142" cy="2051444"/>
          </a:xfrm>
          <a:prstGeom prst="bentConnector2">
            <a:avLst/>
          </a:prstGeom>
          <a:solidFill>
            <a:srgbClr val="00B8FF"/>
          </a:solidFill>
          <a:ln w="9525" cap="flat" cmpd="sng" algn="ctr">
            <a:solidFill>
              <a:schemeClr val="tx1"/>
            </a:solidFill>
            <a:prstDash val="solid"/>
            <a:round/>
            <a:headEnd type="none" w="med" len="med"/>
            <a:tailEnd type="triangle"/>
          </a:ln>
          <a:effectLst/>
        </p:spPr>
      </p:cxnSp>
      <p:cxnSp>
        <p:nvCxnSpPr>
          <p:cNvPr id="12294" name="Straight Arrow Connector 12293"/>
          <p:cNvCxnSpPr/>
          <p:nvPr/>
        </p:nvCxnSpPr>
        <p:spPr bwMode="auto">
          <a:xfrm flipH="1">
            <a:off x="10092976" y="3017129"/>
            <a:ext cx="920" cy="568634"/>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58" name="Rectangle 57"/>
          <p:cNvSpPr/>
          <p:nvPr/>
        </p:nvSpPr>
        <p:spPr bwMode="auto">
          <a:xfrm>
            <a:off x="3571135" y="1603394"/>
            <a:ext cx="2528123" cy="504011"/>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800" b="0" i="0" u="none" strike="noStrike" cap="none" normalizeH="0" baseline="0" dirty="0" smtClean="0">
                <a:ln>
                  <a:noFill/>
                </a:ln>
                <a:solidFill>
                  <a:schemeClr val="tx1"/>
                </a:solidFill>
                <a:effectLst/>
                <a:latin typeface="Arial" charset="0"/>
                <a:cs typeface="Arial" charset="0"/>
              </a:rPr>
              <a:t>E map</a:t>
            </a:r>
          </a:p>
        </p:txBody>
      </p:sp>
      <p:sp>
        <p:nvSpPr>
          <p:cNvPr id="12300" name="TextBox 12299"/>
          <p:cNvSpPr txBox="1"/>
          <p:nvPr/>
        </p:nvSpPr>
        <p:spPr>
          <a:xfrm>
            <a:off x="3452892" y="1223221"/>
            <a:ext cx="1900062" cy="369332"/>
          </a:xfrm>
          <a:prstGeom prst="rect">
            <a:avLst/>
          </a:prstGeom>
          <a:noFill/>
        </p:spPr>
        <p:txBody>
          <a:bodyPr wrap="square" rtlCol="0">
            <a:spAutoFit/>
          </a:bodyPr>
          <a:lstStyle/>
          <a:p>
            <a:r>
              <a:rPr lang="en-IN" dirty="0" smtClean="0">
                <a:solidFill>
                  <a:schemeClr val="tx1"/>
                </a:solidFill>
              </a:rPr>
              <a:t>Tablet</a:t>
            </a:r>
            <a:endParaRPr lang="en-IN" dirty="0">
              <a:solidFill>
                <a:schemeClr val="tx1"/>
              </a:solidFill>
            </a:endParaRPr>
          </a:p>
        </p:txBody>
      </p:sp>
      <p:cxnSp>
        <p:nvCxnSpPr>
          <p:cNvPr id="12351" name="Straight Arrow Connector 12350"/>
          <p:cNvCxnSpPr/>
          <p:nvPr/>
        </p:nvCxnSpPr>
        <p:spPr bwMode="auto">
          <a:xfrm>
            <a:off x="11141327" y="4649447"/>
            <a:ext cx="361159" cy="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2366" name="Rectangle 12365"/>
          <p:cNvSpPr/>
          <p:nvPr/>
        </p:nvSpPr>
        <p:spPr bwMode="auto">
          <a:xfrm>
            <a:off x="3552078" y="2821431"/>
            <a:ext cx="2528123" cy="39139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800" b="0" i="0" u="none" strike="noStrike" cap="none" normalizeH="0" baseline="0" dirty="0" smtClean="0">
                <a:ln>
                  <a:noFill/>
                </a:ln>
                <a:solidFill>
                  <a:schemeClr val="tx1"/>
                </a:solidFill>
                <a:effectLst/>
                <a:latin typeface="Arial" charset="0"/>
                <a:cs typeface="Arial" charset="0"/>
              </a:rPr>
              <a:t>Notifications</a:t>
            </a:r>
          </a:p>
        </p:txBody>
      </p:sp>
      <p:cxnSp>
        <p:nvCxnSpPr>
          <p:cNvPr id="12389" name="Straight Arrow Connector 12388"/>
          <p:cNvCxnSpPr/>
          <p:nvPr/>
        </p:nvCxnSpPr>
        <p:spPr bwMode="auto">
          <a:xfrm>
            <a:off x="4738124" y="5221083"/>
            <a:ext cx="0" cy="27537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2395" name="Rectangle 12394"/>
          <p:cNvSpPr/>
          <p:nvPr/>
        </p:nvSpPr>
        <p:spPr bwMode="auto">
          <a:xfrm>
            <a:off x="3452892" y="3577384"/>
            <a:ext cx="2826779" cy="395776"/>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800" b="0" i="0" u="none" strike="noStrike" cap="none" normalizeH="0" baseline="0" dirty="0" smtClean="0">
                <a:ln>
                  <a:noFill/>
                </a:ln>
                <a:solidFill>
                  <a:schemeClr val="tx1"/>
                </a:solidFill>
                <a:effectLst/>
                <a:latin typeface="Arial" charset="0"/>
                <a:cs typeface="Arial" charset="0"/>
              </a:rPr>
              <a:t>Bluetooth module</a:t>
            </a:r>
          </a:p>
        </p:txBody>
      </p:sp>
      <p:cxnSp>
        <p:nvCxnSpPr>
          <p:cNvPr id="12397" name="Straight Arrow Connector 12396"/>
          <p:cNvCxnSpPr/>
          <p:nvPr/>
        </p:nvCxnSpPr>
        <p:spPr bwMode="auto">
          <a:xfrm flipV="1">
            <a:off x="5378204" y="3973160"/>
            <a:ext cx="0" cy="90199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2402" name="Straight Arrow Connector 12401"/>
          <p:cNvCxnSpPr/>
          <p:nvPr/>
        </p:nvCxnSpPr>
        <p:spPr bwMode="auto">
          <a:xfrm flipV="1">
            <a:off x="2931751" y="1734194"/>
            <a:ext cx="639384" cy="8957"/>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2418" name="Straight Arrow Connector 12417"/>
          <p:cNvCxnSpPr/>
          <p:nvPr/>
        </p:nvCxnSpPr>
        <p:spPr bwMode="auto">
          <a:xfrm flipH="1">
            <a:off x="11916774" y="2046646"/>
            <a:ext cx="59724" cy="2776854"/>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2420" name="Straight Arrow Connector 12419"/>
          <p:cNvCxnSpPr>
            <a:endCxn id="9" idx="3"/>
          </p:cNvCxnSpPr>
          <p:nvPr/>
        </p:nvCxnSpPr>
        <p:spPr bwMode="auto">
          <a:xfrm flipH="1" flipV="1">
            <a:off x="11162555" y="4823500"/>
            <a:ext cx="754219" cy="3507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2431" name="Straight Arrow Connector 12430"/>
          <p:cNvCxnSpPr>
            <a:stCxn id="7" idx="3"/>
          </p:cNvCxnSpPr>
          <p:nvPr/>
        </p:nvCxnSpPr>
        <p:spPr bwMode="auto">
          <a:xfrm flipV="1">
            <a:off x="6078945" y="2476844"/>
            <a:ext cx="2461537" cy="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2432" name="TextBox 12431"/>
          <p:cNvSpPr txBox="1"/>
          <p:nvPr/>
        </p:nvSpPr>
        <p:spPr>
          <a:xfrm>
            <a:off x="2247650" y="4649447"/>
            <a:ext cx="954107" cy="369332"/>
          </a:xfrm>
          <a:prstGeom prst="rect">
            <a:avLst/>
          </a:prstGeom>
          <a:noFill/>
        </p:spPr>
        <p:txBody>
          <a:bodyPr wrap="none" rtlCol="0">
            <a:spAutoFit/>
          </a:bodyPr>
          <a:lstStyle/>
          <a:p>
            <a:r>
              <a:rPr lang="en-IN" dirty="0" err="1" smtClean="0">
                <a:solidFill>
                  <a:schemeClr val="tx1"/>
                </a:solidFill>
              </a:rPr>
              <a:t>Lat</a:t>
            </a:r>
            <a:r>
              <a:rPr lang="en-IN" dirty="0" err="1">
                <a:solidFill>
                  <a:schemeClr val="tx1"/>
                </a:solidFill>
              </a:rPr>
              <a:t>,</a:t>
            </a:r>
            <a:r>
              <a:rPr lang="en-IN" dirty="0" err="1" smtClean="0">
                <a:solidFill>
                  <a:schemeClr val="tx1"/>
                </a:solidFill>
              </a:rPr>
              <a:t>Lon</a:t>
            </a:r>
            <a:endParaRPr lang="en-IN" dirty="0">
              <a:solidFill>
                <a:schemeClr val="tx1"/>
              </a:solidFill>
            </a:endParaRPr>
          </a:p>
        </p:txBody>
      </p:sp>
      <p:sp>
        <p:nvSpPr>
          <p:cNvPr id="12434" name="TextBox 12433"/>
          <p:cNvSpPr txBox="1"/>
          <p:nvPr/>
        </p:nvSpPr>
        <p:spPr>
          <a:xfrm>
            <a:off x="4703083" y="5177452"/>
            <a:ext cx="1056700" cy="369332"/>
          </a:xfrm>
          <a:prstGeom prst="rect">
            <a:avLst/>
          </a:prstGeom>
          <a:noFill/>
        </p:spPr>
        <p:txBody>
          <a:bodyPr wrap="none" rtlCol="0">
            <a:spAutoFit/>
          </a:bodyPr>
          <a:lstStyle/>
          <a:p>
            <a:r>
              <a:rPr lang="en-IN" dirty="0" smtClean="0">
                <a:solidFill>
                  <a:schemeClr val="tx1"/>
                </a:solidFill>
              </a:rPr>
              <a:t>Location</a:t>
            </a:r>
            <a:endParaRPr lang="en-IN" dirty="0">
              <a:solidFill>
                <a:schemeClr val="tx1"/>
              </a:solidFill>
            </a:endParaRPr>
          </a:p>
        </p:txBody>
      </p:sp>
      <p:sp>
        <p:nvSpPr>
          <p:cNvPr id="211" name="TextBox 210"/>
          <p:cNvSpPr txBox="1"/>
          <p:nvPr/>
        </p:nvSpPr>
        <p:spPr>
          <a:xfrm>
            <a:off x="5352954" y="4399983"/>
            <a:ext cx="1056700" cy="369332"/>
          </a:xfrm>
          <a:prstGeom prst="rect">
            <a:avLst/>
          </a:prstGeom>
          <a:noFill/>
        </p:spPr>
        <p:txBody>
          <a:bodyPr wrap="none" rtlCol="0">
            <a:spAutoFit/>
          </a:bodyPr>
          <a:lstStyle/>
          <a:p>
            <a:r>
              <a:rPr lang="en-IN" dirty="0" smtClean="0">
                <a:solidFill>
                  <a:schemeClr val="tx1"/>
                </a:solidFill>
              </a:rPr>
              <a:t>Location</a:t>
            </a:r>
            <a:endParaRPr lang="en-IN" dirty="0">
              <a:solidFill>
                <a:schemeClr val="tx1"/>
              </a:solidFill>
            </a:endParaRPr>
          </a:p>
        </p:txBody>
      </p:sp>
      <p:sp>
        <p:nvSpPr>
          <p:cNvPr id="212" name="TextBox 211"/>
          <p:cNvSpPr txBox="1"/>
          <p:nvPr/>
        </p:nvSpPr>
        <p:spPr>
          <a:xfrm>
            <a:off x="1952161" y="2382515"/>
            <a:ext cx="1056700" cy="646331"/>
          </a:xfrm>
          <a:prstGeom prst="rect">
            <a:avLst/>
          </a:prstGeom>
          <a:noFill/>
        </p:spPr>
        <p:txBody>
          <a:bodyPr wrap="none" rtlCol="0">
            <a:spAutoFit/>
          </a:bodyPr>
          <a:lstStyle/>
          <a:p>
            <a:r>
              <a:rPr lang="en-IN" dirty="0" smtClean="0">
                <a:solidFill>
                  <a:schemeClr val="tx1"/>
                </a:solidFill>
              </a:rPr>
              <a:t>Location</a:t>
            </a:r>
          </a:p>
          <a:p>
            <a:r>
              <a:rPr lang="en-IN" dirty="0" smtClean="0">
                <a:solidFill>
                  <a:schemeClr val="tx1"/>
                </a:solidFill>
              </a:rPr>
              <a:t>forward</a:t>
            </a:r>
            <a:endParaRPr lang="en-IN" dirty="0">
              <a:solidFill>
                <a:schemeClr val="tx1"/>
              </a:solidFill>
            </a:endParaRPr>
          </a:p>
        </p:txBody>
      </p:sp>
      <p:cxnSp>
        <p:nvCxnSpPr>
          <p:cNvPr id="12442" name="Straight Arrow Connector 12441"/>
          <p:cNvCxnSpPr/>
          <p:nvPr/>
        </p:nvCxnSpPr>
        <p:spPr bwMode="auto">
          <a:xfrm>
            <a:off x="6115021" y="1722631"/>
            <a:ext cx="1496932" cy="1604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2447" name="Straight Arrow Connector 12446"/>
          <p:cNvCxnSpPr/>
          <p:nvPr/>
        </p:nvCxnSpPr>
        <p:spPr bwMode="auto">
          <a:xfrm>
            <a:off x="7611953" y="1723828"/>
            <a:ext cx="0" cy="3045487"/>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2451" name="Straight Arrow Connector 12450"/>
          <p:cNvCxnSpPr/>
          <p:nvPr/>
        </p:nvCxnSpPr>
        <p:spPr bwMode="auto">
          <a:xfrm>
            <a:off x="7611953" y="4769315"/>
            <a:ext cx="905747" cy="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32" name="TextBox 231"/>
          <p:cNvSpPr txBox="1"/>
          <p:nvPr/>
        </p:nvSpPr>
        <p:spPr>
          <a:xfrm>
            <a:off x="6243058" y="1383790"/>
            <a:ext cx="1685141" cy="369332"/>
          </a:xfrm>
          <a:prstGeom prst="rect">
            <a:avLst/>
          </a:prstGeom>
          <a:noFill/>
        </p:spPr>
        <p:txBody>
          <a:bodyPr wrap="none" rtlCol="0">
            <a:spAutoFit/>
          </a:bodyPr>
          <a:lstStyle/>
          <a:p>
            <a:r>
              <a:rPr lang="en-IN" dirty="0" smtClean="0">
                <a:solidFill>
                  <a:schemeClr val="tx1"/>
                </a:solidFill>
              </a:rPr>
              <a:t>Location, Time</a:t>
            </a:r>
            <a:endParaRPr lang="en-IN" dirty="0">
              <a:solidFill>
                <a:schemeClr val="tx1"/>
              </a:solidFill>
            </a:endParaRPr>
          </a:p>
        </p:txBody>
      </p:sp>
      <p:sp>
        <p:nvSpPr>
          <p:cNvPr id="12454" name="TextBox 12453"/>
          <p:cNvSpPr txBox="1"/>
          <p:nvPr/>
        </p:nvSpPr>
        <p:spPr>
          <a:xfrm rot="20789090">
            <a:off x="6177705" y="5123187"/>
            <a:ext cx="659155" cy="369332"/>
          </a:xfrm>
          <a:prstGeom prst="rect">
            <a:avLst/>
          </a:prstGeom>
          <a:noFill/>
        </p:spPr>
        <p:txBody>
          <a:bodyPr wrap="none" rtlCol="0">
            <a:spAutoFit/>
          </a:bodyPr>
          <a:lstStyle/>
          <a:p>
            <a:r>
              <a:rPr lang="en-IN" dirty="0" smtClean="0">
                <a:solidFill>
                  <a:schemeClr val="tx1"/>
                </a:solidFill>
              </a:rPr>
              <a:t>Alert</a:t>
            </a:r>
            <a:endParaRPr lang="en-IN" dirty="0">
              <a:solidFill>
                <a:schemeClr val="tx1"/>
              </a:solidFill>
            </a:endParaRPr>
          </a:p>
        </p:txBody>
      </p:sp>
      <p:sp>
        <p:nvSpPr>
          <p:cNvPr id="234" name="TextBox 233"/>
          <p:cNvSpPr txBox="1"/>
          <p:nvPr/>
        </p:nvSpPr>
        <p:spPr>
          <a:xfrm>
            <a:off x="6201934" y="5509382"/>
            <a:ext cx="659155" cy="369332"/>
          </a:xfrm>
          <a:prstGeom prst="rect">
            <a:avLst/>
          </a:prstGeom>
          <a:noFill/>
        </p:spPr>
        <p:txBody>
          <a:bodyPr wrap="none" rtlCol="0">
            <a:spAutoFit/>
          </a:bodyPr>
          <a:lstStyle/>
          <a:p>
            <a:r>
              <a:rPr lang="en-IN" dirty="0" smtClean="0">
                <a:solidFill>
                  <a:schemeClr val="tx1"/>
                </a:solidFill>
              </a:rPr>
              <a:t>Alert</a:t>
            </a:r>
            <a:endParaRPr lang="en-IN" dirty="0">
              <a:solidFill>
                <a:schemeClr val="tx1"/>
              </a:solidFill>
            </a:endParaRPr>
          </a:p>
        </p:txBody>
      </p:sp>
      <p:sp>
        <p:nvSpPr>
          <p:cNvPr id="12455" name="TextBox 12454"/>
          <p:cNvSpPr txBox="1"/>
          <p:nvPr/>
        </p:nvSpPr>
        <p:spPr>
          <a:xfrm>
            <a:off x="6278754" y="2145231"/>
            <a:ext cx="1632601" cy="646331"/>
          </a:xfrm>
          <a:prstGeom prst="rect">
            <a:avLst/>
          </a:prstGeom>
          <a:noFill/>
        </p:spPr>
        <p:txBody>
          <a:bodyPr wrap="square" rtlCol="0">
            <a:spAutoFit/>
          </a:bodyPr>
          <a:lstStyle/>
          <a:p>
            <a:r>
              <a:rPr lang="en-IN" dirty="0" smtClean="0">
                <a:solidFill>
                  <a:schemeClr val="tx1"/>
                </a:solidFill>
              </a:rPr>
              <a:t>Help message</a:t>
            </a:r>
            <a:endParaRPr lang="en-IN" dirty="0">
              <a:solidFill>
                <a:schemeClr val="tx1"/>
              </a:solidFill>
            </a:endParaRPr>
          </a:p>
        </p:txBody>
      </p:sp>
      <p:sp>
        <p:nvSpPr>
          <p:cNvPr id="12456" name="TextBox 12455"/>
          <p:cNvSpPr txBox="1"/>
          <p:nvPr/>
        </p:nvSpPr>
        <p:spPr>
          <a:xfrm>
            <a:off x="6201964" y="2690205"/>
            <a:ext cx="2304862" cy="369332"/>
          </a:xfrm>
          <a:prstGeom prst="rect">
            <a:avLst/>
          </a:prstGeom>
          <a:noFill/>
        </p:spPr>
        <p:txBody>
          <a:bodyPr wrap="none" rtlCol="0">
            <a:spAutoFit/>
          </a:bodyPr>
          <a:lstStyle/>
          <a:p>
            <a:r>
              <a:rPr lang="en-IN" dirty="0" smtClean="0">
                <a:solidFill>
                  <a:schemeClr val="tx1"/>
                </a:solidFill>
              </a:rPr>
              <a:t>Warning, Notification</a:t>
            </a:r>
            <a:endParaRPr lang="en-IN" dirty="0">
              <a:solidFill>
                <a:schemeClr val="tx1"/>
              </a:solidFill>
            </a:endParaRPr>
          </a:p>
        </p:txBody>
      </p:sp>
      <p:sp>
        <p:nvSpPr>
          <p:cNvPr id="12457" name="TextBox 12456"/>
          <p:cNvSpPr txBox="1"/>
          <p:nvPr/>
        </p:nvSpPr>
        <p:spPr>
          <a:xfrm>
            <a:off x="11127759" y="4858570"/>
            <a:ext cx="1095172" cy="369332"/>
          </a:xfrm>
          <a:prstGeom prst="rect">
            <a:avLst/>
          </a:prstGeom>
          <a:noFill/>
        </p:spPr>
        <p:txBody>
          <a:bodyPr wrap="none" rtlCol="0">
            <a:spAutoFit/>
          </a:bodyPr>
          <a:lstStyle/>
          <a:p>
            <a:r>
              <a:rPr lang="en-IN" dirty="0" smtClean="0">
                <a:solidFill>
                  <a:schemeClr val="tx1"/>
                </a:solidFill>
              </a:rPr>
              <a:t>Boat info</a:t>
            </a:r>
            <a:endParaRPr lang="en-IN" dirty="0">
              <a:solidFill>
                <a:schemeClr val="tx1"/>
              </a:solidFill>
            </a:endParaRPr>
          </a:p>
        </p:txBody>
      </p:sp>
      <p:sp>
        <p:nvSpPr>
          <p:cNvPr id="12458" name="TextBox 12457"/>
          <p:cNvSpPr txBox="1"/>
          <p:nvPr/>
        </p:nvSpPr>
        <p:spPr>
          <a:xfrm flipH="1">
            <a:off x="11546624" y="2066755"/>
            <a:ext cx="150260" cy="2585323"/>
          </a:xfrm>
          <a:prstGeom prst="rect">
            <a:avLst/>
          </a:prstGeom>
          <a:noFill/>
        </p:spPr>
        <p:txBody>
          <a:bodyPr wrap="square" rtlCol="0">
            <a:spAutoFit/>
          </a:bodyPr>
          <a:lstStyle/>
          <a:p>
            <a:r>
              <a:rPr lang="en-IN" dirty="0" smtClean="0">
                <a:solidFill>
                  <a:schemeClr val="tx1"/>
                </a:solidFill>
              </a:rPr>
              <a:t>Update </a:t>
            </a:r>
            <a:r>
              <a:rPr lang="en-IN" dirty="0" err="1" smtClean="0">
                <a:solidFill>
                  <a:schemeClr val="tx1"/>
                </a:solidFill>
              </a:rPr>
              <a:t>loc</a:t>
            </a:r>
            <a:endParaRPr lang="en-IN" dirty="0">
              <a:solidFill>
                <a:schemeClr val="tx1"/>
              </a:solidFill>
            </a:endParaRPr>
          </a:p>
        </p:txBody>
      </p:sp>
      <p:cxnSp>
        <p:nvCxnSpPr>
          <p:cNvPr id="12470" name="Straight Arrow Connector 12469"/>
          <p:cNvCxnSpPr/>
          <p:nvPr/>
        </p:nvCxnSpPr>
        <p:spPr bwMode="auto">
          <a:xfrm flipV="1">
            <a:off x="11506861" y="1999895"/>
            <a:ext cx="15230" cy="264955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61096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0"/>
          </p:nvPr>
        </p:nvSpPr>
        <p:spPr/>
        <p:txBody>
          <a:bodyPr/>
          <a:lstStyle/>
          <a:p>
            <a:pPr>
              <a:defRPr/>
            </a:pPr>
            <a:r>
              <a:rPr lang="en-GB" smtClean="0"/>
              <a:t>CSE</a:t>
            </a:r>
            <a:endParaRPr lang="en-GB"/>
          </a:p>
        </p:txBody>
      </p:sp>
      <p:sp>
        <p:nvSpPr>
          <p:cNvPr id="5" name="Text Box 1"/>
          <p:cNvSpPr txBox="1">
            <a:spLocks noChangeArrowheads="1"/>
          </p:cNvSpPr>
          <p:nvPr/>
        </p:nvSpPr>
        <p:spPr bwMode="auto">
          <a:xfrm>
            <a:off x="2282536" y="22860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smtClean="0">
                <a:solidFill>
                  <a:srgbClr val="663300"/>
                </a:solidFill>
              </a:rPr>
              <a:t>Database Design</a:t>
            </a:r>
            <a:endParaRPr lang="en-US" altLang="en-US" b="1" dirty="0">
              <a:solidFill>
                <a:srgbClr val="663300"/>
              </a:solidFill>
            </a:endParaRPr>
          </a:p>
        </p:txBody>
      </p:sp>
      <p:graphicFrame>
        <p:nvGraphicFramePr>
          <p:cNvPr id="7" name="Table 6"/>
          <p:cNvGraphicFramePr>
            <a:graphicFrameLocks noGrp="1"/>
          </p:cNvGraphicFramePr>
          <p:nvPr/>
        </p:nvGraphicFramePr>
        <p:xfrm>
          <a:off x="2286000" y="1676400"/>
          <a:ext cx="8686802" cy="533400"/>
        </p:xfrm>
        <a:graphic>
          <a:graphicData uri="http://schemas.openxmlformats.org/drawingml/2006/table">
            <a:tbl>
              <a:tblPr firstRow="1" bandRow="1">
                <a:tableStyleId>{21E4AEA4-8DFA-4A89-87EB-49C32662AFE0}</a:tableStyleId>
              </a:tblPr>
              <a:tblGrid>
                <a:gridCol w="1391280">
                  <a:extLst>
                    <a:ext uri="{9D8B030D-6E8A-4147-A177-3AD203B41FA5}">
                      <a16:colId xmlns:a16="http://schemas.microsoft.com/office/drawing/2014/main" val="20000"/>
                    </a:ext>
                  </a:extLst>
                </a:gridCol>
                <a:gridCol w="1391280">
                  <a:extLst>
                    <a:ext uri="{9D8B030D-6E8A-4147-A177-3AD203B41FA5}">
                      <a16:colId xmlns:a16="http://schemas.microsoft.com/office/drawing/2014/main" val="20001"/>
                    </a:ext>
                  </a:extLst>
                </a:gridCol>
                <a:gridCol w="1391280">
                  <a:extLst>
                    <a:ext uri="{9D8B030D-6E8A-4147-A177-3AD203B41FA5}">
                      <a16:colId xmlns:a16="http://schemas.microsoft.com/office/drawing/2014/main" val="20002"/>
                    </a:ext>
                  </a:extLst>
                </a:gridCol>
                <a:gridCol w="1391280">
                  <a:extLst>
                    <a:ext uri="{9D8B030D-6E8A-4147-A177-3AD203B41FA5}">
                      <a16:colId xmlns:a16="http://schemas.microsoft.com/office/drawing/2014/main" val="20003"/>
                    </a:ext>
                  </a:extLst>
                </a:gridCol>
                <a:gridCol w="1391280">
                  <a:extLst>
                    <a:ext uri="{9D8B030D-6E8A-4147-A177-3AD203B41FA5}">
                      <a16:colId xmlns:a16="http://schemas.microsoft.com/office/drawing/2014/main" val="20004"/>
                    </a:ext>
                  </a:extLst>
                </a:gridCol>
                <a:gridCol w="1730402">
                  <a:extLst>
                    <a:ext uri="{9D8B030D-6E8A-4147-A177-3AD203B41FA5}">
                      <a16:colId xmlns:a16="http://schemas.microsoft.com/office/drawing/2014/main" val="20005"/>
                    </a:ext>
                  </a:extLst>
                </a:gridCol>
              </a:tblGrid>
              <a:tr h="533400">
                <a:tc>
                  <a:txBody>
                    <a:bodyPr/>
                    <a:lstStyle/>
                    <a:p>
                      <a:r>
                        <a:rPr lang="en-US" u="sng" dirty="0" err="1" smtClean="0"/>
                        <a:t>Boat_id</a:t>
                      </a:r>
                      <a:endParaRPr lang="en-US" u="sng" dirty="0"/>
                    </a:p>
                  </a:txBody>
                  <a:tcPr/>
                </a:tc>
                <a:tc>
                  <a:txBody>
                    <a:bodyPr/>
                    <a:lstStyle/>
                    <a:p>
                      <a:r>
                        <a:rPr lang="en-US" dirty="0" err="1" smtClean="0"/>
                        <a:t>Boat_name</a:t>
                      </a:r>
                      <a:endParaRPr lang="en-US" dirty="0"/>
                    </a:p>
                  </a:txBody>
                  <a:tcPr/>
                </a:tc>
                <a:tc>
                  <a:txBody>
                    <a:bodyPr/>
                    <a:lstStyle/>
                    <a:p>
                      <a:r>
                        <a:rPr lang="en-US" dirty="0" err="1" smtClean="0"/>
                        <a:t>Boat_type</a:t>
                      </a:r>
                      <a:endParaRPr lang="en-US" dirty="0"/>
                    </a:p>
                  </a:txBody>
                  <a:tcPr/>
                </a:tc>
                <a:tc>
                  <a:txBody>
                    <a:bodyPr/>
                    <a:lstStyle/>
                    <a:p>
                      <a:r>
                        <a:rPr lang="en-US" dirty="0" smtClean="0"/>
                        <a:t>Latitude</a:t>
                      </a:r>
                      <a:endParaRPr lang="en-US" dirty="0"/>
                    </a:p>
                  </a:txBody>
                  <a:tcPr/>
                </a:tc>
                <a:tc>
                  <a:txBody>
                    <a:bodyPr/>
                    <a:lstStyle/>
                    <a:p>
                      <a:r>
                        <a:rPr lang="en-US" dirty="0" smtClean="0"/>
                        <a:t>Longitude</a:t>
                      </a:r>
                      <a:endParaRPr lang="en-US" dirty="0"/>
                    </a:p>
                  </a:txBody>
                  <a:tcPr/>
                </a:tc>
                <a:tc>
                  <a:txBody>
                    <a:bodyPr/>
                    <a:lstStyle/>
                    <a:p>
                      <a:r>
                        <a:rPr lang="en-US" dirty="0" err="1" smtClean="0"/>
                        <a:t>Fishermen_id</a:t>
                      </a:r>
                      <a:endParaRPr lang="en-US" dirty="0"/>
                    </a:p>
                  </a:txBody>
                  <a:tcPr/>
                </a:tc>
                <a:extLst>
                  <a:ext uri="{0D108BD9-81ED-4DB2-BD59-A6C34878D82A}">
                    <a16:rowId xmlns:a16="http://schemas.microsoft.com/office/drawing/2014/main" val="10000"/>
                  </a:ext>
                </a:extLst>
              </a:tr>
            </a:tbl>
          </a:graphicData>
        </a:graphic>
      </p:graphicFrame>
      <p:sp>
        <p:nvSpPr>
          <p:cNvPr id="9" name="Rectangle 8"/>
          <p:cNvSpPr/>
          <p:nvPr/>
        </p:nvSpPr>
        <p:spPr>
          <a:xfrm>
            <a:off x="2133600" y="1143000"/>
            <a:ext cx="2133982" cy="646331"/>
          </a:xfrm>
          <a:prstGeom prst="rect">
            <a:avLst/>
          </a:prstGeom>
        </p:spPr>
        <p:txBody>
          <a:bodyPr wrap="none">
            <a:spAutoFit/>
          </a:bodyPr>
          <a:lstStyle/>
          <a:p>
            <a:pPr algn="ctr" eaLnBrk="1" hangingPunct="1"/>
            <a:r>
              <a:rPr lang="en-US" altLang="en-US" b="1" dirty="0" err="1" smtClean="0">
                <a:solidFill>
                  <a:srgbClr val="663300"/>
                </a:solidFill>
              </a:rPr>
              <a:t>Tracking_details</a:t>
            </a:r>
            <a:r>
              <a:rPr lang="en-US" altLang="en-US" b="1" dirty="0" smtClean="0">
                <a:solidFill>
                  <a:srgbClr val="663300"/>
                </a:solidFill>
              </a:rPr>
              <a:t> :</a:t>
            </a:r>
          </a:p>
          <a:p>
            <a:pPr algn="ctr" eaLnBrk="1" hangingPunct="1"/>
            <a:endParaRPr lang="en-US" altLang="en-US" b="1" dirty="0">
              <a:solidFill>
                <a:srgbClr val="663300"/>
              </a:solidFill>
            </a:endParaRPr>
          </a:p>
        </p:txBody>
      </p:sp>
      <p:graphicFrame>
        <p:nvGraphicFramePr>
          <p:cNvPr id="10" name="Table 9"/>
          <p:cNvGraphicFramePr>
            <a:graphicFrameLocks noGrp="1"/>
          </p:cNvGraphicFramePr>
          <p:nvPr/>
        </p:nvGraphicFramePr>
        <p:xfrm>
          <a:off x="2133600" y="3200400"/>
          <a:ext cx="8839200" cy="640080"/>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val="20000"/>
                    </a:ext>
                  </a:extLst>
                </a:gridCol>
                <a:gridCol w="1290864">
                  <a:extLst>
                    <a:ext uri="{9D8B030D-6E8A-4147-A177-3AD203B41FA5}">
                      <a16:colId xmlns:a16="http://schemas.microsoft.com/office/drawing/2014/main" val="20001"/>
                    </a:ext>
                  </a:extLst>
                </a:gridCol>
                <a:gridCol w="1407432">
                  <a:extLst>
                    <a:ext uri="{9D8B030D-6E8A-4147-A177-3AD203B41FA5}">
                      <a16:colId xmlns:a16="http://schemas.microsoft.com/office/drawing/2014/main" val="20002"/>
                    </a:ext>
                  </a:extLst>
                </a:gridCol>
                <a:gridCol w="1407432">
                  <a:extLst>
                    <a:ext uri="{9D8B030D-6E8A-4147-A177-3AD203B41FA5}">
                      <a16:colId xmlns:a16="http://schemas.microsoft.com/office/drawing/2014/main" val="20003"/>
                    </a:ext>
                  </a:extLst>
                </a:gridCol>
                <a:gridCol w="1407432">
                  <a:extLst>
                    <a:ext uri="{9D8B030D-6E8A-4147-A177-3AD203B41FA5}">
                      <a16:colId xmlns:a16="http://schemas.microsoft.com/office/drawing/2014/main" val="20004"/>
                    </a:ext>
                  </a:extLst>
                </a:gridCol>
                <a:gridCol w="1802040">
                  <a:extLst>
                    <a:ext uri="{9D8B030D-6E8A-4147-A177-3AD203B41FA5}">
                      <a16:colId xmlns:a16="http://schemas.microsoft.com/office/drawing/2014/main" val="20005"/>
                    </a:ext>
                  </a:extLst>
                </a:gridCol>
              </a:tblGrid>
              <a:tr h="370840">
                <a:tc>
                  <a:txBody>
                    <a:bodyPr/>
                    <a:lstStyle/>
                    <a:p>
                      <a:r>
                        <a:rPr lang="en-US" u="sng" dirty="0" err="1" smtClean="0"/>
                        <a:t>Fishermen_id</a:t>
                      </a:r>
                      <a:endParaRPr lang="en-US" u="sng" dirty="0"/>
                    </a:p>
                  </a:txBody>
                  <a:tcPr/>
                </a:tc>
                <a:tc>
                  <a:txBody>
                    <a:bodyPr/>
                    <a:lstStyle/>
                    <a:p>
                      <a:r>
                        <a:rPr lang="en-US" dirty="0" err="1" smtClean="0"/>
                        <a:t>Fishermen_name</a:t>
                      </a:r>
                      <a:endParaRPr lang="en-US" dirty="0"/>
                    </a:p>
                  </a:txBody>
                  <a:tcPr/>
                </a:tc>
                <a:tc>
                  <a:txBody>
                    <a:bodyPr/>
                    <a:lstStyle/>
                    <a:p>
                      <a:r>
                        <a:rPr lang="en-US" dirty="0" smtClean="0"/>
                        <a:t>Phone</a:t>
                      </a:r>
                      <a:endParaRPr lang="en-US" dirty="0"/>
                    </a:p>
                  </a:txBody>
                  <a:tcPr/>
                </a:tc>
                <a:tc>
                  <a:txBody>
                    <a:bodyPr/>
                    <a:lstStyle/>
                    <a:p>
                      <a:r>
                        <a:rPr lang="en-US" dirty="0" smtClean="0"/>
                        <a:t>Address</a:t>
                      </a:r>
                      <a:endParaRPr lang="en-US" dirty="0"/>
                    </a:p>
                  </a:txBody>
                  <a:tcPr/>
                </a:tc>
                <a:tc>
                  <a:txBody>
                    <a:bodyPr/>
                    <a:lstStyle/>
                    <a:p>
                      <a:r>
                        <a:rPr lang="en-US" dirty="0" smtClean="0"/>
                        <a:t>State</a:t>
                      </a:r>
                      <a:endParaRPr lang="en-US" dirty="0"/>
                    </a:p>
                  </a:txBody>
                  <a:tcPr/>
                </a:tc>
                <a:tc>
                  <a:txBody>
                    <a:bodyPr/>
                    <a:lstStyle/>
                    <a:p>
                      <a:r>
                        <a:rPr lang="en-US" dirty="0" err="1" smtClean="0"/>
                        <a:t>Alt_phone</a:t>
                      </a:r>
                      <a:endParaRPr lang="en-US" dirty="0"/>
                    </a:p>
                  </a:txBody>
                  <a:tcPr/>
                </a:tc>
                <a:extLst>
                  <a:ext uri="{0D108BD9-81ED-4DB2-BD59-A6C34878D82A}">
                    <a16:rowId xmlns:a16="http://schemas.microsoft.com/office/drawing/2014/main" val="10000"/>
                  </a:ext>
                </a:extLst>
              </a:tr>
            </a:tbl>
          </a:graphicData>
        </a:graphic>
      </p:graphicFrame>
      <p:sp>
        <p:nvSpPr>
          <p:cNvPr id="11" name="Rectangle 10"/>
          <p:cNvSpPr/>
          <p:nvPr/>
        </p:nvSpPr>
        <p:spPr>
          <a:xfrm flipH="1">
            <a:off x="1600199" y="2743200"/>
            <a:ext cx="2667000" cy="646331"/>
          </a:xfrm>
          <a:prstGeom prst="rect">
            <a:avLst/>
          </a:prstGeom>
        </p:spPr>
        <p:txBody>
          <a:bodyPr wrap="square">
            <a:spAutoFit/>
          </a:bodyPr>
          <a:lstStyle/>
          <a:p>
            <a:pPr algn="ctr" eaLnBrk="1" hangingPunct="1"/>
            <a:r>
              <a:rPr lang="en-US" altLang="en-US" b="1" dirty="0" smtClean="0">
                <a:solidFill>
                  <a:srgbClr val="663300"/>
                </a:solidFill>
              </a:rPr>
              <a:t>	</a:t>
            </a:r>
            <a:r>
              <a:rPr lang="en-US" altLang="en-US" b="1" dirty="0" err="1" smtClean="0">
                <a:solidFill>
                  <a:srgbClr val="663300"/>
                </a:solidFill>
              </a:rPr>
              <a:t>Fishermen_details</a:t>
            </a:r>
            <a:r>
              <a:rPr lang="en-US" altLang="en-US" b="1" dirty="0" smtClean="0">
                <a:solidFill>
                  <a:srgbClr val="663300"/>
                </a:solidFill>
              </a:rPr>
              <a:t> :</a:t>
            </a:r>
            <a:endParaRPr lang="en-US" altLang="en-US" b="1" dirty="0">
              <a:solidFill>
                <a:srgbClr val="6633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9220200" y="6461125"/>
            <a:ext cx="18716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r" eaLnBrk="1" hangingPunct="1">
              <a:spcBef>
                <a:spcPct val="0"/>
              </a:spcBef>
              <a:buClrTx/>
              <a:buFontTx/>
              <a:buNone/>
            </a:pPr>
            <a:fld id="{6F3BF552-A337-4D19-9501-3B641F0B8BB2}" type="slidenum">
              <a:rPr lang="en-GB" altLang="en-US" sz="1400"/>
              <a:pPr algn="r" eaLnBrk="1" hangingPunct="1">
                <a:spcBef>
                  <a:spcPct val="0"/>
                </a:spcBef>
                <a:buClrTx/>
                <a:buFontTx/>
                <a:buNone/>
              </a:pPr>
              <a:t>18</a:t>
            </a:fld>
            <a:endParaRPr lang="en-GB" altLang="en-US" sz="1400"/>
          </a:p>
        </p:txBody>
      </p:sp>
      <p:sp>
        <p:nvSpPr>
          <p:cNvPr id="35843" name="Text Box 4"/>
          <p:cNvSpPr txBox="1">
            <a:spLocks noChangeArrowheads="1"/>
          </p:cNvSpPr>
          <p:nvPr/>
        </p:nvSpPr>
        <p:spPr bwMode="auto">
          <a:xfrm>
            <a:off x="4648200" y="6248400"/>
            <a:ext cx="2862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GB" altLang="en-US" sz="1400">
                <a:solidFill>
                  <a:srgbClr val="0000FF"/>
                </a:solidFill>
              </a:rPr>
              <a:t>CSE</a:t>
            </a:r>
          </a:p>
        </p:txBody>
      </p:sp>
      <p:sp>
        <p:nvSpPr>
          <p:cNvPr id="2" name="TextBox 1"/>
          <p:cNvSpPr txBox="1"/>
          <p:nvPr/>
        </p:nvSpPr>
        <p:spPr>
          <a:xfrm>
            <a:off x="2252663" y="1524000"/>
            <a:ext cx="8872537" cy="2862322"/>
          </a:xfrm>
          <a:prstGeom prst="rect">
            <a:avLst/>
          </a:prstGeom>
          <a:noFill/>
        </p:spPr>
        <p:txBody>
          <a:bodyPr>
            <a:spAutoFit/>
          </a:bodyPr>
          <a:lstStyle/>
          <a:p>
            <a:pPr algn="just">
              <a:lnSpc>
                <a:spcPct val="150000"/>
              </a:lnSpc>
              <a:defRPr/>
            </a:pPr>
            <a:r>
              <a:rPr lang="en-IN" sz="2000" dirty="0">
                <a:solidFill>
                  <a:schemeClr val="tx1"/>
                </a:solidFill>
                <a:latin typeface="+mj-lt"/>
              </a:rPr>
              <a:t>Approximate cost estimation as follows</a:t>
            </a:r>
          </a:p>
          <a:p>
            <a:pPr algn="just">
              <a:lnSpc>
                <a:spcPct val="150000"/>
              </a:lnSpc>
              <a:defRPr/>
            </a:pPr>
            <a:r>
              <a:rPr lang="en-IN" sz="2000" dirty="0">
                <a:solidFill>
                  <a:schemeClr val="tx1"/>
                </a:solidFill>
                <a:latin typeface="+mj-lt"/>
              </a:rPr>
              <a:t>											</a:t>
            </a:r>
            <a:endParaRPr lang="en-IN" sz="2000" dirty="0" smtClean="0">
              <a:solidFill>
                <a:schemeClr val="tx1"/>
              </a:solidFill>
              <a:latin typeface="+mj-lt"/>
            </a:endParaRPr>
          </a:p>
          <a:p>
            <a:pPr marL="457200" indent="-457200" algn="just">
              <a:lnSpc>
                <a:spcPct val="150000"/>
              </a:lnSpc>
              <a:buFont typeface="+mj-lt"/>
              <a:buAutoNum type="arabicPeriod"/>
              <a:defRPr/>
            </a:pPr>
            <a:r>
              <a:rPr lang="en-IN" sz="2000" dirty="0" smtClean="0">
                <a:solidFill>
                  <a:schemeClr val="tx1"/>
                </a:solidFill>
                <a:latin typeface="+mj-lt"/>
              </a:rPr>
              <a:t>GPS Module 					         						</a:t>
            </a:r>
          </a:p>
          <a:p>
            <a:pPr marL="457200" indent="-457200" algn="just">
              <a:lnSpc>
                <a:spcPct val="150000"/>
              </a:lnSpc>
              <a:buFont typeface="+mj-lt"/>
              <a:buAutoNum type="arabicPeriod"/>
              <a:defRPr/>
            </a:pPr>
            <a:r>
              <a:rPr lang="en-IN" sz="2000" dirty="0" smtClean="0">
                <a:solidFill>
                  <a:schemeClr val="tx1"/>
                </a:solidFill>
                <a:latin typeface="+mj-lt"/>
              </a:rPr>
              <a:t>Bluetooth </a:t>
            </a:r>
            <a:r>
              <a:rPr lang="en-IN" sz="2000" dirty="0">
                <a:solidFill>
                  <a:schemeClr val="tx1"/>
                </a:solidFill>
                <a:latin typeface="+mj-lt"/>
              </a:rPr>
              <a:t>Module </a:t>
            </a:r>
            <a:r>
              <a:rPr lang="en-IN" sz="2000" dirty="0">
                <a:solidFill>
                  <a:schemeClr val="tx1"/>
                </a:solidFill>
              </a:rPr>
              <a:t>					   </a:t>
            </a:r>
            <a:endParaRPr lang="en-IN" sz="2000" dirty="0" smtClean="0">
              <a:solidFill>
                <a:schemeClr val="tx1"/>
              </a:solidFill>
              <a:latin typeface="+mj-lt"/>
            </a:endParaRPr>
          </a:p>
          <a:p>
            <a:pPr marL="457200" indent="-457200" algn="just">
              <a:lnSpc>
                <a:spcPct val="150000"/>
              </a:lnSpc>
              <a:buFont typeface="+mj-lt"/>
              <a:buAutoNum type="arabicPeriod"/>
              <a:defRPr/>
            </a:pPr>
            <a:r>
              <a:rPr lang="en-IN" sz="2000" dirty="0" smtClean="0">
                <a:solidFill>
                  <a:schemeClr val="tx1"/>
                </a:solidFill>
                <a:latin typeface="+mj-lt"/>
              </a:rPr>
              <a:t>Tablet/ Smart phone            					   </a:t>
            </a:r>
          </a:p>
          <a:p>
            <a:pPr marL="457200" indent="-457200" algn="just">
              <a:lnSpc>
                <a:spcPct val="150000"/>
              </a:lnSpc>
              <a:buFont typeface="+mj-lt"/>
              <a:buAutoNum type="arabicPeriod"/>
              <a:defRPr/>
            </a:pPr>
            <a:r>
              <a:rPr lang="en-IN" sz="2000" dirty="0" smtClean="0">
                <a:solidFill>
                  <a:schemeClr val="tx1"/>
                </a:solidFill>
                <a:latin typeface="+mj-lt"/>
              </a:rPr>
              <a:t>Microcontroller               </a:t>
            </a:r>
            <a:endParaRPr lang="en-IN" sz="2000" dirty="0">
              <a:solidFill>
                <a:schemeClr val="tx1"/>
              </a:solidFill>
              <a:latin typeface="+mj-lt"/>
            </a:endParaRPr>
          </a:p>
        </p:txBody>
      </p:sp>
      <p:sp>
        <p:nvSpPr>
          <p:cNvPr id="35845" name="Text Box 1"/>
          <p:cNvSpPr txBox="1">
            <a:spLocks noChangeArrowheads="1"/>
          </p:cNvSpPr>
          <p:nvPr/>
        </p:nvSpPr>
        <p:spPr bwMode="auto">
          <a:xfrm>
            <a:off x="1981200" y="453192"/>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a:solidFill>
                  <a:srgbClr val="663300"/>
                </a:solidFill>
              </a:rPr>
              <a:t>Hardware Requirements</a:t>
            </a:r>
          </a:p>
        </p:txBody>
      </p:sp>
    </p:spTree>
    <p:extLst>
      <p:ext uri="{BB962C8B-B14F-4D97-AF65-F5344CB8AC3E}">
        <p14:creationId xmlns:p14="http://schemas.microsoft.com/office/powerpoint/2010/main" val="338234099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Text Box 1"/>
          <p:cNvSpPr txBox="1">
            <a:spLocks noChangeArrowheads="1"/>
          </p:cNvSpPr>
          <p:nvPr/>
        </p:nvSpPr>
        <p:spPr bwMode="auto">
          <a:xfrm>
            <a:off x="1981200" y="453192"/>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smtClean="0">
                <a:solidFill>
                  <a:srgbClr val="663300"/>
                </a:solidFill>
              </a:rPr>
              <a:t>Definition and Description</a:t>
            </a:r>
            <a:endParaRPr lang="en-US" altLang="en-US" b="1" dirty="0">
              <a:solidFill>
                <a:srgbClr val="663300"/>
              </a:solidFill>
            </a:endParaRPr>
          </a:p>
        </p:txBody>
      </p:sp>
      <p:sp>
        <p:nvSpPr>
          <p:cNvPr id="5" name="TextBox 4"/>
          <p:cNvSpPr txBox="1"/>
          <p:nvPr/>
        </p:nvSpPr>
        <p:spPr>
          <a:xfrm>
            <a:off x="1371600" y="1219200"/>
            <a:ext cx="10058400" cy="5170646"/>
          </a:xfrm>
          <a:prstGeom prst="rect">
            <a:avLst/>
          </a:prstGeom>
          <a:noFill/>
        </p:spPr>
        <p:txBody>
          <a:bodyPr wrap="square">
            <a:spAutoFit/>
          </a:bodyPr>
          <a:lstStyle/>
          <a:p>
            <a:pPr algn="just">
              <a:lnSpc>
                <a:spcPct val="150000"/>
              </a:lnSpc>
              <a:defRPr/>
            </a:pPr>
            <a:r>
              <a:rPr lang="en-IN" sz="2000" b="1" dirty="0" smtClean="0">
                <a:solidFill>
                  <a:schemeClr val="tx1"/>
                </a:solidFill>
                <a:latin typeface="+mj-lt"/>
              </a:rPr>
              <a:t>Module 1:Current Location Tracking</a:t>
            </a:r>
          </a:p>
          <a:p>
            <a:pPr algn="just">
              <a:lnSpc>
                <a:spcPct val="150000"/>
              </a:lnSpc>
              <a:defRPr/>
            </a:pPr>
            <a:r>
              <a:rPr lang="en-IN" sz="2000" b="1" dirty="0" smtClean="0">
                <a:solidFill>
                  <a:schemeClr val="tx1"/>
                </a:solidFill>
                <a:latin typeface="+mj-lt"/>
              </a:rPr>
              <a:t>Definition:</a:t>
            </a:r>
          </a:p>
          <a:p>
            <a:pPr algn="just">
              <a:lnSpc>
                <a:spcPct val="150000"/>
              </a:lnSpc>
              <a:defRPr/>
            </a:pPr>
            <a:r>
              <a:rPr lang="en-IN" sz="2000" dirty="0" smtClean="0">
                <a:solidFill>
                  <a:schemeClr val="tx1"/>
                </a:solidFill>
                <a:latin typeface="+mj-lt"/>
              </a:rPr>
              <a:t>		This module is used for the tracking of the motion of the boat and giving continuous location co-ordinates to the fisherman.</a:t>
            </a:r>
          </a:p>
          <a:p>
            <a:pPr algn="just">
              <a:lnSpc>
                <a:spcPct val="150000"/>
              </a:lnSpc>
              <a:defRPr/>
            </a:pPr>
            <a:r>
              <a:rPr lang="en-IN" sz="2000" b="1" dirty="0" smtClean="0">
                <a:solidFill>
                  <a:schemeClr val="tx1"/>
                </a:solidFill>
                <a:latin typeface="+mj-lt"/>
              </a:rPr>
              <a:t>Description :</a:t>
            </a:r>
          </a:p>
          <a:p>
            <a:pPr lvl="2" algn="just">
              <a:lnSpc>
                <a:spcPct val="150000"/>
              </a:lnSpc>
              <a:buFont typeface="Arial" pitchFamily="34" charset="0"/>
              <a:buChar char="•"/>
              <a:defRPr/>
            </a:pPr>
            <a:r>
              <a:rPr lang="en-IN" sz="2000" dirty="0" smtClean="0">
                <a:solidFill>
                  <a:schemeClr val="tx1"/>
                </a:solidFill>
                <a:latin typeface="+mj-lt"/>
              </a:rPr>
              <a:t>The GPS module gets the current position latitude and longitude co-ordinates by a triangular algorithm .</a:t>
            </a:r>
          </a:p>
          <a:p>
            <a:pPr lvl="2" algn="just">
              <a:lnSpc>
                <a:spcPct val="150000"/>
              </a:lnSpc>
              <a:buFont typeface="Arial" pitchFamily="34" charset="0"/>
              <a:buChar char="•"/>
              <a:defRPr/>
            </a:pPr>
            <a:r>
              <a:rPr lang="en-IN" sz="2000" dirty="0" smtClean="0">
                <a:solidFill>
                  <a:schemeClr val="tx1"/>
                </a:solidFill>
                <a:latin typeface="+mj-lt"/>
              </a:rPr>
              <a:t>The output from the GPS module consists of the different header formats(NMEA standards) which contains the latitude and longitude of the current position.</a:t>
            </a:r>
          </a:p>
          <a:p>
            <a:pPr lvl="2" algn="just">
              <a:lnSpc>
                <a:spcPct val="150000"/>
              </a:lnSpc>
              <a:buFont typeface="Arial" pitchFamily="34" charset="0"/>
              <a:buChar char="•"/>
              <a:defRPr/>
            </a:pPr>
            <a:endParaRPr lang="en-IN" sz="2000" dirty="0" smtClean="0">
              <a:solidFill>
                <a:schemeClr val="tx1"/>
              </a:solidFill>
              <a:latin typeface="+mj-lt"/>
            </a:endParaRPr>
          </a:p>
          <a:p>
            <a:pPr lvl="2" algn="just">
              <a:lnSpc>
                <a:spcPct val="150000"/>
              </a:lnSpc>
              <a:buFont typeface="Arial" pitchFamily="34" charset="0"/>
              <a:buChar char="•"/>
              <a:defRPr/>
            </a:pPr>
            <a:endParaRPr lang="en-IN" sz="2000" dirty="0">
              <a:solidFill>
                <a:schemeClr val="tx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2286000" y="22860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a:solidFill>
                  <a:srgbClr val="663300"/>
                </a:solidFill>
              </a:rPr>
              <a:t>PROBLEM STATEMENT</a:t>
            </a:r>
          </a:p>
        </p:txBody>
      </p:sp>
      <p:sp>
        <p:nvSpPr>
          <p:cNvPr id="16386" name="Text Box 2"/>
          <p:cNvSpPr txBox="1">
            <a:spLocks noChangeArrowheads="1"/>
          </p:cNvSpPr>
          <p:nvPr/>
        </p:nvSpPr>
        <p:spPr bwMode="auto">
          <a:xfrm>
            <a:off x="1524000" y="1239982"/>
            <a:ext cx="10058400" cy="4759036"/>
          </a:xfrm>
          <a:prstGeom prst="rect">
            <a:avLst/>
          </a:prstGeom>
          <a:noFill/>
          <a:ln w="9525" cap="flat">
            <a:noFill/>
            <a:round/>
            <a:headEnd/>
            <a:tailEnd/>
          </a:ln>
          <a:effectLst/>
        </p:spPr>
        <p:txBody>
          <a:bodyPr lIns="90000" tIns="46800" rIns="90000" bIns="46800"/>
          <a:lstStyle/>
          <a:p>
            <a:r>
              <a:rPr lang="en-GB" sz="2000" dirty="0">
                <a:solidFill>
                  <a:schemeClr val="tx1"/>
                </a:solidFill>
                <a:latin typeface="+mn-lt"/>
                <a:cs typeface="Calibri" panose="020F0502020204030204" pitchFamily="34" charset="0"/>
              </a:rPr>
              <a:t>	</a:t>
            </a:r>
            <a:endParaRPr lang="en-US" sz="2000" dirty="0"/>
          </a:p>
          <a:p>
            <a:pPr algn="just">
              <a:lnSpc>
                <a:spcPct val="150000"/>
              </a:lnSpc>
            </a:pPr>
            <a:r>
              <a:rPr lang="en-US" sz="2000" dirty="0"/>
              <a:t> 	</a:t>
            </a:r>
            <a:r>
              <a:rPr lang="en-US" sz="2000" dirty="0">
                <a:solidFill>
                  <a:schemeClr val="tx1"/>
                </a:solidFill>
                <a:latin typeface="+mn-lt"/>
                <a:cs typeface="Calibri" panose="020F0502020204030204" pitchFamily="34" charset="0"/>
              </a:rPr>
              <a:t> The sea border between the countries is not easily identifiable, which is the main reason for this cross border cruelty. There are systems in place to track and monitor the ships but when it comes to boat, a system has to be created to track and give alert to fisherman to prevent them from crossing the border saving their lives.</a:t>
            </a:r>
            <a:endParaRPr lang="en-GB" sz="2000" dirty="0">
              <a:solidFill>
                <a:schemeClr val="tx1"/>
              </a:solidFill>
              <a:latin typeface="+mn-lt"/>
              <a:cs typeface="Calibri" panose="020F0502020204030204" pitchFamily="34" charset="0"/>
            </a:endParaRPr>
          </a:p>
        </p:txBody>
      </p:sp>
      <p:sp>
        <p:nvSpPr>
          <p:cNvPr id="7173" name="Text Box 4"/>
          <p:cNvSpPr txBox="1">
            <a:spLocks noChangeArrowheads="1"/>
          </p:cNvSpPr>
          <p:nvPr/>
        </p:nvSpPr>
        <p:spPr bwMode="auto">
          <a:xfrm>
            <a:off x="4648201" y="6248401"/>
            <a:ext cx="2862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GB" altLang="en-US" sz="1400">
                <a:solidFill>
                  <a:srgbClr val="0000FF"/>
                </a:solidFill>
              </a:rPr>
              <a:t>CSE</a:t>
            </a:r>
          </a:p>
        </p:txBody>
      </p:sp>
    </p:spTree>
    <p:extLst>
      <p:ext uri="{BB962C8B-B14F-4D97-AF65-F5344CB8AC3E}">
        <p14:creationId xmlns:p14="http://schemas.microsoft.com/office/powerpoint/2010/main" val="3240460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Text Box 1"/>
          <p:cNvSpPr txBox="1">
            <a:spLocks noChangeArrowheads="1"/>
          </p:cNvSpPr>
          <p:nvPr/>
        </p:nvSpPr>
        <p:spPr bwMode="auto">
          <a:xfrm>
            <a:off x="1981200" y="453192"/>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smtClean="0">
                <a:solidFill>
                  <a:srgbClr val="663300"/>
                </a:solidFill>
              </a:rPr>
              <a:t>Definition and Description (contd.,)</a:t>
            </a:r>
            <a:endParaRPr lang="en-US" altLang="en-US" b="1" dirty="0">
              <a:solidFill>
                <a:srgbClr val="663300"/>
              </a:solidFill>
            </a:endParaRPr>
          </a:p>
        </p:txBody>
      </p:sp>
      <p:sp>
        <p:nvSpPr>
          <p:cNvPr id="4" name="TextBox 3"/>
          <p:cNvSpPr txBox="1"/>
          <p:nvPr/>
        </p:nvSpPr>
        <p:spPr>
          <a:xfrm>
            <a:off x="1371600" y="1219200"/>
            <a:ext cx="10058400" cy="5632311"/>
          </a:xfrm>
          <a:prstGeom prst="rect">
            <a:avLst/>
          </a:prstGeom>
          <a:noFill/>
        </p:spPr>
        <p:txBody>
          <a:bodyPr wrap="square">
            <a:spAutoFit/>
          </a:bodyPr>
          <a:lstStyle/>
          <a:p>
            <a:pPr algn="just">
              <a:lnSpc>
                <a:spcPct val="150000"/>
              </a:lnSpc>
              <a:defRPr/>
            </a:pPr>
            <a:r>
              <a:rPr lang="en-IN" sz="2000" b="1" dirty="0" smtClean="0">
                <a:solidFill>
                  <a:schemeClr val="tx1"/>
                </a:solidFill>
                <a:latin typeface="+mj-lt"/>
              </a:rPr>
              <a:t>Displaying the position</a:t>
            </a:r>
          </a:p>
          <a:p>
            <a:pPr algn="just">
              <a:lnSpc>
                <a:spcPct val="150000"/>
              </a:lnSpc>
              <a:defRPr/>
            </a:pPr>
            <a:r>
              <a:rPr lang="en-IN" sz="2000" b="1" dirty="0" smtClean="0">
                <a:solidFill>
                  <a:schemeClr val="tx1"/>
                </a:solidFill>
                <a:latin typeface="+mj-lt"/>
              </a:rPr>
              <a:t>Definition:</a:t>
            </a:r>
          </a:p>
          <a:p>
            <a:pPr algn="just">
              <a:lnSpc>
                <a:spcPct val="150000"/>
              </a:lnSpc>
              <a:defRPr/>
            </a:pPr>
            <a:r>
              <a:rPr lang="en-IN" sz="2000" dirty="0" smtClean="0">
                <a:solidFill>
                  <a:schemeClr val="tx1"/>
                </a:solidFill>
                <a:latin typeface="+mj-lt"/>
              </a:rPr>
              <a:t>		This module is used by the fisherman for knowing their current location in a display device.</a:t>
            </a:r>
          </a:p>
          <a:p>
            <a:pPr algn="just">
              <a:lnSpc>
                <a:spcPct val="150000"/>
              </a:lnSpc>
              <a:defRPr/>
            </a:pPr>
            <a:r>
              <a:rPr lang="en-IN" sz="2000" b="1" dirty="0" smtClean="0">
                <a:solidFill>
                  <a:schemeClr val="tx1"/>
                </a:solidFill>
                <a:latin typeface="+mj-lt"/>
              </a:rPr>
              <a:t>Description :</a:t>
            </a:r>
          </a:p>
          <a:p>
            <a:pPr lvl="2" algn="just">
              <a:lnSpc>
                <a:spcPct val="150000"/>
              </a:lnSpc>
              <a:buFont typeface="Arial" pitchFamily="34" charset="0"/>
              <a:buChar char="•"/>
              <a:defRPr/>
            </a:pPr>
            <a:r>
              <a:rPr lang="en-IN" sz="2000" dirty="0" smtClean="0">
                <a:solidFill>
                  <a:schemeClr val="tx1"/>
                </a:solidFill>
                <a:latin typeface="+mj-lt"/>
              </a:rPr>
              <a:t>The arduino receives the data from the GPS module as input.</a:t>
            </a:r>
          </a:p>
          <a:p>
            <a:pPr lvl="2" algn="just">
              <a:lnSpc>
                <a:spcPct val="150000"/>
              </a:lnSpc>
              <a:buFont typeface="Arial" pitchFamily="34" charset="0"/>
              <a:buChar char="•"/>
              <a:defRPr/>
            </a:pPr>
            <a:r>
              <a:rPr lang="en-IN" sz="2000" dirty="0" smtClean="0">
                <a:solidFill>
                  <a:schemeClr val="tx1"/>
                </a:solidFill>
                <a:latin typeface="+mj-lt"/>
              </a:rPr>
              <a:t>The arduino separates the latitude and longitude from the different header data and displays the location to the user.</a:t>
            </a:r>
          </a:p>
          <a:p>
            <a:pPr lvl="2" algn="just">
              <a:lnSpc>
                <a:spcPct val="150000"/>
              </a:lnSpc>
              <a:buFont typeface="Arial" pitchFamily="34" charset="0"/>
              <a:buChar char="•"/>
              <a:defRPr/>
            </a:pPr>
            <a:r>
              <a:rPr lang="en-IN" sz="2000" dirty="0" smtClean="0">
                <a:solidFill>
                  <a:schemeClr val="tx1"/>
                </a:solidFill>
                <a:latin typeface="+mj-lt"/>
              </a:rPr>
              <a:t>By knowing the current location the fisherman gets accurate information whether he has crossed the border or not.</a:t>
            </a:r>
          </a:p>
          <a:p>
            <a:pPr lvl="2" algn="just">
              <a:lnSpc>
                <a:spcPct val="150000"/>
              </a:lnSpc>
              <a:buFont typeface="Arial" pitchFamily="34" charset="0"/>
              <a:buChar char="•"/>
              <a:defRPr/>
            </a:pPr>
            <a:endParaRPr lang="en-IN" sz="2000" dirty="0" smtClean="0">
              <a:solidFill>
                <a:schemeClr val="tx1"/>
              </a:solidFill>
              <a:latin typeface="+mj-lt"/>
            </a:endParaRPr>
          </a:p>
          <a:p>
            <a:pPr lvl="2" algn="just">
              <a:lnSpc>
                <a:spcPct val="150000"/>
              </a:lnSpc>
              <a:buFont typeface="Arial" pitchFamily="34" charset="0"/>
              <a:buChar char="•"/>
              <a:defRPr/>
            </a:pPr>
            <a:endParaRPr lang="en-IN" sz="2000" dirty="0">
              <a:solidFill>
                <a:schemeClr val="tx1"/>
              </a:solidFill>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Text Box 1"/>
          <p:cNvSpPr txBox="1">
            <a:spLocks noChangeArrowheads="1"/>
          </p:cNvSpPr>
          <p:nvPr/>
        </p:nvSpPr>
        <p:spPr bwMode="auto">
          <a:xfrm>
            <a:off x="1981200" y="453192"/>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smtClean="0">
                <a:solidFill>
                  <a:srgbClr val="663300"/>
                </a:solidFill>
              </a:rPr>
              <a:t>Definition and Description (contd.,)</a:t>
            </a:r>
            <a:endParaRPr lang="en-US" altLang="en-US" b="1" dirty="0">
              <a:solidFill>
                <a:srgbClr val="663300"/>
              </a:solidFill>
            </a:endParaRPr>
          </a:p>
        </p:txBody>
      </p:sp>
      <p:sp>
        <p:nvSpPr>
          <p:cNvPr id="4" name="TextBox 3"/>
          <p:cNvSpPr txBox="1"/>
          <p:nvPr/>
        </p:nvSpPr>
        <p:spPr>
          <a:xfrm>
            <a:off x="1371600" y="1219200"/>
            <a:ext cx="10058400" cy="3785652"/>
          </a:xfrm>
          <a:prstGeom prst="rect">
            <a:avLst/>
          </a:prstGeom>
          <a:noFill/>
        </p:spPr>
        <p:txBody>
          <a:bodyPr wrap="square">
            <a:spAutoFit/>
          </a:bodyPr>
          <a:lstStyle/>
          <a:p>
            <a:pPr algn="just">
              <a:lnSpc>
                <a:spcPct val="150000"/>
              </a:lnSpc>
              <a:defRPr/>
            </a:pPr>
            <a:r>
              <a:rPr lang="en-IN" sz="2000" b="1" dirty="0" smtClean="0">
                <a:solidFill>
                  <a:schemeClr val="tx1"/>
                </a:solidFill>
                <a:latin typeface="+mj-lt"/>
              </a:rPr>
              <a:t>Module 2 : Connecting tablet to get the location(Bluetooth module)</a:t>
            </a:r>
          </a:p>
          <a:p>
            <a:pPr algn="just">
              <a:lnSpc>
                <a:spcPct val="150000"/>
              </a:lnSpc>
              <a:defRPr/>
            </a:pPr>
            <a:r>
              <a:rPr lang="en-IN" sz="2000" b="1" dirty="0" smtClean="0">
                <a:solidFill>
                  <a:schemeClr val="tx1"/>
                </a:solidFill>
                <a:latin typeface="+mj-lt"/>
              </a:rPr>
              <a:t>Definition:</a:t>
            </a:r>
          </a:p>
          <a:p>
            <a:pPr algn="just">
              <a:lnSpc>
                <a:spcPct val="150000"/>
              </a:lnSpc>
              <a:defRPr/>
            </a:pPr>
            <a:r>
              <a:rPr lang="en-IN" sz="2000" dirty="0" smtClean="0">
                <a:solidFill>
                  <a:schemeClr val="tx1"/>
                </a:solidFill>
                <a:latin typeface="+mj-lt"/>
              </a:rPr>
              <a:t>		Communication between </a:t>
            </a:r>
            <a:r>
              <a:rPr lang="en-IN" sz="2000" dirty="0" err="1" smtClean="0">
                <a:solidFill>
                  <a:schemeClr val="tx1"/>
                </a:solidFill>
                <a:latin typeface="+mj-lt"/>
              </a:rPr>
              <a:t>arduino</a:t>
            </a:r>
            <a:r>
              <a:rPr lang="en-IN" sz="2000" dirty="0" smtClean="0">
                <a:solidFill>
                  <a:schemeClr val="tx1"/>
                </a:solidFill>
                <a:latin typeface="+mj-lt"/>
              </a:rPr>
              <a:t> and the phone.</a:t>
            </a:r>
          </a:p>
          <a:p>
            <a:pPr algn="just">
              <a:lnSpc>
                <a:spcPct val="150000"/>
              </a:lnSpc>
              <a:defRPr/>
            </a:pPr>
            <a:r>
              <a:rPr lang="en-IN" sz="2000" b="1" dirty="0" smtClean="0">
                <a:solidFill>
                  <a:schemeClr val="tx1"/>
                </a:solidFill>
                <a:latin typeface="+mj-lt"/>
              </a:rPr>
              <a:t>Description:</a:t>
            </a:r>
          </a:p>
          <a:p>
            <a:pPr lvl="2" algn="just">
              <a:lnSpc>
                <a:spcPct val="150000"/>
              </a:lnSpc>
              <a:buFont typeface="Arial" pitchFamily="34" charset="0"/>
              <a:buChar char="•"/>
              <a:defRPr/>
            </a:pPr>
            <a:r>
              <a:rPr lang="en-IN" sz="2000" dirty="0" smtClean="0">
                <a:solidFill>
                  <a:schemeClr val="tx1"/>
                </a:solidFill>
                <a:latin typeface="+mj-lt"/>
              </a:rPr>
              <a:t>The latitude and longitude are transferred from </a:t>
            </a:r>
            <a:r>
              <a:rPr lang="en-IN" sz="2000" dirty="0" err="1" smtClean="0">
                <a:solidFill>
                  <a:schemeClr val="tx1"/>
                </a:solidFill>
                <a:latin typeface="+mj-lt"/>
              </a:rPr>
              <a:t>arduino</a:t>
            </a:r>
            <a:r>
              <a:rPr lang="en-IN" sz="2000" dirty="0" smtClean="0">
                <a:solidFill>
                  <a:schemeClr val="tx1"/>
                </a:solidFill>
                <a:latin typeface="+mj-lt"/>
              </a:rPr>
              <a:t> board to phone of the fisherman through Bluetooth.</a:t>
            </a:r>
          </a:p>
          <a:p>
            <a:pPr lvl="2" algn="just">
              <a:lnSpc>
                <a:spcPct val="150000"/>
              </a:lnSpc>
              <a:buFont typeface="Arial" pitchFamily="34" charset="0"/>
              <a:buChar char="•"/>
              <a:defRPr/>
            </a:pPr>
            <a:r>
              <a:rPr lang="en-IN" sz="2000" dirty="0" smtClean="0">
                <a:solidFill>
                  <a:schemeClr val="tx1"/>
                </a:solidFill>
                <a:latin typeface="+mj-lt"/>
              </a:rPr>
              <a:t>The received co-ordinates are displayed in E-map.</a:t>
            </a:r>
          </a:p>
          <a:p>
            <a:pPr lvl="2" algn="just">
              <a:lnSpc>
                <a:spcPct val="150000"/>
              </a:lnSpc>
              <a:buFont typeface="Arial" pitchFamily="34" charset="0"/>
              <a:buChar char="•"/>
              <a:defRPr/>
            </a:pPr>
            <a:endParaRPr lang="en-IN" sz="2000" dirty="0">
              <a:solidFill>
                <a:schemeClr val="tx1"/>
              </a:solidFill>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Text Box 1"/>
          <p:cNvSpPr txBox="1">
            <a:spLocks noChangeArrowheads="1"/>
          </p:cNvSpPr>
          <p:nvPr/>
        </p:nvSpPr>
        <p:spPr bwMode="auto">
          <a:xfrm>
            <a:off x="1981200" y="453192"/>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smtClean="0">
                <a:solidFill>
                  <a:srgbClr val="663300"/>
                </a:solidFill>
              </a:rPr>
              <a:t>Definition and Description (contd.,)</a:t>
            </a:r>
            <a:endParaRPr lang="en-US" altLang="en-US" b="1" dirty="0">
              <a:solidFill>
                <a:srgbClr val="663300"/>
              </a:solidFill>
            </a:endParaRPr>
          </a:p>
        </p:txBody>
      </p:sp>
      <p:sp>
        <p:nvSpPr>
          <p:cNvPr id="4" name="TextBox 3"/>
          <p:cNvSpPr txBox="1"/>
          <p:nvPr/>
        </p:nvSpPr>
        <p:spPr>
          <a:xfrm>
            <a:off x="1371600" y="1219200"/>
            <a:ext cx="10058400" cy="3785652"/>
          </a:xfrm>
          <a:prstGeom prst="rect">
            <a:avLst/>
          </a:prstGeom>
          <a:noFill/>
        </p:spPr>
        <p:txBody>
          <a:bodyPr wrap="square">
            <a:spAutoFit/>
          </a:bodyPr>
          <a:lstStyle/>
          <a:p>
            <a:pPr algn="just">
              <a:lnSpc>
                <a:spcPct val="150000"/>
              </a:lnSpc>
              <a:defRPr/>
            </a:pPr>
            <a:r>
              <a:rPr lang="en-IN" sz="2000" b="1" dirty="0" smtClean="0">
                <a:solidFill>
                  <a:schemeClr val="tx1"/>
                </a:solidFill>
                <a:latin typeface="+mj-lt"/>
              </a:rPr>
              <a:t>Module 3 :Latitude and Longitude comparison for various zones</a:t>
            </a:r>
          </a:p>
          <a:p>
            <a:pPr algn="just">
              <a:lnSpc>
                <a:spcPct val="150000"/>
              </a:lnSpc>
              <a:defRPr/>
            </a:pPr>
            <a:r>
              <a:rPr lang="en-IN" sz="2000" b="1" dirty="0" smtClean="0">
                <a:solidFill>
                  <a:schemeClr val="tx1"/>
                </a:solidFill>
                <a:latin typeface="+mj-lt"/>
              </a:rPr>
              <a:t>Definition:</a:t>
            </a:r>
          </a:p>
          <a:p>
            <a:pPr algn="just">
              <a:lnSpc>
                <a:spcPct val="150000"/>
              </a:lnSpc>
              <a:defRPr/>
            </a:pPr>
            <a:r>
              <a:rPr lang="en-IN" sz="2000" dirty="0" smtClean="0">
                <a:solidFill>
                  <a:schemeClr val="tx1"/>
                </a:solidFill>
                <a:latin typeface="+mj-lt"/>
              </a:rPr>
              <a:t>		This module compares the current position co-ordinates with the boundary location.</a:t>
            </a:r>
            <a:endParaRPr lang="en-IN" sz="2000" dirty="0">
              <a:solidFill>
                <a:schemeClr val="tx1"/>
              </a:solidFill>
              <a:latin typeface="+mj-lt"/>
            </a:endParaRPr>
          </a:p>
          <a:p>
            <a:pPr algn="just">
              <a:lnSpc>
                <a:spcPct val="150000"/>
              </a:lnSpc>
              <a:defRPr/>
            </a:pPr>
            <a:r>
              <a:rPr lang="en-IN" sz="2000" b="1" dirty="0" smtClean="0">
                <a:solidFill>
                  <a:schemeClr val="tx1"/>
                </a:solidFill>
                <a:latin typeface="+mj-lt"/>
              </a:rPr>
              <a:t>Description:</a:t>
            </a:r>
          </a:p>
          <a:p>
            <a:pPr lvl="2" algn="just">
              <a:lnSpc>
                <a:spcPct val="150000"/>
              </a:lnSpc>
              <a:buFont typeface="Arial" pitchFamily="34" charset="0"/>
              <a:buChar char="•"/>
              <a:defRPr/>
            </a:pPr>
            <a:r>
              <a:rPr lang="en-IN" sz="2000" dirty="0" smtClean="0">
                <a:solidFill>
                  <a:schemeClr val="tx1"/>
                </a:solidFill>
                <a:latin typeface="+mj-lt"/>
              </a:rPr>
              <a:t>The maritime boundary of each country is stored in database.</a:t>
            </a:r>
          </a:p>
          <a:p>
            <a:pPr lvl="2" algn="just">
              <a:lnSpc>
                <a:spcPct val="150000"/>
              </a:lnSpc>
              <a:buFont typeface="Arial" pitchFamily="34" charset="0"/>
              <a:buChar char="•"/>
              <a:defRPr/>
            </a:pPr>
            <a:r>
              <a:rPr lang="en-IN" sz="2000" dirty="0" smtClean="0">
                <a:solidFill>
                  <a:schemeClr val="tx1"/>
                </a:solidFill>
                <a:latin typeface="+mj-lt"/>
              </a:rPr>
              <a:t>The received latitude and longitude from the Bluetooth module is checked against the one stored in database.</a:t>
            </a:r>
          </a:p>
          <a:p>
            <a:pPr lvl="2" algn="just">
              <a:lnSpc>
                <a:spcPct val="150000"/>
              </a:lnSpc>
              <a:buFont typeface="Arial" pitchFamily="34" charset="0"/>
              <a:buChar char="•"/>
              <a:defRPr/>
            </a:pPr>
            <a:r>
              <a:rPr lang="en-IN" sz="2000" dirty="0" smtClean="0">
                <a:solidFill>
                  <a:schemeClr val="tx1"/>
                </a:solidFill>
                <a:latin typeface="+mj-lt"/>
              </a:rPr>
              <a:t>This comparison will be used for controlling purposes.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Text Box 1"/>
          <p:cNvSpPr txBox="1">
            <a:spLocks noChangeArrowheads="1"/>
          </p:cNvSpPr>
          <p:nvPr/>
        </p:nvSpPr>
        <p:spPr bwMode="auto">
          <a:xfrm>
            <a:off x="1981200" y="453192"/>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smtClean="0">
                <a:solidFill>
                  <a:srgbClr val="663300"/>
                </a:solidFill>
              </a:rPr>
              <a:t>Definition and Description (contd.,)</a:t>
            </a:r>
            <a:endParaRPr lang="en-US" altLang="en-US" b="1" dirty="0">
              <a:solidFill>
                <a:srgbClr val="663300"/>
              </a:solidFill>
            </a:endParaRPr>
          </a:p>
        </p:txBody>
      </p:sp>
      <p:sp>
        <p:nvSpPr>
          <p:cNvPr id="4" name="TextBox 3"/>
          <p:cNvSpPr txBox="1"/>
          <p:nvPr/>
        </p:nvSpPr>
        <p:spPr>
          <a:xfrm>
            <a:off x="1371600" y="1219200"/>
            <a:ext cx="10058400" cy="4708981"/>
          </a:xfrm>
          <a:prstGeom prst="rect">
            <a:avLst/>
          </a:prstGeom>
          <a:noFill/>
        </p:spPr>
        <p:txBody>
          <a:bodyPr wrap="square">
            <a:spAutoFit/>
          </a:bodyPr>
          <a:lstStyle/>
          <a:p>
            <a:pPr algn="just">
              <a:lnSpc>
                <a:spcPct val="150000"/>
              </a:lnSpc>
              <a:defRPr/>
            </a:pPr>
            <a:r>
              <a:rPr lang="en-IN" sz="2000" b="1" dirty="0" smtClean="0">
                <a:solidFill>
                  <a:schemeClr val="tx1"/>
                </a:solidFill>
                <a:latin typeface="+mj-lt"/>
              </a:rPr>
              <a:t>Module 4 : App in tablet (E-map, seek help, Notification module)</a:t>
            </a:r>
          </a:p>
          <a:p>
            <a:pPr algn="just">
              <a:lnSpc>
                <a:spcPct val="150000"/>
              </a:lnSpc>
              <a:defRPr/>
            </a:pPr>
            <a:r>
              <a:rPr lang="en-IN" sz="2000" b="1" dirty="0" smtClean="0">
                <a:solidFill>
                  <a:schemeClr val="tx1"/>
                </a:solidFill>
                <a:latin typeface="+mj-lt"/>
              </a:rPr>
              <a:t>Definition:</a:t>
            </a:r>
          </a:p>
          <a:p>
            <a:pPr algn="just">
              <a:lnSpc>
                <a:spcPct val="150000"/>
              </a:lnSpc>
              <a:defRPr/>
            </a:pPr>
            <a:r>
              <a:rPr lang="en-IN" sz="2000" b="1" dirty="0" smtClean="0">
                <a:solidFill>
                  <a:schemeClr val="tx1"/>
                </a:solidFill>
                <a:latin typeface="+mj-lt"/>
              </a:rPr>
              <a:t>		</a:t>
            </a:r>
            <a:r>
              <a:rPr lang="en-IN" sz="2000" dirty="0" smtClean="0">
                <a:solidFill>
                  <a:schemeClr val="tx1"/>
                </a:solidFill>
                <a:latin typeface="+mj-lt"/>
              </a:rPr>
              <a:t> An app is built for the fisherman to get his location information displayed in a map, also he can ask for help from the central station and get notified about the nearby boat information.</a:t>
            </a:r>
          </a:p>
          <a:p>
            <a:pPr algn="just">
              <a:lnSpc>
                <a:spcPct val="150000"/>
              </a:lnSpc>
              <a:defRPr/>
            </a:pPr>
            <a:r>
              <a:rPr lang="en-IN" sz="2000" b="1" dirty="0" smtClean="0">
                <a:solidFill>
                  <a:schemeClr val="tx1"/>
                </a:solidFill>
                <a:latin typeface="+mj-lt"/>
              </a:rPr>
              <a:t>Description:</a:t>
            </a:r>
          </a:p>
          <a:p>
            <a:pPr lvl="2" algn="just">
              <a:lnSpc>
                <a:spcPct val="150000"/>
              </a:lnSpc>
              <a:buFont typeface="Arial" pitchFamily="34" charset="0"/>
              <a:buChar char="•"/>
              <a:defRPr/>
            </a:pPr>
            <a:r>
              <a:rPr lang="en-IN" sz="2000" dirty="0" smtClean="0">
                <a:solidFill>
                  <a:schemeClr val="tx1"/>
                </a:solidFill>
                <a:latin typeface="+mj-lt"/>
              </a:rPr>
              <a:t>The current position is displayed in E-map for easy reference also the various zones like safe, restricted and danger zones	are indicated.</a:t>
            </a:r>
          </a:p>
          <a:p>
            <a:pPr lvl="2" algn="just">
              <a:lnSpc>
                <a:spcPct val="150000"/>
              </a:lnSpc>
              <a:buFont typeface="Arial" pitchFamily="34" charset="0"/>
              <a:buChar char="•"/>
              <a:defRPr/>
            </a:pPr>
            <a:r>
              <a:rPr lang="en-IN" sz="2000" dirty="0" smtClean="0">
                <a:solidFill>
                  <a:schemeClr val="tx1"/>
                </a:solidFill>
                <a:latin typeface="+mj-lt"/>
              </a:rPr>
              <a:t>In case of any need for the fisherman he can send message to the central station to seek help.</a:t>
            </a:r>
            <a:r>
              <a:rPr lang="en-IN" sz="2000" b="1" dirty="0" smtClean="0">
                <a:solidFill>
                  <a:schemeClr val="tx1"/>
                </a:solidFill>
                <a:latin typeface="+mj-lt"/>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Text Box 1"/>
          <p:cNvSpPr txBox="1">
            <a:spLocks noChangeArrowheads="1"/>
          </p:cNvSpPr>
          <p:nvPr/>
        </p:nvSpPr>
        <p:spPr bwMode="auto">
          <a:xfrm>
            <a:off x="1981200" y="453192"/>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smtClean="0">
                <a:solidFill>
                  <a:srgbClr val="663300"/>
                </a:solidFill>
              </a:rPr>
              <a:t>Definition and Description (contd.,)</a:t>
            </a:r>
            <a:endParaRPr lang="en-US" altLang="en-US" b="1" dirty="0">
              <a:solidFill>
                <a:srgbClr val="663300"/>
              </a:solidFill>
            </a:endParaRPr>
          </a:p>
        </p:txBody>
      </p:sp>
      <p:sp>
        <p:nvSpPr>
          <p:cNvPr id="4" name="TextBox 3"/>
          <p:cNvSpPr txBox="1"/>
          <p:nvPr/>
        </p:nvSpPr>
        <p:spPr>
          <a:xfrm>
            <a:off x="1371600" y="1219200"/>
            <a:ext cx="10058400" cy="4247317"/>
          </a:xfrm>
          <a:prstGeom prst="rect">
            <a:avLst/>
          </a:prstGeom>
          <a:noFill/>
        </p:spPr>
        <p:txBody>
          <a:bodyPr wrap="square">
            <a:spAutoFit/>
          </a:bodyPr>
          <a:lstStyle/>
          <a:p>
            <a:pPr algn="just">
              <a:lnSpc>
                <a:spcPct val="150000"/>
              </a:lnSpc>
              <a:defRPr/>
            </a:pPr>
            <a:r>
              <a:rPr lang="en-IN" sz="2000" b="1" dirty="0" smtClean="0">
                <a:solidFill>
                  <a:schemeClr val="tx1"/>
                </a:solidFill>
                <a:latin typeface="+mj-lt"/>
              </a:rPr>
              <a:t>Module 5 : Website on central station to track and alert all the boats</a:t>
            </a:r>
          </a:p>
          <a:p>
            <a:pPr algn="just">
              <a:lnSpc>
                <a:spcPct val="150000"/>
              </a:lnSpc>
              <a:defRPr/>
            </a:pPr>
            <a:r>
              <a:rPr lang="en-IN" sz="2000" b="1" dirty="0" smtClean="0">
                <a:solidFill>
                  <a:schemeClr val="tx1"/>
                </a:solidFill>
                <a:latin typeface="+mj-lt"/>
              </a:rPr>
              <a:t>Definition:</a:t>
            </a:r>
          </a:p>
          <a:p>
            <a:pPr algn="just">
              <a:lnSpc>
                <a:spcPct val="150000"/>
              </a:lnSpc>
              <a:defRPr/>
            </a:pPr>
            <a:r>
              <a:rPr lang="en-IN" sz="2000" dirty="0" smtClean="0">
                <a:solidFill>
                  <a:schemeClr val="tx1"/>
                </a:solidFill>
                <a:latin typeface="+mj-lt"/>
              </a:rPr>
              <a:t>		A website is created showing the location of all the registered boats and any message can be sent to those boats in case of any natural calamities.</a:t>
            </a:r>
          </a:p>
          <a:p>
            <a:pPr algn="just">
              <a:lnSpc>
                <a:spcPct val="150000"/>
              </a:lnSpc>
              <a:defRPr/>
            </a:pPr>
            <a:r>
              <a:rPr lang="en-IN" sz="2000" b="1" dirty="0" smtClean="0">
                <a:solidFill>
                  <a:schemeClr val="tx1"/>
                </a:solidFill>
                <a:latin typeface="+mj-lt"/>
              </a:rPr>
              <a:t>Description:</a:t>
            </a:r>
          </a:p>
          <a:p>
            <a:pPr lvl="2" algn="just">
              <a:lnSpc>
                <a:spcPct val="150000"/>
              </a:lnSpc>
              <a:buFont typeface="Arial" pitchFamily="34" charset="0"/>
              <a:buChar char="•"/>
              <a:defRPr/>
            </a:pPr>
            <a:r>
              <a:rPr lang="en-IN" sz="2000" dirty="0" smtClean="0">
                <a:solidFill>
                  <a:schemeClr val="tx1"/>
                </a:solidFill>
                <a:latin typeface="+mj-lt"/>
              </a:rPr>
              <a:t>A website is created using PHP for tracking the information about the registered boats.</a:t>
            </a:r>
          </a:p>
          <a:p>
            <a:pPr lvl="2" algn="just">
              <a:lnSpc>
                <a:spcPct val="150000"/>
              </a:lnSpc>
              <a:buFont typeface="Arial" pitchFamily="34" charset="0"/>
              <a:buChar char="•"/>
              <a:defRPr/>
            </a:pPr>
            <a:r>
              <a:rPr lang="en-IN" sz="2000" dirty="0" smtClean="0">
                <a:solidFill>
                  <a:schemeClr val="tx1"/>
                </a:solidFill>
                <a:latin typeface="+mj-lt"/>
              </a:rPr>
              <a:t>Also information can be sent to these boats in case of any natural calamities.</a:t>
            </a:r>
          </a:p>
          <a:p>
            <a:pPr lvl="2" algn="just">
              <a:lnSpc>
                <a:spcPct val="150000"/>
              </a:lnSpc>
              <a:buFont typeface="Arial" pitchFamily="34" charset="0"/>
              <a:buChar char="•"/>
              <a:defRPr/>
            </a:pPr>
            <a:endParaRPr lang="en-IN" sz="2000" dirty="0">
              <a:solidFill>
                <a:schemeClr val="tx1"/>
              </a:solidFill>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4" name="Rectangle 3"/>
          <p:cNvSpPr/>
          <p:nvPr/>
        </p:nvSpPr>
        <p:spPr>
          <a:xfrm>
            <a:off x="1600200" y="1486326"/>
            <a:ext cx="10134600" cy="4755148"/>
          </a:xfrm>
          <a:prstGeom prst="rect">
            <a:avLst/>
          </a:prstGeom>
        </p:spPr>
        <p:txBody>
          <a:bodyPr wrap="square">
            <a:spAutoFit/>
          </a:bodyPr>
          <a:lstStyle/>
          <a:p>
            <a:pPr algn="just">
              <a:lnSpc>
                <a:spcPct val="150000"/>
              </a:lnSpc>
              <a:buFont typeface="Arial" pitchFamily="34" charset="0"/>
              <a:buChar char="•"/>
              <a:defRPr/>
            </a:pPr>
            <a:r>
              <a:rPr lang="en-IN" sz="2000" dirty="0" smtClean="0">
                <a:solidFill>
                  <a:schemeClr val="tx1"/>
                </a:solidFill>
                <a:latin typeface="+mn-lt"/>
              </a:rPr>
              <a:t>Identification </a:t>
            </a:r>
            <a:r>
              <a:rPr lang="en-IN" sz="2000" dirty="0" smtClean="0">
                <a:solidFill>
                  <a:schemeClr val="tx1"/>
                </a:solidFill>
                <a:latin typeface="+mn-lt"/>
              </a:rPr>
              <a:t>of location of boat through GPS.</a:t>
            </a:r>
          </a:p>
          <a:p>
            <a:pPr algn="just">
              <a:lnSpc>
                <a:spcPct val="150000"/>
              </a:lnSpc>
              <a:buFont typeface="Arial" pitchFamily="34" charset="0"/>
              <a:buChar char="•"/>
              <a:defRPr/>
            </a:pPr>
            <a:r>
              <a:rPr lang="en-IN" sz="2000" dirty="0" smtClean="0">
                <a:solidFill>
                  <a:schemeClr val="tx1"/>
                </a:solidFill>
                <a:latin typeface="+mn-lt"/>
              </a:rPr>
              <a:t>Website on central station to register the boats.</a:t>
            </a:r>
          </a:p>
          <a:p>
            <a:pPr algn="just">
              <a:lnSpc>
                <a:spcPct val="150000"/>
              </a:lnSpc>
              <a:buFont typeface="Arial" pitchFamily="34" charset="0"/>
              <a:buChar char="•"/>
              <a:defRPr/>
            </a:pPr>
            <a:r>
              <a:rPr lang="en-GB" sz="2000" dirty="0" smtClean="0">
                <a:solidFill>
                  <a:schemeClr val="tx1"/>
                </a:solidFill>
                <a:latin typeface="+mn-lt"/>
                <a:cs typeface="Calibri" panose="020F0502020204030204" pitchFamily="34" charset="0"/>
              </a:rPr>
              <a:t>Alert all the </a:t>
            </a:r>
            <a:r>
              <a:rPr lang="en-GB" sz="2000" dirty="0" smtClean="0">
                <a:solidFill>
                  <a:schemeClr val="tx1"/>
                </a:solidFill>
                <a:latin typeface="+mn-lt"/>
                <a:cs typeface="Calibri" panose="020F0502020204030204" pitchFamily="34" charset="0"/>
              </a:rPr>
              <a:t>boats from the base station.</a:t>
            </a:r>
            <a:endParaRPr lang="en-GB" sz="2000" dirty="0" smtClean="0">
              <a:solidFill>
                <a:schemeClr val="tx1"/>
              </a:solidFill>
              <a:latin typeface="+mn-lt"/>
              <a:cs typeface="Calibri" panose="020F0502020204030204" pitchFamily="34" charset="0"/>
            </a:endParaRPr>
          </a:p>
          <a:p>
            <a:pPr algn="just">
              <a:lnSpc>
                <a:spcPct val="150000"/>
              </a:lnSpc>
              <a:buFont typeface="Arial" pitchFamily="34" charset="0"/>
              <a:buChar char="•"/>
              <a:defRPr/>
            </a:pPr>
            <a:r>
              <a:rPr lang="en-GB" sz="2000" dirty="0" smtClean="0">
                <a:solidFill>
                  <a:schemeClr val="tx1"/>
                </a:solidFill>
                <a:latin typeface="+mn-lt"/>
                <a:cs typeface="Calibri" panose="020F0502020204030204" pitchFamily="34" charset="0"/>
              </a:rPr>
              <a:t>App in tablet ( E-map, Notification </a:t>
            </a:r>
            <a:r>
              <a:rPr lang="en-GB" sz="2000" dirty="0" smtClean="0">
                <a:solidFill>
                  <a:schemeClr val="tx1"/>
                </a:solidFill>
                <a:latin typeface="+mn-lt"/>
                <a:cs typeface="Calibri" panose="020F0502020204030204" pitchFamily="34" charset="0"/>
              </a:rPr>
              <a:t>module-Message).</a:t>
            </a:r>
          </a:p>
          <a:p>
            <a:pPr algn="just">
              <a:lnSpc>
                <a:spcPct val="150000"/>
              </a:lnSpc>
              <a:buFont typeface="Arial" pitchFamily="34" charset="0"/>
              <a:buChar char="•"/>
              <a:defRPr/>
            </a:pPr>
            <a:r>
              <a:rPr lang="en-GB" sz="2000" dirty="0" smtClean="0">
                <a:solidFill>
                  <a:schemeClr val="tx1"/>
                </a:solidFill>
                <a:latin typeface="+mn-lt"/>
              </a:rPr>
              <a:t>Bluetooth to interface Arduino and phone.</a:t>
            </a:r>
            <a:endParaRPr lang="en-IN" sz="2000" dirty="0" smtClean="0">
              <a:solidFill>
                <a:schemeClr val="tx1"/>
              </a:solidFill>
              <a:latin typeface="+mn-lt"/>
            </a:endParaRPr>
          </a:p>
          <a:p>
            <a:pPr algn="just">
              <a:lnSpc>
                <a:spcPct val="200000"/>
              </a:lnSpc>
            </a:pPr>
            <a:endParaRPr lang="en-GB" dirty="0" smtClean="0">
              <a:solidFill>
                <a:schemeClr val="tx1"/>
              </a:solidFill>
              <a:cs typeface="Calibri" panose="020F0502020204030204" pitchFamily="34" charset="0"/>
            </a:endParaRPr>
          </a:p>
          <a:p>
            <a:pPr marL="285750" indent="-285750" algn="just">
              <a:lnSpc>
                <a:spcPct val="200000"/>
              </a:lnSpc>
              <a:buFont typeface="Arial" panose="020B0604020202020204" pitchFamily="34" charset="0"/>
              <a:buChar char="•"/>
            </a:pPr>
            <a:endParaRPr lang="en-GB" dirty="0" smtClean="0">
              <a:solidFill>
                <a:schemeClr val="tx1"/>
              </a:solidFill>
              <a:cs typeface="Calibri" panose="020F0502020204030204" pitchFamily="34" charset="0"/>
            </a:endParaRPr>
          </a:p>
          <a:p>
            <a:pPr algn="just">
              <a:lnSpc>
                <a:spcPct val="150000"/>
              </a:lnSpc>
              <a:buFont typeface="Arial" pitchFamily="34" charset="0"/>
              <a:buChar char="•"/>
              <a:defRPr/>
            </a:pPr>
            <a:endParaRPr lang="en-IN" dirty="0" smtClean="0">
              <a:solidFill>
                <a:srgbClr val="C00000"/>
              </a:solidFill>
            </a:endParaRPr>
          </a:p>
          <a:p>
            <a:pPr algn="just">
              <a:lnSpc>
                <a:spcPct val="150000"/>
              </a:lnSpc>
              <a:defRPr/>
            </a:pPr>
            <a:endParaRPr lang="en-IN" dirty="0" smtClean="0">
              <a:solidFill>
                <a:srgbClr val="C00000"/>
              </a:solidFill>
            </a:endParaRPr>
          </a:p>
          <a:p>
            <a:pPr lvl="2" algn="just">
              <a:lnSpc>
                <a:spcPct val="150000"/>
              </a:lnSpc>
              <a:buFont typeface="Arial" pitchFamily="34" charset="0"/>
              <a:buChar char="•"/>
              <a:defRPr/>
            </a:pPr>
            <a:endParaRPr lang="en-IN" dirty="0" smtClean="0">
              <a:solidFill>
                <a:schemeClr val="tx1"/>
              </a:solidFill>
            </a:endParaRPr>
          </a:p>
        </p:txBody>
      </p:sp>
      <p:sp>
        <p:nvSpPr>
          <p:cNvPr id="5" name="Text Box 1"/>
          <p:cNvSpPr txBox="1">
            <a:spLocks noChangeArrowheads="1"/>
          </p:cNvSpPr>
          <p:nvPr/>
        </p:nvSpPr>
        <p:spPr bwMode="auto">
          <a:xfrm>
            <a:off x="1600200" y="5334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smtClean="0">
                <a:solidFill>
                  <a:srgbClr val="663300"/>
                </a:solidFill>
              </a:rPr>
              <a:t>Modules in the System</a:t>
            </a:r>
            <a:endParaRPr lang="en-US" altLang="en-US" b="1" dirty="0">
              <a:solidFill>
                <a:srgbClr val="6633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Text Box 1"/>
          <p:cNvSpPr txBox="1">
            <a:spLocks noChangeArrowheads="1"/>
          </p:cNvSpPr>
          <p:nvPr/>
        </p:nvSpPr>
        <p:spPr bwMode="auto">
          <a:xfrm>
            <a:off x="1981200" y="2413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pPr>
            <a:r>
              <a:rPr lang="en-US" altLang="en-US" b="1" dirty="0" smtClean="0">
                <a:solidFill>
                  <a:srgbClr val="663300"/>
                </a:solidFill>
              </a:rPr>
              <a:t>IMPLEMENTATION</a:t>
            </a:r>
            <a:endParaRPr lang="en-US" altLang="en-US" b="1" dirty="0">
              <a:solidFill>
                <a:srgbClr val="663300"/>
              </a:solidFill>
            </a:endParaRPr>
          </a:p>
          <a:p>
            <a:pPr algn="ctr" eaLnBrk="1" hangingPunct="1">
              <a:spcBef>
                <a:spcPct val="0"/>
              </a:spcBef>
              <a:buClrTx/>
              <a:buFontTx/>
              <a:buNone/>
            </a:pPr>
            <a:endParaRPr lang="en-US" altLang="en-US" b="1" dirty="0">
              <a:solidFill>
                <a:srgbClr val="663300"/>
              </a:solidFill>
            </a:endParaRPr>
          </a:p>
        </p:txBody>
      </p:sp>
      <p:sp>
        <p:nvSpPr>
          <p:cNvPr id="5" name="Footer Placeholder 1"/>
          <p:cNvSpPr txBox="1">
            <a:spLocks/>
          </p:cNvSpPr>
          <p:nvPr/>
        </p:nvSpPr>
        <p:spPr bwMode="auto">
          <a:xfrm>
            <a:off x="4646082" y="5638800"/>
            <a:ext cx="3814233" cy="609601"/>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marL="0" marR="0" lvl="0" indent="0" algn="ct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 pos="2246313" algn="l"/>
                <a:tab pos="2695575" algn="l"/>
              </a:tabLst>
              <a:defRPr/>
            </a:pPr>
            <a:r>
              <a:rPr lang="en-GB" dirty="0" smtClean="0">
                <a:solidFill>
                  <a:schemeClr val="tx1"/>
                </a:solidFill>
                <a:latin typeface="+mn-lt"/>
                <a:cs typeface="Arial" charset="0"/>
              </a:rPr>
              <a:t>Fig</a:t>
            </a:r>
            <a:r>
              <a:rPr lang="en-GB" dirty="0">
                <a:solidFill>
                  <a:schemeClr val="tx1"/>
                </a:solidFill>
                <a:latin typeface="+mn-lt"/>
                <a:cs typeface="Arial" charset="0"/>
              </a:rPr>
              <a:t> </a:t>
            </a:r>
            <a:r>
              <a:rPr lang="en-GB" dirty="0" smtClean="0">
                <a:solidFill>
                  <a:schemeClr val="tx1"/>
                </a:solidFill>
                <a:latin typeface="+mn-lt"/>
                <a:cs typeface="Arial" charset="0"/>
              </a:rPr>
              <a:t>1.3 Design of system in boat</a:t>
            </a:r>
            <a:endParaRPr kumimoji="0" lang="en-GB" b="0" i="0" u="none" strike="noStrike" kern="1200" cap="none" spc="0" normalizeH="0" baseline="0" noProof="0" dirty="0">
              <a:ln>
                <a:noFill/>
              </a:ln>
              <a:solidFill>
                <a:schemeClr val="tx1"/>
              </a:solidFill>
              <a:effectLst/>
              <a:uLnTx/>
              <a:uFillTx/>
              <a:latin typeface="+mn-lt"/>
              <a:cs typeface="Arial"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762000"/>
            <a:ext cx="7315200" cy="47371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Text Box 1"/>
          <p:cNvSpPr txBox="1">
            <a:spLocks noChangeArrowheads="1"/>
          </p:cNvSpPr>
          <p:nvPr/>
        </p:nvSpPr>
        <p:spPr bwMode="auto">
          <a:xfrm>
            <a:off x="1981200" y="1524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pPr>
            <a:r>
              <a:rPr lang="en-US" altLang="en-US" b="1" dirty="0" smtClean="0">
                <a:solidFill>
                  <a:srgbClr val="663300"/>
                </a:solidFill>
              </a:rPr>
              <a:t>RESULTS</a:t>
            </a:r>
            <a:endParaRPr lang="en-US" altLang="en-US" b="1" dirty="0">
              <a:solidFill>
                <a:srgbClr val="663300"/>
              </a:solidFill>
            </a:endParaRPr>
          </a:p>
        </p:txBody>
      </p:sp>
      <p:sp>
        <p:nvSpPr>
          <p:cNvPr id="5" name="Footer Placeholder 1"/>
          <p:cNvSpPr txBox="1">
            <a:spLocks/>
          </p:cNvSpPr>
          <p:nvPr/>
        </p:nvSpPr>
        <p:spPr bwMode="auto">
          <a:xfrm>
            <a:off x="4646083" y="5846763"/>
            <a:ext cx="3814233" cy="4222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marL="0" marR="0" lvl="0" indent="0" algn="ct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 pos="2246313" algn="l"/>
                <a:tab pos="2695575" algn="l"/>
              </a:tabLst>
              <a:defRPr/>
            </a:pPr>
            <a:r>
              <a:rPr lang="en-GB" dirty="0" smtClean="0">
                <a:solidFill>
                  <a:schemeClr val="tx1"/>
                </a:solidFill>
                <a:latin typeface="+mn-lt"/>
                <a:cs typeface="Arial" charset="0"/>
              </a:rPr>
              <a:t>Fig</a:t>
            </a:r>
            <a:r>
              <a:rPr lang="en-GB" dirty="0">
                <a:solidFill>
                  <a:schemeClr val="tx1"/>
                </a:solidFill>
                <a:latin typeface="+mn-lt"/>
                <a:cs typeface="Arial" charset="0"/>
              </a:rPr>
              <a:t> </a:t>
            </a:r>
            <a:r>
              <a:rPr lang="en-GB" dirty="0" smtClean="0">
                <a:solidFill>
                  <a:schemeClr val="tx1"/>
                </a:solidFill>
                <a:latin typeface="+mn-lt"/>
                <a:cs typeface="Arial" charset="0"/>
              </a:rPr>
              <a:t>1.4 Registration page for fishermen</a:t>
            </a:r>
            <a:endParaRPr kumimoji="0" lang="en-GB" b="0" i="0" u="none" strike="noStrike" kern="1200" cap="none" spc="0" normalizeH="0" baseline="0" noProof="0" dirty="0">
              <a:ln>
                <a:noFill/>
              </a:ln>
              <a:solidFill>
                <a:schemeClr val="tx1"/>
              </a:solidFill>
              <a:effectLst/>
              <a:uLnTx/>
              <a:uFillTx/>
              <a:latin typeface="+mn-lt"/>
              <a:cs typeface="Arial"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914400"/>
            <a:ext cx="8806655" cy="4706390"/>
          </a:xfrm>
          <a:prstGeom prst="rect">
            <a:avLst/>
          </a:prstGeom>
        </p:spPr>
      </p:pic>
    </p:spTree>
    <p:extLst>
      <p:ext uri="{BB962C8B-B14F-4D97-AF65-F5344CB8AC3E}">
        <p14:creationId xmlns:p14="http://schemas.microsoft.com/office/powerpoint/2010/main" val="1742942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Text Box 1"/>
          <p:cNvSpPr txBox="1">
            <a:spLocks noChangeArrowheads="1"/>
          </p:cNvSpPr>
          <p:nvPr/>
        </p:nvSpPr>
        <p:spPr bwMode="auto">
          <a:xfrm>
            <a:off x="2057400" y="1524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pPr>
            <a:r>
              <a:rPr lang="en-US" altLang="en-US" b="1" dirty="0">
                <a:solidFill>
                  <a:srgbClr val="663300"/>
                </a:solidFill>
              </a:rPr>
              <a:t>RESULTS(CONTD.,)</a:t>
            </a:r>
          </a:p>
          <a:p>
            <a:pPr algn="ctr" eaLnBrk="1" hangingPunct="1">
              <a:spcBef>
                <a:spcPct val="0"/>
              </a:spcBef>
              <a:buClrTx/>
              <a:buFontTx/>
              <a:buNone/>
            </a:pPr>
            <a:endParaRPr lang="en-US" altLang="en-US" b="1" dirty="0">
              <a:solidFill>
                <a:srgbClr val="663300"/>
              </a:solidFill>
            </a:endParaRPr>
          </a:p>
        </p:txBody>
      </p:sp>
      <p:sp>
        <p:nvSpPr>
          <p:cNvPr id="5" name="Footer Placeholder 1"/>
          <p:cNvSpPr txBox="1">
            <a:spLocks/>
          </p:cNvSpPr>
          <p:nvPr/>
        </p:nvSpPr>
        <p:spPr bwMode="auto">
          <a:xfrm>
            <a:off x="3885670" y="5826126"/>
            <a:ext cx="5182659" cy="4222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marL="0" marR="0" lvl="0" indent="0" algn="ct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 pos="2246313" algn="l"/>
                <a:tab pos="2695575" algn="l"/>
              </a:tabLst>
              <a:defRPr/>
            </a:pPr>
            <a:r>
              <a:rPr lang="en-GB" dirty="0" smtClean="0">
                <a:solidFill>
                  <a:schemeClr val="tx1"/>
                </a:solidFill>
                <a:latin typeface="+mn-lt"/>
                <a:cs typeface="Arial" charset="0"/>
              </a:rPr>
              <a:t>Fig 1.5: </a:t>
            </a:r>
            <a:r>
              <a:rPr lang="en-GB" dirty="0" smtClean="0">
                <a:solidFill>
                  <a:schemeClr val="tx1"/>
                </a:solidFill>
                <a:latin typeface="+mn-lt"/>
                <a:cs typeface="Arial" charset="0"/>
              </a:rPr>
              <a:t>Displaying Location of boat in base station</a:t>
            </a:r>
            <a:endParaRPr kumimoji="0" lang="en-GB" b="0" i="0" u="none" strike="noStrike" kern="1200" cap="none" spc="0" normalizeH="0" baseline="0" noProof="0" dirty="0">
              <a:ln>
                <a:noFill/>
              </a:ln>
              <a:solidFill>
                <a:schemeClr val="tx1"/>
              </a:solidFill>
              <a:effectLst/>
              <a:uLnTx/>
              <a:uFillTx/>
              <a:latin typeface="+mn-lt"/>
              <a:cs typeface="Arial" charset="0"/>
            </a:endParaRPr>
          </a:p>
        </p:txBody>
      </p:sp>
      <p:pic>
        <p:nvPicPr>
          <p:cNvPr id="4" name="Picture 2" descr="G:\map1.PNG"/>
          <p:cNvPicPr>
            <a:picLocks noChangeAspect="1" noChangeArrowheads="1"/>
          </p:cNvPicPr>
          <p:nvPr/>
        </p:nvPicPr>
        <p:blipFill>
          <a:blip r:embed="rId2"/>
          <a:srcRect/>
          <a:stretch>
            <a:fillRect/>
          </a:stretch>
        </p:blipFill>
        <p:spPr bwMode="auto">
          <a:xfrm>
            <a:off x="1752600" y="1066800"/>
            <a:ext cx="9296400" cy="4724400"/>
          </a:xfrm>
          <a:prstGeom prst="rect">
            <a:avLst/>
          </a:prstGeom>
          <a:noFill/>
        </p:spPr>
      </p:pic>
    </p:spTree>
    <p:extLst>
      <p:ext uri="{BB962C8B-B14F-4D97-AF65-F5344CB8AC3E}">
        <p14:creationId xmlns:p14="http://schemas.microsoft.com/office/powerpoint/2010/main" val="2407095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Text Box 1"/>
          <p:cNvSpPr txBox="1">
            <a:spLocks noChangeArrowheads="1"/>
          </p:cNvSpPr>
          <p:nvPr/>
        </p:nvSpPr>
        <p:spPr bwMode="auto">
          <a:xfrm>
            <a:off x="1828800" y="1524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a:solidFill>
                  <a:srgbClr val="663300"/>
                </a:solidFill>
              </a:rPr>
              <a:t>RESULTS (CONTD.,)</a:t>
            </a:r>
            <a:endParaRPr lang="en-US" altLang="en-US" b="1" dirty="0">
              <a:solidFill>
                <a:srgbClr val="6633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781122"/>
            <a:ext cx="10058400" cy="5095154"/>
          </a:xfrm>
          <a:prstGeom prst="rect">
            <a:avLst/>
          </a:prstGeom>
        </p:spPr>
      </p:pic>
      <p:sp>
        <p:nvSpPr>
          <p:cNvPr id="5" name="Footer Placeholder 1"/>
          <p:cNvSpPr txBox="1">
            <a:spLocks/>
          </p:cNvSpPr>
          <p:nvPr/>
        </p:nvSpPr>
        <p:spPr bwMode="auto">
          <a:xfrm>
            <a:off x="3505200" y="5876276"/>
            <a:ext cx="5742121" cy="4222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marL="0" marR="0" lvl="0" indent="0" algn="ct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 pos="2246313" algn="l"/>
                <a:tab pos="2695575" algn="l"/>
              </a:tabLst>
              <a:defRPr/>
            </a:pPr>
            <a:r>
              <a:rPr lang="en-GB" dirty="0" smtClean="0">
                <a:solidFill>
                  <a:schemeClr val="tx1"/>
                </a:solidFill>
                <a:latin typeface="+mn-lt"/>
                <a:cs typeface="Arial" charset="0"/>
              </a:rPr>
              <a:t>Fig 1.6: </a:t>
            </a:r>
            <a:r>
              <a:rPr lang="en-GB" dirty="0" smtClean="0">
                <a:solidFill>
                  <a:schemeClr val="tx1"/>
                </a:solidFill>
                <a:latin typeface="+mn-lt"/>
                <a:cs typeface="Arial" charset="0"/>
              </a:rPr>
              <a:t>Base station tracking all fishermen</a:t>
            </a:r>
            <a:endParaRPr kumimoji="0" lang="en-GB" b="0" i="0" u="none" strike="noStrike" kern="1200" cap="none" spc="0" normalizeH="0" baseline="0" noProof="0" dirty="0">
              <a:ln>
                <a:noFill/>
              </a:ln>
              <a:solidFill>
                <a:schemeClr val="tx1"/>
              </a:solidFill>
              <a:effectLst/>
              <a:uLnTx/>
              <a:uFillTx/>
              <a:latin typeface="+mn-lt"/>
              <a:cs typeface="Arial" charset="0"/>
            </a:endParaRPr>
          </a:p>
        </p:txBody>
      </p:sp>
    </p:spTree>
    <p:extLst>
      <p:ext uri="{BB962C8B-B14F-4D97-AF65-F5344CB8AC3E}">
        <p14:creationId xmlns:p14="http://schemas.microsoft.com/office/powerpoint/2010/main" val="241249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2286000" y="22860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a:solidFill>
                  <a:srgbClr val="663300"/>
                </a:solidFill>
              </a:rPr>
              <a:t>OBJECTIVES</a:t>
            </a:r>
          </a:p>
        </p:txBody>
      </p:sp>
      <p:sp>
        <p:nvSpPr>
          <p:cNvPr id="16386" name="Text Box 2"/>
          <p:cNvSpPr txBox="1">
            <a:spLocks noChangeArrowheads="1"/>
          </p:cNvSpPr>
          <p:nvPr/>
        </p:nvSpPr>
        <p:spPr bwMode="auto">
          <a:xfrm>
            <a:off x="1143000" y="1219200"/>
            <a:ext cx="10363200" cy="4759036"/>
          </a:xfrm>
          <a:prstGeom prst="rect">
            <a:avLst/>
          </a:prstGeom>
          <a:noFill/>
          <a:ln w="9525" cap="flat">
            <a:noFill/>
            <a:round/>
            <a:headEnd/>
            <a:tailEnd/>
          </a:ln>
          <a:effectLst/>
        </p:spPr>
        <p:txBody>
          <a:bodyPr lIns="90000" tIns="46800" rIns="90000" bIns="46800"/>
          <a:lstStyle/>
          <a:p>
            <a:pPr marL="342900" indent="-342900" algn="just">
              <a:lnSpc>
                <a:spcPct val="150000"/>
              </a:lnSpc>
              <a:buFont typeface="Arial" panose="020B0604020202020204" pitchFamily="34" charset="0"/>
              <a:buChar char="•"/>
            </a:pPr>
            <a:r>
              <a:rPr lang="en-GB" sz="2000" dirty="0">
                <a:solidFill>
                  <a:schemeClr val="tx1"/>
                </a:solidFill>
                <a:latin typeface="+mn-lt"/>
                <a:cs typeface="Calibri" panose="020F0502020204030204" pitchFamily="34" charset="0"/>
              </a:rPr>
              <a:t>To track the position of fisherman who venture out into the sea.</a:t>
            </a:r>
          </a:p>
          <a:p>
            <a:pPr marL="342900" indent="-342900" algn="just">
              <a:lnSpc>
                <a:spcPct val="150000"/>
              </a:lnSpc>
              <a:buFont typeface="Arial" panose="020B0604020202020204" pitchFamily="34" charset="0"/>
              <a:buChar char="•"/>
            </a:pPr>
            <a:r>
              <a:rPr lang="en-GB" sz="2000" dirty="0">
                <a:solidFill>
                  <a:schemeClr val="tx1"/>
                </a:solidFill>
                <a:latin typeface="+mn-lt"/>
                <a:cs typeface="Calibri" panose="020F0502020204030204" pitchFamily="34" charset="0"/>
              </a:rPr>
              <a:t>To give timely alert to them before they cross their country border and thus saving them from being caught.</a:t>
            </a:r>
          </a:p>
          <a:p>
            <a:pPr marL="342900" indent="-342900" algn="just">
              <a:lnSpc>
                <a:spcPct val="150000"/>
              </a:lnSpc>
              <a:buFont typeface="Arial" panose="020B0604020202020204" pitchFamily="34" charset="0"/>
              <a:buChar char="•"/>
            </a:pPr>
            <a:r>
              <a:rPr lang="en-GB" sz="2000" dirty="0">
                <a:solidFill>
                  <a:schemeClr val="tx1"/>
                </a:solidFill>
                <a:latin typeface="+mn-lt"/>
                <a:cs typeface="Calibri" panose="020F0502020204030204" pitchFamily="34" charset="0"/>
              </a:rPr>
              <a:t>To reduce the speed of the engine while the boat nears the restricted zone and to stop the engine on entering the restricted zone.</a:t>
            </a:r>
          </a:p>
          <a:p>
            <a:pPr algn="just"/>
            <a:endParaRPr lang="en-GB" sz="2000" dirty="0">
              <a:solidFill>
                <a:schemeClr val="tx1"/>
              </a:solidFill>
              <a:latin typeface="+mn-lt"/>
              <a:cs typeface="Calibri" panose="020F0502020204030204" pitchFamily="34" charset="0"/>
            </a:endParaRPr>
          </a:p>
        </p:txBody>
      </p:sp>
      <p:sp>
        <p:nvSpPr>
          <p:cNvPr id="7173" name="Text Box 4"/>
          <p:cNvSpPr txBox="1">
            <a:spLocks noChangeArrowheads="1"/>
          </p:cNvSpPr>
          <p:nvPr/>
        </p:nvSpPr>
        <p:spPr bwMode="auto">
          <a:xfrm>
            <a:off x="4648201" y="6248401"/>
            <a:ext cx="2862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GB" altLang="en-US" sz="1400">
                <a:solidFill>
                  <a:srgbClr val="0000FF"/>
                </a:solidFill>
              </a:rPr>
              <a:t>CSE</a:t>
            </a:r>
          </a:p>
        </p:txBody>
      </p:sp>
    </p:spTree>
    <p:extLst>
      <p:ext uri="{BB962C8B-B14F-4D97-AF65-F5344CB8AC3E}">
        <p14:creationId xmlns:p14="http://schemas.microsoft.com/office/powerpoint/2010/main" val="3240460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Text Box 1"/>
          <p:cNvSpPr txBox="1">
            <a:spLocks noChangeArrowheads="1"/>
          </p:cNvSpPr>
          <p:nvPr/>
        </p:nvSpPr>
        <p:spPr bwMode="auto">
          <a:xfrm>
            <a:off x="1828800" y="1524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a:solidFill>
                  <a:srgbClr val="663300"/>
                </a:solidFill>
              </a:rPr>
              <a:t>RESULTS (CONTD.,)</a:t>
            </a:r>
            <a:endParaRPr lang="en-US" altLang="en-US" b="1" dirty="0">
              <a:solidFill>
                <a:srgbClr val="663300"/>
              </a:solidFill>
            </a:endParaRPr>
          </a:p>
        </p:txBody>
      </p:sp>
      <p:sp>
        <p:nvSpPr>
          <p:cNvPr id="5" name="Footer Placeholder 1"/>
          <p:cNvSpPr txBox="1">
            <a:spLocks/>
          </p:cNvSpPr>
          <p:nvPr/>
        </p:nvSpPr>
        <p:spPr bwMode="auto">
          <a:xfrm>
            <a:off x="4165601" y="5716077"/>
            <a:ext cx="4574117" cy="4222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marL="0" marR="0" lvl="0" indent="0" algn="ct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 pos="2246313" algn="l"/>
                <a:tab pos="2695575" algn="l"/>
              </a:tabLst>
              <a:defRPr/>
            </a:pPr>
            <a:r>
              <a:rPr lang="en-GB" dirty="0" smtClean="0">
                <a:solidFill>
                  <a:schemeClr val="tx1"/>
                </a:solidFill>
                <a:latin typeface="+mn-lt"/>
                <a:cs typeface="Arial" charset="0"/>
              </a:rPr>
              <a:t>Fig 1.7: </a:t>
            </a:r>
            <a:r>
              <a:rPr lang="en-GB" dirty="0" smtClean="0">
                <a:solidFill>
                  <a:schemeClr val="tx1"/>
                </a:solidFill>
                <a:latin typeface="+mn-lt"/>
                <a:cs typeface="Arial" charset="0"/>
              </a:rPr>
              <a:t>SMS portal to alert the fishermen</a:t>
            </a:r>
            <a:endParaRPr kumimoji="0" lang="en-GB" b="0" i="0" u="none" strike="noStrike" kern="1200" cap="none" spc="0" normalizeH="0" baseline="0" noProof="0" dirty="0">
              <a:ln>
                <a:noFill/>
              </a:ln>
              <a:solidFill>
                <a:schemeClr val="tx1"/>
              </a:solidFill>
              <a:effectLst/>
              <a:uLnTx/>
              <a:uFillTx/>
              <a:latin typeface="+mn-lt"/>
              <a:cs typeface="Arial"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914400"/>
            <a:ext cx="9906000" cy="4650065"/>
          </a:xfrm>
          <a:prstGeom prst="rect">
            <a:avLst/>
          </a:prstGeom>
        </p:spPr>
      </p:pic>
    </p:spTree>
    <p:extLst>
      <p:ext uri="{BB962C8B-B14F-4D97-AF65-F5344CB8AC3E}">
        <p14:creationId xmlns:p14="http://schemas.microsoft.com/office/powerpoint/2010/main" val="2124924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Text Box 1"/>
          <p:cNvSpPr txBox="1">
            <a:spLocks noChangeArrowheads="1"/>
          </p:cNvSpPr>
          <p:nvPr/>
        </p:nvSpPr>
        <p:spPr bwMode="auto">
          <a:xfrm>
            <a:off x="1828800" y="1524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a:solidFill>
                  <a:srgbClr val="663300"/>
                </a:solidFill>
              </a:rPr>
              <a:t>RESULTS (CONTD.,)</a:t>
            </a:r>
            <a:endParaRPr lang="en-US" altLang="en-US" b="1" dirty="0">
              <a:solidFill>
                <a:srgbClr val="663300"/>
              </a:solidFill>
            </a:endParaRPr>
          </a:p>
        </p:txBody>
      </p:sp>
      <p:sp>
        <p:nvSpPr>
          <p:cNvPr id="5" name="Footer Placeholder 1"/>
          <p:cNvSpPr txBox="1">
            <a:spLocks/>
          </p:cNvSpPr>
          <p:nvPr/>
        </p:nvSpPr>
        <p:spPr bwMode="auto">
          <a:xfrm>
            <a:off x="4228634" y="5819199"/>
            <a:ext cx="4294322" cy="4222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marL="0" marR="0" lvl="0" indent="0" algn="ct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 pos="2246313" algn="l"/>
                <a:tab pos="2695575" algn="l"/>
              </a:tabLst>
              <a:defRPr/>
            </a:pPr>
            <a:r>
              <a:rPr lang="en-GB" dirty="0" smtClean="0">
                <a:solidFill>
                  <a:schemeClr val="tx1"/>
                </a:solidFill>
                <a:latin typeface="+mn-lt"/>
                <a:cs typeface="Arial" charset="0"/>
              </a:rPr>
              <a:t>Fig 1.8: Fishermen getting alert message</a:t>
            </a:r>
            <a:endParaRPr kumimoji="0" lang="en-GB" b="0" i="0" u="none" strike="noStrike" kern="1200" cap="none" spc="0" normalizeH="0" baseline="0" noProof="0" dirty="0">
              <a:ln>
                <a:noFill/>
              </a:ln>
              <a:solidFill>
                <a:schemeClr val="tx1"/>
              </a:solidFill>
              <a:effectLst/>
              <a:uLnTx/>
              <a:uFillTx/>
              <a:latin typeface="+mn-lt"/>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175" y="1066800"/>
            <a:ext cx="3049240" cy="4627996"/>
          </a:xfrm>
          <a:prstGeom prst="rect">
            <a:avLst/>
          </a:prstGeom>
        </p:spPr>
      </p:pic>
    </p:spTree>
    <p:extLst>
      <p:ext uri="{BB962C8B-B14F-4D97-AF65-F5344CB8AC3E}">
        <p14:creationId xmlns:p14="http://schemas.microsoft.com/office/powerpoint/2010/main" val="23033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Text Box 1"/>
          <p:cNvSpPr txBox="1">
            <a:spLocks noChangeArrowheads="1"/>
          </p:cNvSpPr>
          <p:nvPr/>
        </p:nvSpPr>
        <p:spPr bwMode="auto">
          <a:xfrm>
            <a:off x="1653117" y="2286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a:solidFill>
                  <a:srgbClr val="663300"/>
                </a:solidFill>
              </a:rPr>
              <a:t>RESULTS (CONTD.,)</a:t>
            </a:r>
            <a:endParaRPr lang="en-US" altLang="en-US" b="1" dirty="0">
              <a:solidFill>
                <a:srgbClr val="66330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3102" y="976742"/>
            <a:ext cx="2767013" cy="4426527"/>
          </a:xfrm>
          <a:prstGeom prst="rect">
            <a:avLst/>
          </a:prstGeom>
        </p:spPr>
      </p:pic>
      <p:sp>
        <p:nvSpPr>
          <p:cNvPr id="5" name="Footer Placeholder 1"/>
          <p:cNvSpPr txBox="1">
            <a:spLocks/>
          </p:cNvSpPr>
          <p:nvPr/>
        </p:nvSpPr>
        <p:spPr bwMode="auto">
          <a:xfrm>
            <a:off x="7979834" y="5512595"/>
            <a:ext cx="4059766" cy="4222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marL="0" marR="0" lvl="0" indent="0" algn="ct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 pos="2246313" algn="l"/>
                <a:tab pos="2695575" algn="l"/>
              </a:tabLst>
              <a:defRPr/>
            </a:pPr>
            <a:r>
              <a:rPr lang="en-GB" sz="1600" dirty="0" smtClean="0">
                <a:solidFill>
                  <a:schemeClr val="tx1"/>
                </a:solidFill>
                <a:latin typeface="+mn-lt"/>
                <a:cs typeface="Arial" charset="0"/>
              </a:rPr>
              <a:t>Fig 1.11: </a:t>
            </a:r>
            <a:r>
              <a:rPr lang="en-GB" sz="1600" dirty="0" smtClean="0">
                <a:solidFill>
                  <a:schemeClr val="tx1"/>
                </a:solidFill>
                <a:latin typeface="+mn-lt"/>
                <a:cs typeface="Arial" charset="0"/>
              </a:rPr>
              <a:t>E-map displaying the position of fishermen</a:t>
            </a:r>
            <a:endParaRPr kumimoji="0" lang="en-GB" sz="1600" b="0" i="0" u="none" strike="noStrike" kern="1200" cap="none" spc="0" normalizeH="0" baseline="0" noProof="0" dirty="0">
              <a:ln>
                <a:noFill/>
              </a:ln>
              <a:solidFill>
                <a:schemeClr val="tx1"/>
              </a:solidFill>
              <a:effectLst/>
              <a:uLnTx/>
              <a:uFillTx/>
              <a:latin typeface="+mn-lt"/>
              <a:cs typeface="Arial" charset="0"/>
            </a:endParaRPr>
          </a:p>
        </p:txBody>
      </p:sp>
      <p:pic>
        <p:nvPicPr>
          <p:cNvPr id="6" name="Picture 2" descr="F:\Screenshot (46).png"/>
          <p:cNvPicPr>
            <a:picLocks noChangeAspect="1" noChangeArrowheads="1"/>
          </p:cNvPicPr>
          <p:nvPr/>
        </p:nvPicPr>
        <p:blipFill>
          <a:blip r:embed="rId3"/>
          <a:srcRect/>
          <a:stretch>
            <a:fillRect/>
          </a:stretch>
        </p:blipFill>
        <p:spPr bwMode="auto">
          <a:xfrm>
            <a:off x="1653117" y="990599"/>
            <a:ext cx="2641601" cy="4412671"/>
          </a:xfrm>
          <a:prstGeom prst="rect">
            <a:avLst/>
          </a:prstGeom>
          <a:noFill/>
        </p:spPr>
      </p:pic>
      <p:pic>
        <p:nvPicPr>
          <p:cNvPr id="7" name="Picture 2"/>
          <p:cNvPicPr>
            <a:picLocks noChangeAspect="1" noChangeArrowheads="1"/>
          </p:cNvPicPr>
          <p:nvPr/>
        </p:nvPicPr>
        <p:blipFill>
          <a:blip r:embed="rId4"/>
          <a:srcRect/>
          <a:stretch>
            <a:fillRect/>
          </a:stretch>
        </p:blipFill>
        <p:spPr bwMode="auto">
          <a:xfrm>
            <a:off x="4941116" y="990599"/>
            <a:ext cx="2795588" cy="4426526"/>
          </a:xfrm>
          <a:prstGeom prst="rect">
            <a:avLst/>
          </a:prstGeom>
          <a:noFill/>
          <a:ln w="9525">
            <a:noFill/>
            <a:miter lim="800000"/>
            <a:headEnd/>
            <a:tailEnd/>
          </a:ln>
          <a:effectLst/>
        </p:spPr>
      </p:pic>
      <p:sp>
        <p:nvSpPr>
          <p:cNvPr id="8" name="Footer Placeholder 1"/>
          <p:cNvSpPr txBox="1">
            <a:spLocks/>
          </p:cNvSpPr>
          <p:nvPr/>
        </p:nvSpPr>
        <p:spPr bwMode="auto">
          <a:xfrm>
            <a:off x="4431793" y="5526450"/>
            <a:ext cx="3814233" cy="4222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marL="0" marR="0" lvl="0" indent="0" algn="ct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 pos="2246313" algn="l"/>
                <a:tab pos="2695575" algn="l"/>
              </a:tabLst>
              <a:defRPr/>
            </a:pPr>
            <a:r>
              <a:rPr lang="en-GB" sz="1600" dirty="0" smtClean="0">
                <a:solidFill>
                  <a:schemeClr val="tx1"/>
                </a:solidFill>
                <a:latin typeface="+mn-lt"/>
                <a:cs typeface="Arial" charset="0"/>
              </a:rPr>
              <a:t>Fig 1.10: </a:t>
            </a:r>
            <a:r>
              <a:rPr lang="en-GB" sz="1600" dirty="0" smtClean="0">
                <a:solidFill>
                  <a:schemeClr val="tx1"/>
                </a:solidFill>
                <a:latin typeface="+mn-lt"/>
                <a:cs typeface="Arial" charset="0"/>
              </a:rPr>
              <a:t>Extracted latitude and longitude</a:t>
            </a:r>
            <a:endParaRPr kumimoji="0" lang="en-GB" sz="1600" b="0" i="0" u="none" strike="noStrike" kern="1200" cap="none" spc="0" normalizeH="0" baseline="0" noProof="0" dirty="0">
              <a:ln>
                <a:noFill/>
              </a:ln>
              <a:solidFill>
                <a:schemeClr val="tx1"/>
              </a:solidFill>
              <a:effectLst/>
              <a:uLnTx/>
              <a:uFillTx/>
              <a:latin typeface="+mn-lt"/>
              <a:cs typeface="Arial" charset="0"/>
            </a:endParaRPr>
          </a:p>
        </p:txBody>
      </p:sp>
      <p:sp>
        <p:nvSpPr>
          <p:cNvPr id="9" name="Footer Placeholder 1"/>
          <p:cNvSpPr txBox="1">
            <a:spLocks/>
          </p:cNvSpPr>
          <p:nvPr/>
        </p:nvSpPr>
        <p:spPr bwMode="auto">
          <a:xfrm>
            <a:off x="838320" y="5512595"/>
            <a:ext cx="3814233" cy="422275"/>
          </a:xfrm>
          <a:prstGeom prst="rect">
            <a:avLst/>
          </a:prstGeom>
          <a:noFill/>
          <a:ln w="9525" cap="flat">
            <a:noFill/>
            <a:round/>
            <a:headEnd/>
            <a:tailEnd/>
          </a:ln>
          <a:effectLst/>
        </p:spPr>
        <p:txBody>
          <a:bodyPr vert="horz" wrap="square" lIns="90000" tIns="46800" rIns="90000" bIns="46800" numCol="1" anchor="t" anchorCtr="0" compatLnSpc="1">
            <a:prstTxWarp prst="textNoShape">
              <a:avLst/>
            </a:prstTxWarp>
          </a:bodyPr>
          <a:lstStyle/>
          <a:p>
            <a:pPr marL="0" marR="0" lvl="0" indent="0" algn="ctr" defTabSz="449263" rtl="0" eaLnBrk="1" fontAlgn="base" latinLnBrk="0" hangingPunct="1">
              <a:lnSpc>
                <a:spcPct val="100000"/>
              </a:lnSpc>
              <a:spcBef>
                <a:spcPct val="0"/>
              </a:spcBef>
              <a:spcAft>
                <a:spcPct val="0"/>
              </a:spcAft>
              <a:buClrTx/>
              <a:buSzPct val="100000"/>
              <a:buFontTx/>
              <a:buNone/>
              <a:tabLst>
                <a:tab pos="449263" algn="l"/>
                <a:tab pos="898525" algn="l"/>
                <a:tab pos="1347788" algn="l"/>
                <a:tab pos="1797050" algn="l"/>
                <a:tab pos="2246313" algn="l"/>
                <a:tab pos="2695575" algn="l"/>
              </a:tabLst>
              <a:defRPr/>
            </a:pPr>
            <a:r>
              <a:rPr lang="en-GB" sz="1600" dirty="0" smtClean="0">
                <a:solidFill>
                  <a:schemeClr val="tx1"/>
                </a:solidFill>
                <a:latin typeface="+mn-lt"/>
                <a:cs typeface="Arial" charset="0"/>
              </a:rPr>
              <a:t>Fig 1.9: Latitude and longitude from GPS</a:t>
            </a:r>
            <a:endParaRPr kumimoji="0" lang="en-GB" sz="1600" b="0" i="0" u="none" strike="noStrike" kern="1200" cap="none" spc="0" normalizeH="0" baseline="0" noProof="0" dirty="0">
              <a:ln>
                <a:noFill/>
              </a:ln>
              <a:solidFill>
                <a:schemeClr val="tx1"/>
              </a:solidFill>
              <a:effectLst/>
              <a:uLnTx/>
              <a:uFillTx/>
              <a:latin typeface="+mn-lt"/>
              <a:cs typeface="Arial" charset="0"/>
            </a:endParaRPr>
          </a:p>
        </p:txBody>
      </p:sp>
      <p:cxnSp>
        <p:nvCxnSpPr>
          <p:cNvPr id="11" name="Straight Arrow Connector 10"/>
          <p:cNvCxnSpPr/>
          <p:nvPr/>
        </p:nvCxnSpPr>
        <p:spPr bwMode="auto">
          <a:xfrm>
            <a:off x="4294718" y="2819400"/>
            <a:ext cx="646398" cy="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3" name="Straight Arrow Connector 12"/>
          <p:cNvCxnSpPr/>
          <p:nvPr/>
        </p:nvCxnSpPr>
        <p:spPr bwMode="auto">
          <a:xfrm>
            <a:off x="7736704" y="2819400"/>
            <a:ext cx="646398" cy="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85738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447800"/>
            <a:ext cx="10316633" cy="4079875"/>
          </a:xfrm>
        </p:spPr>
        <p:txBody>
          <a:bodyPr/>
          <a:lstStyle/>
          <a:p>
            <a:pPr>
              <a:buFont typeface="Arial" panose="020B0604020202020204" pitchFamily="34" charset="0"/>
              <a:buChar char="•"/>
            </a:pPr>
            <a:r>
              <a:rPr lang="en-IN" sz="2000" kern="1200" dirty="0">
                <a:solidFill>
                  <a:schemeClr val="tx1"/>
                </a:solidFill>
                <a:cs typeface="Droid Sans Fallback" charset="0"/>
              </a:rPr>
              <a:t>Thus the valuable life of fisherman is saved </a:t>
            </a:r>
            <a:r>
              <a:rPr lang="en-IN" sz="2000" kern="1200" dirty="0" smtClean="0">
                <a:solidFill>
                  <a:schemeClr val="tx1"/>
                </a:solidFill>
                <a:cs typeface="Droid Sans Fallback" charset="0"/>
              </a:rPr>
              <a:t>by </a:t>
            </a:r>
            <a:r>
              <a:rPr lang="en-IN" sz="2000" kern="1200" dirty="0">
                <a:solidFill>
                  <a:schemeClr val="tx1"/>
                </a:solidFill>
                <a:cs typeface="Droid Sans Fallback" charset="0"/>
              </a:rPr>
              <a:t>tracking his location.</a:t>
            </a:r>
          </a:p>
          <a:p>
            <a:pPr>
              <a:buFont typeface="Arial" panose="020B0604020202020204" pitchFamily="34" charset="0"/>
              <a:buChar char="•"/>
            </a:pPr>
            <a:r>
              <a:rPr lang="en-IN" sz="2000" kern="1200" dirty="0">
                <a:solidFill>
                  <a:schemeClr val="tx1"/>
                </a:solidFill>
                <a:cs typeface="Droid Sans Fallback" charset="0"/>
              </a:rPr>
              <a:t>In case of any emergencies base station alerts the fishermen making him to retreat saving him from danger.</a:t>
            </a:r>
          </a:p>
          <a:p>
            <a:pPr>
              <a:buFont typeface="Arial" panose="020B0604020202020204" pitchFamily="34" charset="0"/>
              <a:buChar char="•"/>
            </a:pPr>
            <a:r>
              <a:rPr lang="en-IN" sz="2000" kern="1200" dirty="0">
                <a:solidFill>
                  <a:schemeClr val="tx1"/>
                </a:solidFill>
                <a:cs typeface="Droid Sans Fallback" charset="0"/>
              </a:rPr>
              <a:t>Fishermen can monitor </a:t>
            </a:r>
            <a:r>
              <a:rPr lang="en-IN" sz="2000" kern="1200" dirty="0" smtClean="0">
                <a:solidFill>
                  <a:schemeClr val="tx1"/>
                </a:solidFill>
                <a:cs typeface="Droid Sans Fallback" charset="0"/>
              </a:rPr>
              <a:t>their </a:t>
            </a:r>
            <a:r>
              <a:rPr lang="en-IN" sz="2000" kern="1200" dirty="0">
                <a:solidFill>
                  <a:schemeClr val="tx1"/>
                </a:solidFill>
                <a:cs typeface="Droid Sans Fallback" charset="0"/>
              </a:rPr>
              <a:t>position real </a:t>
            </a:r>
            <a:r>
              <a:rPr lang="en-IN" sz="2000" kern="1200" dirty="0" smtClean="0">
                <a:solidFill>
                  <a:schemeClr val="tx1"/>
                </a:solidFill>
                <a:cs typeface="Droid Sans Fallback" charset="0"/>
              </a:rPr>
              <a:t>time.</a:t>
            </a:r>
            <a:endParaRPr lang="en-IN" sz="2000" kern="1200" dirty="0">
              <a:solidFill>
                <a:schemeClr val="tx1"/>
              </a:solidFill>
              <a:cs typeface="Droid Sans Fallback" charset="0"/>
            </a:endParaRPr>
          </a:p>
        </p:txBody>
      </p:sp>
      <p:sp>
        <p:nvSpPr>
          <p:cNvPr id="4" name="Footer Placeholder 3"/>
          <p:cNvSpPr>
            <a:spLocks noGrp="1"/>
          </p:cNvSpPr>
          <p:nvPr>
            <p:ph type="ftr" idx="10"/>
          </p:nvPr>
        </p:nvSpPr>
        <p:spPr/>
        <p:txBody>
          <a:bodyPr/>
          <a:lstStyle/>
          <a:p>
            <a:pPr>
              <a:defRPr/>
            </a:pPr>
            <a:r>
              <a:rPr lang="en-GB" smtClean="0"/>
              <a:t>CSE</a:t>
            </a:r>
            <a:endParaRPr lang="en-GB"/>
          </a:p>
        </p:txBody>
      </p:sp>
      <p:sp>
        <p:nvSpPr>
          <p:cNvPr id="5" name="Text Box 1"/>
          <p:cNvSpPr txBox="1">
            <a:spLocks noChangeArrowheads="1"/>
          </p:cNvSpPr>
          <p:nvPr/>
        </p:nvSpPr>
        <p:spPr bwMode="auto">
          <a:xfrm>
            <a:off x="2362200" y="533400"/>
            <a:ext cx="7739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smtClean="0">
                <a:solidFill>
                  <a:srgbClr val="663300"/>
                </a:solidFill>
              </a:rPr>
              <a:t>CONCLUSION</a:t>
            </a:r>
            <a:endParaRPr lang="en-US" altLang="en-US" b="1" dirty="0">
              <a:solidFill>
                <a:srgbClr val="663300"/>
              </a:solidFill>
            </a:endParaRPr>
          </a:p>
        </p:txBody>
      </p:sp>
    </p:spTree>
    <p:extLst>
      <p:ext uri="{BB962C8B-B14F-4D97-AF65-F5344CB8AC3E}">
        <p14:creationId xmlns:p14="http://schemas.microsoft.com/office/powerpoint/2010/main" val="32875272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295400"/>
            <a:ext cx="10316633" cy="4079875"/>
          </a:xfrm>
        </p:spPr>
        <p:txBody>
          <a:bodyPr/>
          <a:lstStyle/>
          <a:p>
            <a:pPr>
              <a:buFont typeface="Arial" panose="020B0604020202020204" pitchFamily="34" charset="0"/>
              <a:buChar char="•"/>
            </a:pPr>
            <a:r>
              <a:rPr lang="en-IN" sz="2000" kern="1200" dirty="0">
                <a:solidFill>
                  <a:schemeClr val="tx1"/>
                </a:solidFill>
                <a:cs typeface="Droid Sans Fallback" charset="0"/>
              </a:rPr>
              <a:t>The efficiency of the system can be increased by using differential </a:t>
            </a:r>
            <a:r>
              <a:rPr lang="en-IN" sz="2000" kern="1200" dirty="0" smtClean="0">
                <a:solidFill>
                  <a:schemeClr val="tx1"/>
                </a:solidFill>
                <a:cs typeface="Droid Sans Fallback" charset="0"/>
              </a:rPr>
              <a:t>GPS which provides more accurate information on the location.</a:t>
            </a:r>
            <a:endParaRPr lang="en-IN" sz="2000" kern="1200" dirty="0">
              <a:solidFill>
                <a:schemeClr val="tx1"/>
              </a:solidFill>
              <a:cs typeface="Droid Sans Fallback" charset="0"/>
            </a:endParaRPr>
          </a:p>
          <a:p>
            <a:pPr>
              <a:buFont typeface="Arial" panose="020B0604020202020204" pitchFamily="34" charset="0"/>
              <a:buChar char="•"/>
            </a:pPr>
            <a:r>
              <a:rPr lang="en-IN" sz="2000" kern="1200" dirty="0">
                <a:solidFill>
                  <a:schemeClr val="tx1"/>
                </a:solidFill>
                <a:cs typeface="Droid Sans Fallback" charset="0"/>
              </a:rPr>
              <a:t>Web services that tracks the hazards in sea and that monitors the weather can be integrated that can send alerts to fishermen </a:t>
            </a:r>
            <a:r>
              <a:rPr lang="en-IN" sz="2000" kern="1200">
                <a:solidFill>
                  <a:schemeClr val="tx1"/>
                </a:solidFill>
                <a:cs typeface="Droid Sans Fallback" charset="0"/>
              </a:rPr>
              <a:t>real </a:t>
            </a:r>
            <a:r>
              <a:rPr lang="en-IN" sz="2000" kern="1200" smtClean="0">
                <a:solidFill>
                  <a:schemeClr val="tx1"/>
                </a:solidFill>
                <a:cs typeface="Droid Sans Fallback" charset="0"/>
              </a:rPr>
              <a:t>time.</a:t>
            </a:r>
            <a:endParaRPr lang="en-IN" sz="2000" kern="1200" dirty="0">
              <a:solidFill>
                <a:schemeClr val="tx1"/>
              </a:solidFill>
              <a:cs typeface="Droid Sans Fallback" charset="0"/>
            </a:endParaRPr>
          </a:p>
        </p:txBody>
      </p:sp>
      <p:sp>
        <p:nvSpPr>
          <p:cNvPr id="4" name="Footer Placeholder 3"/>
          <p:cNvSpPr>
            <a:spLocks noGrp="1"/>
          </p:cNvSpPr>
          <p:nvPr>
            <p:ph type="ftr" idx="10"/>
          </p:nvPr>
        </p:nvSpPr>
        <p:spPr/>
        <p:txBody>
          <a:bodyPr/>
          <a:lstStyle/>
          <a:p>
            <a:pPr>
              <a:defRPr/>
            </a:pPr>
            <a:r>
              <a:rPr lang="en-GB" smtClean="0"/>
              <a:t>CSE</a:t>
            </a:r>
            <a:endParaRPr lang="en-GB"/>
          </a:p>
        </p:txBody>
      </p:sp>
      <p:sp>
        <p:nvSpPr>
          <p:cNvPr id="5" name="Text Box 1"/>
          <p:cNvSpPr txBox="1">
            <a:spLocks noChangeArrowheads="1"/>
          </p:cNvSpPr>
          <p:nvPr/>
        </p:nvSpPr>
        <p:spPr bwMode="auto">
          <a:xfrm>
            <a:off x="2362200" y="533400"/>
            <a:ext cx="7739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smtClean="0">
                <a:solidFill>
                  <a:srgbClr val="663300"/>
                </a:solidFill>
              </a:rPr>
              <a:t>FUTURE SCOPE</a:t>
            </a:r>
            <a:endParaRPr lang="en-US" altLang="en-US" b="1" dirty="0">
              <a:solidFill>
                <a:srgbClr val="663300"/>
              </a:solidFill>
            </a:endParaRPr>
          </a:p>
        </p:txBody>
      </p:sp>
      <p:sp>
        <p:nvSpPr>
          <p:cNvPr id="6" name="Rectangle 5"/>
          <p:cNvSpPr/>
          <p:nvPr/>
        </p:nvSpPr>
        <p:spPr bwMode="auto">
          <a:xfrm>
            <a:off x="1722733" y="3013362"/>
            <a:ext cx="2217739" cy="8382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800" b="0" i="0" u="none" strike="noStrike" cap="none" normalizeH="0" baseline="0" dirty="0" smtClean="0">
                <a:ln>
                  <a:noFill/>
                </a:ln>
                <a:solidFill>
                  <a:schemeClr val="bg1"/>
                </a:solidFill>
                <a:effectLst/>
                <a:latin typeface="Arial" charset="0"/>
                <a:cs typeface="Arial" charset="0"/>
              </a:rPr>
              <a:t>Weather API</a:t>
            </a:r>
            <a:endParaRPr kumimoji="0" lang="en-IN" sz="1800" b="0" i="0" u="none" strike="noStrike" cap="none" normalizeH="0" baseline="0" dirty="0" smtClean="0">
              <a:ln>
                <a:noFill/>
              </a:ln>
              <a:solidFill>
                <a:schemeClr val="bg1"/>
              </a:solidFill>
              <a:effectLst/>
              <a:latin typeface="Arial" charset="0"/>
              <a:cs typeface="Arial" charset="0"/>
            </a:endParaRPr>
          </a:p>
        </p:txBody>
      </p:sp>
      <p:sp>
        <p:nvSpPr>
          <p:cNvPr id="7" name="Rectangle 6"/>
          <p:cNvSpPr/>
          <p:nvPr/>
        </p:nvSpPr>
        <p:spPr bwMode="auto">
          <a:xfrm>
            <a:off x="5386916" y="3013363"/>
            <a:ext cx="2286000" cy="838200"/>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IN" sz="1800" b="0" i="0" u="none" strike="noStrike" cap="none" normalizeH="0" baseline="0" dirty="0" smtClean="0">
                <a:ln>
                  <a:noFill/>
                </a:ln>
                <a:solidFill>
                  <a:schemeClr val="bg1"/>
                </a:solidFill>
                <a:effectLst/>
                <a:latin typeface="Arial" charset="0"/>
                <a:cs typeface="Arial" charset="0"/>
              </a:rPr>
              <a:t>Base station</a:t>
            </a:r>
            <a:endParaRPr kumimoji="0" lang="en-IN" sz="1800" b="0" i="0" u="none" strike="noStrike" cap="none" normalizeH="0" baseline="0" dirty="0" smtClean="0">
              <a:ln>
                <a:noFill/>
              </a:ln>
              <a:solidFill>
                <a:schemeClr val="bg1"/>
              </a:solidFill>
              <a:effectLst/>
              <a:latin typeface="Arial" charset="0"/>
              <a:cs typeface="Arial" charset="0"/>
            </a:endParaRPr>
          </a:p>
        </p:txBody>
      </p:sp>
      <p:sp>
        <p:nvSpPr>
          <p:cNvPr id="8" name="Rectangle 7"/>
          <p:cNvSpPr/>
          <p:nvPr/>
        </p:nvSpPr>
        <p:spPr bwMode="auto">
          <a:xfrm>
            <a:off x="8958263" y="3020290"/>
            <a:ext cx="2286000" cy="831273"/>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IN" dirty="0" smtClean="0">
                <a:latin typeface="Arial" charset="0"/>
                <a:cs typeface="Arial" charset="0"/>
              </a:rPr>
              <a:t>Fishermen alerted</a:t>
            </a:r>
            <a:endParaRPr kumimoji="0" lang="en-IN" sz="1800" b="0" i="0" u="none" strike="noStrike" cap="none" normalizeH="0" baseline="0" dirty="0" smtClean="0">
              <a:ln>
                <a:noFill/>
              </a:ln>
              <a:solidFill>
                <a:schemeClr val="bg1"/>
              </a:solidFill>
              <a:effectLst/>
              <a:latin typeface="Arial" charset="0"/>
              <a:cs typeface="Arial" charset="0"/>
            </a:endParaRPr>
          </a:p>
        </p:txBody>
      </p:sp>
      <p:cxnSp>
        <p:nvCxnSpPr>
          <p:cNvPr id="10" name="Straight Arrow Connector 9"/>
          <p:cNvCxnSpPr/>
          <p:nvPr/>
        </p:nvCxnSpPr>
        <p:spPr bwMode="auto">
          <a:xfrm flipV="1">
            <a:off x="3940472" y="3331875"/>
            <a:ext cx="1446444" cy="346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672916" y="3342264"/>
            <a:ext cx="1285347" cy="3464"/>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3" name="TextBox 12"/>
          <p:cNvSpPr txBox="1"/>
          <p:nvPr/>
        </p:nvSpPr>
        <p:spPr>
          <a:xfrm>
            <a:off x="3940472" y="2957843"/>
            <a:ext cx="1390894" cy="369332"/>
          </a:xfrm>
          <a:prstGeom prst="rect">
            <a:avLst/>
          </a:prstGeom>
          <a:noFill/>
        </p:spPr>
        <p:txBody>
          <a:bodyPr wrap="none" rtlCol="0">
            <a:spAutoFit/>
          </a:bodyPr>
          <a:lstStyle/>
          <a:p>
            <a:r>
              <a:rPr lang="en-IN" dirty="0" smtClean="0">
                <a:solidFill>
                  <a:schemeClr val="tx1"/>
                </a:solidFill>
                <a:latin typeface="+mn-lt"/>
              </a:rPr>
              <a:t>Weather Info</a:t>
            </a:r>
            <a:endParaRPr lang="en-IN" dirty="0">
              <a:solidFill>
                <a:schemeClr val="tx1"/>
              </a:solidFill>
              <a:latin typeface="+mn-lt"/>
            </a:endParaRPr>
          </a:p>
        </p:txBody>
      </p:sp>
      <p:sp>
        <p:nvSpPr>
          <p:cNvPr id="15" name="TextBox 14"/>
          <p:cNvSpPr txBox="1"/>
          <p:nvPr/>
        </p:nvSpPr>
        <p:spPr>
          <a:xfrm>
            <a:off x="7620645" y="2978623"/>
            <a:ext cx="1300356" cy="369332"/>
          </a:xfrm>
          <a:prstGeom prst="rect">
            <a:avLst/>
          </a:prstGeom>
          <a:noFill/>
        </p:spPr>
        <p:txBody>
          <a:bodyPr wrap="none" rtlCol="0">
            <a:spAutoFit/>
          </a:bodyPr>
          <a:lstStyle/>
          <a:p>
            <a:r>
              <a:rPr lang="en-IN" dirty="0" smtClean="0">
                <a:solidFill>
                  <a:schemeClr val="tx1"/>
                </a:solidFill>
                <a:latin typeface="+mn-lt"/>
              </a:rPr>
              <a:t>Notification</a:t>
            </a:r>
            <a:endParaRPr lang="en-IN" dirty="0">
              <a:solidFill>
                <a:schemeClr val="tx1"/>
              </a:solidFill>
              <a:latin typeface="+mn-lt"/>
            </a:endParaRPr>
          </a:p>
        </p:txBody>
      </p:sp>
    </p:spTree>
    <p:extLst>
      <p:ext uri="{BB962C8B-B14F-4D97-AF65-F5344CB8AC3E}">
        <p14:creationId xmlns:p14="http://schemas.microsoft.com/office/powerpoint/2010/main" val="20504870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219200" y="1600200"/>
            <a:ext cx="10316633" cy="4079875"/>
          </a:xfrm>
        </p:spPr>
        <p:txBody>
          <a:bodyPr/>
          <a:lstStyle/>
          <a:p>
            <a:pPr algn="ctr"/>
            <a:r>
              <a:rPr lang="en-US" sz="2800" b="1" dirty="0" smtClean="0"/>
              <a:t>Component			Price</a:t>
            </a:r>
          </a:p>
          <a:p>
            <a:pPr algn="ctr"/>
            <a:r>
              <a:rPr lang="en-US" sz="2400" dirty="0" smtClean="0"/>
              <a:t>Arduino Uno		 450</a:t>
            </a:r>
          </a:p>
          <a:p>
            <a:pPr algn="ctr"/>
            <a:r>
              <a:rPr lang="en-US" sz="2400" dirty="0" smtClean="0"/>
              <a:t>GPS module		   1200</a:t>
            </a:r>
          </a:p>
          <a:p>
            <a:pPr algn="ctr"/>
            <a:r>
              <a:rPr lang="en-US" sz="2400" dirty="0" smtClean="0"/>
              <a:t>Bluetooth	   		300</a:t>
            </a:r>
          </a:p>
          <a:p>
            <a:r>
              <a:rPr lang="en-US" sz="2400" dirty="0" smtClean="0"/>
              <a:t>         											</a:t>
            </a:r>
            <a:r>
              <a:rPr lang="en-US" sz="2400" dirty="0" smtClean="0"/>
              <a:t>	------------</a:t>
            </a:r>
            <a:endParaRPr lang="en-US" sz="2400" dirty="0" smtClean="0"/>
          </a:p>
          <a:p>
            <a:r>
              <a:rPr lang="en-US" sz="2400" dirty="0" smtClean="0"/>
              <a:t>														</a:t>
            </a:r>
            <a:r>
              <a:rPr lang="en-US" sz="2400" dirty="0" smtClean="0"/>
              <a:t>1950</a:t>
            </a:r>
            <a:endParaRPr lang="en-US" sz="2400" dirty="0" smtClean="0"/>
          </a:p>
          <a:p>
            <a:r>
              <a:rPr lang="en-US" sz="3600" dirty="0" smtClean="0"/>
              <a:t>														</a:t>
            </a:r>
            <a:r>
              <a:rPr lang="en-US" sz="2800" dirty="0" smtClean="0"/>
              <a:t>-----------</a:t>
            </a:r>
            <a:endParaRPr lang="en-US" sz="2800" dirty="0" smtClean="0"/>
          </a:p>
          <a:p>
            <a:endParaRPr lang="en-US" dirty="0" smtClean="0"/>
          </a:p>
        </p:txBody>
      </p:sp>
      <p:sp>
        <p:nvSpPr>
          <p:cNvPr id="2" name="Footer Placeholder 1"/>
          <p:cNvSpPr>
            <a:spLocks noGrp="1"/>
          </p:cNvSpPr>
          <p:nvPr>
            <p:ph type="ftr" idx="10"/>
          </p:nvPr>
        </p:nvSpPr>
        <p:spPr/>
        <p:txBody>
          <a:bodyPr/>
          <a:lstStyle/>
          <a:p>
            <a:pPr>
              <a:defRPr/>
            </a:pPr>
            <a:r>
              <a:rPr lang="en-GB" smtClean="0"/>
              <a:t>CSE</a:t>
            </a:r>
            <a:endParaRPr lang="en-GB"/>
          </a:p>
        </p:txBody>
      </p:sp>
      <p:sp>
        <p:nvSpPr>
          <p:cNvPr id="3" name="Rectangle 2"/>
          <p:cNvSpPr/>
          <p:nvPr/>
        </p:nvSpPr>
        <p:spPr>
          <a:xfrm>
            <a:off x="4876800" y="533400"/>
            <a:ext cx="3394904" cy="584775"/>
          </a:xfrm>
          <a:prstGeom prst="rect">
            <a:avLst/>
          </a:prstGeom>
        </p:spPr>
        <p:txBody>
          <a:bodyPr wrap="square">
            <a:spAutoFit/>
          </a:bodyPr>
          <a:lstStyle/>
          <a:p>
            <a:pPr algn="ctr" eaLnBrk="1" hangingPunct="1"/>
            <a:r>
              <a:rPr lang="en-US" altLang="en-US" sz="3200" b="1" dirty="0" smtClean="0">
                <a:solidFill>
                  <a:srgbClr val="663300"/>
                </a:solidFill>
                <a:latin typeface="+mj-lt"/>
              </a:rPr>
              <a:t>Economy</a:t>
            </a:r>
            <a:endParaRPr lang="en-US" altLang="en-US" sz="3200" b="1" dirty="0">
              <a:solidFill>
                <a:srgbClr val="663300"/>
              </a:solidFill>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2286000" y="381000"/>
            <a:ext cx="7739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a:solidFill>
                  <a:srgbClr val="663300"/>
                </a:solidFill>
              </a:rPr>
              <a:t>REFERENCES</a:t>
            </a:r>
          </a:p>
        </p:txBody>
      </p:sp>
      <p:sp>
        <p:nvSpPr>
          <p:cNvPr id="44035" name="Text Box 3"/>
          <p:cNvSpPr txBox="1">
            <a:spLocks noChangeArrowheads="1"/>
          </p:cNvSpPr>
          <p:nvPr/>
        </p:nvSpPr>
        <p:spPr bwMode="auto">
          <a:xfrm>
            <a:off x="9220200" y="6461125"/>
            <a:ext cx="18716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r" eaLnBrk="1" hangingPunct="1">
              <a:spcBef>
                <a:spcPct val="0"/>
              </a:spcBef>
              <a:buClrTx/>
              <a:buFontTx/>
              <a:buNone/>
            </a:pPr>
            <a:fld id="{8AB46790-692B-40D1-9807-20A47C6DCFE6}" type="slidenum">
              <a:rPr lang="en-GB" altLang="en-US" sz="1400"/>
              <a:pPr algn="r" eaLnBrk="1" hangingPunct="1">
                <a:spcBef>
                  <a:spcPct val="0"/>
                </a:spcBef>
                <a:buClrTx/>
                <a:buFontTx/>
                <a:buNone/>
              </a:pPr>
              <a:t>36</a:t>
            </a:fld>
            <a:endParaRPr lang="en-GB" altLang="en-US" sz="1400"/>
          </a:p>
        </p:txBody>
      </p:sp>
      <p:sp>
        <p:nvSpPr>
          <p:cNvPr id="44036" name="Text Box 4"/>
          <p:cNvSpPr txBox="1">
            <a:spLocks noChangeArrowheads="1"/>
          </p:cNvSpPr>
          <p:nvPr/>
        </p:nvSpPr>
        <p:spPr bwMode="auto">
          <a:xfrm>
            <a:off x="4648200" y="6248400"/>
            <a:ext cx="2862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GB" altLang="en-US" sz="1400">
                <a:solidFill>
                  <a:srgbClr val="0000FF"/>
                </a:solidFill>
              </a:rPr>
              <a:t>CSE</a:t>
            </a:r>
          </a:p>
        </p:txBody>
      </p:sp>
      <p:sp>
        <p:nvSpPr>
          <p:cNvPr id="2" name="TextBox 1"/>
          <p:cNvSpPr txBox="1"/>
          <p:nvPr/>
        </p:nvSpPr>
        <p:spPr>
          <a:xfrm>
            <a:off x="1524000" y="1295400"/>
            <a:ext cx="9753600" cy="4524315"/>
          </a:xfrm>
          <a:prstGeom prst="rect">
            <a:avLst/>
          </a:prstGeom>
          <a:noFill/>
        </p:spPr>
        <p:txBody>
          <a:bodyPr wrap="square">
            <a:spAutoFit/>
          </a:bodyPr>
          <a:lstStyle/>
          <a:p>
            <a:pPr algn="ctr">
              <a:lnSpc>
                <a:spcPct val="100000"/>
              </a:lnSpc>
            </a:pPr>
            <a:endParaRPr lang="en-IN" b="1" dirty="0" smtClean="0">
              <a:solidFill>
                <a:schemeClr val="tx1"/>
              </a:solidFill>
            </a:endParaRPr>
          </a:p>
          <a:p>
            <a:pPr marL="285750" indent="-285750">
              <a:buFont typeface="Arial" panose="020B0604020202020204" pitchFamily="34" charset="0"/>
              <a:buChar char="•"/>
            </a:pPr>
            <a:r>
              <a:rPr lang="en-IN" dirty="0" smtClean="0">
                <a:solidFill>
                  <a:schemeClr val="tx1"/>
                </a:solidFill>
              </a:rPr>
              <a:t> </a:t>
            </a:r>
            <a:r>
              <a:rPr lang="en-IN" b="1" spc="-1" dirty="0">
                <a:solidFill>
                  <a:srgbClr val="000000"/>
                </a:solidFill>
                <a:uFill>
                  <a:solidFill>
                    <a:srgbClr val="FFFFFF"/>
                  </a:solidFill>
                </a:uFill>
                <a:latin typeface="Times New Roman"/>
              </a:rPr>
              <a:t>Fishermen nautical border alert system </a:t>
            </a:r>
            <a:r>
              <a:rPr lang="en-IN" b="1" spc="-1" dirty="0" smtClean="0">
                <a:solidFill>
                  <a:srgbClr val="000000"/>
                </a:solidFill>
                <a:uFill>
                  <a:solidFill>
                    <a:srgbClr val="FFFFFF"/>
                  </a:solidFill>
                </a:uFill>
                <a:latin typeface="Times New Roman"/>
              </a:rPr>
              <a:t>(March 2016)</a:t>
            </a:r>
            <a:r>
              <a:rPr lang="en-US" dirty="0" smtClean="0">
                <a:solidFill>
                  <a:schemeClr val="tx1"/>
                </a:solidFill>
              </a:rPr>
              <a:t>	</a:t>
            </a:r>
          </a:p>
          <a:p>
            <a:r>
              <a:rPr lang="en-US" dirty="0" smtClean="0">
                <a:solidFill>
                  <a:schemeClr val="tx1"/>
                </a:solidFill>
              </a:rPr>
              <a:t>        	</a:t>
            </a:r>
            <a:r>
              <a:rPr lang="en-IN" i="1" dirty="0" err="1" smtClean="0">
                <a:solidFill>
                  <a:schemeClr val="tx1"/>
                </a:solidFill>
              </a:rPr>
              <a:t>Aishwarya</a:t>
            </a:r>
            <a:r>
              <a:rPr lang="en-IN" i="1" dirty="0" smtClean="0">
                <a:solidFill>
                  <a:schemeClr val="tx1"/>
                </a:solidFill>
              </a:rPr>
              <a:t> </a:t>
            </a:r>
            <a:r>
              <a:rPr lang="en-IN" i="1" dirty="0" err="1">
                <a:solidFill>
                  <a:schemeClr val="tx1"/>
                </a:solidFill>
              </a:rPr>
              <a:t>Dalvi</a:t>
            </a:r>
            <a:r>
              <a:rPr lang="en-IN" i="1" dirty="0">
                <a:solidFill>
                  <a:schemeClr val="tx1"/>
                </a:solidFill>
              </a:rPr>
              <a:t>, </a:t>
            </a:r>
            <a:r>
              <a:rPr lang="en-IN" i="1" dirty="0" err="1">
                <a:solidFill>
                  <a:schemeClr val="tx1"/>
                </a:solidFill>
              </a:rPr>
              <a:t>Ridhee</a:t>
            </a:r>
            <a:r>
              <a:rPr lang="en-IN" i="1" dirty="0">
                <a:solidFill>
                  <a:schemeClr val="tx1"/>
                </a:solidFill>
              </a:rPr>
              <a:t> </a:t>
            </a:r>
            <a:r>
              <a:rPr lang="en-IN" i="1" dirty="0" err="1">
                <a:solidFill>
                  <a:schemeClr val="tx1"/>
                </a:solidFill>
              </a:rPr>
              <a:t>Borad</a:t>
            </a:r>
            <a:r>
              <a:rPr lang="en-IN" i="1" dirty="0">
                <a:solidFill>
                  <a:schemeClr val="tx1"/>
                </a:solidFill>
              </a:rPr>
              <a:t>, </a:t>
            </a:r>
            <a:r>
              <a:rPr lang="en-IN" i="1" dirty="0" err="1">
                <a:solidFill>
                  <a:schemeClr val="tx1"/>
                </a:solidFill>
              </a:rPr>
              <a:t>Nidhi</a:t>
            </a:r>
            <a:r>
              <a:rPr lang="en-IN" i="1" dirty="0">
                <a:solidFill>
                  <a:schemeClr val="tx1"/>
                </a:solidFill>
              </a:rPr>
              <a:t> </a:t>
            </a:r>
            <a:r>
              <a:rPr lang="en-IN" i="1" dirty="0" err="1">
                <a:solidFill>
                  <a:schemeClr val="tx1"/>
                </a:solidFill>
              </a:rPr>
              <a:t>Dawda</a:t>
            </a:r>
            <a:r>
              <a:rPr lang="en-IN" i="1" dirty="0">
                <a:solidFill>
                  <a:schemeClr val="tx1"/>
                </a:solidFill>
              </a:rPr>
              <a:t>, </a:t>
            </a:r>
            <a:r>
              <a:rPr lang="en-IN" i="1" dirty="0" err="1">
                <a:solidFill>
                  <a:schemeClr val="tx1"/>
                </a:solidFill>
              </a:rPr>
              <a:t>Niraj</a:t>
            </a:r>
            <a:r>
              <a:rPr lang="en-IN" i="1" dirty="0">
                <a:solidFill>
                  <a:schemeClr val="tx1"/>
                </a:solidFill>
              </a:rPr>
              <a:t> </a:t>
            </a:r>
            <a:r>
              <a:rPr lang="en-IN" i="1" dirty="0" err="1">
                <a:solidFill>
                  <a:schemeClr val="tx1"/>
                </a:solidFill>
              </a:rPr>
              <a:t>Bangera</a:t>
            </a:r>
            <a:r>
              <a:rPr lang="en-IN" i="1" dirty="0">
                <a:solidFill>
                  <a:schemeClr val="tx1"/>
                </a:solidFill>
              </a:rPr>
              <a:t> </a:t>
            </a:r>
            <a:r>
              <a:rPr lang="en-IN" b="1" dirty="0" smtClean="0">
                <a:solidFill>
                  <a:schemeClr val="tx1"/>
                </a:solidFill>
              </a:rPr>
              <a:t> </a:t>
            </a:r>
          </a:p>
          <a:p>
            <a:r>
              <a:rPr lang="en-IN" b="1" dirty="0">
                <a:solidFill>
                  <a:schemeClr val="tx1"/>
                </a:solidFill>
              </a:rPr>
              <a:t>	</a:t>
            </a:r>
            <a:r>
              <a:rPr lang="en-IN" b="1" dirty="0" smtClean="0">
                <a:solidFill>
                  <a:schemeClr val="tx1"/>
                </a:solidFill>
              </a:rPr>
              <a:t>		</a:t>
            </a:r>
            <a:r>
              <a:rPr lang="en-IN" b="1" i="1" dirty="0">
                <a:solidFill>
                  <a:schemeClr val="tx1"/>
                </a:solidFill>
                <a:latin typeface="+mn-lt"/>
              </a:rPr>
              <a:t> International Journal of Advanced Research in Computer Engineering &amp; Technology (IJARCET) </a:t>
            </a:r>
            <a:endParaRPr lang="en-IN" b="1" dirty="0" smtClean="0">
              <a:solidFill>
                <a:schemeClr val="tx1"/>
              </a:solidFill>
              <a:latin typeface="+mn-lt"/>
            </a:endParaRPr>
          </a:p>
          <a:p>
            <a:pPr marL="285750" indent="-285750">
              <a:buFont typeface="Arial" panose="020B0604020202020204" pitchFamily="34" charset="0"/>
              <a:buChar char="•"/>
            </a:pPr>
            <a:endParaRPr lang="en-IN" b="1" dirty="0">
              <a:solidFill>
                <a:schemeClr val="tx1"/>
              </a:solidFill>
            </a:endParaRPr>
          </a:p>
          <a:p>
            <a:pPr marL="285750" indent="-285750">
              <a:buFont typeface="Arial" panose="020B0604020202020204" pitchFamily="34" charset="0"/>
              <a:buChar char="•"/>
            </a:pPr>
            <a:r>
              <a:rPr lang="en-IN" b="1" spc="-1" dirty="0">
                <a:solidFill>
                  <a:srgbClr val="000000"/>
                </a:solidFill>
                <a:uFill>
                  <a:solidFill>
                    <a:srgbClr val="FFFFFF"/>
                  </a:solidFill>
                </a:uFill>
                <a:latin typeface="Times New Roman"/>
              </a:rPr>
              <a:t>Location Based System Using GPS-Fishermen SMS Alert </a:t>
            </a:r>
            <a:r>
              <a:rPr lang="en-IN" b="1" spc="-1" dirty="0" smtClean="0">
                <a:solidFill>
                  <a:srgbClr val="000000"/>
                </a:solidFill>
                <a:uFill>
                  <a:solidFill>
                    <a:srgbClr val="FFFFFF"/>
                  </a:solidFill>
                </a:uFill>
                <a:latin typeface="Times New Roman"/>
              </a:rPr>
              <a:t>System (September 2015)</a:t>
            </a:r>
            <a:endParaRPr lang="en-IN" b="1" spc="-1" dirty="0">
              <a:solidFill>
                <a:srgbClr val="000000"/>
              </a:solidFill>
              <a:uFill>
                <a:solidFill>
                  <a:srgbClr val="FFFFFF"/>
                </a:solidFill>
              </a:uFill>
              <a:latin typeface="Times New Roman"/>
            </a:endParaRPr>
          </a:p>
          <a:p>
            <a:r>
              <a:rPr lang="en-IN" i="1" dirty="0" smtClean="0">
                <a:solidFill>
                  <a:schemeClr val="tx1"/>
                </a:solidFill>
              </a:rPr>
              <a:t>		</a:t>
            </a:r>
            <a:r>
              <a:rPr lang="en-IN" i="1" dirty="0" err="1" smtClean="0">
                <a:solidFill>
                  <a:schemeClr val="tx1"/>
                </a:solidFill>
              </a:rPr>
              <a:t>M.Vivekanadan</a:t>
            </a:r>
            <a:r>
              <a:rPr lang="en-IN" i="1" dirty="0">
                <a:solidFill>
                  <a:schemeClr val="tx1"/>
                </a:solidFill>
              </a:rPr>
              <a:t>,  </a:t>
            </a:r>
            <a:r>
              <a:rPr lang="en-IN" i="1" dirty="0" err="1">
                <a:solidFill>
                  <a:schemeClr val="tx1"/>
                </a:solidFill>
              </a:rPr>
              <a:t>Dr.</a:t>
            </a:r>
            <a:r>
              <a:rPr lang="en-IN" i="1" dirty="0">
                <a:solidFill>
                  <a:schemeClr val="tx1"/>
                </a:solidFill>
              </a:rPr>
              <a:t> </a:t>
            </a:r>
            <a:r>
              <a:rPr lang="en-IN" i="1" dirty="0" err="1">
                <a:solidFill>
                  <a:schemeClr val="tx1"/>
                </a:solidFill>
              </a:rPr>
              <a:t>S.Kanaga</a:t>
            </a:r>
            <a:r>
              <a:rPr lang="en-IN" i="1" dirty="0">
                <a:solidFill>
                  <a:schemeClr val="tx1"/>
                </a:solidFill>
              </a:rPr>
              <a:t> Suba Raja, </a:t>
            </a:r>
            <a:r>
              <a:rPr lang="en-IN" i="1" dirty="0" err="1" smtClean="0">
                <a:solidFill>
                  <a:schemeClr val="tx1"/>
                </a:solidFill>
              </a:rPr>
              <a:t>V.Balaji</a:t>
            </a:r>
            <a:endParaRPr lang="en-IN" i="1" dirty="0" smtClean="0">
              <a:solidFill>
                <a:schemeClr val="tx1"/>
              </a:solidFill>
            </a:endParaRPr>
          </a:p>
          <a:p>
            <a:r>
              <a:rPr lang="en-IN" b="1" i="1" dirty="0" smtClean="0">
                <a:solidFill>
                  <a:schemeClr val="tx1"/>
                </a:solidFill>
                <a:latin typeface="+mn-lt"/>
              </a:rPr>
              <a:t>			International </a:t>
            </a:r>
            <a:r>
              <a:rPr lang="en-IN" b="1" i="1" dirty="0">
                <a:solidFill>
                  <a:schemeClr val="tx1"/>
                </a:solidFill>
                <a:latin typeface="+mn-lt"/>
              </a:rPr>
              <a:t>Journal of Innovative Research in Science, Engineering and Technology</a:t>
            </a:r>
          </a:p>
          <a:p>
            <a:pPr marL="285750" indent="-285750">
              <a:buFont typeface="Arial" panose="020B0604020202020204" pitchFamily="34" charset="0"/>
              <a:buChar char="•"/>
              <a:defRPr/>
            </a:pPr>
            <a:endParaRPr lang="en-IN" dirty="0">
              <a:solidFill>
                <a:schemeClr val="tx1"/>
              </a:solidFill>
            </a:endParaRPr>
          </a:p>
          <a:p>
            <a:pPr marL="285750" indent="-285750">
              <a:buFont typeface="Arial" panose="020B0604020202020204" pitchFamily="34" charset="0"/>
              <a:buChar char="•"/>
            </a:pPr>
            <a:r>
              <a:rPr lang="en-IN" b="1" spc="-1" dirty="0">
                <a:solidFill>
                  <a:srgbClr val="000000"/>
                </a:solidFill>
                <a:uFill>
                  <a:solidFill>
                    <a:srgbClr val="FFFFFF"/>
                  </a:solidFill>
                </a:uFill>
                <a:latin typeface="Times New Roman"/>
              </a:rPr>
              <a:t>Border alert and smart tracking System with alarm using </a:t>
            </a:r>
            <a:r>
              <a:rPr lang="en-IN" b="1" spc="-1" dirty="0" err="1">
                <a:solidFill>
                  <a:srgbClr val="000000"/>
                </a:solidFill>
                <a:uFill>
                  <a:solidFill>
                    <a:srgbClr val="FFFFFF"/>
                  </a:solidFill>
                </a:uFill>
                <a:latin typeface="Times New Roman"/>
              </a:rPr>
              <a:t>dgps</a:t>
            </a:r>
            <a:r>
              <a:rPr lang="en-IN" b="1" spc="-1" dirty="0">
                <a:solidFill>
                  <a:srgbClr val="000000"/>
                </a:solidFill>
                <a:uFill>
                  <a:solidFill>
                    <a:srgbClr val="FFFFFF"/>
                  </a:solidFill>
                </a:uFill>
                <a:latin typeface="Times New Roman"/>
              </a:rPr>
              <a:t> and </a:t>
            </a:r>
            <a:r>
              <a:rPr lang="en-IN" b="1" spc="-1" dirty="0" smtClean="0">
                <a:solidFill>
                  <a:srgbClr val="000000"/>
                </a:solidFill>
                <a:uFill>
                  <a:solidFill>
                    <a:srgbClr val="FFFFFF"/>
                  </a:solidFill>
                </a:uFill>
                <a:latin typeface="Times New Roman"/>
              </a:rPr>
              <a:t>Gsm (April 2014)</a:t>
            </a:r>
            <a:endParaRPr lang="en-IN" b="1" spc="-1" dirty="0">
              <a:solidFill>
                <a:srgbClr val="000000"/>
              </a:solidFill>
              <a:uFill>
                <a:solidFill>
                  <a:srgbClr val="FFFFFF"/>
                </a:solidFill>
              </a:uFill>
              <a:latin typeface="Times New Roman"/>
            </a:endParaRPr>
          </a:p>
          <a:p>
            <a:r>
              <a:rPr lang="en-IN" i="1" dirty="0" smtClean="0">
                <a:solidFill>
                  <a:schemeClr val="tx1"/>
                </a:solidFill>
              </a:rPr>
              <a:t>		</a:t>
            </a:r>
            <a:r>
              <a:rPr lang="en-IN" i="1" dirty="0" err="1" smtClean="0">
                <a:solidFill>
                  <a:schemeClr val="tx1"/>
                </a:solidFill>
              </a:rPr>
              <a:t>NaveenKumar.M</a:t>
            </a:r>
            <a:r>
              <a:rPr lang="en-IN" i="1" dirty="0">
                <a:solidFill>
                  <a:schemeClr val="tx1"/>
                </a:solidFill>
              </a:rPr>
              <a:t>, </a:t>
            </a:r>
            <a:r>
              <a:rPr lang="en-IN" i="1" dirty="0" err="1" smtClean="0">
                <a:solidFill>
                  <a:schemeClr val="tx1"/>
                </a:solidFill>
              </a:rPr>
              <a:t>Ranjith.R</a:t>
            </a:r>
            <a:endParaRPr lang="en-IN" i="1" dirty="0" smtClean="0">
              <a:solidFill>
                <a:schemeClr val="tx1"/>
              </a:solidFill>
            </a:endParaRPr>
          </a:p>
          <a:p>
            <a:r>
              <a:rPr lang="en-IN" b="1" i="1" dirty="0" smtClean="0">
                <a:solidFill>
                  <a:schemeClr val="tx1"/>
                </a:solidFill>
                <a:latin typeface="+mn-lt"/>
              </a:rPr>
              <a:t>			International </a:t>
            </a:r>
            <a:r>
              <a:rPr lang="en-IN" b="1" i="1" dirty="0">
                <a:solidFill>
                  <a:schemeClr val="tx1"/>
                </a:solidFill>
                <a:latin typeface="+mn-lt"/>
              </a:rPr>
              <a:t>Journal of Emerging Technology in Computer Science &amp; Electronics (IJETCSE)</a:t>
            </a:r>
          </a:p>
          <a:p>
            <a:endParaRPr lang="en-IN" i="1" dirty="0">
              <a:solidFill>
                <a:schemeClr val="tx1"/>
              </a:solidFill>
            </a:endParaRPr>
          </a:p>
          <a:p>
            <a:endParaRPr lang="en-IN" i="1" dirty="0">
              <a:solidFill>
                <a:schemeClr val="tx1"/>
              </a:solidFill>
            </a:endParaRPr>
          </a:p>
        </p:txBody>
      </p:sp>
    </p:spTree>
    <p:extLst>
      <p:ext uri="{BB962C8B-B14F-4D97-AF65-F5344CB8AC3E}">
        <p14:creationId xmlns:p14="http://schemas.microsoft.com/office/powerpoint/2010/main" val="2653318720"/>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2286000" y="381000"/>
            <a:ext cx="7739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a:solidFill>
                  <a:srgbClr val="663300"/>
                </a:solidFill>
              </a:rPr>
              <a:t>REFERENCES</a:t>
            </a:r>
          </a:p>
        </p:txBody>
      </p:sp>
      <p:sp>
        <p:nvSpPr>
          <p:cNvPr id="44035" name="Text Box 3"/>
          <p:cNvSpPr txBox="1">
            <a:spLocks noChangeArrowheads="1"/>
          </p:cNvSpPr>
          <p:nvPr/>
        </p:nvSpPr>
        <p:spPr bwMode="auto">
          <a:xfrm>
            <a:off x="9220200" y="6461125"/>
            <a:ext cx="18716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r" eaLnBrk="1" hangingPunct="1">
              <a:spcBef>
                <a:spcPct val="0"/>
              </a:spcBef>
              <a:buClrTx/>
              <a:buFontTx/>
              <a:buNone/>
            </a:pPr>
            <a:fld id="{8AB46790-692B-40D1-9807-20A47C6DCFE6}" type="slidenum">
              <a:rPr lang="en-GB" altLang="en-US" sz="1400"/>
              <a:pPr algn="r" eaLnBrk="1" hangingPunct="1">
                <a:spcBef>
                  <a:spcPct val="0"/>
                </a:spcBef>
                <a:buClrTx/>
                <a:buFontTx/>
                <a:buNone/>
              </a:pPr>
              <a:t>37</a:t>
            </a:fld>
            <a:endParaRPr lang="en-GB" altLang="en-US" sz="1400"/>
          </a:p>
        </p:txBody>
      </p:sp>
      <p:sp>
        <p:nvSpPr>
          <p:cNvPr id="44036" name="Text Box 4"/>
          <p:cNvSpPr txBox="1">
            <a:spLocks noChangeArrowheads="1"/>
          </p:cNvSpPr>
          <p:nvPr/>
        </p:nvSpPr>
        <p:spPr bwMode="auto">
          <a:xfrm>
            <a:off x="4648200" y="6248400"/>
            <a:ext cx="2862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GB" altLang="en-US" sz="1400">
                <a:solidFill>
                  <a:srgbClr val="0000FF"/>
                </a:solidFill>
              </a:rPr>
              <a:t>CSE</a:t>
            </a:r>
          </a:p>
        </p:txBody>
      </p:sp>
      <p:sp>
        <p:nvSpPr>
          <p:cNvPr id="2" name="TextBox 1"/>
          <p:cNvSpPr txBox="1"/>
          <p:nvPr/>
        </p:nvSpPr>
        <p:spPr>
          <a:xfrm>
            <a:off x="1524000" y="1295400"/>
            <a:ext cx="9753600" cy="3416320"/>
          </a:xfrm>
          <a:prstGeom prst="rect">
            <a:avLst/>
          </a:prstGeom>
          <a:noFill/>
        </p:spPr>
        <p:txBody>
          <a:bodyPr wrap="square">
            <a:spAutoFit/>
          </a:bodyPr>
          <a:lstStyle/>
          <a:p>
            <a:pPr marL="285750" indent="-285750">
              <a:lnSpc>
                <a:spcPct val="100000"/>
              </a:lnSpc>
              <a:buFont typeface="Arial" panose="020B0604020202020204" pitchFamily="34" charset="0"/>
              <a:buChar char="•"/>
            </a:pPr>
            <a:r>
              <a:rPr lang="en-IN" b="1" spc="-1" dirty="0" smtClean="0">
                <a:solidFill>
                  <a:srgbClr val="000000"/>
                </a:solidFill>
                <a:uFill>
                  <a:solidFill>
                    <a:srgbClr val="FFFFFF"/>
                  </a:solidFill>
                </a:uFill>
                <a:latin typeface="Times New Roman"/>
              </a:rPr>
              <a:t>GPS-Based Vessel Position Monitoring and Display System (July 1990)</a:t>
            </a:r>
            <a:r>
              <a:rPr lang="en-IN" spc="-1" dirty="0" smtClean="0">
                <a:solidFill>
                  <a:srgbClr val="000000"/>
                </a:solidFill>
                <a:uFill>
                  <a:solidFill>
                    <a:srgbClr val="FFFFFF"/>
                  </a:solidFill>
                </a:uFill>
                <a:latin typeface="Times New Roman"/>
              </a:rPr>
              <a:t>	</a:t>
            </a:r>
            <a:endParaRPr lang="en-IN" dirty="0" smtClean="0"/>
          </a:p>
          <a:p>
            <a:pPr marL="285750" indent="-285750" algn="ctr">
              <a:lnSpc>
                <a:spcPct val="100000"/>
              </a:lnSpc>
              <a:buFontTx/>
              <a:buChar char="-"/>
            </a:pPr>
            <a:r>
              <a:rPr lang="en-IN" spc="-1" dirty="0" smtClean="0">
                <a:solidFill>
                  <a:srgbClr val="000000"/>
                </a:solidFill>
                <a:uFill>
                  <a:solidFill>
                    <a:srgbClr val="FFFFFF"/>
                  </a:solidFill>
                </a:uFill>
                <a:latin typeface="Times New Roman"/>
              </a:rPr>
              <a:t>James </a:t>
            </a:r>
            <a:r>
              <a:rPr lang="en-IN" spc="-1" dirty="0" err="1" smtClean="0">
                <a:solidFill>
                  <a:srgbClr val="000000"/>
                </a:solidFill>
                <a:uFill>
                  <a:solidFill>
                    <a:srgbClr val="FFFFFF"/>
                  </a:solidFill>
                </a:uFill>
                <a:latin typeface="Times New Roman"/>
              </a:rPr>
              <a:t>C.Reynolds</a:t>
            </a:r>
            <a:r>
              <a:rPr lang="en-IN" spc="-1" dirty="0" smtClean="0">
                <a:solidFill>
                  <a:srgbClr val="000000"/>
                </a:solidFill>
                <a:uFill>
                  <a:solidFill>
                    <a:srgbClr val="FFFFFF"/>
                  </a:solidFill>
                </a:uFill>
                <a:latin typeface="Times New Roman"/>
              </a:rPr>
              <a:t>, Robert P. </a:t>
            </a:r>
            <a:r>
              <a:rPr lang="en-IN" spc="-1" dirty="0" err="1" smtClean="0">
                <a:solidFill>
                  <a:srgbClr val="000000"/>
                </a:solidFill>
                <a:uFill>
                  <a:solidFill>
                    <a:srgbClr val="FFFFFF"/>
                  </a:solidFill>
                </a:uFill>
                <a:latin typeface="Times New Roman"/>
              </a:rPr>
              <a:t>Denaro</a:t>
            </a:r>
            <a:r>
              <a:rPr lang="en-IN" spc="-1" dirty="0" smtClean="0">
                <a:solidFill>
                  <a:srgbClr val="000000"/>
                </a:solidFill>
                <a:uFill>
                  <a:solidFill>
                    <a:srgbClr val="FFFFFF"/>
                  </a:solidFill>
                </a:uFill>
                <a:latin typeface="Times New Roman"/>
              </a:rPr>
              <a:t> and Rudolph M. </a:t>
            </a:r>
            <a:r>
              <a:rPr lang="en-IN" spc="-1" dirty="0" err="1" smtClean="0">
                <a:solidFill>
                  <a:srgbClr val="000000"/>
                </a:solidFill>
                <a:uFill>
                  <a:solidFill>
                    <a:srgbClr val="FFFFFF"/>
                  </a:solidFill>
                </a:uFill>
                <a:latin typeface="Times New Roman"/>
              </a:rPr>
              <a:t>Kalafus</a:t>
            </a:r>
            <a:endParaRPr lang="en-IN" spc="-1" dirty="0" smtClean="0">
              <a:solidFill>
                <a:srgbClr val="000000"/>
              </a:solidFill>
              <a:uFill>
                <a:solidFill>
                  <a:srgbClr val="FFFFFF"/>
                </a:solidFill>
              </a:uFill>
              <a:latin typeface="Times New Roman"/>
            </a:endParaRPr>
          </a:p>
          <a:p>
            <a:pPr marL="3943350" lvl="8" indent="-285750">
              <a:buFontTx/>
              <a:buChar char="-"/>
            </a:pPr>
            <a:r>
              <a:rPr lang="en-IN" b="1" i="1" dirty="0" smtClean="0">
                <a:solidFill>
                  <a:schemeClr val="tx1"/>
                </a:solidFill>
                <a:latin typeface="+mn-lt"/>
              </a:rPr>
              <a:t>IEEE AES Magazine </a:t>
            </a:r>
          </a:p>
          <a:p>
            <a:pPr marL="3943350" lvl="8" indent="-285750">
              <a:buFontTx/>
              <a:buChar char="-"/>
            </a:pPr>
            <a:endParaRPr lang="en-IN" b="1" i="1" dirty="0">
              <a:solidFill>
                <a:schemeClr val="tx1"/>
              </a:solidFill>
              <a:latin typeface="+mn-lt"/>
            </a:endParaRPr>
          </a:p>
          <a:p>
            <a:pPr marL="285750" indent="-285750">
              <a:buFont typeface="Arial" panose="020B0604020202020204" pitchFamily="34" charset="0"/>
              <a:buChar char="•"/>
            </a:pPr>
            <a:r>
              <a:rPr lang="en-US" b="1" spc="-1" dirty="0">
                <a:solidFill>
                  <a:srgbClr val="000000"/>
                </a:solidFill>
                <a:uFill>
                  <a:solidFill>
                    <a:srgbClr val="FFFFFF"/>
                  </a:solidFill>
                </a:uFill>
                <a:latin typeface="Times New Roman"/>
              </a:rPr>
              <a:t>Design of border alert system for fishermen using </a:t>
            </a:r>
            <a:r>
              <a:rPr lang="en-US" b="1" spc="-1" dirty="0" err="1">
                <a:solidFill>
                  <a:srgbClr val="000000"/>
                </a:solidFill>
                <a:uFill>
                  <a:solidFill>
                    <a:srgbClr val="FFFFFF"/>
                  </a:solidFill>
                </a:uFill>
                <a:latin typeface="Times New Roman"/>
              </a:rPr>
              <a:t>gps</a:t>
            </a:r>
            <a:r>
              <a:rPr lang="en-US" b="1" spc="-1" dirty="0">
                <a:solidFill>
                  <a:srgbClr val="000000"/>
                </a:solidFill>
                <a:uFill>
                  <a:solidFill>
                    <a:srgbClr val="FFFFFF"/>
                  </a:solidFill>
                </a:uFill>
                <a:latin typeface="Times New Roman"/>
              </a:rPr>
              <a:t> (March-April 2014) </a:t>
            </a:r>
          </a:p>
          <a:p>
            <a:pPr algn="ctr"/>
            <a:r>
              <a:rPr lang="en-US" spc="-1" dirty="0">
                <a:solidFill>
                  <a:srgbClr val="000000"/>
                </a:solidFill>
                <a:uFill>
                  <a:solidFill>
                    <a:srgbClr val="FFFFFF"/>
                  </a:solidFill>
                </a:uFill>
                <a:latin typeface="Times New Roman"/>
              </a:rPr>
              <a:t> D. </a:t>
            </a:r>
            <a:r>
              <a:rPr lang="en-US" spc="-1" dirty="0" err="1">
                <a:solidFill>
                  <a:srgbClr val="000000"/>
                </a:solidFill>
                <a:uFill>
                  <a:solidFill>
                    <a:srgbClr val="FFFFFF"/>
                  </a:solidFill>
                </a:uFill>
                <a:latin typeface="Times New Roman"/>
              </a:rPr>
              <a:t>Arunvijay</a:t>
            </a:r>
            <a:r>
              <a:rPr lang="en-US" spc="-1" dirty="0">
                <a:solidFill>
                  <a:srgbClr val="000000"/>
                </a:solidFill>
                <a:uFill>
                  <a:solidFill>
                    <a:srgbClr val="FFFFFF"/>
                  </a:solidFill>
                </a:uFill>
                <a:latin typeface="Times New Roman"/>
              </a:rPr>
              <a:t>, E. </a:t>
            </a:r>
            <a:r>
              <a:rPr lang="en-US" spc="-1" dirty="0" err="1" smtClean="0">
                <a:solidFill>
                  <a:srgbClr val="000000"/>
                </a:solidFill>
                <a:uFill>
                  <a:solidFill>
                    <a:srgbClr val="FFFFFF"/>
                  </a:solidFill>
                </a:uFill>
                <a:latin typeface="Times New Roman"/>
              </a:rPr>
              <a:t>Yuvaraj</a:t>
            </a:r>
            <a:endParaRPr lang="en-IN" dirty="0"/>
          </a:p>
          <a:p>
            <a:r>
              <a:rPr lang="en-IN" b="1" i="1" dirty="0">
                <a:solidFill>
                  <a:schemeClr val="tx1"/>
                </a:solidFill>
                <a:latin typeface="+mn-lt"/>
              </a:rPr>
              <a:t> </a:t>
            </a:r>
            <a:r>
              <a:rPr lang="en-IN" b="1" i="1" dirty="0" smtClean="0">
                <a:solidFill>
                  <a:schemeClr val="tx1"/>
                </a:solidFill>
                <a:latin typeface="+mn-lt"/>
              </a:rPr>
              <a:t>		International </a:t>
            </a:r>
            <a:r>
              <a:rPr lang="en-IN" b="1" i="1" dirty="0">
                <a:solidFill>
                  <a:schemeClr val="tx1"/>
                </a:solidFill>
                <a:latin typeface="+mn-lt"/>
              </a:rPr>
              <a:t>Journal of Students Research in Technology &amp; Management </a:t>
            </a:r>
          </a:p>
          <a:p>
            <a:pPr marL="3943350" lvl="8" indent="-285750">
              <a:buFontTx/>
              <a:buChar char="-"/>
            </a:pPr>
            <a:endParaRPr lang="en-IN" b="1" i="1" dirty="0" smtClean="0">
              <a:solidFill>
                <a:schemeClr val="tx1"/>
              </a:solidFill>
              <a:latin typeface="+mn-lt"/>
            </a:endParaRPr>
          </a:p>
          <a:p>
            <a:pPr marL="285750" indent="-285750" algn="ctr">
              <a:lnSpc>
                <a:spcPct val="100000"/>
              </a:lnSpc>
              <a:buFontTx/>
              <a:buChar char="-"/>
            </a:pPr>
            <a:endParaRPr lang="en-IN" spc="-1" dirty="0" smtClean="0">
              <a:solidFill>
                <a:srgbClr val="000000"/>
              </a:solidFill>
              <a:uFill>
                <a:solidFill>
                  <a:srgbClr val="FFFFFF"/>
                </a:solidFill>
              </a:uFill>
              <a:latin typeface="Times New Roman"/>
            </a:endParaRPr>
          </a:p>
          <a:p>
            <a:pPr marL="285750" indent="-285750" algn="ctr">
              <a:lnSpc>
                <a:spcPct val="100000"/>
              </a:lnSpc>
              <a:buFontTx/>
              <a:buChar char="-"/>
            </a:pPr>
            <a:endParaRPr lang="en-IN" b="1" dirty="0" smtClean="0">
              <a:solidFill>
                <a:schemeClr val="tx1"/>
              </a:solidFill>
            </a:endParaRPr>
          </a:p>
          <a:p>
            <a:pPr marL="285750" indent="-285750">
              <a:buFont typeface="Arial" panose="020B0604020202020204" pitchFamily="34" charset="0"/>
              <a:buChar char="•"/>
            </a:pPr>
            <a:endParaRPr lang="en-IN" i="1" dirty="0">
              <a:solidFill>
                <a:schemeClr val="tx1"/>
              </a:solidFill>
            </a:endParaRPr>
          </a:p>
          <a:p>
            <a:endParaRPr lang="en-IN" i="1" dirty="0">
              <a:solidFill>
                <a:schemeClr val="tx1"/>
              </a:solidFill>
            </a:endParaRPr>
          </a:p>
        </p:txBody>
      </p:sp>
    </p:spTree>
    <p:extLst>
      <p:ext uri="{BB962C8B-B14F-4D97-AF65-F5344CB8AC3E}">
        <p14:creationId xmlns:p14="http://schemas.microsoft.com/office/powerpoint/2010/main" val="377122451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2324100" y="2436813"/>
            <a:ext cx="76962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sz="6400" b="1" dirty="0">
                <a:solidFill>
                  <a:srgbClr val="663300"/>
                </a:solidFill>
                <a:latin typeface="+mn-lt"/>
                <a:cs typeface="Calibri" panose="020F0502020204030204" pitchFamily="34" charset="0"/>
              </a:rPr>
              <a:t>Thank You</a:t>
            </a:r>
          </a:p>
        </p:txBody>
      </p:sp>
      <p:sp>
        <p:nvSpPr>
          <p:cNvPr id="37891" name="Text Box 2"/>
          <p:cNvSpPr txBox="1">
            <a:spLocks noChangeArrowheads="1"/>
          </p:cNvSpPr>
          <p:nvPr/>
        </p:nvSpPr>
        <p:spPr bwMode="auto">
          <a:xfrm>
            <a:off x="4648201" y="6248401"/>
            <a:ext cx="2862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GB" altLang="en-US" sz="1400">
                <a:solidFill>
                  <a:srgbClr val="0000FF"/>
                </a:solidFill>
              </a:rPr>
              <a:t>CSE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2282536" y="22860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a:solidFill>
                  <a:srgbClr val="663300"/>
                </a:solidFill>
              </a:rPr>
              <a:t>OUTCOMES</a:t>
            </a:r>
          </a:p>
        </p:txBody>
      </p:sp>
      <p:sp>
        <p:nvSpPr>
          <p:cNvPr id="16386" name="Text Box 2"/>
          <p:cNvSpPr txBox="1">
            <a:spLocks noChangeArrowheads="1"/>
          </p:cNvSpPr>
          <p:nvPr/>
        </p:nvSpPr>
        <p:spPr bwMode="auto">
          <a:xfrm>
            <a:off x="1600200" y="1447800"/>
            <a:ext cx="9829800" cy="3810000"/>
          </a:xfrm>
          <a:prstGeom prst="rect">
            <a:avLst/>
          </a:prstGeom>
          <a:noFill/>
          <a:ln w="9525" cap="flat">
            <a:noFill/>
            <a:round/>
            <a:headEnd/>
            <a:tailEnd/>
          </a:ln>
          <a:effectLst/>
        </p:spPr>
        <p:txBody>
          <a:bodyPr lIns="90000" tIns="46800" rIns="90000" bIns="46800"/>
          <a:lstStyle/>
          <a:p>
            <a:pPr marL="342900" indent="-342900" algn="just">
              <a:lnSpc>
                <a:spcPct val="150000"/>
              </a:lnSpc>
              <a:buFont typeface="Arial" panose="020B0604020202020204" pitchFamily="34" charset="0"/>
              <a:buChar char="•"/>
            </a:pPr>
            <a:r>
              <a:rPr lang="en-GB" sz="2000" dirty="0">
                <a:solidFill>
                  <a:schemeClr val="tx1"/>
                </a:solidFill>
                <a:latin typeface="+mn-lt"/>
                <a:cs typeface="Calibri" panose="020F0502020204030204" pitchFamily="34" charset="0"/>
              </a:rPr>
              <a:t>Fishermen can now know the location through GPS  when they go into the sea.</a:t>
            </a:r>
            <a:endParaRPr lang="en-GB" sz="2000" b="1" i="1" dirty="0">
              <a:solidFill>
                <a:schemeClr val="tx1"/>
              </a:solidFill>
              <a:latin typeface="+mn-lt"/>
              <a:cs typeface="Calibri" panose="020F0502020204030204" pitchFamily="34" charset="0"/>
            </a:endParaRPr>
          </a:p>
          <a:p>
            <a:pPr marL="342900" indent="-342900" algn="just">
              <a:lnSpc>
                <a:spcPct val="150000"/>
              </a:lnSpc>
              <a:buFont typeface="Arial" panose="020B0604020202020204" pitchFamily="34" charset="0"/>
              <a:buChar char="•"/>
            </a:pPr>
            <a:r>
              <a:rPr lang="en-GB" sz="2000" dirty="0">
                <a:solidFill>
                  <a:schemeClr val="tx1"/>
                </a:solidFill>
                <a:latin typeface="+mn-lt"/>
                <a:cs typeface="Calibri" panose="020F0502020204030204" pitchFamily="34" charset="0"/>
              </a:rPr>
              <a:t>The fishermen can now feel safe as they get alerts when they cross the restricted region</a:t>
            </a:r>
          </a:p>
          <a:p>
            <a:pPr marL="342900" indent="-342900" algn="just">
              <a:lnSpc>
                <a:spcPct val="150000"/>
              </a:lnSpc>
              <a:buFont typeface="Arial" panose="020B0604020202020204" pitchFamily="34" charset="0"/>
              <a:buChar char="•"/>
            </a:pPr>
            <a:r>
              <a:rPr lang="en-GB" sz="2000" dirty="0">
                <a:solidFill>
                  <a:schemeClr val="tx1"/>
                </a:solidFill>
                <a:latin typeface="+mn-lt"/>
                <a:cs typeface="Calibri" panose="020F0502020204030204" pitchFamily="34" charset="0"/>
              </a:rPr>
              <a:t>The loss of life due to the border violation can be avoided and the relationship between countries is improved</a:t>
            </a:r>
          </a:p>
          <a:p>
            <a:pPr marL="342900" indent="-342900" algn="just">
              <a:lnSpc>
                <a:spcPct val="150000"/>
              </a:lnSpc>
              <a:buFont typeface="Arial" panose="020B0604020202020204" pitchFamily="34" charset="0"/>
              <a:buChar char="•"/>
            </a:pPr>
            <a:r>
              <a:rPr lang="en-GB" sz="2000" dirty="0">
                <a:solidFill>
                  <a:schemeClr val="tx1"/>
                </a:solidFill>
                <a:latin typeface="+mn-lt"/>
                <a:cs typeface="Calibri" panose="020F0502020204030204" pitchFamily="34" charset="0"/>
              </a:rPr>
              <a:t>The tracking of boat in shore through radio communication between boat and shore gives central tracking of all the boats.</a:t>
            </a:r>
          </a:p>
          <a:p>
            <a:pPr marL="342900" indent="-342900" algn="just">
              <a:lnSpc>
                <a:spcPct val="150000"/>
              </a:lnSpc>
              <a:buFont typeface="Arial" panose="020B0604020202020204" pitchFamily="34" charset="0"/>
              <a:buChar char="•"/>
            </a:pPr>
            <a:r>
              <a:rPr lang="en-GB" sz="2000" dirty="0">
                <a:solidFill>
                  <a:schemeClr val="tx1"/>
                </a:solidFill>
                <a:latin typeface="+mn-lt"/>
                <a:cs typeface="Calibri" panose="020F0502020204030204" pitchFamily="34" charset="0"/>
              </a:rPr>
              <a:t>Help can be sought in case of emergency through shore which can give details about nearby boats.</a:t>
            </a:r>
          </a:p>
          <a:p>
            <a:pPr algn="just"/>
            <a:endParaRPr lang="en-GB" sz="2000" dirty="0">
              <a:solidFill>
                <a:schemeClr val="tx1"/>
              </a:solidFill>
              <a:latin typeface="+mn-lt"/>
              <a:cs typeface="Calibri" panose="020F0502020204030204" pitchFamily="34" charset="0"/>
            </a:endParaRPr>
          </a:p>
        </p:txBody>
      </p:sp>
      <p:sp>
        <p:nvSpPr>
          <p:cNvPr id="7173" name="Text Box 4"/>
          <p:cNvSpPr txBox="1">
            <a:spLocks noChangeArrowheads="1"/>
          </p:cNvSpPr>
          <p:nvPr/>
        </p:nvSpPr>
        <p:spPr bwMode="auto">
          <a:xfrm>
            <a:off x="4644737" y="6248401"/>
            <a:ext cx="2862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GB" altLang="en-US" sz="1400">
                <a:solidFill>
                  <a:srgbClr val="0000FF"/>
                </a:solidFill>
              </a:rPr>
              <a:t>CSE</a:t>
            </a:r>
          </a:p>
        </p:txBody>
      </p:sp>
    </p:spTree>
    <p:extLst>
      <p:ext uri="{BB962C8B-B14F-4D97-AF65-F5344CB8AC3E}">
        <p14:creationId xmlns:p14="http://schemas.microsoft.com/office/powerpoint/2010/main" val="1694661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76975" y="1295400"/>
            <a:ext cx="10316633" cy="4079875"/>
          </a:xfrm>
        </p:spPr>
        <p:txBody>
          <a:bodyPr/>
          <a:lstStyle/>
          <a:p>
            <a:pPr algn="just">
              <a:lnSpc>
                <a:spcPct val="150000"/>
              </a:lnSpc>
            </a:pPr>
            <a:r>
              <a:rPr lang="en-IN" sz="2000" kern="1200" dirty="0" smtClean="0">
                <a:solidFill>
                  <a:schemeClr val="tx1"/>
                </a:solidFill>
                <a:latin typeface="+mj-lt"/>
                <a:cs typeface="Droid Sans Fallback" charset="0"/>
              </a:rPr>
              <a:t>			GPS </a:t>
            </a:r>
            <a:r>
              <a:rPr lang="en-IN" sz="2000" kern="1200" dirty="0">
                <a:solidFill>
                  <a:schemeClr val="tx1"/>
                </a:solidFill>
                <a:latin typeface="+mj-lt"/>
                <a:cs typeface="Droid Sans Fallback" charset="0"/>
              </a:rPr>
              <a:t>tracks the real </a:t>
            </a:r>
            <a:r>
              <a:rPr lang="en-IN" sz="2000" kern="1200" dirty="0" smtClean="0">
                <a:solidFill>
                  <a:schemeClr val="tx1"/>
                </a:solidFill>
                <a:latin typeface="+mj-lt"/>
                <a:cs typeface="Droid Sans Fallback" charset="0"/>
              </a:rPr>
              <a:t>time </a:t>
            </a:r>
            <a:r>
              <a:rPr lang="en-IN" sz="2000" kern="1200" dirty="0">
                <a:solidFill>
                  <a:schemeClr val="tx1"/>
                </a:solidFill>
                <a:latin typeface="+mj-lt"/>
                <a:cs typeface="Droid Sans Fallback" charset="0"/>
              </a:rPr>
              <a:t>location of boats and displays them on electronic </a:t>
            </a:r>
            <a:r>
              <a:rPr lang="en-IN" sz="2000" kern="1200" dirty="0" smtClean="0">
                <a:solidFill>
                  <a:schemeClr val="tx1"/>
                </a:solidFill>
                <a:latin typeface="+mj-lt"/>
                <a:cs typeface="Droid Sans Fallback" charset="0"/>
              </a:rPr>
              <a:t>map but it doesn’t compare latitude and longitude and gives the alert messages. So in the existing system, the border of the country is not distinguished and hence there is a possibility for fishermen to cross the boundary.	</a:t>
            </a:r>
            <a:endParaRPr lang="en-IN" sz="2000" kern="1200" dirty="0">
              <a:solidFill>
                <a:schemeClr val="tx1"/>
              </a:solidFill>
              <a:latin typeface="+mj-lt"/>
              <a:cs typeface="Droid Sans Fallback" charset="0"/>
            </a:endParaRPr>
          </a:p>
        </p:txBody>
      </p:sp>
      <p:sp>
        <p:nvSpPr>
          <p:cNvPr id="2" name="Footer Placeholder 1"/>
          <p:cNvSpPr>
            <a:spLocks noGrp="1"/>
          </p:cNvSpPr>
          <p:nvPr>
            <p:ph type="ftr" idx="10"/>
          </p:nvPr>
        </p:nvSpPr>
        <p:spPr/>
        <p:txBody>
          <a:bodyPr/>
          <a:lstStyle/>
          <a:p>
            <a:pPr>
              <a:defRPr/>
            </a:pPr>
            <a:r>
              <a:rPr lang="en-GB" smtClean="0"/>
              <a:t>CSE</a:t>
            </a:r>
            <a:endParaRPr lang="en-GB"/>
          </a:p>
        </p:txBody>
      </p:sp>
      <p:sp>
        <p:nvSpPr>
          <p:cNvPr id="5" name="Rectangle 4"/>
          <p:cNvSpPr/>
          <p:nvPr/>
        </p:nvSpPr>
        <p:spPr>
          <a:xfrm>
            <a:off x="4343401" y="381001"/>
            <a:ext cx="3983783" cy="584775"/>
          </a:xfrm>
          <a:prstGeom prst="rect">
            <a:avLst/>
          </a:prstGeom>
        </p:spPr>
        <p:txBody>
          <a:bodyPr wrap="none">
            <a:spAutoFit/>
          </a:bodyPr>
          <a:lstStyle/>
          <a:p>
            <a:pPr algn="ctr" eaLnBrk="1" hangingPunct="1"/>
            <a:r>
              <a:rPr lang="en-US" altLang="en-US" sz="3200" b="1" dirty="0">
                <a:solidFill>
                  <a:srgbClr val="663300"/>
                </a:solidFill>
                <a:latin typeface="+mj-lt"/>
              </a:rPr>
              <a:t>EXISTING SYSTEM</a:t>
            </a:r>
          </a:p>
        </p:txBody>
      </p:sp>
    </p:spTree>
    <p:extLst>
      <p:ext uri="{BB962C8B-B14F-4D97-AF65-F5344CB8AC3E}">
        <p14:creationId xmlns:p14="http://schemas.microsoft.com/office/powerpoint/2010/main" val="520431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Rectangle 2"/>
          <p:cNvSpPr/>
          <p:nvPr/>
        </p:nvSpPr>
        <p:spPr>
          <a:xfrm>
            <a:off x="4114800" y="380392"/>
            <a:ext cx="4208204" cy="584775"/>
          </a:xfrm>
          <a:prstGeom prst="rect">
            <a:avLst/>
          </a:prstGeom>
        </p:spPr>
        <p:txBody>
          <a:bodyPr wrap="none">
            <a:spAutoFit/>
          </a:bodyPr>
          <a:lstStyle/>
          <a:p>
            <a:pPr algn="ctr" eaLnBrk="1" hangingPunct="1"/>
            <a:r>
              <a:rPr lang="en-US" altLang="en-US" sz="3200" b="1" dirty="0">
                <a:solidFill>
                  <a:srgbClr val="663300"/>
                </a:solidFill>
                <a:latin typeface="+mj-lt"/>
              </a:rPr>
              <a:t>PROPOSED SYSTEM</a:t>
            </a:r>
          </a:p>
        </p:txBody>
      </p:sp>
      <p:sp>
        <p:nvSpPr>
          <p:cNvPr id="4" name="Rectangle 3"/>
          <p:cNvSpPr/>
          <p:nvPr/>
        </p:nvSpPr>
        <p:spPr>
          <a:xfrm>
            <a:off x="1447800" y="1166844"/>
            <a:ext cx="10287000" cy="424731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solidFill>
                  <a:schemeClr val="tx1"/>
                </a:solidFill>
                <a:latin typeface="+mj-lt"/>
              </a:rPr>
              <a:t>The proposed system includes base features of the existing system that retrieves the current location of boat using GPS. </a:t>
            </a:r>
            <a:endParaRPr lang="en-US" sz="2000" dirty="0" smtClean="0">
              <a:solidFill>
                <a:schemeClr val="tx1"/>
              </a:solidFill>
              <a:latin typeface="+mj-lt"/>
            </a:endParaRPr>
          </a:p>
          <a:p>
            <a:pPr marL="342900" indent="-342900" algn="just">
              <a:lnSpc>
                <a:spcPct val="150000"/>
              </a:lnSpc>
              <a:buFont typeface="Arial" panose="020B0604020202020204" pitchFamily="34" charset="0"/>
              <a:buChar char="•"/>
            </a:pPr>
            <a:r>
              <a:rPr lang="en-US" sz="2000" dirty="0" smtClean="0">
                <a:solidFill>
                  <a:schemeClr val="tx1"/>
                </a:solidFill>
                <a:latin typeface="+mj-lt"/>
              </a:rPr>
              <a:t>The </a:t>
            </a:r>
            <a:r>
              <a:rPr lang="en-US" sz="2000" dirty="0">
                <a:solidFill>
                  <a:schemeClr val="tx1"/>
                </a:solidFill>
                <a:latin typeface="+mj-lt"/>
              </a:rPr>
              <a:t>region is divided into 3 zones- Safe zone, restricted zone and danger zone. </a:t>
            </a:r>
            <a:endParaRPr lang="en-US" sz="2000" dirty="0" smtClean="0">
              <a:solidFill>
                <a:schemeClr val="tx1"/>
              </a:solidFill>
              <a:latin typeface="+mj-lt"/>
            </a:endParaRPr>
          </a:p>
          <a:p>
            <a:pPr marL="342900" indent="-342900" algn="just">
              <a:lnSpc>
                <a:spcPct val="150000"/>
              </a:lnSpc>
              <a:buFont typeface="Arial" panose="020B0604020202020204" pitchFamily="34" charset="0"/>
              <a:buChar char="•"/>
            </a:pPr>
            <a:r>
              <a:rPr lang="en-US" sz="2000" dirty="0" smtClean="0">
                <a:solidFill>
                  <a:schemeClr val="tx1"/>
                </a:solidFill>
                <a:latin typeface="+mj-lt"/>
              </a:rPr>
              <a:t>The </a:t>
            </a:r>
            <a:r>
              <a:rPr lang="en-US" sz="2000" dirty="0">
                <a:solidFill>
                  <a:schemeClr val="tx1"/>
                </a:solidFill>
                <a:latin typeface="+mj-lt"/>
              </a:rPr>
              <a:t>speed of the boat is controlled and it gradually reduces in restricted zone and the engine is stopped inside danger zone that is close to maritime boundary.</a:t>
            </a:r>
          </a:p>
          <a:p>
            <a:pPr marL="342900" indent="-342900" algn="just">
              <a:lnSpc>
                <a:spcPct val="150000"/>
              </a:lnSpc>
              <a:buFont typeface="Arial" panose="020B0604020202020204" pitchFamily="34" charset="0"/>
              <a:buChar char="•"/>
            </a:pPr>
            <a:r>
              <a:rPr lang="en-US" sz="2000" dirty="0">
                <a:solidFill>
                  <a:schemeClr val="tx1"/>
                </a:solidFill>
                <a:latin typeface="+mj-lt"/>
              </a:rPr>
              <a:t>Using mobile signals the location is continuously broadcasted to shore where central monitoring of all boats is done. So in case of any mishap in sea in predicted fisherman can be alerted and made to come back.</a:t>
            </a:r>
          </a:p>
          <a:p>
            <a:pPr marL="342900" indent="-342900" algn="just">
              <a:lnSpc>
                <a:spcPct val="150000"/>
              </a:lnSpc>
              <a:buFont typeface="Arial" panose="020B0604020202020204" pitchFamily="34" charset="0"/>
              <a:buChar char="•"/>
            </a:pPr>
            <a:endParaRPr lang="en-US" sz="2000" dirty="0">
              <a:solidFill>
                <a:schemeClr val="tx1"/>
              </a:solidFill>
              <a:latin typeface="+mj-lt"/>
            </a:endParaRPr>
          </a:p>
        </p:txBody>
      </p:sp>
    </p:spTree>
    <p:extLst>
      <p:ext uri="{BB962C8B-B14F-4D97-AF65-F5344CB8AC3E}">
        <p14:creationId xmlns:p14="http://schemas.microsoft.com/office/powerpoint/2010/main" val="4190719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Rectangle 2"/>
          <p:cNvSpPr/>
          <p:nvPr/>
        </p:nvSpPr>
        <p:spPr>
          <a:xfrm>
            <a:off x="4114800" y="380392"/>
            <a:ext cx="4208204" cy="584775"/>
          </a:xfrm>
          <a:prstGeom prst="rect">
            <a:avLst/>
          </a:prstGeom>
        </p:spPr>
        <p:txBody>
          <a:bodyPr wrap="none">
            <a:spAutoFit/>
          </a:bodyPr>
          <a:lstStyle/>
          <a:p>
            <a:pPr algn="ctr" eaLnBrk="1" hangingPunct="1"/>
            <a:r>
              <a:rPr lang="en-US" altLang="en-US" sz="3200" b="1" dirty="0">
                <a:solidFill>
                  <a:srgbClr val="663300"/>
                </a:solidFill>
                <a:latin typeface="+mj-lt"/>
              </a:rPr>
              <a:t>PROPOSED SYSTEM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3367" y="965166"/>
            <a:ext cx="3671070" cy="4433595"/>
          </a:xfrm>
          <a:prstGeom prst="rect">
            <a:avLst/>
          </a:prstGeom>
        </p:spPr>
      </p:pic>
      <p:sp>
        <p:nvSpPr>
          <p:cNvPr id="7" name="TextBox 6"/>
          <p:cNvSpPr txBox="1"/>
          <p:nvPr/>
        </p:nvSpPr>
        <p:spPr>
          <a:xfrm>
            <a:off x="3132802" y="5398762"/>
            <a:ext cx="6172200" cy="646331"/>
          </a:xfrm>
          <a:prstGeom prst="rect">
            <a:avLst/>
          </a:prstGeom>
          <a:noFill/>
        </p:spPr>
        <p:txBody>
          <a:bodyPr wrap="square" rtlCol="0">
            <a:spAutoFit/>
          </a:bodyPr>
          <a:lstStyle/>
          <a:p>
            <a:pPr algn="ctr"/>
            <a:r>
              <a:rPr lang="en-IN" dirty="0" smtClean="0">
                <a:solidFill>
                  <a:schemeClr val="tx1"/>
                </a:solidFill>
                <a:latin typeface="+mj-lt"/>
              </a:rPr>
              <a:t>Fig </a:t>
            </a:r>
            <a:r>
              <a:rPr lang="en-IN" dirty="0" smtClean="0">
                <a:solidFill>
                  <a:schemeClr val="tx1"/>
                </a:solidFill>
                <a:latin typeface="+mj-lt"/>
              </a:rPr>
              <a:t>1.1 </a:t>
            </a:r>
            <a:r>
              <a:rPr lang="en-IN" dirty="0" smtClean="0">
                <a:solidFill>
                  <a:schemeClr val="tx1"/>
                </a:solidFill>
                <a:latin typeface="+mj-lt"/>
              </a:rPr>
              <a:t>International Maritime Boundary in </a:t>
            </a:r>
            <a:r>
              <a:rPr lang="en-IN" dirty="0" smtClean="0">
                <a:solidFill>
                  <a:schemeClr val="tx1"/>
                </a:solidFill>
                <a:latin typeface="+mj-lt"/>
              </a:rPr>
              <a:t>nm</a:t>
            </a:r>
          </a:p>
          <a:p>
            <a:pPr algn="ctr"/>
            <a:r>
              <a:rPr lang="en-IN" dirty="0" smtClean="0">
                <a:solidFill>
                  <a:schemeClr val="tx1"/>
                </a:solidFill>
                <a:latin typeface="+mj-lt"/>
              </a:rPr>
              <a:t>Courtesy: </a:t>
            </a:r>
            <a:r>
              <a:rPr lang="en-IN" dirty="0">
                <a:solidFill>
                  <a:schemeClr val="tx1"/>
                </a:solidFill>
                <a:latin typeface="+mj-lt"/>
              </a:rPr>
              <a:t>https://en.wikipedia.org/wiki/Maritime_boundary</a:t>
            </a:r>
          </a:p>
        </p:txBody>
      </p:sp>
    </p:spTree>
    <p:extLst>
      <p:ext uri="{BB962C8B-B14F-4D97-AF65-F5344CB8AC3E}">
        <p14:creationId xmlns:p14="http://schemas.microsoft.com/office/powerpoint/2010/main" val="1861838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pPr>
              <a:defRPr/>
            </a:pPr>
            <a:r>
              <a:rPr lang="en-GB" smtClean="0"/>
              <a:t>CSE</a:t>
            </a:r>
            <a:endParaRPr lang="en-GB"/>
          </a:p>
        </p:txBody>
      </p:sp>
      <p:sp>
        <p:nvSpPr>
          <p:cNvPr id="3" name="Rectangle 2"/>
          <p:cNvSpPr/>
          <p:nvPr/>
        </p:nvSpPr>
        <p:spPr>
          <a:xfrm>
            <a:off x="4114800" y="380392"/>
            <a:ext cx="4208204" cy="584775"/>
          </a:xfrm>
          <a:prstGeom prst="rect">
            <a:avLst/>
          </a:prstGeom>
        </p:spPr>
        <p:txBody>
          <a:bodyPr wrap="none">
            <a:spAutoFit/>
          </a:bodyPr>
          <a:lstStyle/>
          <a:p>
            <a:pPr algn="ctr" eaLnBrk="1" hangingPunct="1"/>
            <a:r>
              <a:rPr lang="en-US" altLang="en-US" sz="3200" b="1" dirty="0">
                <a:solidFill>
                  <a:srgbClr val="663300"/>
                </a:solidFill>
                <a:latin typeface="+mj-lt"/>
              </a:rPr>
              <a:t>PROPOSED SYSTEM</a:t>
            </a:r>
          </a:p>
        </p:txBody>
      </p:sp>
      <p:sp>
        <p:nvSpPr>
          <p:cNvPr id="4" name="Rectangle 3"/>
          <p:cNvSpPr/>
          <p:nvPr/>
        </p:nvSpPr>
        <p:spPr bwMode="auto">
          <a:xfrm>
            <a:off x="3048000" y="965167"/>
            <a:ext cx="4191000" cy="1676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1" hangingPunct="1">
              <a:buClr>
                <a:srgbClr val="000000"/>
              </a:buClr>
              <a:buSzPct val="100000"/>
            </a:pPr>
            <a:r>
              <a:rPr lang="en-IN" dirty="0">
                <a:latin typeface="Arial" charset="0"/>
                <a:cs typeface="Arial" charset="0"/>
              </a:rPr>
              <a:t>Safe zone </a:t>
            </a:r>
          </a:p>
          <a:p>
            <a:pPr eaLnBrk="1" hangingPunct="1">
              <a:buClr>
                <a:srgbClr val="000000"/>
              </a:buClr>
              <a:buSzPct val="100000"/>
            </a:pPr>
            <a:r>
              <a:rPr lang="en-IN" dirty="0">
                <a:latin typeface="Arial" charset="0"/>
                <a:cs typeface="Arial" charset="0"/>
              </a:rPr>
              <a:t>(11 nm)</a:t>
            </a:r>
          </a:p>
        </p:txBody>
      </p:sp>
      <p:sp>
        <p:nvSpPr>
          <p:cNvPr id="6" name="Rectangle 5"/>
          <p:cNvSpPr/>
          <p:nvPr/>
        </p:nvSpPr>
        <p:spPr bwMode="auto">
          <a:xfrm>
            <a:off x="6934201" y="965167"/>
            <a:ext cx="1295400" cy="1676400"/>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1" hangingPunct="1">
              <a:buClr>
                <a:srgbClr val="000000"/>
              </a:buClr>
              <a:buSzPct val="100000"/>
            </a:pPr>
            <a:r>
              <a:rPr lang="en-IN" dirty="0">
                <a:latin typeface="Arial" charset="0"/>
                <a:cs typeface="Arial" charset="0"/>
              </a:rPr>
              <a:t>Restricted</a:t>
            </a:r>
          </a:p>
          <a:p>
            <a:pPr eaLnBrk="1" hangingPunct="1">
              <a:buClr>
                <a:srgbClr val="000000"/>
              </a:buClr>
              <a:buSzPct val="100000"/>
            </a:pPr>
            <a:r>
              <a:rPr lang="en-IN" dirty="0" smtClean="0">
                <a:latin typeface="Arial" charset="0"/>
                <a:cs typeface="Arial" charset="0"/>
              </a:rPr>
              <a:t>Zone</a:t>
            </a:r>
          </a:p>
          <a:p>
            <a:pPr eaLnBrk="1" hangingPunct="1">
              <a:buClr>
                <a:srgbClr val="000000"/>
              </a:buClr>
              <a:buSzPct val="100000"/>
            </a:pPr>
            <a:r>
              <a:rPr lang="en-IN" dirty="0">
                <a:latin typeface="Arial" charset="0"/>
                <a:cs typeface="Arial" charset="0"/>
              </a:rPr>
              <a:t>(0.5nm)</a:t>
            </a:r>
          </a:p>
        </p:txBody>
      </p:sp>
      <p:sp>
        <p:nvSpPr>
          <p:cNvPr id="7" name="Rectangle 6"/>
          <p:cNvSpPr/>
          <p:nvPr/>
        </p:nvSpPr>
        <p:spPr bwMode="auto">
          <a:xfrm>
            <a:off x="8229600" y="965167"/>
            <a:ext cx="1295400" cy="1676400"/>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1" hangingPunct="1">
              <a:buClr>
                <a:srgbClr val="000000"/>
              </a:buClr>
              <a:buSzPct val="100000"/>
            </a:pPr>
            <a:r>
              <a:rPr lang="en-IN" dirty="0">
                <a:latin typeface="Arial" charset="0"/>
                <a:cs typeface="Arial" charset="0"/>
              </a:rPr>
              <a:t>Danger zone</a:t>
            </a:r>
          </a:p>
          <a:p>
            <a:pPr eaLnBrk="1" hangingPunct="1">
              <a:buClr>
                <a:srgbClr val="000000"/>
              </a:buClr>
              <a:buSzPct val="100000"/>
            </a:pPr>
            <a:r>
              <a:rPr lang="en-IN" dirty="0" smtClean="0">
                <a:latin typeface="Arial" charset="0"/>
                <a:cs typeface="Arial" charset="0"/>
              </a:rPr>
              <a:t>(0.5nm)</a:t>
            </a:r>
            <a:endParaRPr lang="en-IN" dirty="0">
              <a:latin typeface="Arial" charset="0"/>
              <a:cs typeface="Arial" charset="0"/>
            </a:endParaRPr>
          </a:p>
        </p:txBody>
      </p:sp>
      <p:sp>
        <p:nvSpPr>
          <p:cNvPr id="8" name="TextBox 7"/>
          <p:cNvSpPr txBox="1"/>
          <p:nvPr/>
        </p:nvSpPr>
        <p:spPr>
          <a:xfrm>
            <a:off x="2178626" y="3657600"/>
            <a:ext cx="8717973" cy="19389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solidFill>
                  <a:schemeClr val="tx1"/>
                </a:solidFill>
                <a:latin typeface="+mj-lt"/>
              </a:rPr>
              <a:t>In the danger zone, the boat is allowed to travel 500meters taking into account the turning radius of boat and its </a:t>
            </a:r>
            <a:r>
              <a:rPr lang="en-IN" sz="2000" dirty="0" smtClean="0">
                <a:solidFill>
                  <a:schemeClr val="tx1"/>
                </a:solidFill>
                <a:latin typeface="+mj-lt"/>
              </a:rPr>
              <a:t>length</a:t>
            </a:r>
          </a:p>
          <a:p>
            <a:pPr marL="285750" indent="-285750">
              <a:lnSpc>
                <a:spcPct val="150000"/>
              </a:lnSpc>
              <a:buFont typeface="Arial" panose="020B0604020202020204" pitchFamily="34" charset="0"/>
              <a:buChar char="•"/>
            </a:pPr>
            <a:r>
              <a:rPr lang="en-IN" sz="2000" dirty="0" smtClean="0">
                <a:solidFill>
                  <a:schemeClr val="tx1"/>
                </a:solidFill>
                <a:latin typeface="+mj-lt"/>
              </a:rPr>
              <a:t>A tablet installed on the boat gives the position of fishermen graphically using a electronic map that is divided into above zones. </a:t>
            </a:r>
            <a:endParaRPr lang="en-IN" sz="2000" dirty="0">
              <a:solidFill>
                <a:schemeClr val="tx1"/>
              </a:solidFill>
              <a:latin typeface="+mj-lt"/>
            </a:endParaRPr>
          </a:p>
        </p:txBody>
      </p:sp>
      <p:sp>
        <p:nvSpPr>
          <p:cNvPr id="5" name="TextBox 4"/>
          <p:cNvSpPr txBox="1"/>
          <p:nvPr/>
        </p:nvSpPr>
        <p:spPr>
          <a:xfrm>
            <a:off x="4495800" y="3200400"/>
            <a:ext cx="3321743" cy="400110"/>
          </a:xfrm>
          <a:prstGeom prst="rect">
            <a:avLst/>
          </a:prstGeom>
          <a:noFill/>
        </p:spPr>
        <p:txBody>
          <a:bodyPr wrap="none" rtlCol="0">
            <a:spAutoFit/>
          </a:bodyPr>
          <a:lstStyle/>
          <a:p>
            <a:r>
              <a:rPr lang="en-IN" sz="2000" dirty="0" smtClean="0">
                <a:solidFill>
                  <a:schemeClr val="tx1"/>
                </a:solidFill>
                <a:latin typeface="+mj-lt"/>
              </a:rPr>
              <a:t>1 </a:t>
            </a:r>
            <a:r>
              <a:rPr lang="en-IN" sz="2000" dirty="0">
                <a:solidFill>
                  <a:schemeClr val="tx1"/>
                </a:solidFill>
                <a:latin typeface="+mj-lt"/>
              </a:rPr>
              <a:t>Nautical mile= 1.15078 mile</a:t>
            </a:r>
          </a:p>
        </p:txBody>
      </p:sp>
    </p:spTree>
    <p:extLst>
      <p:ext uri="{BB962C8B-B14F-4D97-AF65-F5344CB8AC3E}">
        <p14:creationId xmlns:p14="http://schemas.microsoft.com/office/powerpoint/2010/main" val="3912989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2282536" y="22860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US" altLang="en-US" b="1" dirty="0" smtClean="0">
                <a:solidFill>
                  <a:srgbClr val="663300"/>
                </a:solidFill>
              </a:rPr>
              <a:t>BASE PAPER</a:t>
            </a:r>
            <a:endParaRPr lang="en-US" altLang="en-US" b="1" dirty="0">
              <a:solidFill>
                <a:srgbClr val="663300"/>
              </a:solidFill>
            </a:endParaRPr>
          </a:p>
        </p:txBody>
      </p:sp>
      <p:sp>
        <p:nvSpPr>
          <p:cNvPr id="16386" name="Text Box 2"/>
          <p:cNvSpPr txBox="1">
            <a:spLocks noChangeArrowheads="1"/>
          </p:cNvSpPr>
          <p:nvPr/>
        </p:nvSpPr>
        <p:spPr bwMode="auto">
          <a:xfrm>
            <a:off x="1447800" y="1066800"/>
            <a:ext cx="10287000" cy="5181600"/>
          </a:xfrm>
          <a:prstGeom prst="rect">
            <a:avLst/>
          </a:prstGeom>
          <a:noFill/>
          <a:ln w="9525" cap="flat">
            <a:noFill/>
            <a:round/>
            <a:headEnd/>
            <a:tailEnd/>
          </a:ln>
          <a:effectLst/>
        </p:spPr>
        <p:txBody>
          <a:bodyPr lIns="90000" tIns="46800" rIns="90000" bIns="46800"/>
          <a:lstStyle/>
          <a:p>
            <a:pPr algn="just"/>
            <a:endParaRPr lang="en-US" sz="2000" dirty="0"/>
          </a:p>
          <a:p>
            <a:pPr algn="ctr"/>
            <a:r>
              <a:rPr lang="en-US" sz="2000" dirty="0"/>
              <a:t> </a:t>
            </a:r>
            <a:r>
              <a:rPr lang="en-US" sz="2000" b="1" dirty="0" smtClean="0">
                <a:solidFill>
                  <a:schemeClr val="tx1"/>
                </a:solidFill>
                <a:latin typeface="+mn-lt"/>
              </a:rPr>
              <a:t>Design of border alert system for fishermen using </a:t>
            </a:r>
            <a:r>
              <a:rPr lang="en-US" sz="2000" b="1" dirty="0" err="1" smtClean="0">
                <a:solidFill>
                  <a:schemeClr val="tx1"/>
                </a:solidFill>
                <a:latin typeface="+mn-lt"/>
              </a:rPr>
              <a:t>gps</a:t>
            </a:r>
            <a:r>
              <a:rPr lang="en-US" sz="2000" b="1" dirty="0" smtClean="0">
                <a:solidFill>
                  <a:schemeClr val="tx1"/>
                </a:solidFill>
                <a:latin typeface="+mn-lt"/>
              </a:rPr>
              <a:t> (March-April 2014) </a:t>
            </a:r>
          </a:p>
          <a:p>
            <a:pPr algn="ctr"/>
            <a:r>
              <a:rPr lang="en-US" sz="2000" i="1" dirty="0" smtClean="0">
                <a:solidFill>
                  <a:schemeClr val="tx1"/>
                </a:solidFill>
              </a:rPr>
              <a:t> </a:t>
            </a:r>
            <a:r>
              <a:rPr lang="en-US" sz="2000" i="1" dirty="0">
                <a:solidFill>
                  <a:schemeClr val="tx1"/>
                </a:solidFill>
                <a:latin typeface="+mn-lt"/>
              </a:rPr>
              <a:t>D. </a:t>
            </a:r>
            <a:r>
              <a:rPr lang="en-US" sz="2000" i="1" dirty="0" err="1">
                <a:solidFill>
                  <a:schemeClr val="tx1"/>
                </a:solidFill>
                <a:latin typeface="+mn-lt"/>
              </a:rPr>
              <a:t>Arunvijay</a:t>
            </a:r>
            <a:r>
              <a:rPr lang="en-US" sz="2000" i="1" dirty="0">
                <a:solidFill>
                  <a:schemeClr val="tx1"/>
                </a:solidFill>
                <a:latin typeface="+mn-lt"/>
              </a:rPr>
              <a:t>, E. </a:t>
            </a:r>
            <a:r>
              <a:rPr lang="en-US" sz="2000" i="1" dirty="0" err="1">
                <a:solidFill>
                  <a:schemeClr val="tx1"/>
                </a:solidFill>
                <a:latin typeface="+mn-lt"/>
              </a:rPr>
              <a:t>Yuvaraj</a:t>
            </a:r>
            <a:endParaRPr lang="en-IN" sz="2000" i="1" dirty="0">
              <a:solidFill>
                <a:schemeClr val="tx1"/>
              </a:solidFill>
              <a:latin typeface="+mn-lt"/>
            </a:endParaRPr>
          </a:p>
          <a:p>
            <a:endParaRPr lang="en-US" dirty="0"/>
          </a:p>
          <a:p>
            <a:pPr>
              <a:lnSpc>
                <a:spcPct val="150000"/>
              </a:lnSpc>
              <a:buFont typeface="Arial" pitchFamily="34" charset="0"/>
              <a:buChar char="•"/>
            </a:pPr>
            <a:r>
              <a:rPr lang="en-US" sz="2000" dirty="0">
                <a:solidFill>
                  <a:schemeClr val="tx1"/>
                </a:solidFill>
                <a:latin typeface="+mn-lt"/>
              </a:rPr>
              <a:t>The GPS Modem will continuously give the signal which determines the latitude and longitude and indicates the position of the fishermen to them. </a:t>
            </a:r>
          </a:p>
          <a:p>
            <a:pPr>
              <a:lnSpc>
                <a:spcPct val="150000"/>
              </a:lnSpc>
              <a:buFont typeface="Arial" pitchFamily="34" charset="0"/>
              <a:buChar char="•"/>
            </a:pPr>
            <a:r>
              <a:rPr lang="en-US" sz="2000" dirty="0">
                <a:solidFill>
                  <a:schemeClr val="tx1"/>
                </a:solidFill>
                <a:latin typeface="+mn-lt"/>
              </a:rPr>
              <a:t>An EEPROM is used to store the data, received by GPS receiver</a:t>
            </a:r>
            <a:r>
              <a:rPr lang="en-US" sz="2000" dirty="0"/>
              <a:t>.</a:t>
            </a:r>
            <a:endParaRPr lang="en-GB" sz="2000" dirty="0">
              <a:solidFill>
                <a:schemeClr val="tx1"/>
              </a:solidFill>
              <a:latin typeface="+mn-lt"/>
            </a:endParaRPr>
          </a:p>
          <a:p>
            <a:pPr>
              <a:lnSpc>
                <a:spcPct val="150000"/>
              </a:lnSpc>
              <a:buFont typeface="Arial" pitchFamily="34" charset="0"/>
              <a:buChar char="•"/>
            </a:pPr>
            <a:r>
              <a:rPr lang="en-US" sz="2000" dirty="0">
                <a:solidFill>
                  <a:schemeClr val="tx1"/>
                </a:solidFill>
                <a:latin typeface="+mn-lt"/>
              </a:rPr>
              <a:t>The region is divided into 4 layers. Alarm is generated on entering the restricted zone and it continues until the fisherman comes back to safe zone.</a:t>
            </a:r>
          </a:p>
          <a:p>
            <a:pPr>
              <a:lnSpc>
                <a:spcPct val="150000"/>
              </a:lnSpc>
              <a:buFont typeface="Arial" pitchFamily="34" charset="0"/>
              <a:buChar char="•"/>
            </a:pPr>
            <a:r>
              <a:rPr lang="en-US" sz="2000" dirty="0">
                <a:solidFill>
                  <a:schemeClr val="tx1"/>
                </a:solidFill>
                <a:latin typeface="+mn-lt"/>
              </a:rPr>
              <a:t>An LCD display is used to display the latitude and longitude and GSM module sends alert message to phone.</a:t>
            </a:r>
            <a:endParaRPr lang="en-GB" sz="2000" dirty="0">
              <a:solidFill>
                <a:schemeClr val="tx1"/>
              </a:solidFill>
              <a:latin typeface="+mn-lt"/>
              <a:cs typeface="Calibri" panose="020F0502020204030204" pitchFamily="34" charset="0"/>
            </a:endParaRPr>
          </a:p>
          <a:p>
            <a:endParaRPr lang="en-US" sz="2000" dirty="0"/>
          </a:p>
          <a:p>
            <a:pPr>
              <a:buFont typeface="Arial" pitchFamily="34" charset="0"/>
              <a:buChar char="•"/>
            </a:pPr>
            <a:r>
              <a:rPr lang="en-US" sz="2000" dirty="0"/>
              <a:t> </a:t>
            </a:r>
            <a:endParaRPr lang="en-GB" sz="2000" dirty="0">
              <a:solidFill>
                <a:schemeClr val="tx1"/>
              </a:solidFill>
              <a:latin typeface="+mn-lt"/>
              <a:cs typeface="Calibri" panose="020F0502020204030204" pitchFamily="34" charset="0"/>
            </a:endParaRPr>
          </a:p>
        </p:txBody>
      </p:sp>
      <p:sp>
        <p:nvSpPr>
          <p:cNvPr id="7173" name="Text Box 4"/>
          <p:cNvSpPr txBox="1">
            <a:spLocks noChangeArrowheads="1"/>
          </p:cNvSpPr>
          <p:nvPr/>
        </p:nvSpPr>
        <p:spPr bwMode="auto">
          <a:xfrm>
            <a:off x="4644737" y="6248401"/>
            <a:ext cx="28622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Times New Roman" panose="02020603050405020304" pitchFamily="18"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Times New Roman" panose="02020603050405020304" pitchFamily="18"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imes New Roman" panose="02020603050405020304" pitchFamily="18" charset="0"/>
                <a:cs typeface="Droid Sans Fallback" charset="0"/>
              </a:defRPr>
            </a:lvl9pPr>
          </a:lstStyle>
          <a:p>
            <a:pPr algn="ctr" eaLnBrk="1" hangingPunct="1">
              <a:spcBef>
                <a:spcPct val="0"/>
              </a:spcBef>
              <a:buClrTx/>
              <a:buFontTx/>
              <a:buNone/>
            </a:pPr>
            <a:r>
              <a:rPr lang="en-GB" altLang="en-US" sz="1400">
                <a:solidFill>
                  <a:srgbClr val="0000FF"/>
                </a:solidFill>
              </a:rPr>
              <a:t>CSE</a:t>
            </a:r>
          </a:p>
        </p:txBody>
      </p:sp>
    </p:spTree>
    <p:extLst>
      <p:ext uri="{BB962C8B-B14F-4D97-AF65-F5344CB8AC3E}">
        <p14:creationId xmlns:p14="http://schemas.microsoft.com/office/powerpoint/2010/main" val="3719319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roid Sans Fallback"/>
        <a:cs typeface="Droid Sans Fallback"/>
      </a:majorFont>
      <a:minorFont>
        <a:latin typeface="Times New Roman"/>
        <a:ea typeface="Droid Sans Fallback"/>
        <a:cs typeface="Droid Sans Fallback"/>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Droid Sans Fallback"/>
        <a:cs typeface="Droid Sans Fallback"/>
      </a:majorFont>
      <a:minorFont>
        <a:latin typeface="Times New Roman"/>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4470</TotalTime>
  <Words>1228</Words>
  <Application>Microsoft Office PowerPoint</Application>
  <PresentationFormat>Widescreen</PresentationFormat>
  <Paragraphs>331</Paragraphs>
  <Slides>38</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Microsoft YaHei</vt:lpstr>
      <vt:lpstr>Arial</vt:lpstr>
      <vt:lpstr>Calibri</vt:lpstr>
      <vt:lpstr>Droid Sans Fallback</vt:lpstr>
      <vt:lpstr>Monotype Corsiva</vt:lpstr>
      <vt:lpstr>Times New Roman</vt:lpstr>
      <vt:lpstr>Verdana</vt:lpstr>
      <vt:lpstr>Wingdings</vt:lpstr>
      <vt:lpstr>1_Office Theme</vt:lpstr>
      <vt:lpstr>6_Office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LITRARURE SURVEY (Contd.)</vt:lpstr>
      <vt:lpstr>PowerPoint Presentation</vt:lpstr>
      <vt:lpstr>PowerPoint Presentation</vt:lpstr>
      <vt:lpstr>PowerPoint Presentation</vt:lpstr>
      <vt:lpstr>PowerPoint Presentation</vt:lpstr>
      <vt:lpstr>SYSTEM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Re-Ranking System for Tag Based Image Retrieval</dc:title>
  <dc:creator>AIRCEL</dc:creator>
  <cp:lastModifiedBy>user</cp:lastModifiedBy>
  <cp:revision>839</cp:revision>
  <cp:lastPrinted>1601-01-01T00:00:00Z</cp:lastPrinted>
  <dcterms:created xsi:type="dcterms:W3CDTF">2016-08-13T16:07:25Z</dcterms:created>
  <dcterms:modified xsi:type="dcterms:W3CDTF">2017-03-29T06:45:33Z</dcterms:modified>
</cp:coreProperties>
</file>